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74" r:id="rId3"/>
    <p:sldId id="270" r:id="rId4"/>
    <p:sldId id="278" r:id="rId5"/>
    <p:sldId id="259" r:id="rId6"/>
    <p:sldId id="279" r:id="rId7"/>
    <p:sldId id="272" r:id="rId8"/>
    <p:sldId id="277" r:id="rId9"/>
    <p:sldId id="258" r:id="rId10"/>
    <p:sldId id="268" r:id="rId11"/>
    <p:sldId id="26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06373-2F11-62B1-B29E-6B4FDE8B85DF}" v="245" dt="2022-08-08T17:55:59.060"/>
    <p1510:client id="{99CFBAC1-ACFA-023F-0E4E-B21EA8EF78CB}" v="3" dt="2022-08-08T18:35:43.353"/>
    <p1510:client id="{BE030781-2E89-D049-8871-E6234D60AD9D}" v="504" dt="2022-08-09T15:24:39.513"/>
    <p1510:client id="{EA6D9083-A364-81E4-7117-3EB65023D24D}" v="215" dt="2022-08-08T17:44:06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8"/>
    <p:restoredTop sz="94710"/>
  </p:normalViewPr>
  <p:slideViewPr>
    <p:cSldViewPr snapToGrid="0">
      <p:cViewPr varScale="1">
        <p:scale>
          <a:sx n="81" d="100"/>
          <a:sy n="81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mailto:cdickso5@Kennesaw.edu" TargetMode="External"/><Relationship Id="rId1" Type="http://schemas.openxmlformats.org/officeDocument/2006/relationships/hyperlink" Target="mailto:hhankin3@Kennesaw.edu" TargetMode="Externa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copen.org/our-work/author-rights/" TargetMode="External"/><Relationship Id="rId2" Type="http://schemas.openxmlformats.org/officeDocument/2006/relationships/hyperlink" Target="https://doaj.org/" TargetMode="External"/><Relationship Id="rId1" Type="http://schemas.openxmlformats.org/officeDocument/2006/relationships/hyperlink" Target="https://libguides.kennesaw.edu/analytics_datascience" TargetMode="External"/><Relationship Id="rId4" Type="http://schemas.openxmlformats.org/officeDocument/2006/relationships/hyperlink" Target="https://unpaywall.org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7.png"/><Relationship Id="rId5" Type="http://schemas.openxmlformats.org/officeDocument/2006/relationships/hyperlink" Target="mailto:hhankin3@Kennesaw.edu" TargetMode="External"/><Relationship Id="rId10" Type="http://schemas.openxmlformats.org/officeDocument/2006/relationships/hyperlink" Target="mailto:cdickso5@Kennesaw.edu" TargetMode="External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copen.org/our-work/author-rights/" TargetMode="External"/><Relationship Id="rId2" Type="http://schemas.openxmlformats.org/officeDocument/2006/relationships/hyperlink" Target="https://doaj.org/" TargetMode="External"/><Relationship Id="rId1" Type="http://schemas.openxmlformats.org/officeDocument/2006/relationships/hyperlink" Target="https://libguides.kennesaw.edu/analytics_datascience" TargetMode="External"/><Relationship Id="rId4" Type="http://schemas.openxmlformats.org/officeDocument/2006/relationships/hyperlink" Target="https://unpaywall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DECC4-2FC2-432B-9108-56D5B18D562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A204B2-95A4-4EF4-93B4-C38B9E3E60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Heather Hankins, Institutional Repository Supervisor</a:t>
          </a:r>
        </a:p>
      </dgm:t>
    </dgm:pt>
    <dgm:pt modelId="{0A138F6C-7580-40C2-855F-821C343F9202}" type="parTrans" cxnId="{9F1AB505-DEA1-4B9E-8CCF-19AB57C51E18}">
      <dgm:prSet/>
      <dgm:spPr/>
      <dgm:t>
        <a:bodyPr/>
        <a:lstStyle/>
        <a:p>
          <a:endParaRPr lang="en-US"/>
        </a:p>
      </dgm:t>
    </dgm:pt>
    <dgm:pt modelId="{5CA064F7-7485-480F-91D4-1422827F9443}" type="sibTrans" cxnId="{9F1AB505-DEA1-4B9E-8CCF-19AB57C51E1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54AEF1D-4260-40DD-8D52-98C27BEBBC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1"/>
            </a:rPr>
            <a:t>hhankin3@Kennesaw.edu</a:t>
          </a:r>
          <a:r>
            <a:rPr lang="en-US"/>
            <a:t> </a:t>
          </a:r>
        </a:p>
      </dgm:t>
    </dgm:pt>
    <dgm:pt modelId="{CFF02889-E4AE-4181-B0B6-71B98CE38DAF}" type="parTrans" cxnId="{53E16D64-549C-48C5-891B-92C215A29344}">
      <dgm:prSet/>
      <dgm:spPr/>
      <dgm:t>
        <a:bodyPr/>
        <a:lstStyle/>
        <a:p>
          <a:endParaRPr lang="en-US"/>
        </a:p>
      </dgm:t>
    </dgm:pt>
    <dgm:pt modelId="{83E16900-6B48-4413-B551-C52F41FD4A17}" type="sibTrans" cxnId="{53E16D64-549C-48C5-891B-92C215A293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67B54B-1F06-4D6B-92CE-D9DC92FE2E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Chelsee</a:t>
          </a:r>
          <a:r>
            <a:rPr lang="en-US" dirty="0"/>
            <a:t> Dickson, Scholarly Communications Librarian</a:t>
          </a:r>
        </a:p>
      </dgm:t>
    </dgm:pt>
    <dgm:pt modelId="{D8403381-FEEF-440F-8AD5-5E1BD538CBFB}" type="parTrans" cxnId="{7E63B68F-E396-4A2C-B478-6BD621E79D19}">
      <dgm:prSet/>
      <dgm:spPr/>
      <dgm:t>
        <a:bodyPr/>
        <a:lstStyle/>
        <a:p>
          <a:endParaRPr lang="en-US"/>
        </a:p>
      </dgm:t>
    </dgm:pt>
    <dgm:pt modelId="{1AF38B74-8612-4E67-8EF5-65E96B3426C8}" type="sibTrans" cxnId="{7E63B68F-E396-4A2C-B478-6BD621E79D1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6F5F07-04BD-460E-9E36-88AF75C0D3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2"/>
            </a:rPr>
            <a:t>cdickso5@Kennesaw.edu</a:t>
          </a:r>
          <a:endParaRPr lang="en-US"/>
        </a:p>
      </dgm:t>
    </dgm:pt>
    <dgm:pt modelId="{5335BA31-3E3F-45F3-A0DC-D581DB9AA240}" type="parTrans" cxnId="{F99A2092-9842-4221-BA24-C15FFEDF9945}">
      <dgm:prSet/>
      <dgm:spPr/>
      <dgm:t>
        <a:bodyPr/>
        <a:lstStyle/>
        <a:p>
          <a:endParaRPr lang="en-US"/>
        </a:p>
      </dgm:t>
    </dgm:pt>
    <dgm:pt modelId="{79AF3FC7-979D-40A7-8DA7-3429D1444DE8}" type="sibTrans" cxnId="{F99A2092-9842-4221-BA24-C15FFEDF9945}">
      <dgm:prSet/>
      <dgm:spPr/>
      <dgm:t>
        <a:bodyPr/>
        <a:lstStyle/>
        <a:p>
          <a:endParaRPr lang="en-US"/>
        </a:p>
      </dgm:t>
    </dgm:pt>
    <dgm:pt modelId="{00F7AD74-6DF4-43CA-A1DA-A83FCB8A567C}" type="pres">
      <dgm:prSet presAssocID="{441DECC4-2FC2-432B-9108-56D5B18D5629}" presName="root" presStyleCnt="0">
        <dgm:presLayoutVars>
          <dgm:dir/>
          <dgm:resizeHandles val="exact"/>
        </dgm:presLayoutVars>
      </dgm:prSet>
      <dgm:spPr/>
    </dgm:pt>
    <dgm:pt modelId="{DB2123BF-4FC0-402D-8C34-505B4FCD5FAE}" type="pres">
      <dgm:prSet presAssocID="{441DECC4-2FC2-432B-9108-56D5B18D5629}" presName="container" presStyleCnt="0">
        <dgm:presLayoutVars>
          <dgm:dir/>
          <dgm:resizeHandles val="exact"/>
        </dgm:presLayoutVars>
      </dgm:prSet>
      <dgm:spPr/>
    </dgm:pt>
    <dgm:pt modelId="{8BE923DD-04C8-4040-997E-793C05AB049E}" type="pres">
      <dgm:prSet presAssocID="{C2A204B2-95A4-4EF4-93B4-C38B9E3E60AA}" presName="compNode" presStyleCnt="0"/>
      <dgm:spPr/>
    </dgm:pt>
    <dgm:pt modelId="{694F528C-23AD-496A-BB28-727F2AA69E9A}" type="pres">
      <dgm:prSet presAssocID="{C2A204B2-95A4-4EF4-93B4-C38B9E3E60AA}" presName="iconBgRect" presStyleLbl="bgShp" presStyleIdx="0" presStyleCnt="4"/>
      <dgm:spPr/>
    </dgm:pt>
    <dgm:pt modelId="{C41EA5A9-2768-41F6-A5D9-A96D95D2D1D4}" type="pres">
      <dgm:prSet presAssocID="{C2A204B2-95A4-4EF4-93B4-C38B9E3E60AA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 with solid fill"/>
        </a:ext>
      </dgm:extLst>
    </dgm:pt>
    <dgm:pt modelId="{00DDD5D9-4878-476C-8005-21C9A7C6CFBC}" type="pres">
      <dgm:prSet presAssocID="{C2A204B2-95A4-4EF4-93B4-C38B9E3E60AA}" presName="spaceRect" presStyleCnt="0"/>
      <dgm:spPr/>
    </dgm:pt>
    <dgm:pt modelId="{24E7C2F8-E59A-4854-9AAB-97ADA5D045E3}" type="pres">
      <dgm:prSet presAssocID="{C2A204B2-95A4-4EF4-93B4-C38B9E3E60AA}" presName="textRect" presStyleLbl="revTx" presStyleIdx="0" presStyleCnt="4">
        <dgm:presLayoutVars>
          <dgm:chMax val="1"/>
          <dgm:chPref val="1"/>
        </dgm:presLayoutVars>
      </dgm:prSet>
      <dgm:spPr/>
    </dgm:pt>
    <dgm:pt modelId="{6B90D16D-3AB2-4145-AC47-FA6334E7C479}" type="pres">
      <dgm:prSet presAssocID="{5CA064F7-7485-480F-91D4-1422827F9443}" presName="sibTrans" presStyleLbl="sibTrans2D1" presStyleIdx="0" presStyleCnt="0"/>
      <dgm:spPr/>
    </dgm:pt>
    <dgm:pt modelId="{67171490-C288-491D-B596-79CFA4141264}" type="pres">
      <dgm:prSet presAssocID="{954AEF1D-4260-40DD-8D52-98C27BEBBC60}" presName="compNode" presStyleCnt="0"/>
      <dgm:spPr/>
    </dgm:pt>
    <dgm:pt modelId="{87CB6ADF-229F-4696-8648-C0D5A3DFD667}" type="pres">
      <dgm:prSet presAssocID="{954AEF1D-4260-40DD-8D52-98C27BEBBC60}" presName="iconBgRect" presStyleLbl="bgShp" presStyleIdx="1" presStyleCnt="4"/>
      <dgm:spPr/>
    </dgm:pt>
    <dgm:pt modelId="{6C41C1EC-54CD-4352-B79F-79F318A88157}" type="pres">
      <dgm:prSet presAssocID="{954AEF1D-4260-40DD-8D52-98C27BEBBC60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670F8A11-21A5-46B2-AEDE-196B1E098ADD}" type="pres">
      <dgm:prSet presAssocID="{954AEF1D-4260-40DD-8D52-98C27BEBBC60}" presName="spaceRect" presStyleCnt="0"/>
      <dgm:spPr/>
    </dgm:pt>
    <dgm:pt modelId="{16EB13ED-8DF0-4F50-BCBC-A97AA447F4AC}" type="pres">
      <dgm:prSet presAssocID="{954AEF1D-4260-40DD-8D52-98C27BEBBC60}" presName="textRect" presStyleLbl="revTx" presStyleIdx="1" presStyleCnt="4">
        <dgm:presLayoutVars>
          <dgm:chMax val="1"/>
          <dgm:chPref val="1"/>
        </dgm:presLayoutVars>
      </dgm:prSet>
      <dgm:spPr/>
    </dgm:pt>
    <dgm:pt modelId="{10902731-B5A0-44BB-87AF-9CBF2603CFDF}" type="pres">
      <dgm:prSet presAssocID="{83E16900-6B48-4413-B551-C52F41FD4A17}" presName="sibTrans" presStyleLbl="sibTrans2D1" presStyleIdx="0" presStyleCnt="0"/>
      <dgm:spPr/>
    </dgm:pt>
    <dgm:pt modelId="{17651544-AA38-4623-9307-CC6CC4EAE461}" type="pres">
      <dgm:prSet presAssocID="{C267B54B-1F06-4D6B-92CE-D9DC92FE2EF5}" presName="compNode" presStyleCnt="0"/>
      <dgm:spPr/>
    </dgm:pt>
    <dgm:pt modelId="{D849DA8D-B3E3-4023-9782-83A24B6192F8}" type="pres">
      <dgm:prSet presAssocID="{C267B54B-1F06-4D6B-92CE-D9DC92FE2EF5}" presName="iconBgRect" presStyleLbl="bgShp" presStyleIdx="2" presStyleCnt="4"/>
      <dgm:spPr/>
    </dgm:pt>
    <dgm:pt modelId="{4762C174-A8A3-4AEC-A7E5-33582BAEE198}" type="pres">
      <dgm:prSet presAssocID="{C267B54B-1F06-4D6B-92CE-D9DC92FE2EF5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4E3981C-4E4B-4DA6-AA21-191958684FBA}" type="pres">
      <dgm:prSet presAssocID="{C267B54B-1F06-4D6B-92CE-D9DC92FE2EF5}" presName="spaceRect" presStyleCnt="0"/>
      <dgm:spPr/>
    </dgm:pt>
    <dgm:pt modelId="{FE51E0C9-B6C4-4D16-BD54-D8005CE5F36A}" type="pres">
      <dgm:prSet presAssocID="{C267B54B-1F06-4D6B-92CE-D9DC92FE2EF5}" presName="textRect" presStyleLbl="revTx" presStyleIdx="2" presStyleCnt="4">
        <dgm:presLayoutVars>
          <dgm:chMax val="1"/>
          <dgm:chPref val="1"/>
        </dgm:presLayoutVars>
      </dgm:prSet>
      <dgm:spPr/>
    </dgm:pt>
    <dgm:pt modelId="{F229B479-DEB2-4611-9244-60BDF1D2313C}" type="pres">
      <dgm:prSet presAssocID="{1AF38B74-8612-4E67-8EF5-65E96B3426C8}" presName="sibTrans" presStyleLbl="sibTrans2D1" presStyleIdx="0" presStyleCnt="0"/>
      <dgm:spPr/>
    </dgm:pt>
    <dgm:pt modelId="{AD31C44B-414E-4776-9C77-A6AF45006957}" type="pres">
      <dgm:prSet presAssocID="{6A6F5F07-04BD-460E-9E36-88AF75C0D37D}" presName="compNode" presStyleCnt="0"/>
      <dgm:spPr/>
    </dgm:pt>
    <dgm:pt modelId="{BFC666B7-3488-436A-9D4C-F4B8DACF23C5}" type="pres">
      <dgm:prSet presAssocID="{6A6F5F07-04BD-460E-9E36-88AF75C0D37D}" presName="iconBgRect" presStyleLbl="bgShp" presStyleIdx="3" presStyleCnt="4"/>
      <dgm:spPr/>
    </dgm:pt>
    <dgm:pt modelId="{62BB58E2-307E-4E78-B7FC-C4EC1C0D7575}" type="pres">
      <dgm:prSet presAssocID="{6A6F5F07-04BD-460E-9E36-88AF75C0D37D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567C529C-0EE1-4672-85FE-9EADA4C5F9AD}" type="pres">
      <dgm:prSet presAssocID="{6A6F5F07-04BD-460E-9E36-88AF75C0D37D}" presName="spaceRect" presStyleCnt="0"/>
      <dgm:spPr/>
    </dgm:pt>
    <dgm:pt modelId="{738B8385-3E8D-4B57-BFD8-58677356E618}" type="pres">
      <dgm:prSet presAssocID="{6A6F5F07-04BD-460E-9E36-88AF75C0D37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F1AB505-DEA1-4B9E-8CCF-19AB57C51E18}" srcId="{441DECC4-2FC2-432B-9108-56D5B18D5629}" destId="{C2A204B2-95A4-4EF4-93B4-C38B9E3E60AA}" srcOrd="0" destOrd="0" parTransId="{0A138F6C-7580-40C2-855F-821C343F9202}" sibTransId="{5CA064F7-7485-480F-91D4-1422827F9443}"/>
    <dgm:cxn modelId="{DFEC4610-7C39-4B91-80DD-A14D0FD62C25}" type="presOf" srcId="{C267B54B-1F06-4D6B-92CE-D9DC92FE2EF5}" destId="{FE51E0C9-B6C4-4D16-BD54-D8005CE5F36A}" srcOrd="0" destOrd="0" presId="urn:microsoft.com/office/officeart/2018/2/layout/IconCircleList"/>
    <dgm:cxn modelId="{B727CA39-A11D-436F-86FB-EBB068243ABA}" type="presOf" srcId="{1AF38B74-8612-4E67-8EF5-65E96B3426C8}" destId="{F229B479-DEB2-4611-9244-60BDF1D2313C}" srcOrd="0" destOrd="0" presId="urn:microsoft.com/office/officeart/2018/2/layout/IconCircleList"/>
    <dgm:cxn modelId="{05B2285D-07E0-4F0F-907B-5B8D64EBFBFA}" type="presOf" srcId="{6A6F5F07-04BD-460E-9E36-88AF75C0D37D}" destId="{738B8385-3E8D-4B57-BFD8-58677356E618}" srcOrd="0" destOrd="0" presId="urn:microsoft.com/office/officeart/2018/2/layout/IconCircleList"/>
    <dgm:cxn modelId="{53E16D64-549C-48C5-891B-92C215A29344}" srcId="{441DECC4-2FC2-432B-9108-56D5B18D5629}" destId="{954AEF1D-4260-40DD-8D52-98C27BEBBC60}" srcOrd="1" destOrd="0" parTransId="{CFF02889-E4AE-4181-B0B6-71B98CE38DAF}" sibTransId="{83E16900-6B48-4413-B551-C52F41FD4A17}"/>
    <dgm:cxn modelId="{555FA149-0F26-493D-A318-90A4F6126896}" type="presOf" srcId="{441DECC4-2FC2-432B-9108-56D5B18D5629}" destId="{00F7AD74-6DF4-43CA-A1DA-A83FCB8A567C}" srcOrd="0" destOrd="0" presId="urn:microsoft.com/office/officeart/2018/2/layout/IconCircleList"/>
    <dgm:cxn modelId="{2938947E-DFBC-4EFB-BB98-F13C3F586043}" type="presOf" srcId="{C2A204B2-95A4-4EF4-93B4-C38B9E3E60AA}" destId="{24E7C2F8-E59A-4854-9AAB-97ADA5D045E3}" srcOrd="0" destOrd="0" presId="urn:microsoft.com/office/officeart/2018/2/layout/IconCircleList"/>
    <dgm:cxn modelId="{9170E688-6E5E-47C1-B9F6-1374AC1FB8DD}" type="presOf" srcId="{83E16900-6B48-4413-B551-C52F41FD4A17}" destId="{10902731-B5A0-44BB-87AF-9CBF2603CFDF}" srcOrd="0" destOrd="0" presId="urn:microsoft.com/office/officeart/2018/2/layout/IconCircleList"/>
    <dgm:cxn modelId="{7E63B68F-E396-4A2C-B478-6BD621E79D19}" srcId="{441DECC4-2FC2-432B-9108-56D5B18D5629}" destId="{C267B54B-1F06-4D6B-92CE-D9DC92FE2EF5}" srcOrd="2" destOrd="0" parTransId="{D8403381-FEEF-440F-8AD5-5E1BD538CBFB}" sibTransId="{1AF38B74-8612-4E67-8EF5-65E96B3426C8}"/>
    <dgm:cxn modelId="{F99A2092-9842-4221-BA24-C15FFEDF9945}" srcId="{441DECC4-2FC2-432B-9108-56D5B18D5629}" destId="{6A6F5F07-04BD-460E-9E36-88AF75C0D37D}" srcOrd="3" destOrd="0" parTransId="{5335BA31-3E3F-45F3-A0DC-D581DB9AA240}" sibTransId="{79AF3FC7-979D-40A7-8DA7-3429D1444DE8}"/>
    <dgm:cxn modelId="{29C459B9-EEF9-4C29-9478-C7DD2AD0D90E}" type="presOf" srcId="{954AEF1D-4260-40DD-8D52-98C27BEBBC60}" destId="{16EB13ED-8DF0-4F50-BCBC-A97AA447F4AC}" srcOrd="0" destOrd="0" presId="urn:microsoft.com/office/officeart/2018/2/layout/IconCircleList"/>
    <dgm:cxn modelId="{19CD34C3-7683-4385-A84C-06F4AE64626F}" type="presOf" srcId="{5CA064F7-7485-480F-91D4-1422827F9443}" destId="{6B90D16D-3AB2-4145-AC47-FA6334E7C479}" srcOrd="0" destOrd="0" presId="urn:microsoft.com/office/officeart/2018/2/layout/IconCircleList"/>
    <dgm:cxn modelId="{5258DCF0-FE83-4270-98C7-B57BC37719CA}" type="presParOf" srcId="{00F7AD74-6DF4-43CA-A1DA-A83FCB8A567C}" destId="{DB2123BF-4FC0-402D-8C34-505B4FCD5FAE}" srcOrd="0" destOrd="0" presId="urn:microsoft.com/office/officeart/2018/2/layout/IconCircleList"/>
    <dgm:cxn modelId="{ACECFF7C-D8DF-416C-BB46-E58E0B9CE5D6}" type="presParOf" srcId="{DB2123BF-4FC0-402D-8C34-505B4FCD5FAE}" destId="{8BE923DD-04C8-4040-997E-793C05AB049E}" srcOrd="0" destOrd="0" presId="urn:microsoft.com/office/officeart/2018/2/layout/IconCircleList"/>
    <dgm:cxn modelId="{1F9318DD-2206-4257-8577-B6E5614719CE}" type="presParOf" srcId="{8BE923DD-04C8-4040-997E-793C05AB049E}" destId="{694F528C-23AD-496A-BB28-727F2AA69E9A}" srcOrd="0" destOrd="0" presId="urn:microsoft.com/office/officeart/2018/2/layout/IconCircleList"/>
    <dgm:cxn modelId="{B3208203-7DF8-478D-AD17-8E3E5E30721C}" type="presParOf" srcId="{8BE923DD-04C8-4040-997E-793C05AB049E}" destId="{C41EA5A9-2768-41F6-A5D9-A96D95D2D1D4}" srcOrd="1" destOrd="0" presId="urn:microsoft.com/office/officeart/2018/2/layout/IconCircleList"/>
    <dgm:cxn modelId="{74CC7CE8-9000-4BA5-87D0-07D4C1A05D18}" type="presParOf" srcId="{8BE923DD-04C8-4040-997E-793C05AB049E}" destId="{00DDD5D9-4878-476C-8005-21C9A7C6CFBC}" srcOrd="2" destOrd="0" presId="urn:microsoft.com/office/officeart/2018/2/layout/IconCircleList"/>
    <dgm:cxn modelId="{3D5362FC-2F0A-44F6-AEB3-A8123C2C1F96}" type="presParOf" srcId="{8BE923DD-04C8-4040-997E-793C05AB049E}" destId="{24E7C2F8-E59A-4854-9AAB-97ADA5D045E3}" srcOrd="3" destOrd="0" presId="urn:microsoft.com/office/officeart/2018/2/layout/IconCircleList"/>
    <dgm:cxn modelId="{B57823B0-C9BD-4034-ACAC-05F8CCD8F37C}" type="presParOf" srcId="{DB2123BF-4FC0-402D-8C34-505B4FCD5FAE}" destId="{6B90D16D-3AB2-4145-AC47-FA6334E7C479}" srcOrd="1" destOrd="0" presId="urn:microsoft.com/office/officeart/2018/2/layout/IconCircleList"/>
    <dgm:cxn modelId="{CEB1F65C-9519-465D-A91B-AFC8084133E8}" type="presParOf" srcId="{DB2123BF-4FC0-402D-8C34-505B4FCD5FAE}" destId="{67171490-C288-491D-B596-79CFA4141264}" srcOrd="2" destOrd="0" presId="urn:microsoft.com/office/officeart/2018/2/layout/IconCircleList"/>
    <dgm:cxn modelId="{4D0BF3AB-760C-4176-8E3E-C1EE86B5D78A}" type="presParOf" srcId="{67171490-C288-491D-B596-79CFA4141264}" destId="{87CB6ADF-229F-4696-8648-C0D5A3DFD667}" srcOrd="0" destOrd="0" presId="urn:microsoft.com/office/officeart/2018/2/layout/IconCircleList"/>
    <dgm:cxn modelId="{222A7FB6-3844-4892-BF16-92B3921588E2}" type="presParOf" srcId="{67171490-C288-491D-B596-79CFA4141264}" destId="{6C41C1EC-54CD-4352-B79F-79F318A88157}" srcOrd="1" destOrd="0" presId="urn:microsoft.com/office/officeart/2018/2/layout/IconCircleList"/>
    <dgm:cxn modelId="{826F79E5-6674-4B53-82EB-B2245C97AE44}" type="presParOf" srcId="{67171490-C288-491D-B596-79CFA4141264}" destId="{670F8A11-21A5-46B2-AEDE-196B1E098ADD}" srcOrd="2" destOrd="0" presId="urn:microsoft.com/office/officeart/2018/2/layout/IconCircleList"/>
    <dgm:cxn modelId="{5903EE5E-A0FC-41B0-92A1-EE56B23A93E8}" type="presParOf" srcId="{67171490-C288-491D-B596-79CFA4141264}" destId="{16EB13ED-8DF0-4F50-BCBC-A97AA447F4AC}" srcOrd="3" destOrd="0" presId="urn:microsoft.com/office/officeart/2018/2/layout/IconCircleList"/>
    <dgm:cxn modelId="{9E688CA0-FC49-4EFF-A1B9-0C2357C31DED}" type="presParOf" srcId="{DB2123BF-4FC0-402D-8C34-505B4FCD5FAE}" destId="{10902731-B5A0-44BB-87AF-9CBF2603CFDF}" srcOrd="3" destOrd="0" presId="urn:microsoft.com/office/officeart/2018/2/layout/IconCircleList"/>
    <dgm:cxn modelId="{B0880F8E-359C-45D6-82F6-57055B77148B}" type="presParOf" srcId="{DB2123BF-4FC0-402D-8C34-505B4FCD5FAE}" destId="{17651544-AA38-4623-9307-CC6CC4EAE461}" srcOrd="4" destOrd="0" presId="urn:microsoft.com/office/officeart/2018/2/layout/IconCircleList"/>
    <dgm:cxn modelId="{6340B9D7-5C91-4B40-9440-E82348F90F2E}" type="presParOf" srcId="{17651544-AA38-4623-9307-CC6CC4EAE461}" destId="{D849DA8D-B3E3-4023-9782-83A24B6192F8}" srcOrd="0" destOrd="0" presId="urn:microsoft.com/office/officeart/2018/2/layout/IconCircleList"/>
    <dgm:cxn modelId="{4C499789-88D6-4766-99C8-9B5059573867}" type="presParOf" srcId="{17651544-AA38-4623-9307-CC6CC4EAE461}" destId="{4762C174-A8A3-4AEC-A7E5-33582BAEE198}" srcOrd="1" destOrd="0" presId="urn:microsoft.com/office/officeart/2018/2/layout/IconCircleList"/>
    <dgm:cxn modelId="{DDF7A5B2-F54E-44C2-94F2-0B6120E399A2}" type="presParOf" srcId="{17651544-AA38-4623-9307-CC6CC4EAE461}" destId="{24E3981C-4E4B-4DA6-AA21-191958684FBA}" srcOrd="2" destOrd="0" presId="urn:microsoft.com/office/officeart/2018/2/layout/IconCircleList"/>
    <dgm:cxn modelId="{9E1C16FD-FB5E-4798-9D7D-DD79091BE238}" type="presParOf" srcId="{17651544-AA38-4623-9307-CC6CC4EAE461}" destId="{FE51E0C9-B6C4-4D16-BD54-D8005CE5F36A}" srcOrd="3" destOrd="0" presId="urn:microsoft.com/office/officeart/2018/2/layout/IconCircleList"/>
    <dgm:cxn modelId="{869324B7-0040-40FE-90B2-8ABDBA24774C}" type="presParOf" srcId="{DB2123BF-4FC0-402D-8C34-505B4FCD5FAE}" destId="{F229B479-DEB2-4611-9244-60BDF1D2313C}" srcOrd="5" destOrd="0" presId="urn:microsoft.com/office/officeart/2018/2/layout/IconCircleList"/>
    <dgm:cxn modelId="{404475F0-3B7E-4BF1-B4DE-E266ED2ED175}" type="presParOf" srcId="{DB2123BF-4FC0-402D-8C34-505B4FCD5FAE}" destId="{AD31C44B-414E-4776-9C77-A6AF45006957}" srcOrd="6" destOrd="0" presId="urn:microsoft.com/office/officeart/2018/2/layout/IconCircleList"/>
    <dgm:cxn modelId="{97475808-5DE2-412A-B365-3B529BBB0370}" type="presParOf" srcId="{AD31C44B-414E-4776-9C77-A6AF45006957}" destId="{BFC666B7-3488-436A-9D4C-F4B8DACF23C5}" srcOrd="0" destOrd="0" presId="urn:microsoft.com/office/officeart/2018/2/layout/IconCircleList"/>
    <dgm:cxn modelId="{E53002CC-0FB8-4C2E-8F69-8F432F03C756}" type="presParOf" srcId="{AD31C44B-414E-4776-9C77-A6AF45006957}" destId="{62BB58E2-307E-4E78-B7FC-C4EC1C0D7575}" srcOrd="1" destOrd="0" presId="urn:microsoft.com/office/officeart/2018/2/layout/IconCircleList"/>
    <dgm:cxn modelId="{69A8A264-E62C-4DBE-90E2-CCA46CF50F75}" type="presParOf" srcId="{AD31C44B-414E-4776-9C77-A6AF45006957}" destId="{567C529C-0EE1-4672-85FE-9EADA4C5F9AD}" srcOrd="2" destOrd="0" presId="urn:microsoft.com/office/officeart/2018/2/layout/IconCircleList"/>
    <dgm:cxn modelId="{BD7CD7FE-1FFE-4454-A3A9-A141C7F652AE}" type="presParOf" srcId="{AD31C44B-414E-4776-9C77-A6AF45006957}" destId="{738B8385-3E8D-4B57-BFD8-58677356E61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3F4C5-150A-42F2-B5DD-CD6BA0F162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09E995-B84A-4AF2-AD86-B69D3F5FAC7D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Analytics and Data Science Libguide</a:t>
          </a:r>
          <a:endParaRPr lang="en-US"/>
        </a:p>
      </dgm:t>
    </dgm:pt>
    <dgm:pt modelId="{3C1F050F-EA46-4A51-A183-B0B41A36AE4B}" type="parTrans" cxnId="{7B9A44C1-490B-46BB-9EBB-9F34C02CA1F0}">
      <dgm:prSet/>
      <dgm:spPr/>
      <dgm:t>
        <a:bodyPr/>
        <a:lstStyle/>
        <a:p>
          <a:endParaRPr lang="en-US"/>
        </a:p>
      </dgm:t>
    </dgm:pt>
    <dgm:pt modelId="{9308B915-DC3A-4D78-AC77-8DFE831B3B93}" type="sibTrans" cxnId="{7B9A44C1-490B-46BB-9EBB-9F34C02CA1F0}">
      <dgm:prSet/>
      <dgm:spPr/>
      <dgm:t>
        <a:bodyPr/>
        <a:lstStyle/>
        <a:p>
          <a:endParaRPr lang="en-US"/>
        </a:p>
      </dgm:t>
    </dgm:pt>
    <dgm:pt modelId="{B7861BA9-F807-466E-9748-A2A09DDCC4CD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Directory of Open Access Journals (DOAJ)</a:t>
          </a:r>
          <a:endParaRPr lang="en-US"/>
        </a:p>
      </dgm:t>
    </dgm:pt>
    <dgm:pt modelId="{872C7E1B-C06A-494C-B5BF-9F7F99DA6573}" type="parTrans" cxnId="{21894537-C2C7-486F-B3D6-D6F4A516C582}">
      <dgm:prSet/>
      <dgm:spPr/>
      <dgm:t>
        <a:bodyPr/>
        <a:lstStyle/>
        <a:p>
          <a:endParaRPr lang="en-US"/>
        </a:p>
      </dgm:t>
    </dgm:pt>
    <dgm:pt modelId="{2C7BF650-ABD9-4E6B-B24D-0EF39E4CE2A4}" type="sibTrans" cxnId="{21894537-C2C7-486F-B3D6-D6F4A516C582}">
      <dgm:prSet/>
      <dgm:spPr/>
      <dgm:t>
        <a:bodyPr/>
        <a:lstStyle/>
        <a:p>
          <a:endParaRPr lang="en-US"/>
        </a:p>
      </dgm:t>
    </dgm:pt>
    <dgm:pt modelId="{2802477C-7318-4AAC-A022-8AF61CE18562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SPARC Guide for Authors</a:t>
          </a:r>
          <a:endParaRPr lang="en-US" dirty="0"/>
        </a:p>
      </dgm:t>
    </dgm:pt>
    <dgm:pt modelId="{5B6051B5-6FB7-4353-B614-56F65D0DF5FD}" type="parTrans" cxnId="{FED88F1F-F53E-4AA9-B38C-AD0009BD4939}">
      <dgm:prSet/>
      <dgm:spPr/>
      <dgm:t>
        <a:bodyPr/>
        <a:lstStyle/>
        <a:p>
          <a:endParaRPr lang="en-US"/>
        </a:p>
      </dgm:t>
    </dgm:pt>
    <dgm:pt modelId="{9E8AB7DB-E88D-44B1-A031-4AAC8E02DFCC}" type="sibTrans" cxnId="{FED88F1F-F53E-4AA9-B38C-AD0009BD4939}">
      <dgm:prSet/>
      <dgm:spPr/>
      <dgm:t>
        <a:bodyPr/>
        <a:lstStyle/>
        <a:p>
          <a:endParaRPr lang="en-US"/>
        </a:p>
      </dgm:t>
    </dgm:pt>
    <dgm:pt modelId="{31B5FA3D-71CF-4B32-8512-06A425907334}">
      <dgm:prSet/>
      <dgm:spPr/>
      <dgm:t>
        <a:bodyPr/>
        <a:lstStyle/>
        <a:p>
          <a:r>
            <a:rPr lang="en-US">
              <a:hlinkClick xmlns:r="http://schemas.openxmlformats.org/officeDocument/2006/relationships" r:id="rId4"/>
            </a:rPr>
            <a:t>Unpaywall extension</a:t>
          </a:r>
          <a:endParaRPr lang="en-US"/>
        </a:p>
      </dgm:t>
    </dgm:pt>
    <dgm:pt modelId="{1B1CEF61-DC61-4A50-BA48-1C5BCAB605C1}" type="parTrans" cxnId="{54EF7D2C-CC87-4330-A7C9-6A351FA5DD61}">
      <dgm:prSet/>
      <dgm:spPr/>
      <dgm:t>
        <a:bodyPr/>
        <a:lstStyle/>
        <a:p>
          <a:endParaRPr lang="en-US"/>
        </a:p>
      </dgm:t>
    </dgm:pt>
    <dgm:pt modelId="{8074255B-60A4-46AE-95D8-0356A313FF0C}" type="sibTrans" cxnId="{54EF7D2C-CC87-4330-A7C9-6A351FA5DD61}">
      <dgm:prSet/>
      <dgm:spPr/>
      <dgm:t>
        <a:bodyPr/>
        <a:lstStyle/>
        <a:p>
          <a:endParaRPr lang="en-US"/>
        </a:p>
      </dgm:t>
    </dgm:pt>
    <dgm:pt modelId="{E1094CE1-C08B-9949-917D-19EF827F8EF2}" type="pres">
      <dgm:prSet presAssocID="{6213F4C5-150A-42F2-B5DD-CD6BA0F16272}" presName="linear" presStyleCnt="0">
        <dgm:presLayoutVars>
          <dgm:animLvl val="lvl"/>
          <dgm:resizeHandles val="exact"/>
        </dgm:presLayoutVars>
      </dgm:prSet>
      <dgm:spPr/>
    </dgm:pt>
    <dgm:pt modelId="{6854B995-A3EC-D44A-AE1F-A88DC139D9C9}" type="pres">
      <dgm:prSet presAssocID="{4F09E995-B84A-4AF2-AD86-B69D3F5FAC7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DB8DB1-ECEC-0C4C-9A7F-FF6CAAEB768A}" type="pres">
      <dgm:prSet presAssocID="{9308B915-DC3A-4D78-AC77-8DFE831B3B93}" presName="spacer" presStyleCnt="0"/>
      <dgm:spPr/>
    </dgm:pt>
    <dgm:pt modelId="{94EAA5FD-394A-E34B-84D7-148A48C95D2A}" type="pres">
      <dgm:prSet presAssocID="{B7861BA9-F807-466E-9748-A2A09DDCC4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4F2467-768C-B548-9E9A-B1F7DA6AD7D6}" type="pres">
      <dgm:prSet presAssocID="{2C7BF650-ABD9-4E6B-B24D-0EF39E4CE2A4}" presName="spacer" presStyleCnt="0"/>
      <dgm:spPr/>
    </dgm:pt>
    <dgm:pt modelId="{8778651D-C547-A74A-9551-E6CDAA9427B2}" type="pres">
      <dgm:prSet presAssocID="{2802477C-7318-4AAC-A022-8AF61CE185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463707-BBA7-654D-864A-8F766E332CE4}" type="pres">
      <dgm:prSet presAssocID="{9E8AB7DB-E88D-44B1-A031-4AAC8E02DFCC}" presName="spacer" presStyleCnt="0"/>
      <dgm:spPr/>
    </dgm:pt>
    <dgm:pt modelId="{B4C9966B-93E7-C34F-BB54-04DB413493C3}" type="pres">
      <dgm:prSet presAssocID="{31B5FA3D-71CF-4B32-8512-06A42590733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CB0601B-EED7-6246-B632-A6D32F0A66D8}" type="presOf" srcId="{6213F4C5-150A-42F2-B5DD-CD6BA0F16272}" destId="{E1094CE1-C08B-9949-917D-19EF827F8EF2}" srcOrd="0" destOrd="0" presId="urn:microsoft.com/office/officeart/2005/8/layout/vList2"/>
    <dgm:cxn modelId="{FED88F1F-F53E-4AA9-B38C-AD0009BD4939}" srcId="{6213F4C5-150A-42F2-B5DD-CD6BA0F16272}" destId="{2802477C-7318-4AAC-A022-8AF61CE18562}" srcOrd="2" destOrd="0" parTransId="{5B6051B5-6FB7-4353-B614-56F65D0DF5FD}" sibTransId="{9E8AB7DB-E88D-44B1-A031-4AAC8E02DFCC}"/>
    <dgm:cxn modelId="{54EF7D2C-CC87-4330-A7C9-6A351FA5DD61}" srcId="{6213F4C5-150A-42F2-B5DD-CD6BA0F16272}" destId="{31B5FA3D-71CF-4B32-8512-06A425907334}" srcOrd="3" destOrd="0" parTransId="{1B1CEF61-DC61-4A50-BA48-1C5BCAB605C1}" sibTransId="{8074255B-60A4-46AE-95D8-0356A313FF0C}"/>
    <dgm:cxn modelId="{21894537-C2C7-486F-B3D6-D6F4A516C582}" srcId="{6213F4C5-150A-42F2-B5DD-CD6BA0F16272}" destId="{B7861BA9-F807-466E-9748-A2A09DDCC4CD}" srcOrd="1" destOrd="0" parTransId="{872C7E1B-C06A-494C-B5BF-9F7F99DA6573}" sibTransId="{2C7BF650-ABD9-4E6B-B24D-0EF39E4CE2A4}"/>
    <dgm:cxn modelId="{17C3AC59-35A5-E442-A69A-10F46297C718}" type="presOf" srcId="{B7861BA9-F807-466E-9748-A2A09DDCC4CD}" destId="{94EAA5FD-394A-E34B-84D7-148A48C95D2A}" srcOrd="0" destOrd="0" presId="urn:microsoft.com/office/officeart/2005/8/layout/vList2"/>
    <dgm:cxn modelId="{B92DA294-C440-4D4F-8490-CE3D77AC6BD6}" type="presOf" srcId="{2802477C-7318-4AAC-A022-8AF61CE18562}" destId="{8778651D-C547-A74A-9551-E6CDAA9427B2}" srcOrd="0" destOrd="0" presId="urn:microsoft.com/office/officeart/2005/8/layout/vList2"/>
    <dgm:cxn modelId="{8E86849E-9455-1A40-86C0-B4E137635166}" type="presOf" srcId="{31B5FA3D-71CF-4B32-8512-06A425907334}" destId="{B4C9966B-93E7-C34F-BB54-04DB413493C3}" srcOrd="0" destOrd="0" presId="urn:microsoft.com/office/officeart/2005/8/layout/vList2"/>
    <dgm:cxn modelId="{7B9A44C1-490B-46BB-9EBB-9F34C02CA1F0}" srcId="{6213F4C5-150A-42F2-B5DD-CD6BA0F16272}" destId="{4F09E995-B84A-4AF2-AD86-B69D3F5FAC7D}" srcOrd="0" destOrd="0" parTransId="{3C1F050F-EA46-4A51-A183-B0B41A36AE4B}" sibTransId="{9308B915-DC3A-4D78-AC77-8DFE831B3B93}"/>
    <dgm:cxn modelId="{594A91CC-3176-4D45-855C-B8F3F0BEE453}" type="presOf" srcId="{4F09E995-B84A-4AF2-AD86-B69D3F5FAC7D}" destId="{6854B995-A3EC-D44A-AE1F-A88DC139D9C9}" srcOrd="0" destOrd="0" presId="urn:microsoft.com/office/officeart/2005/8/layout/vList2"/>
    <dgm:cxn modelId="{FC2A2C4E-F549-8E4A-B53C-D9C687D64B22}" type="presParOf" srcId="{E1094CE1-C08B-9949-917D-19EF827F8EF2}" destId="{6854B995-A3EC-D44A-AE1F-A88DC139D9C9}" srcOrd="0" destOrd="0" presId="urn:microsoft.com/office/officeart/2005/8/layout/vList2"/>
    <dgm:cxn modelId="{52602AE0-E669-024D-AFAD-6BC13D9BBBF2}" type="presParOf" srcId="{E1094CE1-C08B-9949-917D-19EF827F8EF2}" destId="{2FDB8DB1-ECEC-0C4C-9A7F-FF6CAAEB768A}" srcOrd="1" destOrd="0" presId="urn:microsoft.com/office/officeart/2005/8/layout/vList2"/>
    <dgm:cxn modelId="{1FF42050-B5F3-234A-8E8F-13BA72525927}" type="presParOf" srcId="{E1094CE1-C08B-9949-917D-19EF827F8EF2}" destId="{94EAA5FD-394A-E34B-84D7-148A48C95D2A}" srcOrd="2" destOrd="0" presId="urn:microsoft.com/office/officeart/2005/8/layout/vList2"/>
    <dgm:cxn modelId="{1FD139B4-EC72-5A4E-849B-BF9C72FF0CD9}" type="presParOf" srcId="{E1094CE1-C08B-9949-917D-19EF827F8EF2}" destId="{AE4F2467-768C-B548-9E9A-B1F7DA6AD7D6}" srcOrd="3" destOrd="0" presId="urn:microsoft.com/office/officeart/2005/8/layout/vList2"/>
    <dgm:cxn modelId="{2DC9B334-9BFE-4248-8281-B86EC63BEA3B}" type="presParOf" srcId="{E1094CE1-C08B-9949-917D-19EF827F8EF2}" destId="{8778651D-C547-A74A-9551-E6CDAA9427B2}" srcOrd="4" destOrd="0" presId="urn:microsoft.com/office/officeart/2005/8/layout/vList2"/>
    <dgm:cxn modelId="{9E6B2F04-5405-F342-9A51-FCD916BBE26F}" type="presParOf" srcId="{E1094CE1-C08B-9949-917D-19EF827F8EF2}" destId="{1D463707-BBA7-654D-864A-8F766E332CE4}" srcOrd="5" destOrd="0" presId="urn:microsoft.com/office/officeart/2005/8/layout/vList2"/>
    <dgm:cxn modelId="{C88C6CFB-905B-6340-B42B-1AC52098E526}" type="presParOf" srcId="{E1094CE1-C08B-9949-917D-19EF827F8EF2}" destId="{B4C9966B-93E7-C34F-BB54-04DB413493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F528C-23AD-496A-BB28-727F2AA69E9A}">
      <dsp:nvSpPr>
        <dsp:cNvPr id="0" name=""/>
        <dsp:cNvSpPr/>
      </dsp:nvSpPr>
      <dsp:spPr>
        <a:xfrm>
          <a:off x="34321" y="167365"/>
          <a:ext cx="1244036" cy="12440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EA5A9-2768-41F6-A5D9-A96D95D2D1D4}">
      <dsp:nvSpPr>
        <dsp:cNvPr id="0" name=""/>
        <dsp:cNvSpPr/>
      </dsp:nvSpPr>
      <dsp:spPr>
        <a:xfrm>
          <a:off x="295569" y="428613"/>
          <a:ext cx="721541" cy="721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7C2F8-E59A-4854-9AAB-97ADA5D045E3}">
      <dsp:nvSpPr>
        <dsp:cNvPr id="0" name=""/>
        <dsp:cNvSpPr/>
      </dsp:nvSpPr>
      <dsp:spPr>
        <a:xfrm>
          <a:off x="1544937" y="167365"/>
          <a:ext cx="2932372" cy="124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Heather Hankins, Institutional Repository Supervisor</a:t>
          </a:r>
        </a:p>
      </dsp:txBody>
      <dsp:txXfrm>
        <a:off x="1544937" y="167365"/>
        <a:ext cx="2932372" cy="1244036"/>
      </dsp:txXfrm>
    </dsp:sp>
    <dsp:sp modelId="{87CB6ADF-229F-4696-8648-C0D5A3DFD667}">
      <dsp:nvSpPr>
        <dsp:cNvPr id="0" name=""/>
        <dsp:cNvSpPr/>
      </dsp:nvSpPr>
      <dsp:spPr>
        <a:xfrm>
          <a:off x="4988253" y="167365"/>
          <a:ext cx="1244036" cy="12440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1C1EC-54CD-4352-B79F-79F318A88157}">
      <dsp:nvSpPr>
        <dsp:cNvPr id="0" name=""/>
        <dsp:cNvSpPr/>
      </dsp:nvSpPr>
      <dsp:spPr>
        <a:xfrm>
          <a:off x="5249501" y="428613"/>
          <a:ext cx="721541" cy="7215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B13ED-8DF0-4F50-BCBC-A97AA447F4AC}">
      <dsp:nvSpPr>
        <dsp:cNvPr id="0" name=""/>
        <dsp:cNvSpPr/>
      </dsp:nvSpPr>
      <dsp:spPr>
        <a:xfrm>
          <a:off x="6498870" y="167365"/>
          <a:ext cx="2932372" cy="124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hlinkClick xmlns:r="http://schemas.openxmlformats.org/officeDocument/2006/relationships" r:id="rId5"/>
            </a:rPr>
            <a:t>hhankin3@Kennesaw.edu</a:t>
          </a:r>
          <a:r>
            <a:rPr lang="en-US" sz="2100" kern="1200"/>
            <a:t> </a:t>
          </a:r>
        </a:p>
      </dsp:txBody>
      <dsp:txXfrm>
        <a:off x="6498870" y="167365"/>
        <a:ext cx="2932372" cy="1244036"/>
      </dsp:txXfrm>
    </dsp:sp>
    <dsp:sp modelId="{D849DA8D-B3E3-4023-9782-83A24B6192F8}">
      <dsp:nvSpPr>
        <dsp:cNvPr id="0" name=""/>
        <dsp:cNvSpPr/>
      </dsp:nvSpPr>
      <dsp:spPr>
        <a:xfrm>
          <a:off x="34321" y="1989566"/>
          <a:ext cx="1244036" cy="12440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2C174-A8A3-4AEC-A7E5-33582BAEE198}">
      <dsp:nvSpPr>
        <dsp:cNvPr id="0" name=""/>
        <dsp:cNvSpPr/>
      </dsp:nvSpPr>
      <dsp:spPr>
        <a:xfrm>
          <a:off x="295569" y="2250814"/>
          <a:ext cx="721541" cy="72154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1E0C9-B6C4-4D16-BD54-D8005CE5F36A}">
      <dsp:nvSpPr>
        <dsp:cNvPr id="0" name=""/>
        <dsp:cNvSpPr/>
      </dsp:nvSpPr>
      <dsp:spPr>
        <a:xfrm>
          <a:off x="1544937" y="1989566"/>
          <a:ext cx="2932372" cy="124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Chelsee</a:t>
          </a:r>
          <a:r>
            <a:rPr lang="en-US" sz="2100" kern="1200" dirty="0"/>
            <a:t> Dickson, Scholarly Communications Librarian</a:t>
          </a:r>
        </a:p>
      </dsp:txBody>
      <dsp:txXfrm>
        <a:off x="1544937" y="1989566"/>
        <a:ext cx="2932372" cy="1244036"/>
      </dsp:txXfrm>
    </dsp:sp>
    <dsp:sp modelId="{BFC666B7-3488-436A-9D4C-F4B8DACF23C5}">
      <dsp:nvSpPr>
        <dsp:cNvPr id="0" name=""/>
        <dsp:cNvSpPr/>
      </dsp:nvSpPr>
      <dsp:spPr>
        <a:xfrm>
          <a:off x="4988253" y="1989566"/>
          <a:ext cx="1244036" cy="12440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B58E2-307E-4E78-B7FC-C4EC1C0D7575}">
      <dsp:nvSpPr>
        <dsp:cNvPr id="0" name=""/>
        <dsp:cNvSpPr/>
      </dsp:nvSpPr>
      <dsp:spPr>
        <a:xfrm>
          <a:off x="5249501" y="2250814"/>
          <a:ext cx="721541" cy="72154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B8385-3E8D-4B57-BFD8-58677356E618}">
      <dsp:nvSpPr>
        <dsp:cNvPr id="0" name=""/>
        <dsp:cNvSpPr/>
      </dsp:nvSpPr>
      <dsp:spPr>
        <a:xfrm>
          <a:off x="6498870" y="1989566"/>
          <a:ext cx="2932372" cy="124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hlinkClick xmlns:r="http://schemas.openxmlformats.org/officeDocument/2006/relationships" r:id="rId10"/>
            </a:rPr>
            <a:t>cdickso5@Kennesaw.edu</a:t>
          </a:r>
          <a:endParaRPr lang="en-US" sz="2100" kern="1200"/>
        </a:p>
      </dsp:txBody>
      <dsp:txXfrm>
        <a:off x="6498870" y="1989566"/>
        <a:ext cx="2932372" cy="1244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4B995-A3EC-D44A-AE1F-A88DC139D9C9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hlinkClick xmlns:r="http://schemas.openxmlformats.org/officeDocument/2006/relationships" r:id="rId1"/>
            </a:rPr>
            <a:t>Analytics and Data Science Libguide</a:t>
          </a:r>
          <a:endParaRPr lang="en-US" sz="3200" kern="1200"/>
        </a:p>
      </dsp:txBody>
      <dsp:txXfrm>
        <a:off x="62055" y="133748"/>
        <a:ext cx="6139530" cy="1147095"/>
      </dsp:txXfrm>
    </dsp:sp>
    <dsp:sp modelId="{94EAA5FD-394A-E34B-84D7-148A48C95D2A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hlinkClick xmlns:r="http://schemas.openxmlformats.org/officeDocument/2006/relationships" r:id="rId2"/>
            </a:rPr>
            <a:t>Directory of Open Access Journals (DOAJ)</a:t>
          </a:r>
          <a:endParaRPr lang="en-US" sz="3200" kern="1200"/>
        </a:p>
      </dsp:txBody>
      <dsp:txXfrm>
        <a:off x="62055" y="1497113"/>
        <a:ext cx="6139530" cy="1147095"/>
      </dsp:txXfrm>
    </dsp:sp>
    <dsp:sp modelId="{8778651D-C547-A74A-9551-E6CDAA9427B2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hlinkClick xmlns:r="http://schemas.openxmlformats.org/officeDocument/2006/relationships" r:id="rId3"/>
            </a:rPr>
            <a:t>SPARC Guide for Authors</a:t>
          </a:r>
          <a:endParaRPr lang="en-US" sz="3200" kern="1200" dirty="0"/>
        </a:p>
      </dsp:txBody>
      <dsp:txXfrm>
        <a:off x="62055" y="2860478"/>
        <a:ext cx="6139530" cy="1147095"/>
      </dsp:txXfrm>
    </dsp:sp>
    <dsp:sp modelId="{B4C9966B-93E7-C34F-BB54-04DB413493C3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hlinkClick xmlns:r="http://schemas.openxmlformats.org/officeDocument/2006/relationships" r:id="rId4"/>
            </a:rPr>
            <a:t>Unpaywall extension</a:t>
          </a:r>
          <a:endParaRPr lang="en-US" sz="3200" kern="1200"/>
        </a:p>
      </dsp:txBody>
      <dsp:txXfrm>
        <a:off x="62055" y="4223844"/>
        <a:ext cx="6139530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B5D53-F5CC-4A85-80C6-4CE701CC13C1}" type="datetimeFigureOut"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165D-3E93-409C-99EF-D7481A703A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Chelsee and 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6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Chelsee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Chelsee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0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Heather talks first.</a:t>
            </a:r>
          </a:p>
          <a:p>
            <a:r>
              <a:rPr lang="en-US">
                <a:ea typeface="Calibri"/>
                <a:cs typeface="Calibri"/>
              </a:rPr>
              <a:t>Then Chelsee.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4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Chelsee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Grey lit = "</a:t>
            </a:r>
            <a:r>
              <a:rPr lang="en-US"/>
              <a:t>materials and research produced by organizations outside of the traditional commercial or academic publishing and distribution channels"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Can cite grey lit in your dissertation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Dissertations are considered grey lit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Chelsee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0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5165D-3E93-409C-99EF-D7481A703A5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alcommons.kennesaw.edu/datase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proxy.kennesaw.edu/login?url=http://ulrichsweb.serialssolutions.com" TargetMode="External"/><Relationship Id="rId2" Type="http://schemas.openxmlformats.org/officeDocument/2006/relationships/hyperlink" Target="http://www.galileo.usg.edu/express?link=webo-ken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thinkchecksubmit.org/" TargetMode="External"/><Relationship Id="rId4" Type="http://schemas.openxmlformats.org/officeDocument/2006/relationships/hyperlink" Target="https://doaj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arcopen.org/our-work/author-rights/sparc-author-addendum-tex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2.sherpa.ac.uk/rome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mmons.kennesaw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igitalcommons.kennesaw.edu/datascie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Video 13" descr="A close-up of an open book&#10;&#10;Description automatically generated">
            <a:extLst>
              <a:ext uri="{FF2B5EF4-FFF2-40B4-BE49-F238E27FC236}">
                <a16:creationId xmlns:a16="http://schemas.microsoft.com/office/drawing/2014/main" id="{32213039-8C1E-44AA-8655-0B6C2CECE3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4" r="-1" b="-1"/>
          <a:stretch/>
        </p:blipFill>
        <p:spPr>
          <a:xfrm>
            <a:off x="-3050" y="-30"/>
            <a:ext cx="12188952" cy="63398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5C3DA-971C-4843-9972-2522E56BB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7261456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5200" b="1"/>
              <a:t>Publishing: </a:t>
            </a:r>
            <a:br>
              <a:rPr lang="en-US" sz="5200" b="1"/>
            </a:br>
            <a:r>
              <a:rPr lang="en-US" sz="5200" b="1"/>
              <a:t>Your Questions Answered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EA9D9C3-A90D-2785-D4EE-1DDB6011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933" y="6086781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Publishing for Data Analytic Presentation by Heather Hankins and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Chelsee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Dickson is licensed under a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Creative Commons Attribution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Creative Commons License">
            <a:hlinkClick r:id="rId6"/>
            <a:extLst>
              <a:ext uri="{FF2B5EF4-FFF2-40B4-BE49-F238E27FC236}">
                <a16:creationId xmlns:a16="http://schemas.microsoft.com/office/drawing/2014/main" id="{B50BAC38-2E48-226E-6EA1-207E128D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" y="6402045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7C875BB3-0F79-41D4-A37C-9802402FA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7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7D785-F4BF-5E43-A131-7533CC0A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62" y="365125"/>
            <a:ext cx="4920049" cy="1899912"/>
          </a:xfrm>
        </p:spPr>
        <p:txBody>
          <a:bodyPr>
            <a:normAutofit/>
          </a:bodyPr>
          <a:lstStyle/>
          <a:p>
            <a:r>
              <a:rPr lang="en-US" sz="4000" dirty="0">
                <a:ln w="22225">
                  <a:solidFill>
                    <a:schemeClr val="tx1"/>
                  </a:solidFill>
                  <a:miter lim="800000"/>
                </a:ln>
              </a:rPr>
              <a:t>We want your datasets (please)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32D6-3F23-471D-B352-A506F1C42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62" y="2630152"/>
            <a:ext cx="5439032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cs typeface="Calibri"/>
              </a:rPr>
              <a:t>Open Data Movement</a:t>
            </a:r>
          </a:p>
          <a:p>
            <a:r>
              <a:rPr lang="en-US" sz="2000" dirty="0">
                <a:cs typeface="Calibri"/>
              </a:rPr>
              <a:t>Open Data Licensing</a:t>
            </a: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Find existing datasets at </a:t>
            </a:r>
            <a:r>
              <a:rPr lang="en-US" sz="2000" dirty="0">
                <a:ea typeface="+mn-lt"/>
                <a:cs typeface="+mn-lt"/>
                <a:hlinkClick r:id="rId4"/>
              </a:rPr>
              <a:t>https://</a:t>
            </a:r>
            <a:r>
              <a:rPr lang="en-US" sz="2000" dirty="0" err="1">
                <a:ea typeface="+mn-lt"/>
                <a:cs typeface="+mn-lt"/>
                <a:hlinkClick r:id="rId4"/>
              </a:rPr>
              <a:t>digitalcommons.kennesaw.edu</a:t>
            </a:r>
            <a:r>
              <a:rPr lang="en-US" sz="2000" dirty="0">
                <a:ea typeface="+mn-lt"/>
                <a:cs typeface="+mn-lt"/>
                <a:hlinkClick r:id="rId4"/>
              </a:rPr>
              <a:t>/datasets/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0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31643-C69C-40F4-80E2-B631694C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Resources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758AEEE-C419-4823-B414-6B211C023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35385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668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1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2" descr="Many question marks on black background">
            <a:extLst>
              <a:ext uri="{FF2B5EF4-FFF2-40B4-BE49-F238E27FC236}">
                <a16:creationId xmlns:a16="http://schemas.microsoft.com/office/drawing/2014/main" id="{3964BEDE-82D4-4917-8F8D-8944283F3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86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31" name="Rectangle 3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E78B3-B418-5142-BCF6-AAA33F78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b="1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reative Commons License">
            <a:hlinkClick r:id="rId4"/>
            <a:extLst>
              <a:ext uri="{FF2B5EF4-FFF2-40B4-BE49-F238E27FC236}">
                <a16:creationId xmlns:a16="http://schemas.microsoft.com/office/drawing/2014/main" id="{53153D50-516C-A9B7-1E36-77C9CFEB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" y="6402045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56F1EF3-086A-E256-05DF-AF287DAD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266" y="6426497"/>
            <a:ext cx="12192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Publishing for Data Analytic Presentation by Heather Hankins and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Chelsee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Dickson is licensed under a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FF5081D-6F37-4BB4-B5EA-A1169235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3467 h 6858000"/>
              <a:gd name="connsiteX1" fmla="*/ 643467 w 12192000"/>
              <a:gd name="connsiteY1" fmla="*/ 6214533 h 6858000"/>
              <a:gd name="connsiteX2" fmla="*/ 11548533 w 12192000"/>
              <a:gd name="connsiteY2" fmla="*/ 6214533 h 6858000"/>
              <a:gd name="connsiteX3" fmla="*/ 11548533 w 12192000"/>
              <a:gd name="connsiteY3" fmla="*/ 6434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3467"/>
                </a:moveTo>
                <a:lnTo>
                  <a:pt x="643467" y="6214533"/>
                </a:lnTo>
                <a:lnTo>
                  <a:pt x="11548533" y="6214533"/>
                </a:lnTo>
                <a:lnTo>
                  <a:pt x="11548533" y="6434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DC041D-D1C3-4296-85D0-23923F3A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627698"/>
            <a:ext cx="10915650" cy="5602605"/>
          </a:xfrm>
          <a:prstGeom prst="rect">
            <a:avLst/>
          </a:prstGeom>
          <a:noFill/>
          <a:ln w="44450" cap="sq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6765B-C4A7-AD4B-A448-EBCF4E5D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Meet Your Speakers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A0AC0E2-C56E-40B9-B39F-A5A8DB1D4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136870"/>
              </p:ext>
            </p:extLst>
          </p:nvPr>
        </p:nvGraphicFramePr>
        <p:xfrm>
          <a:off x="1524000" y="2399099"/>
          <a:ext cx="9465564" cy="3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618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3B1B1-6C8B-C24C-B35A-2D787C7B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Why </a:t>
            </a:r>
            <a:r>
              <a:rPr lang="en-US"/>
              <a:t>are</a:t>
            </a:r>
            <a:r>
              <a:rPr lang="en-US" kern="1200">
                <a:latin typeface="+mj-lt"/>
                <a:ea typeface="+mj-ea"/>
                <a:cs typeface="+mj-cs"/>
              </a:rPr>
              <a:t> </a:t>
            </a:r>
            <a:r>
              <a:rPr lang="en-US"/>
              <a:t>we</a:t>
            </a:r>
            <a:r>
              <a:rPr lang="en-US" kern="1200">
                <a:latin typeface="+mj-lt"/>
                <a:ea typeface="+mj-ea"/>
                <a:cs typeface="+mj-cs"/>
              </a:rPr>
              <a:t> </a:t>
            </a:r>
            <a:r>
              <a:rPr lang="en-US"/>
              <a:t>here</a:t>
            </a:r>
            <a:r>
              <a:rPr lang="en-US" kern="1200"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onfused Person">
            <a:extLst>
              <a:ext uri="{FF2B5EF4-FFF2-40B4-BE49-F238E27FC236}">
                <a16:creationId xmlns:a16="http://schemas.microsoft.com/office/drawing/2014/main" id="{72FE942D-E5C8-4A03-981C-1A017A2A5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0868" y="566916"/>
            <a:ext cx="5724168" cy="5724168"/>
          </a:xfrm>
          <a:prstGeom prst="rect">
            <a:avLst/>
          </a:prstGeom>
        </p:spPr>
      </p:pic>
      <p:pic>
        <p:nvPicPr>
          <p:cNvPr id="3" name="Graphic 3" descr="Question Mark with solid fill">
            <a:extLst>
              <a:ext uri="{FF2B5EF4-FFF2-40B4-BE49-F238E27FC236}">
                <a16:creationId xmlns:a16="http://schemas.microsoft.com/office/drawing/2014/main" id="{15FF777E-E81A-4CF2-B1AC-71C7BAC16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6825" y="1940312"/>
            <a:ext cx="1602058" cy="16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8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E87C7-15B5-5DB3-F389-39E49CE0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Publishing as a Graduate Student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450F7-8E72-DAC4-7A66-B51F669B0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183" y="349438"/>
            <a:ext cx="3143317" cy="1830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Calibri"/>
                <a:cs typeface="Calibri"/>
              </a:rPr>
              <a:t>Grey Literature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"everything else"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7DA13-C4FF-DC5D-6F86-FF95A9D98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6291" y="3238535"/>
            <a:ext cx="3353278" cy="27088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dirty="0">
                <a:ea typeface="Calibri"/>
                <a:cs typeface="Calibri"/>
              </a:rPr>
              <a:t>Formal Publications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Journals, books, etc.</a:t>
            </a:r>
          </a:p>
          <a:p>
            <a:pPr lvl="1"/>
            <a:r>
              <a:rPr lang="en-US" dirty="0">
                <a:ea typeface="Calibri"/>
                <a:cs typeface="Calibri"/>
              </a:rPr>
              <a:t>Faculty mentor/coauthor</a:t>
            </a:r>
          </a:p>
        </p:txBody>
      </p:sp>
    </p:spTree>
    <p:extLst>
      <p:ext uri="{BB962C8B-B14F-4D97-AF65-F5344CB8AC3E}">
        <p14:creationId xmlns:p14="http://schemas.microsoft.com/office/powerpoint/2010/main" val="118507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B10FD-2F36-45F9-9DCD-243640F1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Grey 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Literature</a:t>
            </a:r>
          </a:p>
        </p:txBody>
      </p:sp>
      <p:cxnSp>
        <p:nvCxnSpPr>
          <p:cNvPr id="30" name="Straight Connector 34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20" descr="Table&#10;&#10;Description automatically generated with medium confidence">
            <a:extLst>
              <a:ext uri="{FF2B5EF4-FFF2-40B4-BE49-F238E27FC236}">
                <a16:creationId xmlns:a16="http://schemas.microsoft.com/office/drawing/2014/main" id="{F4819443-A36E-264F-A5F2-37A133F83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78" y="1015294"/>
            <a:ext cx="6436548" cy="48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07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5B41-34DC-455D-F73E-A2F6AA3B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en-US" dirty="0"/>
              <a:t>Evaluating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B6965-BC80-9B5D-B8EE-CE1B25C4A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/>
              <a:t>Choices based on impact, </a:t>
            </a:r>
            <a:r>
              <a:rPr lang="en-US" sz="2000" dirty="0" err="1"/>
              <a:t>altmetrics</a:t>
            </a:r>
            <a:r>
              <a:rPr lang="en-US" sz="2000" dirty="0"/>
              <a:t>, and open access:</a:t>
            </a:r>
          </a:p>
          <a:p>
            <a:pPr lvl="1"/>
            <a:r>
              <a:rPr lang="en-US" sz="2000" dirty="0"/>
              <a:t>How journals are recognized and perceived</a:t>
            </a:r>
          </a:p>
          <a:p>
            <a:pPr lvl="1"/>
            <a:r>
              <a:rPr lang="en-US" sz="2000" dirty="0"/>
              <a:t>Citation counts</a:t>
            </a:r>
          </a:p>
          <a:p>
            <a:pPr lvl="1"/>
            <a:r>
              <a:rPr lang="en-US" sz="2000" dirty="0"/>
              <a:t>Level of openness</a:t>
            </a:r>
          </a:p>
          <a:p>
            <a:pPr lvl="0"/>
            <a:r>
              <a:rPr lang="en-US" sz="2000" dirty="0"/>
              <a:t>Tools for evaluation:</a:t>
            </a:r>
          </a:p>
          <a:p>
            <a:pPr lvl="1"/>
            <a:r>
              <a:rPr lang="en-US" sz="2000" dirty="0">
                <a:hlinkClick r:id="rId2"/>
              </a:rPr>
              <a:t>Web of Science Journal Citation Reports </a:t>
            </a:r>
            <a:r>
              <a:rPr lang="en-US" sz="2000" dirty="0"/>
              <a:t>– citation data, rankings.</a:t>
            </a:r>
          </a:p>
          <a:p>
            <a:pPr lvl="1"/>
            <a:r>
              <a:rPr lang="en-US" sz="2000" dirty="0">
                <a:hlinkClick r:id="rId3"/>
              </a:rPr>
              <a:t>UlrichsWeb</a:t>
            </a:r>
            <a:r>
              <a:rPr lang="en-US" sz="2000" dirty="0"/>
              <a:t> – publishing frequency, peer review status.</a:t>
            </a:r>
          </a:p>
          <a:p>
            <a:pPr lvl="1"/>
            <a:r>
              <a:rPr lang="en-US" sz="2000" dirty="0">
                <a:hlinkClick r:id="rId4"/>
              </a:rPr>
              <a:t>DOAJ</a:t>
            </a:r>
            <a:r>
              <a:rPr lang="en-US" sz="2000" dirty="0"/>
              <a:t> – “online directory that indexes and provides access to high quality, open access, peer-reviewed journals.”</a:t>
            </a:r>
          </a:p>
          <a:p>
            <a:pPr lvl="1"/>
            <a:r>
              <a:rPr lang="en-US" sz="2000" dirty="0">
                <a:hlinkClick r:id="rId5"/>
              </a:rPr>
              <a:t>Think.Check.Submit </a:t>
            </a:r>
            <a:r>
              <a:rPr lang="en-US" sz="2000" dirty="0"/>
              <a:t>– checklist to assess journal/publisher credentials.</a:t>
            </a:r>
          </a:p>
          <a:p>
            <a:endParaRPr lang="en-US" sz="1400" dirty="0"/>
          </a:p>
        </p:txBody>
      </p:sp>
      <p:pic>
        <p:nvPicPr>
          <p:cNvPr id="14" name="Picture 4" descr="Pen placed on top of a signature line">
            <a:extLst>
              <a:ext uri="{FF2B5EF4-FFF2-40B4-BE49-F238E27FC236}">
                <a16:creationId xmlns:a16="http://schemas.microsoft.com/office/drawing/2014/main" id="{26610F83-3858-EBC9-3242-FE2EE19DA2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560" r="7836" b="-2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459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F731FF4-E0EE-42CC-B8F8-0006D6D4D0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310" b="1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15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3304D-726E-054B-A19D-C0145D62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Fight for your (Author's) Rights!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9718729-EB67-B645-85FD-6BE87083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a typeface="+mn-lt"/>
                <a:cs typeface="+mn-lt"/>
              </a:rPr>
              <a:t>Retain</a:t>
            </a:r>
            <a:r>
              <a:rPr lang="en-US" sz="2000" dirty="0">
                <a:ea typeface="+mn-lt"/>
                <a:cs typeface="+mn-lt"/>
              </a:rPr>
              <a:t> your intellectual property rights.</a:t>
            </a:r>
            <a:endParaRPr lang="en-US" sz="2000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YOU own the copyright initially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Publisher may ask you to sign over most/all your rights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a typeface="+mn-lt"/>
                <a:cs typeface="+mn-lt"/>
              </a:rPr>
              <a:t>Read</a:t>
            </a:r>
            <a:r>
              <a:rPr lang="en-US" sz="2000" dirty="0">
                <a:ea typeface="+mn-lt"/>
                <a:cs typeface="+mn-lt"/>
              </a:rPr>
              <a:t> your author’s agreement carefully.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Determines the rights you have over your work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Use the </a:t>
            </a:r>
            <a:r>
              <a:rPr lang="en-US" u="sng" dirty="0">
                <a:ea typeface="+mn-lt"/>
                <a:cs typeface="+mn-lt"/>
                <a:hlinkClick r:id="rId4"/>
              </a:rPr>
              <a:t>SPARC Author Addendum</a:t>
            </a:r>
            <a:endParaRPr lang="en-US" dirty="0">
              <a:ea typeface="+mn-lt"/>
              <a:cs typeface="+mn-lt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Send it to the Scholarly Communications Librarian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a typeface="+mn-lt"/>
                <a:cs typeface="+mn-lt"/>
              </a:rPr>
              <a:t>Share</a:t>
            </a:r>
            <a:r>
              <a:rPr lang="en-US" sz="2000" dirty="0">
                <a:ea typeface="+mn-lt"/>
                <a:cs typeface="+mn-lt"/>
              </a:rPr>
              <a:t> your work while keeping control of it.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Negotiate for the right to post and share copies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Choose an Open Access publication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Make your work available through a Creative Commons 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1053">
            <a:extLst>
              <a:ext uri="{FF2B5EF4-FFF2-40B4-BE49-F238E27FC236}">
                <a16:creationId xmlns:a16="http://schemas.microsoft.com/office/drawing/2014/main" id="{FC2D2803-67A9-4406-BE75-362E94394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1004"/>
            <a:ext cx="12188952" cy="6860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E25621CF-FD9B-4BC3-9ECC-36CAF6210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8" name="Freeform: Shape 1057">
            <a:extLst>
              <a:ext uri="{FF2B5EF4-FFF2-40B4-BE49-F238E27FC236}">
                <a16:creationId xmlns:a16="http://schemas.microsoft.com/office/drawing/2014/main" id="{C80C3A2E-251A-4505-B1B8-C85CBF21F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B824C-D776-4782-E168-C758B968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100">
                <a:cs typeface="Calibri Light"/>
              </a:rPr>
              <a:t>From Dissertations to Articles (and back again)</a:t>
            </a: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05FC5-1627-B11B-6765-DB4074AA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43" y="1774371"/>
            <a:ext cx="3821758" cy="31976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Three Article Dissertation </a:t>
            </a:r>
            <a:r>
              <a:rPr lang="en-US" sz="2000" dirty="0">
                <a:cs typeface="Calibri"/>
              </a:rPr>
              <a:t>or dissertation published as articles.</a:t>
            </a:r>
          </a:p>
          <a:p>
            <a:r>
              <a:rPr lang="en-US" sz="2000" dirty="0">
                <a:ea typeface="Calibri"/>
                <a:cs typeface="Calibri"/>
              </a:rPr>
              <a:t>If your work has been published, cite yourself in your dissertation.</a:t>
            </a:r>
          </a:p>
          <a:p>
            <a:r>
              <a:rPr lang="en-US" sz="2000" dirty="0">
                <a:ea typeface="Calibri"/>
                <a:cs typeface="Calibri"/>
              </a:rPr>
              <a:t>Sherpa Romeo lists journal copyright policies at </a:t>
            </a:r>
            <a:r>
              <a:rPr lang="en-US" sz="2000" dirty="0">
                <a:ea typeface="Calibri"/>
                <a:cs typeface="Calibri"/>
                <a:hlinkClick r:id="rId3"/>
              </a:rPr>
              <a:t>https://v2.sherpa.ac.uk/romeo/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1026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6940AA-7ED6-615F-5706-449ADE08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8827" y="1589803"/>
            <a:ext cx="4448774" cy="39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99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1F7493F1-D69A-422C-A2FF-0FFF7AE0E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09B7-9C22-4C0C-9E85-12C4812A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892040"/>
            <a:ext cx="3767328" cy="1325880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The Digital Commons@Kennesaw State University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57E5-609C-47CE-B565-AC1DF45EA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067" y="4743952"/>
            <a:ext cx="6675120" cy="1622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Institutional repositories and their impact</a:t>
            </a:r>
            <a:endParaRPr lang="en-US" sz="17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1700" dirty="0">
                <a:solidFill>
                  <a:schemeClr val="bg1"/>
                </a:solidFill>
                <a:cs typeface="Calibri"/>
              </a:rPr>
              <a:t>URL: 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https://digitalcommons.kennesaw.edu/</a:t>
            </a:r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Just for you: 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https://digitalcommons.kennesaw.edu/datascience/</a:t>
            </a:r>
            <a:endParaRPr lang="en-US" sz="17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C52F9A-1C47-3357-D63C-C619AC0E0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486" y="423084"/>
            <a:ext cx="5128592" cy="3736875"/>
          </a:xfrm>
          <a:prstGeom prst="rect">
            <a:avLst/>
          </a:prstGeom>
        </p:spPr>
      </p:pic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50C2679-55E7-352F-940C-3A5FA51A4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53" y="418710"/>
            <a:ext cx="5283199" cy="38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8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480</Words>
  <Application>Microsoft Office PowerPoint</Application>
  <PresentationFormat>Widescreen</PresentationFormat>
  <Paragraphs>84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office theme</vt:lpstr>
      <vt:lpstr>Publishing:  Your Questions Answered</vt:lpstr>
      <vt:lpstr>Meet Your Speakers</vt:lpstr>
      <vt:lpstr>Why are we here?</vt:lpstr>
      <vt:lpstr>Publishing as a Graduate Student</vt:lpstr>
      <vt:lpstr>Grey  Literature</vt:lpstr>
      <vt:lpstr>Evaluating Journals</vt:lpstr>
      <vt:lpstr>Fight for your (Author's) Rights!</vt:lpstr>
      <vt:lpstr>From Dissertations to Articles (and back again)</vt:lpstr>
      <vt:lpstr>The Digital Commons@Kennesaw State University</vt:lpstr>
      <vt:lpstr>We want your datasets (please)</vt:lpstr>
      <vt:lpstr>Additional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Reeve</dc:creator>
  <cp:lastModifiedBy>Cara Reeve</cp:lastModifiedBy>
  <cp:revision>2</cp:revision>
  <dcterms:created xsi:type="dcterms:W3CDTF">2021-10-05T12:09:47Z</dcterms:created>
  <dcterms:modified xsi:type="dcterms:W3CDTF">2022-08-10T13:30:16Z</dcterms:modified>
</cp:coreProperties>
</file>