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20C5-81C5-4913-BD29-7D7FC47CC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85A978-A6EC-4DD6-9925-23FD9A41C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78CD7-F564-421F-9236-499587281A58}"/>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5990663D-C287-4988-9D51-D18D1472B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F691E-8474-4970-8BFC-1CE982C1929D}"/>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151673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3BD0-0DD8-4FC8-A568-3443EBC32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05E9D-02A1-48D8-9F9F-B2D9B972FD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3964F-F3CB-4EE6-94AA-C135D48FBE0E}"/>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F044446F-3263-40CD-A385-314EF22AD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CEFBC-245F-4FBD-B29C-409F68F66FF5}"/>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59353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BFBFB-CED3-4EDA-B0D8-F9039A8FB3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5F5DB-87E0-4A4A-BECD-082D661B9E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FBB1-7468-4FD4-A466-CEF7DCF0B642}"/>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E711D3D8-BE25-4003-8F55-73E1F105F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C713F-41B4-44A3-8C5D-C3063E0C7AA2}"/>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84427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6256-0923-434D-86AB-19302E427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4480E-9702-425A-96B5-8A55F5C362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E29EF-C2DD-4ECB-BC26-8F0DF8A4A89E}"/>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4050445C-7443-4857-8B6F-25D213D8D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F47D0-C259-4BEB-A245-5E922D734900}"/>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357856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BC56-0283-45F6-88E1-298986135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0D7B0-105C-4FDC-ABB9-B5AFA0040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2E2F4F-BAB9-4F1D-8991-39DBF2E5C98E}"/>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8F5E8599-3B9E-4C73-B01C-F1CBD2DC8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CD013-0734-4857-8D4A-F3365FD6FE0F}"/>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14641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D901-BE18-4BB7-8317-B22180B88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3E360-9D4D-4CE7-A91B-8088805E4D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D9F72-F6C2-4F6B-9FD9-A43919FEB5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171C8D-3A0E-4F53-9DEC-7003D83B12B1}"/>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6" name="Footer Placeholder 5">
            <a:extLst>
              <a:ext uri="{FF2B5EF4-FFF2-40B4-BE49-F238E27FC236}">
                <a16:creationId xmlns:a16="http://schemas.microsoft.com/office/drawing/2014/main" id="{7DC51B1C-ED95-45C4-B531-A9B896F4D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D776F-0DE2-41CD-8F3C-46017DBDC837}"/>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402854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A45F-B5B3-4A35-9824-59E97C4E4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669C5-4FA8-4FD1-9343-F81A5D3CB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2BA53A-99FA-4194-B5FC-9B271DDEC9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EE9DA-1A04-49C4-818B-09ADEFD77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6D5330-F0AA-4006-80C7-1258098B34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A297D-D432-4073-BE6F-EAEDDB2EDE13}"/>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8" name="Footer Placeholder 7">
            <a:extLst>
              <a:ext uri="{FF2B5EF4-FFF2-40B4-BE49-F238E27FC236}">
                <a16:creationId xmlns:a16="http://schemas.microsoft.com/office/drawing/2014/main" id="{2F88B4E7-0185-413F-A86A-E0B9017CCA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788F9-8E66-44F7-A310-A7AE147B14C3}"/>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12178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2F3E-AE53-4C4B-8393-E9C12B2C6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C2D01A-2AFA-4EF5-9502-5EF6E91ED84A}"/>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4" name="Footer Placeholder 3">
            <a:extLst>
              <a:ext uri="{FF2B5EF4-FFF2-40B4-BE49-F238E27FC236}">
                <a16:creationId xmlns:a16="http://schemas.microsoft.com/office/drawing/2014/main" id="{88AD3E42-3BF0-49C0-A13C-E5BAB94D6D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595AD-C38C-4043-8B71-C29E7527293A}"/>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231503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CCAF8-8252-45BC-BA8F-AE8901B9F2C3}"/>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3" name="Footer Placeholder 2">
            <a:extLst>
              <a:ext uri="{FF2B5EF4-FFF2-40B4-BE49-F238E27FC236}">
                <a16:creationId xmlns:a16="http://schemas.microsoft.com/office/drawing/2014/main" id="{949DE033-ADE1-4777-AA18-E1BD398EA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11431-C58B-4DE1-AFC1-1FA8CB6FE605}"/>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117008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5062-1F4A-4497-A616-4C6ABC8DB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5D7F69-9BD0-44FE-B89D-827E59C0D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BEB9A-3076-45EF-AFEC-E89A62928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723648-EA8F-46FC-90A5-318E51361556}"/>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6" name="Footer Placeholder 5">
            <a:extLst>
              <a:ext uri="{FF2B5EF4-FFF2-40B4-BE49-F238E27FC236}">
                <a16:creationId xmlns:a16="http://schemas.microsoft.com/office/drawing/2014/main" id="{2C9DE324-1B63-4C48-9140-80904B9F6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2A8ED-1BF4-48EC-AA56-98B4B8E24D09}"/>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156107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FFF0-FA54-4148-AE50-265A8A3B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F42E1-C292-431F-80CF-DF34C90F3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44B0A-8DE4-48EF-AD27-24F2B7EB6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E9071A-373B-4E18-83A7-B5C8A123E253}"/>
              </a:ext>
            </a:extLst>
          </p:cNvPr>
          <p:cNvSpPr>
            <a:spLocks noGrp="1"/>
          </p:cNvSpPr>
          <p:nvPr>
            <p:ph type="dt" sz="half" idx="10"/>
          </p:nvPr>
        </p:nvSpPr>
        <p:spPr/>
        <p:txBody>
          <a:bodyPr/>
          <a:lstStyle/>
          <a:p>
            <a:fld id="{D8AD35A9-0D2C-4AAB-9E4F-464B38A6A743}" type="datetimeFigureOut">
              <a:rPr lang="en-US" smtClean="0"/>
              <a:t>9/7/2018</a:t>
            </a:fld>
            <a:endParaRPr lang="en-US"/>
          </a:p>
        </p:txBody>
      </p:sp>
      <p:sp>
        <p:nvSpPr>
          <p:cNvPr id="6" name="Footer Placeholder 5">
            <a:extLst>
              <a:ext uri="{FF2B5EF4-FFF2-40B4-BE49-F238E27FC236}">
                <a16:creationId xmlns:a16="http://schemas.microsoft.com/office/drawing/2014/main" id="{EE8B3FF7-041B-48FA-AB22-711189089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F5491-3A48-4415-A3BE-DEF2DEA64CA1}"/>
              </a:ext>
            </a:extLst>
          </p:cNvPr>
          <p:cNvSpPr>
            <a:spLocks noGrp="1"/>
          </p:cNvSpPr>
          <p:nvPr>
            <p:ph type="sldNum" sz="quarter" idx="12"/>
          </p:nvPr>
        </p:nvSpPr>
        <p:spPr/>
        <p:txBody>
          <a:bodyPr/>
          <a:lstStyle/>
          <a:p>
            <a:fld id="{C3E604CB-42A9-47C7-BAB8-EBE5E459BE7D}" type="slidenum">
              <a:rPr lang="en-US" smtClean="0"/>
              <a:t>‹#›</a:t>
            </a:fld>
            <a:endParaRPr lang="en-US"/>
          </a:p>
        </p:txBody>
      </p:sp>
    </p:spTree>
    <p:extLst>
      <p:ext uri="{BB962C8B-B14F-4D97-AF65-F5344CB8AC3E}">
        <p14:creationId xmlns:p14="http://schemas.microsoft.com/office/powerpoint/2010/main" val="33997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B2B9A-D0AC-42F1-84C8-AC23E2CBF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FD264-2C57-44DD-B253-65CD78F29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F5901-1400-4F47-902C-23AFFB531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D35A9-0D2C-4AAB-9E4F-464B38A6A743}" type="datetimeFigureOut">
              <a:rPr lang="en-US" smtClean="0"/>
              <a:t>9/7/2018</a:t>
            </a:fld>
            <a:endParaRPr lang="en-US"/>
          </a:p>
        </p:txBody>
      </p:sp>
      <p:sp>
        <p:nvSpPr>
          <p:cNvPr id="5" name="Footer Placeholder 4">
            <a:extLst>
              <a:ext uri="{FF2B5EF4-FFF2-40B4-BE49-F238E27FC236}">
                <a16:creationId xmlns:a16="http://schemas.microsoft.com/office/drawing/2014/main" id="{C402493F-7EE3-4D6B-AB55-0CF152962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29AA6-B61E-43DA-B515-D07507EE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604CB-42A9-47C7-BAB8-EBE5E459BE7D}" type="slidenum">
              <a:rPr lang="en-US" smtClean="0"/>
              <a:t>‹#›</a:t>
            </a:fld>
            <a:endParaRPr lang="en-US"/>
          </a:p>
        </p:txBody>
      </p:sp>
    </p:spTree>
    <p:extLst>
      <p:ext uri="{BB962C8B-B14F-4D97-AF65-F5344CB8AC3E}">
        <p14:creationId xmlns:p14="http://schemas.microsoft.com/office/powerpoint/2010/main" val="4266153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loitte.wsj.com/cio/2018/03/29/the-evolution-of-work-7-realities-facing-todays-leaders/" TargetMode="External"/><Relationship Id="rId7" Type="http://schemas.openxmlformats.org/officeDocument/2006/relationships/hyperlink" Target="http://blogs.deloitte.com/centerforhealthsolutions/how-to-embrace-disruption-and-launch-your-transformational-journey/"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2.deloitte.com/content/dam/Deloitte/us/Documents/public-sector/us-blockchain-opportunities-for-health-care.pdf" TargetMode="External"/><Relationship Id="rId5" Type="http://schemas.openxmlformats.org/officeDocument/2006/relationships/hyperlink" Target="http://blogs.deloitte.com/centerforhealthsolutions/medical-making-in-health-care-is-here-to-stay/" TargetMode="External"/><Relationship Id="rId4" Type="http://schemas.openxmlformats.org/officeDocument/2006/relationships/hyperlink" Target="https://www2.deloitte.com/insights/us/en/focus/technology-and-the-future-of-work/evolution-of-work-seven-new-realiti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5D1AF-9289-4A3E-B3AB-AE573EEA3D8A}"/>
              </a:ext>
            </a:extLst>
          </p:cNvPr>
          <p:cNvPicPr/>
          <p:nvPr/>
        </p:nvPicPr>
        <p:blipFill rotWithShape="1">
          <a:blip r:embed="rId2"/>
          <a:srcRect l="14584" t="14544" r="14584" b="16219"/>
          <a:stretch/>
        </p:blipFill>
        <p:spPr bwMode="auto">
          <a:xfrm>
            <a:off x="350020" y="965233"/>
            <a:ext cx="4265523" cy="2975396"/>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B2BA8EF-FF7F-48FA-A808-25E026920C46}"/>
              </a:ext>
            </a:extLst>
          </p:cNvPr>
          <p:cNvSpPr/>
          <p:nvPr/>
        </p:nvSpPr>
        <p:spPr>
          <a:xfrm>
            <a:off x="4762499" y="965233"/>
            <a:ext cx="7164957" cy="3188693"/>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cs typeface="Times New Roman" panose="02020603050405020304" pitchFamily="18" charset="0"/>
              </a:rPr>
              <a:t>Mariya Filipova helps organizations accelerate their digital transformation by deploying the full potential of exponential technologies and business models to optimize their talent, product development and revenue generation capabilities.</a:t>
            </a:r>
          </a:p>
          <a:p>
            <a:pPr>
              <a:lnSpc>
                <a:spcPct val="107000"/>
              </a:lnSpc>
              <a:spcAft>
                <a:spcPts val="800"/>
              </a:spcAft>
            </a:pPr>
            <a:r>
              <a:rPr lang="en-US" altLang="en-US" sz="1400" dirty="0">
                <a:latin typeface="Calibri" panose="020F0502020204030204" pitchFamily="34" charset="0"/>
                <a:cs typeface="Times New Roman" panose="02020603050405020304" pitchFamily="18" charset="0"/>
              </a:rPr>
              <a:t>In Healthcare, Mariya curates high performing </a:t>
            </a:r>
            <a:r>
              <a:rPr lang="en-US" sz="1400" dirty="0">
                <a:latin typeface="Calibri" panose="020F0502020204030204" pitchFamily="34" charset="0"/>
                <a:cs typeface="Times New Roman" panose="02020603050405020304" pitchFamily="18" charset="0"/>
              </a:rPr>
              <a:t>ecosystems to identify, pilot and scale initiatives that transform care management and delivery. </a:t>
            </a:r>
            <a:r>
              <a:rPr lang="en-US" altLang="en-US" sz="1400" dirty="0">
                <a:latin typeface="Calibri" panose="020F0502020204030204" pitchFamily="34" charset="0"/>
                <a:cs typeface="Times New Roman" panose="02020603050405020304" pitchFamily="18" charset="0"/>
              </a:rPr>
              <a:t>She is a trusted advisor to healthcare veterans and new entrants from start-ups to established industry leaders in e-commerce, retail and tech</a:t>
            </a:r>
          </a:p>
          <a:p>
            <a:r>
              <a:rPr lang="en-US" sz="1400" dirty="0">
                <a:latin typeface="Calibri" panose="020F0502020204030204" pitchFamily="34" charset="0"/>
                <a:cs typeface="Times New Roman" panose="02020603050405020304" pitchFamily="18" charset="0"/>
              </a:rPr>
              <a:t>In her current role, Ms. Filipova leads Innovation for Anthem, one of the largest health benefits platforms serving over 70M people in the US. </a:t>
            </a:r>
            <a:r>
              <a:rPr lang="en-US" sz="1400" dirty="0">
                <a:latin typeface="Calibri" panose="020F0502020204030204" pitchFamily="34" charset="0"/>
                <a:ea typeface="Calibri" panose="020F0502020204030204" pitchFamily="34" charset="0"/>
                <a:cs typeface="Times New Roman" panose="02020603050405020304" pitchFamily="18" charset="0"/>
              </a:rPr>
              <a:t>Mariya previously led Deloitte’s global Future of Work Office, a portfolio of investments that use exponential technologies (e.g. blockchain, artificial intelligence) to redefine the way we do and monetize work.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Ms. </a:t>
            </a:r>
            <a:r>
              <a:rPr lang="en-US" sz="1400" dirty="0" err="1">
                <a:latin typeface="Calibri" panose="020F0502020204030204" pitchFamily="34" charset="0"/>
                <a:ea typeface="Calibri" panose="020F0502020204030204" pitchFamily="34" charset="0"/>
                <a:cs typeface="Times New Roman" panose="02020603050405020304" pitchFamily="18" charset="0"/>
              </a:rPr>
              <a:t>Filipova’s</a:t>
            </a:r>
            <a:r>
              <a:rPr lang="en-US" sz="1400" dirty="0">
                <a:latin typeface="Calibri" panose="020F0502020204030204" pitchFamily="34" charset="0"/>
                <a:ea typeface="Calibri" panose="020F0502020204030204" pitchFamily="34" charset="0"/>
                <a:cs typeface="Times New Roman" panose="02020603050405020304" pitchFamily="18" charset="0"/>
              </a:rPr>
              <a:t> past experience as entrepreneur and wall street analyst at Barclays Capital has shaped her perspective on transformation in closely regulated industries in Europe </a:t>
            </a:r>
            <a:r>
              <a:rPr lang="en-US" sz="1400">
                <a:latin typeface="Calibri" panose="020F0502020204030204" pitchFamily="34" charset="0"/>
                <a:ea typeface="Calibri" panose="020F0502020204030204" pitchFamily="34" charset="0"/>
                <a:cs typeface="Times New Roman" panose="02020603050405020304" pitchFamily="18" charset="0"/>
              </a:rPr>
              <a:t>and the US.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F448CD8-13C6-4B75-A103-0944C66B6B61}"/>
              </a:ext>
            </a:extLst>
          </p:cNvPr>
          <p:cNvSpPr/>
          <p:nvPr/>
        </p:nvSpPr>
        <p:spPr>
          <a:xfrm>
            <a:off x="304800" y="4471350"/>
            <a:ext cx="11702143" cy="543162"/>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Ms. Filipova holds an MBA from Harvard Business School and a BA in Economics, summa cum laude, from Mount Holyoke College. She remains active in her alumni community where she serves on the Board of Governors for the Harvard Business School of Association of Boston. She is currently based in Boston, MA.</a:t>
            </a:r>
          </a:p>
        </p:txBody>
      </p:sp>
      <p:sp>
        <p:nvSpPr>
          <p:cNvPr id="7" name="Rectangle 6">
            <a:extLst>
              <a:ext uri="{FF2B5EF4-FFF2-40B4-BE49-F238E27FC236}">
                <a16:creationId xmlns:a16="http://schemas.microsoft.com/office/drawing/2014/main" id="{D547603F-1EC2-443B-8A53-6916CE157DBF}"/>
              </a:ext>
            </a:extLst>
          </p:cNvPr>
          <p:cNvSpPr/>
          <p:nvPr/>
        </p:nvSpPr>
        <p:spPr>
          <a:xfrm>
            <a:off x="261257" y="205590"/>
            <a:ext cx="5814733" cy="407035"/>
          </a:xfrm>
          <a:prstGeom prst="rect">
            <a:avLst/>
          </a:prstGeom>
        </p:spPr>
        <p:txBody>
          <a:bodyPr wrap="non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Mariya Filipova: </a:t>
            </a:r>
            <a:r>
              <a:rPr lang="en-US" sz="2000" b="1" dirty="0">
                <a:latin typeface="Calibri" panose="020F0502020204030204" pitchFamily="34" charset="0"/>
                <a:cs typeface="Times New Roman" panose="02020603050405020304" pitchFamily="18" charset="0"/>
              </a:rPr>
              <a:t>Healthcare Transformation Catalyst</a:t>
            </a:r>
          </a:p>
        </p:txBody>
      </p:sp>
      <p:sp>
        <p:nvSpPr>
          <p:cNvPr id="8" name="Rectangle 7">
            <a:extLst>
              <a:ext uri="{FF2B5EF4-FFF2-40B4-BE49-F238E27FC236}">
                <a16:creationId xmlns:a16="http://schemas.microsoft.com/office/drawing/2014/main" id="{B8997C86-9CAE-4A98-AE8E-6D0BA4DBE8A6}"/>
              </a:ext>
            </a:extLst>
          </p:cNvPr>
          <p:cNvSpPr/>
          <p:nvPr/>
        </p:nvSpPr>
        <p:spPr>
          <a:xfrm>
            <a:off x="261257" y="5111732"/>
            <a:ext cx="3743293" cy="738664"/>
          </a:xfrm>
          <a:prstGeom prst="rect">
            <a:avLst/>
          </a:prstGeom>
        </p:spPr>
        <p:txBody>
          <a:bodyPr wrap="square">
            <a:spAutoFit/>
          </a:bodyPr>
          <a:lstStyle/>
          <a:p>
            <a:pPr eaLnBrk="0" fontAlgn="base" hangingPunct="0">
              <a:spcBef>
                <a:spcPct val="0"/>
              </a:spcBef>
              <a:spcAft>
                <a:spcPct val="0"/>
              </a:spcAft>
            </a:pPr>
            <a:r>
              <a:rPr lang="en-US" sz="1600" b="1" dirty="0">
                <a:latin typeface="Calibri" panose="020F0502020204030204" pitchFamily="34" charset="0"/>
                <a:cs typeface="Times New Roman" panose="02020603050405020304" pitchFamily="18" charset="0"/>
              </a:rPr>
              <a:t>Recent Publications:</a:t>
            </a:r>
          </a:p>
          <a:p>
            <a:pPr eaLnBrk="0" fontAlgn="base" hangingPunct="0">
              <a:spcBef>
                <a:spcPct val="0"/>
              </a:spcBef>
              <a:spcAft>
                <a:spcPct val="0"/>
              </a:spcAft>
            </a:pPr>
            <a:endParaRPr lang="en-US" sz="1400" b="1" dirty="0">
              <a:solidFill>
                <a:srgbClr val="86BC25"/>
              </a:solidFill>
              <a:latin typeface="Verdana" panose="020B0604030504040204" pitchFamily="34" charset="0"/>
              <a:ea typeface="Verdana" panose="020B0604030504040204" pitchFamily="34" charset="0"/>
              <a:cs typeface="Verdana" panose="020B0604030504040204" pitchFamily="34" charset="0"/>
            </a:endParaRPr>
          </a:p>
          <a:p>
            <a:pPr marL="171450" indent="-171450" defTabSz="1039813" fontAlgn="base">
              <a:lnSpc>
                <a:spcPct val="100000"/>
              </a:lnSpc>
              <a:spcBef>
                <a:spcPct val="0"/>
              </a:spcBef>
              <a:spcAft>
                <a:spcPts val="900"/>
              </a:spcAft>
              <a:buClrTx/>
              <a:buSzTx/>
              <a:buFont typeface="Arial" panose="020B0604020202020204" pitchFamily="34" charset="0"/>
              <a:buChar char="•"/>
            </a:pP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60C8B4BB-6962-4C10-83DF-4F690331EA7E}"/>
              </a:ext>
            </a:extLst>
          </p:cNvPr>
          <p:cNvSpPr/>
          <p:nvPr/>
        </p:nvSpPr>
        <p:spPr>
          <a:xfrm>
            <a:off x="2005460" y="5154103"/>
            <a:ext cx="7998512" cy="1477328"/>
          </a:xfrm>
          <a:prstGeom prst="rect">
            <a:avLst/>
          </a:prstGeom>
        </p:spPr>
        <p:txBody>
          <a:bodyPr wrap="square">
            <a:spAutoFit/>
          </a:bodyPr>
          <a:lstStyle/>
          <a:p>
            <a:pPr marL="171450" indent="-171450" defTabSz="1039813" fontAlgn="base">
              <a:lnSpc>
                <a:spcPct val="100000"/>
              </a:lnSpc>
              <a:spcBef>
                <a:spcPct val="0"/>
              </a:spcBef>
              <a:spcAft>
                <a:spcPts val="900"/>
              </a:spcAft>
              <a:buClrTx/>
              <a:buSzTx/>
              <a:buFont typeface="Arial" panose="020B0604020202020204" pitchFamily="34" charset="0"/>
              <a:buChar cha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7 New Realities of Work, Wall Street Journal</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ndParaRPr>
          </a:p>
          <a:p>
            <a:pPr marL="171450" indent="-171450" defTabSz="1039813" fontAlgn="base">
              <a:lnSpc>
                <a:spcPct val="100000"/>
              </a:lnSpc>
              <a:spcBef>
                <a:spcPct val="0"/>
              </a:spcBef>
              <a:spcAft>
                <a:spcPts val="900"/>
              </a:spcAft>
              <a:buClrTx/>
              <a:buSzTx/>
              <a:buFont typeface="Arial" panose="020B0604020202020204" pitchFamily="34" charset="0"/>
              <a:buChar cha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The Evolution of Work</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5"/>
            </a:endParaRPr>
          </a:p>
          <a:p>
            <a:pPr marL="171450" indent="-171450" defTabSz="1039813" fontAlgn="base">
              <a:lnSpc>
                <a:spcPct val="100000"/>
              </a:lnSpc>
              <a:spcBef>
                <a:spcPct val="0"/>
              </a:spcBef>
              <a:spcAft>
                <a:spcPts val="900"/>
              </a:spcAft>
              <a:buClrTx/>
              <a:buSzTx/>
              <a:buFont typeface="Arial" panose="020B0604020202020204" pitchFamily="34" charset="0"/>
              <a:buChar cha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6"/>
              </a:rPr>
              <a:t>Blockchain – a platform for healthcare interoperability</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defTabSz="1039813" fontAlgn="base">
              <a:lnSpc>
                <a:spcPct val="100000"/>
              </a:lnSpc>
              <a:spcBef>
                <a:spcPct val="0"/>
              </a:spcBef>
              <a:spcAft>
                <a:spcPts val="900"/>
              </a:spcAft>
              <a:buClrTx/>
              <a:buSzTx/>
              <a:buFont typeface="Arial" panose="020B0604020202020204" pitchFamily="34" charset="0"/>
              <a:buChar cha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7"/>
              </a:rPr>
              <a:t>Embracing disruption </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defTabSz="1039813" fontAlgn="base">
              <a:lnSpc>
                <a:spcPct val="100000"/>
              </a:lnSpc>
              <a:spcBef>
                <a:spcPct val="0"/>
              </a:spcBef>
              <a:spcAft>
                <a:spcPts val="900"/>
              </a:spcAft>
              <a:buClrTx/>
              <a:buSzTx/>
              <a:buFont typeface="Arial" panose="020B0604020202020204" pitchFamily="34" charset="0"/>
              <a:buChar cha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5"/>
              </a:rPr>
              <a:t>Medical making </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89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mariya filipova</dc:creator>
  <cp:lastModifiedBy>mariya filipova</cp:lastModifiedBy>
  <cp:revision>3</cp:revision>
  <dcterms:created xsi:type="dcterms:W3CDTF">2018-06-21T15:45:13Z</dcterms:created>
  <dcterms:modified xsi:type="dcterms:W3CDTF">2018-09-07T19:44:45Z</dcterms:modified>
</cp:coreProperties>
</file>