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75" r:id="rId3"/>
    <p:sldId id="276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05"/>
    <p:restoredTop sz="94682"/>
  </p:normalViewPr>
  <p:slideViewPr>
    <p:cSldViewPr snapToGrid="0" snapToObjects="1">
      <p:cViewPr varScale="1">
        <p:scale>
          <a:sx n="119" d="100"/>
          <a:sy n="119" d="100"/>
        </p:scale>
        <p:origin x="1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Introduce yourself and welcome the students</a:t>
            </a:r>
            <a:endParaRPr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96330" y="57944"/>
            <a:ext cx="4351339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623594" y="2285208"/>
            <a:ext cx="581183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3"/>
            <a:ext cx="581183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dt" idx="10"/>
          </p:nvPr>
        </p:nvSpPr>
        <p:spPr>
          <a:xfrm>
            <a:off x="628650" y="64988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ftr" idx="11"/>
          </p:nvPr>
        </p:nvSpPr>
        <p:spPr>
          <a:xfrm>
            <a:off x="3028950" y="64988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6457950" y="64988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4629151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4"/>
          </p:nvPr>
        </p:nvSpPr>
        <p:spPr>
          <a:xfrm>
            <a:off x="4629151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29841" y="2057401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629841" y="2057401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/>
        </p:nvSpPr>
        <p:spPr>
          <a:xfrm>
            <a:off x="2989253" y="4066163"/>
            <a:ext cx="363623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916950" y="1847429"/>
            <a:ext cx="7310100" cy="7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Calibri"/>
              <a:buNone/>
            </a:pPr>
            <a:r>
              <a:rPr lang="en-US" sz="3240" dirty="0"/>
              <a:t>CSE1300</a:t>
            </a:r>
            <a:endParaRPr sz="3240" dirty="0"/>
          </a:p>
        </p:txBody>
      </p:sp>
      <p:sp>
        <p:nvSpPr>
          <p:cNvPr id="92" name="Google Shape;92;p14"/>
          <p:cNvSpPr txBox="1"/>
          <p:nvPr/>
        </p:nvSpPr>
        <p:spPr>
          <a:xfrm>
            <a:off x="537519" y="3102807"/>
            <a:ext cx="8068962" cy="861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/>
            <a:r>
              <a:rPr lang="en-US" sz="4400" b="1" i="0" u="none" strike="noStrike" dirty="0">
                <a:solidFill>
                  <a:srgbClr val="000000"/>
                </a:solidFill>
                <a:effectLst/>
              </a:rPr>
              <a:t>Computing &amp; Society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88E04-8B6F-420C-9780-0F5573203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Protecting Personal Information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48FEEA-43F8-C054-ADC8-5283104CB4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Best Practices: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Strong passwords, encryption, and two-factor authentication.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681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1BA25-F4C8-876C-52A8-A2A31C444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Cyber Threats to Privacy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BBE419-4B56-0E45-9A9C-C012849F2A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Identity Theft: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Stolen personal details used for fraud.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Data Breaches: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Exposure of sensitive data.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000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A9DF6-BDD1-F9CC-84BF-A0C833D10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Privacy in Social Media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281BE-56FF-42BA-694B-1BD5665193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Settings &amp; Risks: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How platforms manage data.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Third-Party Data Sharing: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Companies selling user information.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994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AA612-7DDD-48F7-D4AF-4BF52E558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Laws Protecting Digital Privacy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487F1A-B760-BCAE-E4CB-97EB325E0F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GDPR: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European regulation protecting user data.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CCPA: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California privacy law.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Right to Be Forgotten: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Legal ability to remove personal data from the web.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965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61CB5-B0A7-6892-9EFD-D0B9B3147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6"/>
            <a:ext cx="7886700" cy="1325563"/>
          </a:xfrm>
        </p:spPr>
        <p:txBody>
          <a:bodyPr/>
          <a:lstStyle/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Introduction to Computing &amp; Society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br>
              <a:rPr lang="en-US" dirty="0"/>
            </a:br>
            <a:endParaRPr lang="en-US" b="1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E8EB4-B2D9-C607-9E5C-B8CBADC7C6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1600" b="1" i="0" u="none" strike="noStrike" dirty="0">
                <a:solidFill>
                  <a:srgbClr val="000000"/>
                </a:solidFill>
                <a:effectLst/>
              </a:rPr>
              <a:t>Impact on Daily Life: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</a:rPr>
              <a:t> Technology influences work, communication, and security.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1" i="0" u="none" strike="noStrike" dirty="0">
                <a:solidFill>
                  <a:srgbClr val="000000"/>
                </a:solidFill>
                <a:effectLst/>
              </a:rPr>
              <a:t>Ethical Concerns: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</a:rPr>
              <a:t> Data privacy, AI decision-making, and security.</a:t>
            </a:r>
          </a:p>
        </p:txBody>
      </p:sp>
    </p:spTree>
    <p:extLst>
      <p:ext uri="{BB962C8B-B14F-4D97-AF65-F5344CB8AC3E}">
        <p14:creationId xmlns:p14="http://schemas.microsoft.com/office/powerpoint/2010/main" val="2282462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BA253-4851-F61E-53BC-591B143A1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Digital Divide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585B91-BEDE-924D-082A-A43086392B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The gap between those with and without access to technology.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Effects on Education &amp; Employment: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Limited access impacts learning and job opportunities.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437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B4B7D-C5ED-B6DF-2228-E605F453C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Cybersecurity &amp; Society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86549-D4D9-D824-25FA-3417D9FF35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Importance of Cyber Awareness: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Protecting personal and business information.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Impact of Cyber Threats: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Financial loss, identity theft, and system shutdowns.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687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75CC2-52EF-56A5-99D2-EDDA85C45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Social Media &amp; Digital Ethics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A5BED-3D45-651D-10F2-D46CFE1EF9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Privacy Concerns: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Data tracking and information sharing.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Cyberbullying: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Online harassment and its impact.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25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2C36E-159F-BE35-106E-EA58C10BA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6"/>
            <a:ext cx="7886700" cy="1325563"/>
          </a:xfrm>
        </p:spPr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Workplace Computing Ethics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981020-FB94-47D8-EEAF-90FD523041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Proper Use of Company Resources: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Ethical computing behavior at work.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Monitoring Employees: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Balancing productivity and privacy.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514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48E26-0CC3-C1CF-EA2E-0161F076D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Environmental Impact of Computing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6BC9D2-A892-C6F7-FDC5-B1D5CCA337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E-Waste Management: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Responsible disposal of electronics.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Energy Consumption: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Data centers and their carbon footprint.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886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64265-BE64-230D-3392-267A427B9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00062"/>
            <a:ext cx="7886700" cy="1325563"/>
          </a:xfrm>
        </p:spPr>
        <p:txBody>
          <a:bodyPr/>
          <a:lstStyle/>
          <a:p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Introduction to Privacy in Computing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9899AA-882F-9B2A-A9C3-99A743243E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Definition: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The right to control personal data.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Why It Matters: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Preventing misuse of information.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211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F2295-8C35-FEE1-A11B-5D1A2659A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Personal Data &amp; Online Tracking</a:t>
            </a:r>
            <a:br>
              <a:rPr lang="en-US" b="1" i="0" u="none" strike="noStrike" dirty="0">
                <a:solidFill>
                  <a:srgbClr val="000000"/>
                </a:solidFill>
                <a:effectLst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3C301-8B6E-510D-48AD-3A506A73AB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Cookies &amp; Tracking: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How companies collect user data.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Data Harvesting: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 Selling personal information.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319240"/>
      </p:ext>
    </p:extLst>
  </p:cSld>
  <p:clrMapOvr>
    <a:masterClrMapping/>
  </p:clrMapOvr>
</p:sld>
</file>

<file path=ppt/theme/theme1.xml><?xml version="1.0" encoding="utf-8"?>
<a:theme xmlns:a="http://schemas.openxmlformats.org/drawingml/2006/main" name="PPT2_16to9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317</Words>
  <Application>Microsoft Macintosh PowerPoint</Application>
  <PresentationFormat>On-screen Show (4:3)</PresentationFormat>
  <Paragraphs>40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PPT2_16to9</vt:lpstr>
      <vt:lpstr>CSE1300</vt:lpstr>
      <vt:lpstr>Introduction to Computing &amp; Society  </vt:lpstr>
      <vt:lpstr>Digital Divide </vt:lpstr>
      <vt:lpstr>Cybersecurity &amp; Society </vt:lpstr>
      <vt:lpstr>Social Media &amp; Digital Ethics </vt:lpstr>
      <vt:lpstr>Workplace Computing Ethics  </vt:lpstr>
      <vt:lpstr>Environmental Impact of Computing </vt:lpstr>
      <vt:lpstr> Introduction to Privacy in Computing </vt:lpstr>
      <vt:lpstr>Personal Data &amp; Online Tracking </vt:lpstr>
      <vt:lpstr>Protecting Personal Information </vt:lpstr>
      <vt:lpstr>Cyber Threats to Privacy </vt:lpstr>
      <vt:lpstr>Privacy in Social Media </vt:lpstr>
      <vt:lpstr>Laws Protecting Digital Privacy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First-Year Experience! </dc:title>
  <cp:lastModifiedBy>Harshitha Nirujogi</cp:lastModifiedBy>
  <cp:revision>123</cp:revision>
  <dcterms:modified xsi:type="dcterms:W3CDTF">2025-02-11T23:40:52Z</dcterms:modified>
</cp:coreProperties>
</file>