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1"/>
  </p:notesMasterIdLst>
  <p:sldIdLst>
    <p:sldId id="256" r:id="rId2"/>
    <p:sldId id="275" r:id="rId3"/>
    <p:sldId id="276" r:id="rId4"/>
    <p:sldId id="277" r:id="rId5"/>
    <p:sldId id="278" r:id="rId6"/>
    <p:sldId id="282" r:id="rId7"/>
    <p:sldId id="283" r:id="rId8"/>
    <p:sldId id="285" r:id="rId9"/>
    <p:sldId id="284"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280" r:id="rId29"/>
    <p:sldId id="281"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12"/>
    <p:restoredTop sz="94682"/>
  </p:normalViewPr>
  <p:slideViewPr>
    <p:cSldViewPr snapToGrid="0" snapToObjects="1">
      <p:cViewPr varScale="1">
        <p:scale>
          <a:sx n="150" d="100"/>
          <a:sy n="150" d="100"/>
        </p:scale>
        <p:origin x="252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Introduce yourself and welcome the students</a:t>
            </a: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35071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6368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0" y="57944"/>
            <a:ext cx="4351339"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623594" y="2285208"/>
            <a:ext cx="5811839"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23094" y="370683"/>
            <a:ext cx="5811839"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8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 name="Google Shape;23;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143000" y="3602037"/>
            <a:ext cx="6858000" cy="1655763"/>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29" name="Google Shape;29;p4"/>
          <p:cNvSpPr txBox="1">
            <a:spLocks noGrp="1"/>
          </p:cNvSpPr>
          <p:nvPr>
            <p:ph type="dt" idx="10"/>
          </p:nvPr>
        </p:nvSpPr>
        <p:spPr>
          <a:xfrm>
            <a:off x="628650" y="64988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028950" y="64988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457950" y="64988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623888" y="1709740"/>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5" name="Google Shape;35;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6286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 name="Google Shape;41;p6"/>
          <p:cNvSpPr txBox="1">
            <a:spLocks noGrp="1"/>
          </p:cNvSpPr>
          <p:nvPr>
            <p:ph type="body" idx="2"/>
          </p:nvPr>
        </p:nvSpPr>
        <p:spPr>
          <a:xfrm>
            <a:off x="46291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29841"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8" name="Google Shape;48;p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9" name="Google Shape;49;p7"/>
          <p:cNvSpPr txBox="1">
            <a:spLocks noGrp="1"/>
          </p:cNvSpPr>
          <p:nvPr>
            <p:ph type="body" idx="3"/>
          </p:nvPr>
        </p:nvSpPr>
        <p:spPr>
          <a:xfrm>
            <a:off x="4629151"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50" name="Google Shape;50;p7"/>
          <p:cNvSpPr txBox="1">
            <a:spLocks noGrp="1"/>
          </p:cNvSpPr>
          <p:nvPr>
            <p:ph type="body" idx="4"/>
          </p:nvPr>
        </p:nvSpPr>
        <p:spPr>
          <a:xfrm>
            <a:off x="4629151"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p:nvPr/>
        </p:nvSpPr>
        <p:spPr>
          <a:xfrm>
            <a:off x="2989253" y="4066163"/>
            <a:ext cx="3636237"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91" name="Google Shape;91;p14"/>
          <p:cNvSpPr txBox="1">
            <a:spLocks noGrp="1"/>
          </p:cNvSpPr>
          <p:nvPr>
            <p:ph type="title"/>
          </p:nvPr>
        </p:nvSpPr>
        <p:spPr>
          <a:xfrm>
            <a:off x="916950" y="1847429"/>
            <a:ext cx="7310100" cy="7737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40"/>
              <a:buFont typeface="Calibri"/>
              <a:buNone/>
            </a:pPr>
            <a:r>
              <a:rPr lang="en-US" sz="3240" dirty="0"/>
              <a:t>CSE1300</a:t>
            </a:r>
            <a:endParaRPr sz="3240" dirty="0"/>
          </a:p>
        </p:txBody>
      </p:sp>
      <p:sp>
        <p:nvSpPr>
          <p:cNvPr id="92" name="Google Shape;92;p14"/>
          <p:cNvSpPr txBox="1"/>
          <p:nvPr/>
        </p:nvSpPr>
        <p:spPr>
          <a:xfrm>
            <a:off x="537519" y="3102807"/>
            <a:ext cx="8068962" cy="147729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4400" dirty="0"/>
              <a:t>Organizing &amp; Analyzing Data</a:t>
            </a:r>
          </a:p>
          <a:p>
            <a:pPr algn="ctr"/>
            <a:r>
              <a:rPr lang="en-US" sz="2000" dirty="0"/>
              <a:t>File Formats, Spreadsheets &amp; Data Visualization</a:t>
            </a:r>
          </a:p>
          <a:p>
            <a:pPr marL="0" lvl="0" indent="0" algn="l" rtl="0">
              <a:spcBef>
                <a:spcPts val="0"/>
              </a:spcBef>
              <a:spcAft>
                <a:spcPts val="0"/>
              </a:spcAft>
              <a:buNone/>
            </a:pPr>
            <a:endParaRPr sz="2000" dirty="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FE5A9-92C3-3BC5-CCF2-6685315F757D}"/>
              </a:ext>
            </a:extLst>
          </p:cNvPr>
          <p:cNvSpPr>
            <a:spLocks noGrp="1"/>
          </p:cNvSpPr>
          <p:nvPr>
            <p:ph type="title"/>
          </p:nvPr>
        </p:nvSpPr>
        <p:spPr/>
        <p:txBody>
          <a:bodyPr/>
          <a:lstStyle/>
          <a:p>
            <a:r>
              <a:rPr lang="en-US" dirty="0"/>
              <a:t>Cell Formatting</a:t>
            </a:r>
          </a:p>
        </p:txBody>
      </p:sp>
      <p:sp>
        <p:nvSpPr>
          <p:cNvPr id="3" name="Text Placeholder 2">
            <a:extLst>
              <a:ext uri="{FF2B5EF4-FFF2-40B4-BE49-F238E27FC236}">
                <a16:creationId xmlns:a16="http://schemas.microsoft.com/office/drawing/2014/main" id="{EE5A43CA-C3BA-9DD5-7AB8-64B29D3E77CB}"/>
              </a:ext>
            </a:extLst>
          </p:cNvPr>
          <p:cNvSpPr>
            <a:spLocks noGrp="1"/>
          </p:cNvSpPr>
          <p:nvPr>
            <p:ph type="body" idx="1"/>
          </p:nvPr>
        </p:nvSpPr>
        <p:spPr/>
        <p:txBody>
          <a:bodyPr/>
          <a:lstStyle/>
          <a:p>
            <a:pPr algn="l">
              <a:spcBef>
                <a:spcPts val="1500"/>
              </a:spcBef>
              <a:spcAft>
                <a:spcPts val="750"/>
              </a:spcAft>
            </a:pPr>
            <a:r>
              <a:rPr lang="en-US" b="0" i="0" dirty="0">
                <a:solidFill>
                  <a:srgbClr val="001D35"/>
                </a:solidFill>
                <a:effectLst/>
                <a:latin typeface="Google Sans"/>
              </a:rPr>
              <a:t>Example scenarios for cell formatting:</a:t>
            </a:r>
          </a:p>
          <a:p>
            <a:pPr algn="l" fontAlgn="ctr">
              <a:spcBef>
                <a:spcPts val="750"/>
              </a:spcBef>
              <a:spcAft>
                <a:spcPts val="600"/>
              </a:spcAft>
              <a:buFont typeface="Arial" panose="020B0604020202020204" pitchFamily="34" charset="0"/>
              <a:buChar char="•"/>
            </a:pPr>
            <a:r>
              <a:rPr lang="en-US" b="1" i="0" dirty="0">
                <a:solidFill>
                  <a:srgbClr val="001D35"/>
                </a:solidFill>
                <a:effectLst/>
                <a:latin typeface="Google Sans"/>
              </a:rPr>
              <a:t>Highlighting headers:</a:t>
            </a:r>
            <a:r>
              <a:rPr lang="en-US" b="0" i="0" dirty="0">
                <a:solidFill>
                  <a:srgbClr val="001D35"/>
                </a:solidFill>
                <a:effectLst/>
                <a:latin typeface="Google Sans"/>
              </a:rPr>
              <a:t> Applying bold formatting and a different background color to the header row to make it stand out. </a:t>
            </a:r>
          </a:p>
          <a:p>
            <a:pPr algn="l" fontAlgn="ctr">
              <a:spcBef>
                <a:spcPts val="750"/>
              </a:spcBef>
              <a:spcAft>
                <a:spcPts val="600"/>
              </a:spcAft>
              <a:buFont typeface="Arial" panose="020B0604020202020204" pitchFamily="34" charset="0"/>
              <a:buChar char="•"/>
            </a:pPr>
            <a:r>
              <a:rPr lang="en-US" b="1" i="0" dirty="0">
                <a:solidFill>
                  <a:srgbClr val="001D35"/>
                </a:solidFill>
                <a:effectLst/>
                <a:latin typeface="Google Sans"/>
              </a:rPr>
              <a:t>Formatting currency values:</a:t>
            </a:r>
            <a:r>
              <a:rPr lang="en-US" b="0" i="0" dirty="0">
                <a:solidFill>
                  <a:srgbClr val="001D35"/>
                </a:solidFill>
                <a:effectLst/>
                <a:latin typeface="Google Sans"/>
              </a:rPr>
              <a:t> Setting the number format to "Currency" to display dollar signs and decimal points for monetary values. </a:t>
            </a:r>
          </a:p>
          <a:p>
            <a:pPr algn="l">
              <a:spcBef>
                <a:spcPts val="750"/>
              </a:spcBef>
              <a:spcAft>
                <a:spcPts val="1500"/>
              </a:spcAft>
              <a:buFont typeface="Arial" panose="020B0604020202020204" pitchFamily="34" charset="0"/>
              <a:buChar char="•"/>
            </a:pPr>
            <a:r>
              <a:rPr lang="en-US" b="1" i="0" dirty="0">
                <a:solidFill>
                  <a:srgbClr val="001D35"/>
                </a:solidFill>
                <a:effectLst/>
                <a:latin typeface="Google Sans"/>
              </a:rPr>
              <a:t>Aligning dates:</a:t>
            </a:r>
            <a:r>
              <a:rPr lang="en-US" b="0" i="0" dirty="0">
                <a:solidFill>
                  <a:srgbClr val="001D35"/>
                </a:solidFill>
                <a:effectLst/>
                <a:latin typeface="Google Sans"/>
              </a:rPr>
              <a:t> Center-aligning dates within cells for better visual organization. </a:t>
            </a:r>
          </a:p>
          <a:p>
            <a:endParaRPr lang="en-US" dirty="0"/>
          </a:p>
        </p:txBody>
      </p:sp>
    </p:spTree>
    <p:extLst>
      <p:ext uri="{BB962C8B-B14F-4D97-AF65-F5344CB8AC3E}">
        <p14:creationId xmlns:p14="http://schemas.microsoft.com/office/powerpoint/2010/main" val="2819044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7EE5-19E3-256D-5B55-93F776CEECF4}"/>
              </a:ext>
            </a:extLst>
          </p:cNvPr>
          <p:cNvSpPr>
            <a:spLocks noGrp="1"/>
          </p:cNvSpPr>
          <p:nvPr>
            <p:ph type="title"/>
          </p:nvPr>
        </p:nvSpPr>
        <p:spPr/>
        <p:txBody>
          <a:bodyPr/>
          <a:lstStyle/>
          <a:p>
            <a:r>
              <a:rPr lang="en-US" dirty="0"/>
              <a:t>Filtering Data</a:t>
            </a:r>
          </a:p>
        </p:txBody>
      </p:sp>
      <p:sp>
        <p:nvSpPr>
          <p:cNvPr id="3" name="Text Placeholder 2">
            <a:extLst>
              <a:ext uri="{FF2B5EF4-FFF2-40B4-BE49-F238E27FC236}">
                <a16:creationId xmlns:a16="http://schemas.microsoft.com/office/drawing/2014/main" id="{A4551EDE-3EC2-940F-004F-48F85653A718}"/>
              </a:ext>
            </a:extLst>
          </p:cNvPr>
          <p:cNvSpPr>
            <a:spLocks noGrp="1"/>
          </p:cNvSpPr>
          <p:nvPr>
            <p:ph type="body" idx="1"/>
          </p:nvPr>
        </p:nvSpPr>
        <p:spPr/>
        <p:txBody>
          <a:bodyPr/>
          <a:lstStyle/>
          <a:p>
            <a:pPr algn="just"/>
            <a:r>
              <a:rPr lang="en-US" sz="1800" b="0" i="0" dirty="0">
                <a:solidFill>
                  <a:srgbClr val="001D35"/>
                </a:solidFill>
                <a:effectLst/>
                <a:latin typeface="Google Sans"/>
              </a:rPr>
              <a:t>Filtering data in a spreadsheet means selecting and displaying only a specific subset of your data based on certain criteria, essentially hiding rows that don't meet those conditions, allowing you to focus on relevant information within a larger dataset; you can filter by text, numbers, dates, or even colors, using dropdown menus in each column header to choose your desired filter options. </a:t>
            </a:r>
          </a:p>
          <a:p>
            <a:r>
              <a:rPr lang="en-US" sz="1800" dirty="0"/>
              <a:t>Example: </a:t>
            </a:r>
            <a:r>
              <a:rPr lang="en-US" sz="1800" b="0" i="0" dirty="0">
                <a:solidFill>
                  <a:srgbClr val="001D35"/>
                </a:solidFill>
                <a:effectLst/>
                <a:latin typeface="Google Sans"/>
              </a:rPr>
              <a:t>To see only customers from "New York" who spent over $100, you would:</a:t>
            </a:r>
          </a:p>
          <a:p>
            <a:pPr marL="742950" lvl="1" indent="-285750" algn="l" fontAlgn="ctr">
              <a:spcBef>
                <a:spcPts val="750"/>
              </a:spcBef>
              <a:spcAft>
                <a:spcPts val="600"/>
              </a:spcAft>
              <a:buFont typeface="Arial" panose="020B0604020202020204" pitchFamily="34" charset="0"/>
              <a:buChar char="•"/>
            </a:pPr>
            <a:r>
              <a:rPr lang="en-US" b="0" i="0" dirty="0">
                <a:solidFill>
                  <a:srgbClr val="001D35"/>
                </a:solidFill>
                <a:effectLst/>
                <a:latin typeface="Google Sans"/>
              </a:rPr>
              <a:t>Select the data range. </a:t>
            </a:r>
          </a:p>
          <a:p>
            <a:pPr marL="742950" lvl="1" indent="-285750" algn="l" fontAlgn="ctr">
              <a:spcBef>
                <a:spcPts val="750"/>
              </a:spcBef>
              <a:spcAft>
                <a:spcPts val="600"/>
              </a:spcAft>
              <a:buFont typeface="Arial" panose="020B0604020202020204" pitchFamily="34" charset="0"/>
              <a:buChar char="•"/>
            </a:pPr>
            <a:r>
              <a:rPr lang="en-US" b="0" i="0" dirty="0">
                <a:solidFill>
                  <a:srgbClr val="001D35"/>
                </a:solidFill>
                <a:effectLst/>
                <a:latin typeface="Google Sans"/>
              </a:rPr>
              <a:t>Click "Filter". </a:t>
            </a:r>
          </a:p>
          <a:p>
            <a:pPr marL="742950" lvl="1" indent="-285750" algn="l" fontAlgn="ctr">
              <a:spcBef>
                <a:spcPts val="750"/>
              </a:spcBef>
              <a:spcAft>
                <a:spcPts val="600"/>
              </a:spcAft>
              <a:buFont typeface="Arial" panose="020B0604020202020204" pitchFamily="34" charset="0"/>
              <a:buChar char="•"/>
            </a:pPr>
            <a:r>
              <a:rPr lang="en-US" b="0" i="0" dirty="0">
                <a:solidFill>
                  <a:srgbClr val="001D35"/>
                </a:solidFill>
                <a:effectLst/>
                <a:latin typeface="Google Sans"/>
              </a:rPr>
              <a:t>In the "City" column, select "New York" from the dropdown. </a:t>
            </a:r>
          </a:p>
          <a:p>
            <a:pPr marL="742950" lvl="1" indent="-285750" algn="l">
              <a:spcBef>
                <a:spcPts val="750"/>
              </a:spcBef>
              <a:spcAft>
                <a:spcPts val="1500"/>
              </a:spcAft>
              <a:buFont typeface="Arial" panose="020B0604020202020204" pitchFamily="34" charset="0"/>
              <a:buChar char="•"/>
            </a:pPr>
            <a:r>
              <a:rPr lang="en-US" b="0" i="0" dirty="0">
                <a:solidFill>
                  <a:srgbClr val="001D35"/>
                </a:solidFill>
                <a:effectLst/>
                <a:latin typeface="Google Sans"/>
              </a:rPr>
              <a:t>In the "Purchase Amount" column, choose "Greater Than" and enter "100". </a:t>
            </a:r>
          </a:p>
          <a:p>
            <a:endParaRPr lang="en-US" dirty="0"/>
          </a:p>
        </p:txBody>
      </p:sp>
    </p:spTree>
    <p:extLst>
      <p:ext uri="{BB962C8B-B14F-4D97-AF65-F5344CB8AC3E}">
        <p14:creationId xmlns:p14="http://schemas.microsoft.com/office/powerpoint/2010/main" val="333780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BBD7-5AF6-72D0-482D-371F6225FD21}"/>
              </a:ext>
            </a:extLst>
          </p:cNvPr>
          <p:cNvSpPr>
            <a:spLocks noGrp="1"/>
          </p:cNvSpPr>
          <p:nvPr>
            <p:ph type="title"/>
          </p:nvPr>
        </p:nvSpPr>
        <p:spPr/>
        <p:txBody>
          <a:bodyPr/>
          <a:lstStyle/>
          <a:p>
            <a:r>
              <a:rPr lang="en-US" dirty="0"/>
              <a:t>Sorting Data</a:t>
            </a:r>
          </a:p>
        </p:txBody>
      </p:sp>
      <p:sp>
        <p:nvSpPr>
          <p:cNvPr id="3" name="Text Placeholder 2">
            <a:extLst>
              <a:ext uri="{FF2B5EF4-FFF2-40B4-BE49-F238E27FC236}">
                <a16:creationId xmlns:a16="http://schemas.microsoft.com/office/drawing/2014/main" id="{B3013BF5-5C78-2D67-7CC5-43FD509F117A}"/>
              </a:ext>
            </a:extLst>
          </p:cNvPr>
          <p:cNvSpPr>
            <a:spLocks noGrp="1"/>
          </p:cNvSpPr>
          <p:nvPr>
            <p:ph type="body" idx="1"/>
          </p:nvPr>
        </p:nvSpPr>
        <p:spPr/>
        <p:txBody>
          <a:bodyPr/>
          <a:lstStyle/>
          <a:p>
            <a:r>
              <a:rPr lang="en-US" dirty="0">
                <a:solidFill>
                  <a:srgbClr val="001D35"/>
                </a:solidFill>
                <a:latin typeface="Google Sans"/>
              </a:rPr>
              <a:t>A</a:t>
            </a:r>
            <a:r>
              <a:rPr lang="en-US" b="0" i="0" dirty="0">
                <a:solidFill>
                  <a:srgbClr val="001D35"/>
                </a:solidFill>
                <a:effectLst/>
                <a:latin typeface="Google Sans"/>
              </a:rPr>
              <a:t>rranging the rows of data in a specific order, usually alphabetically or numerically, based on the values in a chosen column, allowing you to easily analyze specific subsets of your information; to do this, most spreadsheet programs like Excel or Google Sheets have a "Sort" function within the "Data" tab, where you select the column you want to sort by and choose ascending or descending order. </a:t>
            </a:r>
          </a:p>
          <a:p>
            <a:r>
              <a:rPr lang="en-US" dirty="0"/>
              <a:t>Example: Sort ages from youngest to oldest</a:t>
            </a:r>
            <a:r>
              <a:rPr lang="en-US" dirty="0">
                <a:solidFill>
                  <a:srgbClr val="001D35"/>
                </a:solidFill>
                <a:latin typeface="Google Sans"/>
              </a:rPr>
              <a:t>.</a:t>
            </a:r>
            <a:endParaRPr lang="en-US" dirty="0"/>
          </a:p>
        </p:txBody>
      </p:sp>
    </p:spTree>
    <p:extLst>
      <p:ext uri="{BB962C8B-B14F-4D97-AF65-F5344CB8AC3E}">
        <p14:creationId xmlns:p14="http://schemas.microsoft.com/office/powerpoint/2010/main" val="2579866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20D3-FF01-294B-93DD-52F597D9A095}"/>
              </a:ext>
            </a:extLst>
          </p:cNvPr>
          <p:cNvSpPr>
            <a:spLocks noGrp="1"/>
          </p:cNvSpPr>
          <p:nvPr>
            <p:ph type="title"/>
          </p:nvPr>
        </p:nvSpPr>
        <p:spPr/>
        <p:txBody>
          <a:bodyPr/>
          <a:lstStyle/>
          <a:p>
            <a:r>
              <a:rPr lang="en-US" dirty="0"/>
              <a:t>Using Functions</a:t>
            </a:r>
          </a:p>
        </p:txBody>
      </p:sp>
      <p:sp>
        <p:nvSpPr>
          <p:cNvPr id="3" name="Text Placeholder 2">
            <a:extLst>
              <a:ext uri="{FF2B5EF4-FFF2-40B4-BE49-F238E27FC236}">
                <a16:creationId xmlns:a16="http://schemas.microsoft.com/office/drawing/2014/main" id="{3994D834-0D3A-4312-444C-5F50BD35A7E9}"/>
              </a:ext>
            </a:extLst>
          </p:cNvPr>
          <p:cNvSpPr>
            <a:spLocks noGrp="1"/>
          </p:cNvSpPr>
          <p:nvPr>
            <p:ph type="body" idx="1"/>
          </p:nvPr>
        </p:nvSpPr>
        <p:spPr/>
        <p:txBody>
          <a:bodyPr/>
          <a:lstStyle/>
          <a:p>
            <a:r>
              <a:rPr lang="en-US" dirty="0">
                <a:solidFill>
                  <a:srgbClr val="001D35"/>
                </a:solidFill>
                <a:latin typeface="Google Sans"/>
              </a:rPr>
              <a:t>A</a:t>
            </a:r>
            <a:r>
              <a:rPr lang="en-US" b="0" i="0" dirty="0">
                <a:solidFill>
                  <a:srgbClr val="001D35"/>
                </a:solidFill>
                <a:effectLst/>
                <a:latin typeface="Google Sans"/>
              </a:rPr>
              <a:t> "function" is a pre-built formula that performs a specific calculation on a range of cells, allowing you to quickly analyze data by adding, averaging, counting, finding maximum/minimum values, and more, all without manually calculating each value individually; you typically start a function by typing an equal sign (=) followed by the function name and the cell range you want to calculate on.  </a:t>
            </a:r>
          </a:p>
          <a:p>
            <a:r>
              <a:rPr lang="en-US" dirty="0"/>
              <a:t>Common spreadsheet functions include:</a:t>
            </a:r>
          </a:p>
          <a:p>
            <a:pPr marL="571500" lvl="1" indent="0">
              <a:buNone/>
            </a:pPr>
            <a:r>
              <a:rPr lang="en-US" dirty="0"/>
              <a:t>- SUM(): Adds values</a:t>
            </a:r>
          </a:p>
          <a:p>
            <a:pPr lvl="1">
              <a:buFontTx/>
              <a:buChar char="-"/>
            </a:pPr>
            <a:r>
              <a:rPr lang="en-US" dirty="0"/>
              <a:t>AVERAGE(): Finds the mean</a:t>
            </a:r>
          </a:p>
          <a:p>
            <a:pPr lvl="1">
              <a:buFontTx/>
              <a:buChar char="-"/>
            </a:pPr>
            <a:r>
              <a:rPr lang="en-US" dirty="0"/>
              <a:t>COUNT(): Counts non-empty cells</a:t>
            </a:r>
          </a:p>
        </p:txBody>
      </p:sp>
    </p:spTree>
    <p:extLst>
      <p:ext uri="{BB962C8B-B14F-4D97-AF65-F5344CB8AC3E}">
        <p14:creationId xmlns:p14="http://schemas.microsoft.com/office/powerpoint/2010/main" val="2299315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D7455-5A8B-DA63-1667-3B18BD3B9340}"/>
              </a:ext>
            </a:extLst>
          </p:cNvPr>
          <p:cNvSpPr>
            <a:spLocks noGrp="1"/>
          </p:cNvSpPr>
          <p:nvPr>
            <p:ph type="title"/>
          </p:nvPr>
        </p:nvSpPr>
        <p:spPr/>
        <p:txBody>
          <a:bodyPr/>
          <a:lstStyle/>
          <a:p>
            <a:r>
              <a:rPr lang="en-US" dirty="0"/>
              <a:t>Using Functions</a:t>
            </a:r>
          </a:p>
        </p:txBody>
      </p:sp>
      <p:sp>
        <p:nvSpPr>
          <p:cNvPr id="3" name="Text Placeholder 2">
            <a:extLst>
              <a:ext uri="{FF2B5EF4-FFF2-40B4-BE49-F238E27FC236}">
                <a16:creationId xmlns:a16="http://schemas.microsoft.com/office/drawing/2014/main" id="{BC3AEDEE-BAAF-90BE-34FC-B3E59123C5B9}"/>
              </a:ext>
            </a:extLst>
          </p:cNvPr>
          <p:cNvSpPr>
            <a:spLocks noGrp="1"/>
          </p:cNvSpPr>
          <p:nvPr>
            <p:ph type="body" idx="1"/>
          </p:nvPr>
        </p:nvSpPr>
        <p:spPr/>
        <p:txBody>
          <a:bodyPr/>
          <a:lstStyle/>
          <a:p>
            <a:pPr algn="l" fontAlgn="ctr">
              <a:spcBef>
                <a:spcPts val="750"/>
              </a:spcBef>
              <a:spcAft>
                <a:spcPts val="600"/>
              </a:spcAft>
              <a:buFont typeface="Arial" panose="020B0604020202020204" pitchFamily="34" charset="0"/>
              <a:buChar char="•"/>
            </a:pPr>
            <a:r>
              <a:rPr lang="en-US" b="0" i="0" dirty="0">
                <a:solidFill>
                  <a:srgbClr val="001D35"/>
                </a:solidFill>
                <a:effectLst/>
                <a:latin typeface="Google Sans"/>
              </a:rPr>
              <a:t>Example:</a:t>
            </a:r>
          </a:p>
          <a:p>
            <a:pPr algn="l" fontAlgn="ctr">
              <a:spcBef>
                <a:spcPts val="750"/>
              </a:spcBef>
              <a:spcAft>
                <a:spcPts val="600"/>
              </a:spcAft>
              <a:buFont typeface="Arial" panose="020B0604020202020204" pitchFamily="34" charset="0"/>
              <a:buChar char="•"/>
            </a:pPr>
            <a:r>
              <a:rPr lang="en-US" b="0" i="0" dirty="0">
                <a:solidFill>
                  <a:srgbClr val="001D35"/>
                </a:solidFill>
                <a:effectLst/>
                <a:latin typeface="Google Sans"/>
              </a:rPr>
              <a:t>To calculate the total sales from cells A1 to A10, you would enter =SUM(A1:A10) in an empty cell. </a:t>
            </a:r>
          </a:p>
          <a:p>
            <a:pPr algn="l">
              <a:spcBef>
                <a:spcPts val="750"/>
              </a:spcBef>
              <a:spcAft>
                <a:spcPts val="1500"/>
              </a:spcAft>
              <a:buFont typeface="Arial" panose="020B0604020202020204" pitchFamily="34" charset="0"/>
              <a:buChar char="•"/>
            </a:pPr>
            <a:r>
              <a:rPr lang="en-US" b="0" i="0" dirty="0">
                <a:solidFill>
                  <a:srgbClr val="001D35"/>
                </a:solidFill>
                <a:effectLst/>
                <a:latin typeface="Google Sans"/>
              </a:rPr>
              <a:t>To find the average of values in cells B2 to B5, you would enter =AVERAGE(B2:B5). </a:t>
            </a:r>
          </a:p>
          <a:p>
            <a:endParaRPr lang="en-US" dirty="0"/>
          </a:p>
        </p:txBody>
      </p:sp>
    </p:spTree>
    <p:extLst>
      <p:ext uri="{BB962C8B-B14F-4D97-AF65-F5344CB8AC3E}">
        <p14:creationId xmlns:p14="http://schemas.microsoft.com/office/powerpoint/2010/main" val="3328888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9D19D-0A2D-5CD2-A3B1-1F18A9221E8F}"/>
              </a:ext>
            </a:extLst>
          </p:cNvPr>
          <p:cNvSpPr>
            <a:spLocks noGrp="1"/>
          </p:cNvSpPr>
          <p:nvPr>
            <p:ph type="title"/>
          </p:nvPr>
        </p:nvSpPr>
        <p:spPr/>
        <p:txBody>
          <a:bodyPr/>
          <a:lstStyle/>
          <a:p>
            <a:r>
              <a:rPr lang="en-US" dirty="0"/>
              <a:t>Data Validation</a:t>
            </a:r>
          </a:p>
        </p:txBody>
      </p:sp>
      <p:sp>
        <p:nvSpPr>
          <p:cNvPr id="3" name="Text Placeholder 2">
            <a:extLst>
              <a:ext uri="{FF2B5EF4-FFF2-40B4-BE49-F238E27FC236}">
                <a16:creationId xmlns:a16="http://schemas.microsoft.com/office/drawing/2014/main" id="{A340FDA3-6A21-97C7-1F37-B8D7E70C8632}"/>
              </a:ext>
            </a:extLst>
          </p:cNvPr>
          <p:cNvSpPr>
            <a:spLocks noGrp="1"/>
          </p:cNvSpPr>
          <p:nvPr>
            <p:ph type="body" idx="1"/>
          </p:nvPr>
        </p:nvSpPr>
        <p:spPr/>
        <p:txBody>
          <a:bodyPr/>
          <a:lstStyle/>
          <a:p>
            <a:r>
              <a:rPr lang="en-US" b="0" i="0" dirty="0">
                <a:solidFill>
                  <a:srgbClr val="001D35"/>
                </a:solidFill>
                <a:effectLst/>
                <a:latin typeface="Google Sans"/>
              </a:rPr>
              <a:t>”Data </a:t>
            </a:r>
            <a:r>
              <a:rPr lang="en-US" dirty="0">
                <a:solidFill>
                  <a:srgbClr val="001D35"/>
                </a:solidFill>
                <a:latin typeface="Google Sans"/>
              </a:rPr>
              <a:t>V</a:t>
            </a:r>
            <a:r>
              <a:rPr lang="en-US" b="0" i="0" dirty="0">
                <a:solidFill>
                  <a:srgbClr val="001D35"/>
                </a:solidFill>
                <a:effectLst/>
                <a:latin typeface="Google Sans"/>
              </a:rPr>
              <a:t>alidation" is a feature that allows you to set rules for what kind of data can be entered into a cell, ensuring accuracy and consistency by limiting user input to specific formats, ranges, or lists, preventing incorrect data from being entered and improving the overall quality of your spreadsheet data; essentially, it acts as a quality control check for your data entry. </a:t>
            </a:r>
          </a:p>
          <a:p>
            <a:r>
              <a:rPr lang="en-US" dirty="0"/>
              <a:t>Example: Allow only numbers in an 'Age' column.</a:t>
            </a:r>
          </a:p>
          <a:p>
            <a:endParaRPr lang="en-US" dirty="0"/>
          </a:p>
        </p:txBody>
      </p:sp>
    </p:spTree>
    <p:extLst>
      <p:ext uri="{BB962C8B-B14F-4D97-AF65-F5344CB8AC3E}">
        <p14:creationId xmlns:p14="http://schemas.microsoft.com/office/powerpoint/2010/main" val="2983413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0694-43B2-234B-34A7-98512CB41B8C}"/>
              </a:ext>
            </a:extLst>
          </p:cNvPr>
          <p:cNvSpPr>
            <a:spLocks noGrp="1"/>
          </p:cNvSpPr>
          <p:nvPr>
            <p:ph type="title"/>
          </p:nvPr>
        </p:nvSpPr>
        <p:spPr/>
        <p:txBody>
          <a:bodyPr/>
          <a:lstStyle/>
          <a:p>
            <a:r>
              <a:rPr lang="en-US" b="1" i="0" dirty="0">
                <a:solidFill>
                  <a:srgbClr val="001D35"/>
                </a:solidFill>
                <a:effectLst/>
                <a:latin typeface="Google Sans"/>
              </a:rPr>
              <a:t>Types of data validation</a:t>
            </a:r>
            <a:br>
              <a:rPr lang="en-US" b="0" i="0" dirty="0">
                <a:solidFill>
                  <a:srgbClr val="001D35"/>
                </a:solidFill>
                <a:effectLst/>
                <a:latin typeface="Google Sans"/>
              </a:rPr>
            </a:br>
            <a:endParaRPr lang="en-US" dirty="0"/>
          </a:p>
        </p:txBody>
      </p:sp>
      <p:sp>
        <p:nvSpPr>
          <p:cNvPr id="3" name="Text Placeholder 2">
            <a:extLst>
              <a:ext uri="{FF2B5EF4-FFF2-40B4-BE49-F238E27FC236}">
                <a16:creationId xmlns:a16="http://schemas.microsoft.com/office/drawing/2014/main" id="{7E569B34-F08A-E1EB-70F5-58232C31BFB2}"/>
              </a:ext>
            </a:extLst>
          </p:cNvPr>
          <p:cNvSpPr>
            <a:spLocks noGrp="1"/>
          </p:cNvSpPr>
          <p:nvPr>
            <p:ph type="body" idx="1"/>
          </p:nvPr>
        </p:nvSpPr>
        <p:spPr/>
        <p:txBody>
          <a:bodyPr/>
          <a:lstStyle/>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Number range:</a:t>
            </a:r>
            <a:r>
              <a:rPr lang="en-US" b="0" i="0" dirty="0">
                <a:solidFill>
                  <a:srgbClr val="001D35"/>
                </a:solidFill>
                <a:effectLst/>
                <a:latin typeface="Google Sans"/>
              </a:rPr>
              <a:t> Limit input to numbers within a specific range (e.g., only ages between 18 and 65). </a:t>
            </a:r>
          </a:p>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List:</a:t>
            </a:r>
            <a:r>
              <a:rPr lang="en-US" b="0" i="0" dirty="0">
                <a:solidFill>
                  <a:srgbClr val="001D35"/>
                </a:solidFill>
                <a:effectLst/>
                <a:latin typeface="Google Sans"/>
              </a:rPr>
              <a:t> Create a drop-down list with predefined options for users to choose from. </a:t>
            </a:r>
          </a:p>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Date range:</a:t>
            </a:r>
            <a:r>
              <a:rPr lang="en-US" b="0" i="0" dirty="0">
                <a:solidFill>
                  <a:srgbClr val="001D35"/>
                </a:solidFill>
                <a:effectLst/>
                <a:latin typeface="Google Sans"/>
              </a:rPr>
              <a:t> Restrict date entries to a specific timeframe. </a:t>
            </a:r>
          </a:p>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Text length:</a:t>
            </a:r>
            <a:r>
              <a:rPr lang="en-US" b="0" i="0" dirty="0">
                <a:solidFill>
                  <a:srgbClr val="001D35"/>
                </a:solidFill>
                <a:effectLst/>
                <a:latin typeface="Google Sans"/>
              </a:rPr>
              <a:t> Set limitations on the number of characters allowed in a text field. </a:t>
            </a:r>
          </a:p>
          <a:p>
            <a:pPr algn="l">
              <a:spcBef>
                <a:spcPts val="600"/>
              </a:spcBef>
              <a:spcAft>
                <a:spcPts val="1500"/>
              </a:spcAft>
              <a:buFont typeface="Arial" panose="020B0604020202020204" pitchFamily="34" charset="0"/>
              <a:buChar char="•"/>
            </a:pPr>
            <a:r>
              <a:rPr lang="en-US" b="1" i="0" dirty="0">
                <a:solidFill>
                  <a:srgbClr val="001D35"/>
                </a:solidFill>
                <a:effectLst/>
                <a:latin typeface="Google Sans"/>
              </a:rPr>
              <a:t>Custom formula:</a:t>
            </a:r>
            <a:r>
              <a:rPr lang="en-US" b="0" i="0" dirty="0">
                <a:solidFill>
                  <a:srgbClr val="001D35"/>
                </a:solidFill>
                <a:effectLst/>
                <a:latin typeface="Google Sans"/>
              </a:rPr>
              <a:t> Use a custom formula to define more complex validation rules. </a:t>
            </a:r>
          </a:p>
          <a:p>
            <a:endParaRPr lang="en-US" dirty="0"/>
          </a:p>
        </p:txBody>
      </p:sp>
    </p:spTree>
    <p:extLst>
      <p:ext uri="{BB962C8B-B14F-4D97-AF65-F5344CB8AC3E}">
        <p14:creationId xmlns:p14="http://schemas.microsoft.com/office/powerpoint/2010/main" val="548774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40FEE-209B-653E-2EA5-C44E4EA625BC}"/>
              </a:ext>
            </a:extLst>
          </p:cNvPr>
          <p:cNvSpPr>
            <a:spLocks noGrp="1"/>
          </p:cNvSpPr>
          <p:nvPr>
            <p:ph type="title"/>
          </p:nvPr>
        </p:nvSpPr>
        <p:spPr/>
        <p:txBody>
          <a:bodyPr/>
          <a:lstStyle/>
          <a:p>
            <a:r>
              <a:rPr lang="en-US" b="0" i="0" dirty="0">
                <a:solidFill>
                  <a:srgbClr val="001D35"/>
                </a:solidFill>
                <a:effectLst/>
                <a:latin typeface="Google Sans"/>
              </a:rPr>
              <a:t>Example scenarios for using data validation</a:t>
            </a:r>
            <a:br>
              <a:rPr lang="en-US" b="0" i="0" dirty="0">
                <a:solidFill>
                  <a:srgbClr val="001D35"/>
                </a:solidFill>
                <a:effectLst/>
                <a:latin typeface="Google Sans"/>
              </a:rPr>
            </a:br>
            <a:endParaRPr lang="en-US" dirty="0"/>
          </a:p>
        </p:txBody>
      </p:sp>
      <p:sp>
        <p:nvSpPr>
          <p:cNvPr id="3" name="Text Placeholder 2">
            <a:extLst>
              <a:ext uri="{FF2B5EF4-FFF2-40B4-BE49-F238E27FC236}">
                <a16:creationId xmlns:a16="http://schemas.microsoft.com/office/drawing/2014/main" id="{8621F459-D8E4-DC35-7DAE-B8CA4F569890}"/>
              </a:ext>
            </a:extLst>
          </p:cNvPr>
          <p:cNvSpPr>
            <a:spLocks noGrp="1"/>
          </p:cNvSpPr>
          <p:nvPr>
            <p:ph type="body" idx="1"/>
          </p:nvPr>
        </p:nvSpPr>
        <p:spPr/>
        <p:txBody>
          <a:bodyPr/>
          <a:lstStyle/>
          <a:p>
            <a:pPr algn="l" fontAlgn="ctr">
              <a:spcBef>
                <a:spcPts val="750"/>
              </a:spcBef>
              <a:spcAft>
                <a:spcPts val="600"/>
              </a:spcAft>
              <a:buFont typeface="Arial" panose="020B0604020202020204" pitchFamily="34" charset="0"/>
              <a:buChar char="•"/>
            </a:pPr>
            <a:r>
              <a:rPr lang="en-US" b="1" i="0" dirty="0">
                <a:solidFill>
                  <a:srgbClr val="001D35"/>
                </a:solidFill>
                <a:effectLst/>
                <a:latin typeface="Google Sans"/>
              </a:rPr>
              <a:t>Order form:</a:t>
            </a:r>
            <a:r>
              <a:rPr lang="en-US" b="0" i="0" dirty="0">
                <a:solidFill>
                  <a:srgbClr val="001D35"/>
                </a:solidFill>
                <a:effectLst/>
                <a:latin typeface="Google Sans"/>
              </a:rPr>
              <a:t> Create a drop-down list for product categories so users can only select from available options. </a:t>
            </a:r>
          </a:p>
          <a:p>
            <a:pPr algn="l" fontAlgn="ctr">
              <a:spcBef>
                <a:spcPts val="750"/>
              </a:spcBef>
              <a:spcAft>
                <a:spcPts val="600"/>
              </a:spcAft>
              <a:buFont typeface="Arial" panose="020B0604020202020204" pitchFamily="34" charset="0"/>
              <a:buChar char="•"/>
            </a:pPr>
            <a:r>
              <a:rPr lang="en-US" b="1" i="0" dirty="0">
                <a:solidFill>
                  <a:srgbClr val="001D35"/>
                </a:solidFill>
                <a:effectLst/>
                <a:latin typeface="Google Sans"/>
              </a:rPr>
              <a:t>Customer database:</a:t>
            </a:r>
            <a:r>
              <a:rPr lang="en-US" b="0" i="0" dirty="0">
                <a:solidFill>
                  <a:srgbClr val="001D35"/>
                </a:solidFill>
                <a:effectLst/>
                <a:latin typeface="Google Sans"/>
              </a:rPr>
              <a:t> Ensure that phone numbers are entered in the correct format with area codes. </a:t>
            </a:r>
          </a:p>
          <a:p>
            <a:pPr algn="l">
              <a:spcBef>
                <a:spcPts val="750"/>
              </a:spcBef>
              <a:spcAft>
                <a:spcPts val="1500"/>
              </a:spcAft>
              <a:buFont typeface="Arial" panose="020B0604020202020204" pitchFamily="34" charset="0"/>
              <a:buChar char="•"/>
            </a:pPr>
            <a:r>
              <a:rPr lang="en-US" b="1" i="0" dirty="0">
                <a:solidFill>
                  <a:srgbClr val="001D35"/>
                </a:solidFill>
                <a:effectLst/>
                <a:latin typeface="Google Sans"/>
              </a:rPr>
              <a:t>Survey form:</a:t>
            </a:r>
            <a:r>
              <a:rPr lang="en-US" b="0" i="0" dirty="0">
                <a:solidFill>
                  <a:srgbClr val="001D35"/>
                </a:solidFill>
                <a:effectLst/>
                <a:latin typeface="Google Sans"/>
              </a:rPr>
              <a:t> Limit answer choices to specific options using a drop-down list. </a:t>
            </a:r>
          </a:p>
          <a:p>
            <a:endParaRPr lang="en-US" dirty="0"/>
          </a:p>
        </p:txBody>
      </p:sp>
    </p:spTree>
    <p:extLst>
      <p:ext uri="{BB962C8B-B14F-4D97-AF65-F5344CB8AC3E}">
        <p14:creationId xmlns:p14="http://schemas.microsoft.com/office/powerpoint/2010/main" val="3844792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791FE-8EA1-8100-C664-6EC239D7C2F5}"/>
              </a:ext>
            </a:extLst>
          </p:cNvPr>
          <p:cNvSpPr>
            <a:spLocks noGrp="1"/>
          </p:cNvSpPr>
          <p:nvPr>
            <p:ph type="title"/>
          </p:nvPr>
        </p:nvSpPr>
        <p:spPr/>
        <p:txBody>
          <a:bodyPr/>
          <a:lstStyle/>
          <a:p>
            <a:r>
              <a:rPr lang="en-US" dirty="0"/>
              <a:t>Introduction to Data Visualization</a:t>
            </a:r>
          </a:p>
        </p:txBody>
      </p:sp>
      <p:sp>
        <p:nvSpPr>
          <p:cNvPr id="3" name="Text Placeholder 2">
            <a:extLst>
              <a:ext uri="{FF2B5EF4-FFF2-40B4-BE49-F238E27FC236}">
                <a16:creationId xmlns:a16="http://schemas.microsoft.com/office/drawing/2014/main" id="{F369C35A-C679-01C6-08DE-B84109BC5E86}"/>
              </a:ext>
            </a:extLst>
          </p:cNvPr>
          <p:cNvSpPr>
            <a:spLocks noGrp="1"/>
          </p:cNvSpPr>
          <p:nvPr>
            <p:ph type="body" idx="1"/>
          </p:nvPr>
        </p:nvSpPr>
        <p:spPr/>
        <p:txBody>
          <a:bodyPr/>
          <a:lstStyle/>
          <a:p>
            <a:pPr algn="l" fontAlgn="base">
              <a:spcAft>
                <a:spcPts val="750"/>
              </a:spcAft>
            </a:pPr>
            <a:r>
              <a:rPr lang="en-US" dirty="0">
                <a:solidFill>
                  <a:srgbClr val="001D35"/>
                </a:solidFill>
                <a:latin typeface="Google Sans"/>
              </a:rPr>
              <a:t>Data Visualization is the representation of data in a graphical format. It makes the data easier to understand. Data Visualization can be done using tools like Tableau, Google charts, </a:t>
            </a:r>
            <a:r>
              <a:rPr lang="en-US" dirty="0" err="1">
                <a:solidFill>
                  <a:srgbClr val="001D35"/>
                </a:solidFill>
                <a:latin typeface="Google Sans"/>
              </a:rPr>
              <a:t>DataWrapper</a:t>
            </a:r>
            <a:r>
              <a:rPr lang="en-US" dirty="0">
                <a:solidFill>
                  <a:srgbClr val="001D35"/>
                </a:solidFill>
                <a:latin typeface="Google Sans"/>
              </a:rPr>
              <a:t>, and many more. Excel is a spreadsheet that is used for data organization and data visualization as well. In this article, let’s understand Data Visualization in Excel.</a:t>
            </a:r>
          </a:p>
          <a:p>
            <a:pPr algn="l" fontAlgn="base">
              <a:spcAft>
                <a:spcPts val="750"/>
              </a:spcAft>
            </a:pPr>
            <a:r>
              <a:rPr lang="en-US" dirty="0">
                <a:solidFill>
                  <a:srgbClr val="001D35"/>
                </a:solidFill>
                <a:latin typeface="Google Sans"/>
              </a:rPr>
              <a:t>Excel provides various types of charts like Column charts, Bar charts, Pie charts, </a:t>
            </a:r>
            <a:r>
              <a:rPr lang="en-US" dirty="0" err="1">
                <a:solidFill>
                  <a:srgbClr val="001D35"/>
                </a:solidFill>
                <a:latin typeface="Google Sans"/>
              </a:rPr>
              <a:t>Linecharts</a:t>
            </a:r>
            <a:r>
              <a:rPr lang="en-US" dirty="0">
                <a:solidFill>
                  <a:srgbClr val="001D35"/>
                </a:solidFill>
                <a:latin typeface="Google Sans"/>
              </a:rPr>
              <a:t>, Area charts, Scatter charts, Surface charts, and much more.</a:t>
            </a:r>
          </a:p>
          <a:p>
            <a:endParaRPr lang="en-US" dirty="0"/>
          </a:p>
        </p:txBody>
      </p:sp>
    </p:spTree>
    <p:extLst>
      <p:ext uri="{BB962C8B-B14F-4D97-AF65-F5344CB8AC3E}">
        <p14:creationId xmlns:p14="http://schemas.microsoft.com/office/powerpoint/2010/main" val="2560992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5BCC1D2-4A4F-B866-AB63-79CBE963F527}"/>
              </a:ext>
            </a:extLst>
          </p:cNvPr>
          <p:cNvSpPr>
            <a:spLocks noGrp="1"/>
          </p:cNvSpPr>
          <p:nvPr>
            <p:ph type="body" idx="1"/>
          </p:nvPr>
        </p:nvSpPr>
        <p:spPr>
          <a:xfrm>
            <a:off x="628650" y="825164"/>
            <a:ext cx="7886700" cy="4351339"/>
          </a:xfrm>
        </p:spPr>
        <p:txBody>
          <a:bodyPr/>
          <a:lstStyle/>
          <a:p>
            <a:r>
              <a:rPr lang="en-US" dirty="0"/>
              <a:t>Bar Charts - Used for comparing values across different categories.</a:t>
            </a:r>
          </a:p>
          <a:p>
            <a:pPr marL="114300" indent="0">
              <a:buNone/>
            </a:pPr>
            <a:r>
              <a:rPr lang="en-US" dirty="0"/>
              <a:t>Example: Sales per product.</a:t>
            </a:r>
          </a:p>
          <a:p>
            <a:r>
              <a:rPr lang="en-US" dirty="0"/>
              <a:t>Line Graphs - Used to show trends over time.</a:t>
            </a:r>
          </a:p>
          <a:p>
            <a:pPr marL="114300" indent="0">
              <a:buNone/>
            </a:pPr>
            <a:r>
              <a:rPr lang="en-US" dirty="0"/>
              <a:t>Example: Monthly temperature changes.</a:t>
            </a:r>
          </a:p>
          <a:p>
            <a:r>
              <a:rPr lang="en-US" dirty="0"/>
              <a:t>Pie Charts - Used to represent parts of a whole.</a:t>
            </a:r>
          </a:p>
          <a:p>
            <a:pPr marL="114300" indent="0">
              <a:buNone/>
            </a:pPr>
            <a:r>
              <a:rPr lang="en-US" dirty="0"/>
              <a:t>Example: Market share of companies.</a:t>
            </a:r>
          </a:p>
          <a:p>
            <a:r>
              <a:rPr lang="en-US" dirty="0"/>
              <a:t>Scatter Plots - Used to identify relationships between two variables.</a:t>
            </a:r>
          </a:p>
          <a:p>
            <a:pPr marL="114300" indent="0">
              <a:buNone/>
            </a:pPr>
            <a:r>
              <a:rPr lang="en-US" dirty="0"/>
              <a:t>Example: Height vs. Weight.</a:t>
            </a:r>
          </a:p>
          <a:p>
            <a:r>
              <a:rPr lang="en-US" dirty="0"/>
              <a:t>Heatmaps - Uses color gradients to highlight patterns in large datasets.</a:t>
            </a:r>
          </a:p>
          <a:p>
            <a:pPr marL="114300" indent="0">
              <a:buNone/>
            </a:pPr>
            <a:r>
              <a:rPr lang="en-US" dirty="0"/>
              <a:t>Example: Sales performance by region.</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43190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61CB5-B0A7-6892-9EFD-D0B9B3147D12}"/>
              </a:ext>
            </a:extLst>
          </p:cNvPr>
          <p:cNvSpPr>
            <a:spLocks noGrp="1"/>
          </p:cNvSpPr>
          <p:nvPr>
            <p:ph type="title"/>
          </p:nvPr>
        </p:nvSpPr>
        <p:spPr>
          <a:xfrm>
            <a:off x="628650" y="809968"/>
            <a:ext cx="7886700" cy="1325563"/>
          </a:xfrm>
        </p:spPr>
        <p:txBody>
          <a:bodyPr/>
          <a:lstStyle/>
          <a:p>
            <a:r>
              <a:rPr lang="en-US" b="1" i="0" u="none" strike="noStrike" dirty="0">
                <a:solidFill>
                  <a:srgbClr val="000000"/>
                </a:solidFill>
                <a:effectLst/>
              </a:rPr>
              <a:t>Introduction</a:t>
            </a:r>
            <a:br>
              <a:rPr lang="en-US" b="0" i="0" u="none" strike="noStrike" dirty="0">
                <a:solidFill>
                  <a:srgbClr val="000000"/>
                </a:solidFill>
                <a:effectLst/>
              </a:rPr>
            </a:br>
            <a:endParaRPr lang="en-US" dirty="0"/>
          </a:p>
        </p:txBody>
      </p:sp>
      <p:sp>
        <p:nvSpPr>
          <p:cNvPr id="3" name="Text Placeholder 2">
            <a:extLst>
              <a:ext uri="{FF2B5EF4-FFF2-40B4-BE49-F238E27FC236}">
                <a16:creationId xmlns:a16="http://schemas.microsoft.com/office/drawing/2014/main" id="{157E8EB4-B2D9-C607-9E5C-B8CBADC7C60E}"/>
              </a:ext>
            </a:extLst>
          </p:cNvPr>
          <p:cNvSpPr>
            <a:spLocks noGrp="1"/>
          </p:cNvSpPr>
          <p:nvPr>
            <p:ph type="body" idx="1"/>
          </p:nvPr>
        </p:nvSpPr>
        <p:spPr/>
        <p:txBody>
          <a:bodyPr/>
          <a:lstStyle/>
          <a:p>
            <a:r>
              <a:rPr lang="en-US" sz="2800" dirty="0"/>
              <a:t>Data organization involves storing, manipulating, and visualizing information in structured formats like spreadsheets.</a:t>
            </a:r>
          </a:p>
          <a:p>
            <a:endParaRPr lang="en-US" sz="2800" dirty="0"/>
          </a:p>
          <a:p>
            <a:r>
              <a:rPr lang="en-US" sz="2800" dirty="0"/>
              <a:t>Data analysis helps identify trends, patterns, and insights for decision-making.</a:t>
            </a:r>
          </a:p>
        </p:txBody>
      </p:sp>
    </p:spTree>
    <p:extLst>
      <p:ext uri="{BB962C8B-B14F-4D97-AF65-F5344CB8AC3E}">
        <p14:creationId xmlns:p14="http://schemas.microsoft.com/office/powerpoint/2010/main" val="2282462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72114-5905-C577-F227-A4A65D05EB76}"/>
              </a:ext>
            </a:extLst>
          </p:cNvPr>
          <p:cNvSpPr>
            <a:spLocks noGrp="1"/>
          </p:cNvSpPr>
          <p:nvPr>
            <p:ph type="title"/>
          </p:nvPr>
        </p:nvSpPr>
        <p:spPr/>
        <p:txBody>
          <a:bodyPr/>
          <a:lstStyle/>
          <a:p>
            <a:r>
              <a:rPr lang="en-US" dirty="0"/>
              <a:t>Data Cleaning</a:t>
            </a:r>
          </a:p>
        </p:txBody>
      </p:sp>
      <p:sp>
        <p:nvSpPr>
          <p:cNvPr id="3" name="Text Placeholder 2">
            <a:extLst>
              <a:ext uri="{FF2B5EF4-FFF2-40B4-BE49-F238E27FC236}">
                <a16:creationId xmlns:a16="http://schemas.microsoft.com/office/drawing/2014/main" id="{16811189-3BC1-E85C-55AA-2FD1399ECBD7}"/>
              </a:ext>
            </a:extLst>
          </p:cNvPr>
          <p:cNvSpPr>
            <a:spLocks noGrp="1"/>
          </p:cNvSpPr>
          <p:nvPr>
            <p:ph type="body" idx="1"/>
          </p:nvPr>
        </p:nvSpPr>
        <p:spPr/>
        <p:txBody>
          <a:bodyPr/>
          <a:lstStyle/>
          <a:p>
            <a:r>
              <a:rPr lang="en-US" dirty="0"/>
              <a:t>Before analysis, data must be cleaned:</a:t>
            </a:r>
          </a:p>
          <a:p>
            <a:pPr marL="114300" indent="0">
              <a:buNone/>
            </a:pPr>
            <a:r>
              <a:rPr lang="en-US" dirty="0"/>
              <a:t>- Remove duplicates</a:t>
            </a:r>
          </a:p>
          <a:p>
            <a:pPr marL="114300" indent="0">
              <a:buNone/>
            </a:pPr>
            <a:r>
              <a:rPr lang="en-US" dirty="0"/>
              <a:t>- Fix missing values</a:t>
            </a:r>
          </a:p>
          <a:p>
            <a:pPr marL="114300" indent="0">
              <a:buNone/>
            </a:pPr>
            <a:r>
              <a:rPr lang="en-US" dirty="0"/>
              <a:t>- Correct inconsistencies</a:t>
            </a:r>
          </a:p>
          <a:p>
            <a:r>
              <a:rPr lang="en-US" b="0" i="0" dirty="0">
                <a:solidFill>
                  <a:srgbClr val="001D35"/>
                </a:solidFill>
                <a:effectLst/>
                <a:latin typeface="Google Sans"/>
              </a:rPr>
              <a:t>the process of identifying and correcting errors within your data, like removing duplicates, fixing inconsistent formatting, handling missing values, and standardizing data types to ensure accuracy and reliability for analysis; essentially, making your data "clean" and ready for further use. </a:t>
            </a:r>
            <a:endParaRPr lang="en-US" dirty="0"/>
          </a:p>
        </p:txBody>
      </p:sp>
    </p:spTree>
    <p:extLst>
      <p:ext uri="{BB962C8B-B14F-4D97-AF65-F5344CB8AC3E}">
        <p14:creationId xmlns:p14="http://schemas.microsoft.com/office/powerpoint/2010/main" val="4024936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09193-826B-5138-A0E5-D0817EBD8637}"/>
              </a:ext>
            </a:extLst>
          </p:cNvPr>
          <p:cNvSpPr>
            <a:spLocks noGrp="1"/>
          </p:cNvSpPr>
          <p:nvPr>
            <p:ph type="title"/>
          </p:nvPr>
        </p:nvSpPr>
        <p:spPr>
          <a:xfrm>
            <a:off x="628650" y="959466"/>
            <a:ext cx="7886700" cy="866159"/>
          </a:xfrm>
        </p:spPr>
        <p:txBody>
          <a:bodyPr/>
          <a:lstStyle/>
          <a:p>
            <a:r>
              <a:rPr lang="en-US" b="1" i="0" dirty="0">
                <a:solidFill>
                  <a:srgbClr val="001D35"/>
                </a:solidFill>
                <a:effectLst/>
                <a:latin typeface="Google Sans"/>
              </a:rPr>
              <a:t>Common spreadsheet functions for data cleaning</a:t>
            </a:r>
            <a:br>
              <a:rPr lang="en-US" b="0" i="0" dirty="0">
                <a:solidFill>
                  <a:srgbClr val="001D35"/>
                </a:solidFill>
                <a:effectLst/>
                <a:latin typeface="Google Sans"/>
              </a:rPr>
            </a:br>
            <a:endParaRPr lang="en-US" dirty="0"/>
          </a:p>
        </p:txBody>
      </p:sp>
      <p:sp>
        <p:nvSpPr>
          <p:cNvPr id="3" name="Text Placeholder 2">
            <a:extLst>
              <a:ext uri="{FF2B5EF4-FFF2-40B4-BE49-F238E27FC236}">
                <a16:creationId xmlns:a16="http://schemas.microsoft.com/office/drawing/2014/main" id="{7A33A32A-B230-1361-372A-7690C41920E1}"/>
              </a:ext>
            </a:extLst>
          </p:cNvPr>
          <p:cNvSpPr>
            <a:spLocks noGrp="1"/>
          </p:cNvSpPr>
          <p:nvPr>
            <p:ph type="body" idx="1"/>
          </p:nvPr>
        </p:nvSpPr>
        <p:spPr/>
        <p:txBody>
          <a:bodyPr/>
          <a:lstStyle/>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TRIM:</a:t>
            </a:r>
            <a:r>
              <a:rPr lang="en-US" b="0" i="0" dirty="0">
                <a:solidFill>
                  <a:srgbClr val="001D35"/>
                </a:solidFill>
                <a:effectLst/>
                <a:latin typeface="Google Sans"/>
              </a:rPr>
              <a:t> Removes leading and trailing spaces from text </a:t>
            </a:r>
          </a:p>
          <a:p>
            <a:pPr algn="l">
              <a:spcBef>
                <a:spcPts val="600"/>
              </a:spcBef>
              <a:spcAft>
                <a:spcPts val="600"/>
              </a:spcAft>
              <a:buFont typeface="Arial" panose="020B0604020202020204" pitchFamily="34" charset="0"/>
              <a:buChar char="•"/>
            </a:pPr>
            <a:r>
              <a:rPr lang="en-US" b="1" i="0" dirty="0">
                <a:solidFill>
                  <a:srgbClr val="001D35"/>
                </a:solidFill>
                <a:effectLst/>
                <a:latin typeface="Google Sans"/>
              </a:rPr>
              <a:t>CLEAN:</a:t>
            </a:r>
            <a:r>
              <a:rPr lang="en-US" b="0" i="0" dirty="0">
                <a:solidFill>
                  <a:srgbClr val="001D35"/>
                </a:solidFill>
                <a:effectLst/>
                <a:latin typeface="Google Sans"/>
              </a:rPr>
              <a:t> Removes non-printable characters from text</a:t>
            </a:r>
          </a:p>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LEFT/RIGHT/MID:</a:t>
            </a:r>
            <a:r>
              <a:rPr lang="en-US" b="0" i="0" dirty="0">
                <a:solidFill>
                  <a:srgbClr val="001D35"/>
                </a:solidFill>
                <a:effectLst/>
                <a:latin typeface="Google Sans"/>
              </a:rPr>
              <a:t> Extracts specific parts of text strings </a:t>
            </a:r>
          </a:p>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IF/AND/OR:</a:t>
            </a:r>
            <a:r>
              <a:rPr lang="en-US" b="0" i="0" dirty="0">
                <a:solidFill>
                  <a:srgbClr val="001D35"/>
                </a:solidFill>
                <a:effectLst/>
                <a:latin typeface="Google Sans"/>
              </a:rPr>
              <a:t> Create conditional logic to manipulate data based on specific criteria </a:t>
            </a:r>
          </a:p>
          <a:p>
            <a:pPr algn="l">
              <a:spcBef>
                <a:spcPts val="600"/>
              </a:spcBef>
              <a:spcAft>
                <a:spcPts val="1500"/>
              </a:spcAft>
              <a:buFont typeface="Arial" panose="020B0604020202020204" pitchFamily="34" charset="0"/>
              <a:buChar char="•"/>
            </a:pPr>
            <a:r>
              <a:rPr lang="en-US" b="1" i="0" dirty="0">
                <a:solidFill>
                  <a:srgbClr val="001D35"/>
                </a:solidFill>
                <a:effectLst/>
                <a:latin typeface="Google Sans"/>
              </a:rPr>
              <a:t>VLOOKUP/INDEX MATCH:</a:t>
            </a:r>
            <a:r>
              <a:rPr lang="en-US" b="0" i="0" dirty="0">
                <a:solidFill>
                  <a:srgbClr val="001D35"/>
                </a:solidFill>
                <a:effectLst/>
                <a:latin typeface="Google Sans"/>
              </a:rPr>
              <a:t> Look up values in another table to cross-check and update data </a:t>
            </a:r>
          </a:p>
          <a:p>
            <a:endParaRPr lang="en-US" dirty="0"/>
          </a:p>
        </p:txBody>
      </p:sp>
    </p:spTree>
    <p:extLst>
      <p:ext uri="{BB962C8B-B14F-4D97-AF65-F5344CB8AC3E}">
        <p14:creationId xmlns:p14="http://schemas.microsoft.com/office/powerpoint/2010/main" val="3715567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471C5-8574-1A0A-9970-2ED73A82DCB2}"/>
              </a:ext>
            </a:extLst>
          </p:cNvPr>
          <p:cNvSpPr>
            <a:spLocks noGrp="1"/>
          </p:cNvSpPr>
          <p:nvPr>
            <p:ph type="title"/>
          </p:nvPr>
        </p:nvSpPr>
        <p:spPr/>
        <p:txBody>
          <a:bodyPr/>
          <a:lstStyle/>
          <a:p>
            <a:r>
              <a:rPr lang="en-US" b="0" i="0" dirty="0">
                <a:solidFill>
                  <a:srgbClr val="001D35"/>
                </a:solidFill>
                <a:effectLst/>
                <a:latin typeface="Google Sans"/>
              </a:rPr>
              <a:t>Example scenario</a:t>
            </a:r>
            <a:br>
              <a:rPr lang="en-US" b="0" i="0" dirty="0">
                <a:solidFill>
                  <a:srgbClr val="001D35"/>
                </a:solidFill>
                <a:effectLst/>
                <a:latin typeface="Google Sans"/>
              </a:rPr>
            </a:br>
            <a:endParaRPr lang="en-US" dirty="0"/>
          </a:p>
        </p:txBody>
      </p:sp>
      <p:sp>
        <p:nvSpPr>
          <p:cNvPr id="3" name="Text Placeholder 2">
            <a:extLst>
              <a:ext uri="{FF2B5EF4-FFF2-40B4-BE49-F238E27FC236}">
                <a16:creationId xmlns:a16="http://schemas.microsoft.com/office/drawing/2014/main" id="{D2365C43-8A99-AF22-8797-E1913A61B323}"/>
              </a:ext>
            </a:extLst>
          </p:cNvPr>
          <p:cNvSpPr>
            <a:spLocks noGrp="1"/>
          </p:cNvSpPr>
          <p:nvPr>
            <p:ph type="body" idx="1"/>
          </p:nvPr>
        </p:nvSpPr>
        <p:spPr>
          <a:xfrm>
            <a:off x="628650" y="1406077"/>
            <a:ext cx="7886700" cy="4351339"/>
          </a:xfrm>
        </p:spPr>
        <p:txBody>
          <a:bodyPr/>
          <a:lstStyle/>
          <a:p>
            <a:pPr marL="114300" indent="0" algn="l">
              <a:spcBef>
                <a:spcPts val="750"/>
              </a:spcBef>
              <a:spcAft>
                <a:spcPts val="600"/>
              </a:spcAft>
              <a:buNone/>
            </a:pPr>
            <a:r>
              <a:rPr lang="en-US" b="1" i="0" dirty="0">
                <a:solidFill>
                  <a:srgbClr val="001D35"/>
                </a:solidFill>
                <a:effectLst/>
                <a:latin typeface="Google Sans"/>
              </a:rPr>
              <a:t>Problem:</a:t>
            </a:r>
            <a:endParaRPr lang="en-US" b="0" i="0" dirty="0">
              <a:solidFill>
                <a:srgbClr val="001D35"/>
              </a:solidFill>
              <a:effectLst/>
              <a:latin typeface="Google Sans"/>
            </a:endParaRPr>
          </a:p>
          <a:p>
            <a:pPr marL="114300" indent="0" algn="l">
              <a:spcBef>
                <a:spcPts val="750"/>
              </a:spcBef>
              <a:spcAft>
                <a:spcPts val="600"/>
              </a:spcAft>
              <a:buNone/>
            </a:pPr>
            <a:r>
              <a:rPr lang="en-US" b="0" i="0" dirty="0">
                <a:solidFill>
                  <a:srgbClr val="001D35"/>
                </a:solidFill>
                <a:effectLst/>
                <a:latin typeface="Google Sans"/>
              </a:rPr>
              <a:t>A customer list contains duplicate entries with slightly different spellings of names and inconsistent formatting in the address field.</a:t>
            </a:r>
          </a:p>
          <a:p>
            <a:pPr marL="114300" indent="0" algn="l">
              <a:spcBef>
                <a:spcPts val="750"/>
              </a:spcBef>
              <a:spcAft>
                <a:spcPts val="1500"/>
              </a:spcAft>
              <a:buNone/>
            </a:pPr>
            <a:r>
              <a:rPr lang="en-US" b="1" i="0" dirty="0">
                <a:solidFill>
                  <a:srgbClr val="001D35"/>
                </a:solidFill>
                <a:effectLst/>
                <a:latin typeface="Google Sans"/>
              </a:rPr>
              <a:t>Cleaning steps:</a:t>
            </a:r>
            <a:endParaRPr lang="en-US" b="0" i="0" dirty="0">
              <a:solidFill>
                <a:srgbClr val="001D35"/>
              </a:solidFill>
              <a:effectLst/>
              <a:latin typeface="Google Sans"/>
            </a:endParaRPr>
          </a:p>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Standardize names:</a:t>
            </a:r>
            <a:r>
              <a:rPr lang="en-US" b="0" i="0" dirty="0">
                <a:solidFill>
                  <a:srgbClr val="001D35"/>
                </a:solidFill>
                <a:effectLst/>
                <a:latin typeface="Google Sans"/>
              </a:rPr>
              <a:t> Use a "find and replace" function to correct common spelling variations. </a:t>
            </a:r>
          </a:p>
          <a:p>
            <a:pPr algn="l" fontAlgn="ctr">
              <a:spcBef>
                <a:spcPts val="600"/>
              </a:spcBef>
              <a:spcAft>
                <a:spcPts val="600"/>
              </a:spcAft>
              <a:buFont typeface="Arial" panose="020B0604020202020204" pitchFamily="34" charset="0"/>
              <a:buChar char="•"/>
            </a:pPr>
            <a:r>
              <a:rPr lang="en-US" b="1" i="0" dirty="0">
                <a:solidFill>
                  <a:srgbClr val="001D35"/>
                </a:solidFill>
                <a:effectLst/>
                <a:latin typeface="Google Sans"/>
              </a:rPr>
              <a:t>Remove duplicates:</a:t>
            </a:r>
            <a:r>
              <a:rPr lang="en-US" b="0" i="0" dirty="0">
                <a:solidFill>
                  <a:srgbClr val="001D35"/>
                </a:solidFill>
                <a:effectLst/>
                <a:latin typeface="Google Sans"/>
              </a:rPr>
              <a:t> Use the "remove duplicates" feature to eliminate redundant entries. </a:t>
            </a:r>
          </a:p>
          <a:p>
            <a:pPr algn="l">
              <a:spcBef>
                <a:spcPts val="600"/>
              </a:spcBef>
              <a:spcAft>
                <a:spcPts val="1500"/>
              </a:spcAft>
              <a:buFont typeface="Arial" panose="020B0604020202020204" pitchFamily="34" charset="0"/>
              <a:buChar char="•"/>
            </a:pPr>
            <a:r>
              <a:rPr lang="en-US" b="1" i="0" dirty="0">
                <a:solidFill>
                  <a:srgbClr val="001D35"/>
                </a:solidFill>
                <a:effectLst/>
                <a:latin typeface="Google Sans"/>
              </a:rPr>
              <a:t>Clean addresses:</a:t>
            </a:r>
            <a:r>
              <a:rPr lang="en-US" b="0" i="0" dirty="0">
                <a:solidFill>
                  <a:srgbClr val="001D35"/>
                </a:solidFill>
                <a:effectLst/>
                <a:latin typeface="Google Sans"/>
              </a:rPr>
              <a:t> Use text functions to remove extra spaces and ensure consistent formatting. </a:t>
            </a:r>
          </a:p>
          <a:p>
            <a:endParaRPr lang="en-US" dirty="0"/>
          </a:p>
        </p:txBody>
      </p:sp>
    </p:spTree>
    <p:extLst>
      <p:ext uri="{BB962C8B-B14F-4D97-AF65-F5344CB8AC3E}">
        <p14:creationId xmlns:p14="http://schemas.microsoft.com/office/powerpoint/2010/main" val="1012707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F296F-FBD0-A6B8-410A-D135EAC594B1}"/>
              </a:ext>
            </a:extLst>
          </p:cNvPr>
          <p:cNvSpPr>
            <a:spLocks noGrp="1"/>
          </p:cNvSpPr>
          <p:nvPr>
            <p:ph type="title"/>
          </p:nvPr>
        </p:nvSpPr>
        <p:spPr/>
        <p:txBody>
          <a:bodyPr/>
          <a:lstStyle/>
          <a:p>
            <a:r>
              <a:rPr lang="en-US" dirty="0"/>
              <a:t>Data Transformation</a:t>
            </a:r>
          </a:p>
        </p:txBody>
      </p:sp>
      <p:sp>
        <p:nvSpPr>
          <p:cNvPr id="3" name="Text Placeholder 2">
            <a:extLst>
              <a:ext uri="{FF2B5EF4-FFF2-40B4-BE49-F238E27FC236}">
                <a16:creationId xmlns:a16="http://schemas.microsoft.com/office/drawing/2014/main" id="{F7452AFF-276B-4BC0-3806-0EC98E765A7A}"/>
              </a:ext>
            </a:extLst>
          </p:cNvPr>
          <p:cNvSpPr>
            <a:spLocks noGrp="1"/>
          </p:cNvSpPr>
          <p:nvPr>
            <p:ph type="body" idx="1"/>
          </p:nvPr>
        </p:nvSpPr>
        <p:spPr/>
        <p:txBody>
          <a:bodyPr/>
          <a:lstStyle/>
          <a:p>
            <a:r>
              <a:rPr lang="en-US" dirty="0"/>
              <a:t>Converting and restructuring data for analysis.</a:t>
            </a:r>
          </a:p>
          <a:p>
            <a:r>
              <a:rPr lang="en-US" dirty="0"/>
              <a:t>Example: Creating new calculated columns.</a:t>
            </a:r>
          </a:p>
          <a:p>
            <a:r>
              <a:rPr lang="en-US" b="0" i="0" dirty="0">
                <a:solidFill>
                  <a:srgbClr val="001D35"/>
                </a:solidFill>
                <a:effectLst/>
                <a:latin typeface="Google Sans"/>
              </a:rPr>
              <a:t>the process of manipulating raw data within a spreadsheet by using functions, formulas, and features to change its format, structure, or values, making it more suitable for analysis and reporting; this can involve cleaning, filtering, calculating new values, combining data, or restructuring columns and rows to extract meaningful insights. </a:t>
            </a:r>
            <a:endParaRPr lang="en-US" dirty="0"/>
          </a:p>
        </p:txBody>
      </p:sp>
    </p:spTree>
    <p:extLst>
      <p:ext uri="{BB962C8B-B14F-4D97-AF65-F5344CB8AC3E}">
        <p14:creationId xmlns:p14="http://schemas.microsoft.com/office/powerpoint/2010/main" val="1765270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005D8-63B4-FF6E-1CC2-F553DC5370B9}"/>
              </a:ext>
            </a:extLst>
          </p:cNvPr>
          <p:cNvSpPr>
            <a:spLocks noGrp="1"/>
          </p:cNvSpPr>
          <p:nvPr>
            <p:ph type="title"/>
          </p:nvPr>
        </p:nvSpPr>
        <p:spPr>
          <a:xfrm>
            <a:off x="628650" y="932105"/>
            <a:ext cx="7886700" cy="893520"/>
          </a:xfrm>
        </p:spPr>
        <p:txBody>
          <a:bodyPr/>
          <a:lstStyle/>
          <a:p>
            <a:r>
              <a:rPr lang="en-US" b="0" i="0" dirty="0">
                <a:solidFill>
                  <a:srgbClr val="001D35"/>
                </a:solidFill>
                <a:effectLst/>
                <a:latin typeface="Google Sans"/>
              </a:rPr>
              <a:t>Key aspects of data transformation in a spreadsheet</a:t>
            </a:r>
            <a:br>
              <a:rPr lang="en-US" b="0" i="0" dirty="0">
                <a:solidFill>
                  <a:srgbClr val="001D35"/>
                </a:solidFill>
                <a:effectLst/>
                <a:latin typeface="Google Sans"/>
              </a:rPr>
            </a:br>
            <a:endParaRPr lang="en-US" dirty="0"/>
          </a:p>
        </p:txBody>
      </p:sp>
      <p:sp>
        <p:nvSpPr>
          <p:cNvPr id="3" name="Text Placeholder 2">
            <a:extLst>
              <a:ext uri="{FF2B5EF4-FFF2-40B4-BE49-F238E27FC236}">
                <a16:creationId xmlns:a16="http://schemas.microsoft.com/office/drawing/2014/main" id="{81B468BC-903A-F0F7-EAF4-5FDDE91329B4}"/>
              </a:ext>
            </a:extLst>
          </p:cNvPr>
          <p:cNvSpPr>
            <a:spLocks noGrp="1"/>
          </p:cNvSpPr>
          <p:nvPr>
            <p:ph type="body" idx="1"/>
          </p:nvPr>
        </p:nvSpPr>
        <p:spPr/>
        <p:txBody>
          <a:bodyPr/>
          <a:lstStyle/>
          <a:p>
            <a:pPr algn="l" fontAlgn="ctr">
              <a:spcBef>
                <a:spcPts val="750"/>
              </a:spcBef>
              <a:spcAft>
                <a:spcPts val="600"/>
              </a:spcAft>
              <a:buFont typeface="Arial" panose="020B0604020202020204" pitchFamily="34" charset="0"/>
              <a:buChar char="•"/>
            </a:pPr>
            <a:r>
              <a:rPr lang="en-US" sz="2000" b="1" i="0" dirty="0">
                <a:solidFill>
                  <a:srgbClr val="001D35"/>
                </a:solidFill>
                <a:effectLst/>
                <a:latin typeface="Google Sans"/>
              </a:rPr>
              <a:t>Cleaning data:</a:t>
            </a:r>
            <a:r>
              <a:rPr lang="en-US" sz="2000" b="0" i="0" dirty="0">
                <a:solidFill>
                  <a:srgbClr val="001D35"/>
                </a:solidFill>
                <a:effectLst/>
                <a:latin typeface="Google Sans"/>
              </a:rPr>
              <a:t> Removing errors, inconsistencies, or duplicates from the data set. </a:t>
            </a:r>
          </a:p>
          <a:p>
            <a:pPr algn="l" fontAlgn="ctr">
              <a:spcBef>
                <a:spcPts val="750"/>
              </a:spcBef>
              <a:spcAft>
                <a:spcPts val="600"/>
              </a:spcAft>
              <a:buFont typeface="Arial" panose="020B0604020202020204" pitchFamily="34" charset="0"/>
              <a:buChar char="•"/>
            </a:pPr>
            <a:r>
              <a:rPr lang="en-US" sz="2000" b="1" i="0" dirty="0">
                <a:solidFill>
                  <a:srgbClr val="001D35"/>
                </a:solidFill>
                <a:effectLst/>
                <a:latin typeface="Google Sans"/>
              </a:rPr>
              <a:t>Filtering data:</a:t>
            </a:r>
            <a:r>
              <a:rPr lang="en-US" sz="2000" b="0" i="0" dirty="0">
                <a:solidFill>
                  <a:srgbClr val="001D35"/>
                </a:solidFill>
                <a:effectLst/>
                <a:latin typeface="Google Sans"/>
              </a:rPr>
              <a:t> Selecting specific subsets of data based on certain criteria. </a:t>
            </a:r>
          </a:p>
          <a:p>
            <a:pPr algn="l" fontAlgn="ctr">
              <a:spcBef>
                <a:spcPts val="750"/>
              </a:spcBef>
              <a:spcAft>
                <a:spcPts val="600"/>
              </a:spcAft>
              <a:buFont typeface="Arial" panose="020B0604020202020204" pitchFamily="34" charset="0"/>
              <a:buChar char="•"/>
            </a:pPr>
            <a:r>
              <a:rPr lang="en-US" sz="2000" b="1" i="0" dirty="0">
                <a:solidFill>
                  <a:srgbClr val="001D35"/>
                </a:solidFill>
                <a:effectLst/>
                <a:latin typeface="Google Sans"/>
              </a:rPr>
              <a:t>Calculating new values:</a:t>
            </a:r>
            <a:r>
              <a:rPr lang="en-US" sz="2000" b="0" i="0" dirty="0">
                <a:solidFill>
                  <a:srgbClr val="001D35"/>
                </a:solidFill>
                <a:effectLst/>
                <a:latin typeface="Google Sans"/>
              </a:rPr>
              <a:t> Using formulas to create new data points based on existing ones (e.g., calculating averages, percentages, differences). </a:t>
            </a:r>
          </a:p>
          <a:p>
            <a:pPr algn="l" fontAlgn="ctr">
              <a:spcBef>
                <a:spcPts val="750"/>
              </a:spcBef>
              <a:spcAft>
                <a:spcPts val="600"/>
              </a:spcAft>
              <a:buFont typeface="Arial" panose="020B0604020202020204" pitchFamily="34" charset="0"/>
              <a:buChar char="•"/>
            </a:pPr>
            <a:r>
              <a:rPr lang="en-US" sz="2000" b="1" i="0" dirty="0">
                <a:solidFill>
                  <a:srgbClr val="001D35"/>
                </a:solidFill>
                <a:effectLst/>
                <a:latin typeface="Google Sans"/>
              </a:rPr>
              <a:t>Combining data:</a:t>
            </a:r>
            <a:r>
              <a:rPr lang="en-US" sz="2000" b="0" i="0" dirty="0">
                <a:solidFill>
                  <a:srgbClr val="001D35"/>
                </a:solidFill>
                <a:effectLst/>
                <a:latin typeface="Google Sans"/>
              </a:rPr>
              <a:t> Merging data from multiple sources or columns into a single set. </a:t>
            </a:r>
          </a:p>
          <a:p>
            <a:pPr algn="l">
              <a:spcBef>
                <a:spcPts val="750"/>
              </a:spcBef>
              <a:spcAft>
                <a:spcPts val="1500"/>
              </a:spcAft>
              <a:buFont typeface="Arial" panose="020B0604020202020204" pitchFamily="34" charset="0"/>
              <a:buChar char="•"/>
            </a:pPr>
            <a:r>
              <a:rPr lang="en-US" sz="2000" b="1" i="0" dirty="0">
                <a:solidFill>
                  <a:srgbClr val="001D35"/>
                </a:solidFill>
                <a:effectLst/>
                <a:latin typeface="Google Sans"/>
              </a:rPr>
              <a:t>Data aggregation:</a:t>
            </a:r>
            <a:r>
              <a:rPr lang="en-US" sz="2000" b="0" i="0" dirty="0">
                <a:solidFill>
                  <a:srgbClr val="001D35"/>
                </a:solidFill>
                <a:effectLst/>
                <a:latin typeface="Google Sans"/>
              </a:rPr>
              <a:t> Summarizing data by grouping it into categories and calculating summary statistics (e.g., using PivotTables</a:t>
            </a:r>
          </a:p>
          <a:p>
            <a:endParaRPr lang="en-US" dirty="0"/>
          </a:p>
        </p:txBody>
      </p:sp>
    </p:spTree>
    <p:extLst>
      <p:ext uri="{BB962C8B-B14F-4D97-AF65-F5344CB8AC3E}">
        <p14:creationId xmlns:p14="http://schemas.microsoft.com/office/powerpoint/2010/main" val="3993482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4008E-C7FA-8457-CA07-F0ACCC13B4A0}"/>
              </a:ext>
            </a:extLst>
          </p:cNvPr>
          <p:cNvSpPr>
            <a:spLocks noGrp="1"/>
          </p:cNvSpPr>
          <p:nvPr>
            <p:ph type="title"/>
          </p:nvPr>
        </p:nvSpPr>
        <p:spPr>
          <a:xfrm>
            <a:off x="628650" y="903008"/>
            <a:ext cx="7886700" cy="807459"/>
          </a:xfrm>
        </p:spPr>
        <p:txBody>
          <a:bodyPr/>
          <a:lstStyle/>
          <a:p>
            <a:r>
              <a:rPr lang="en-US" b="0" i="0" dirty="0">
                <a:solidFill>
                  <a:srgbClr val="001D35"/>
                </a:solidFill>
                <a:effectLst/>
                <a:latin typeface="Google Sans"/>
              </a:rPr>
              <a:t>Common spreadsheet tools for data transformation</a:t>
            </a:r>
            <a:br>
              <a:rPr lang="en-US" b="0" i="0" dirty="0">
                <a:solidFill>
                  <a:srgbClr val="001D35"/>
                </a:solidFill>
                <a:effectLst/>
                <a:latin typeface="Google Sans"/>
              </a:rPr>
            </a:br>
            <a:endParaRPr lang="en-US" dirty="0"/>
          </a:p>
        </p:txBody>
      </p:sp>
      <p:sp>
        <p:nvSpPr>
          <p:cNvPr id="3" name="Text Placeholder 2">
            <a:extLst>
              <a:ext uri="{FF2B5EF4-FFF2-40B4-BE49-F238E27FC236}">
                <a16:creationId xmlns:a16="http://schemas.microsoft.com/office/drawing/2014/main" id="{96AA11DB-B974-6595-B13B-E8F1E08F354E}"/>
              </a:ext>
            </a:extLst>
          </p:cNvPr>
          <p:cNvSpPr>
            <a:spLocks noGrp="1"/>
          </p:cNvSpPr>
          <p:nvPr>
            <p:ph type="body" idx="1"/>
          </p:nvPr>
        </p:nvSpPr>
        <p:spPr/>
        <p:txBody>
          <a:bodyPr/>
          <a:lstStyle/>
          <a:p>
            <a:pPr algn="l">
              <a:spcBef>
                <a:spcPts val="750"/>
              </a:spcBef>
              <a:spcAft>
                <a:spcPts val="600"/>
              </a:spcAft>
              <a:buFont typeface="Arial" panose="020B0604020202020204" pitchFamily="34" charset="0"/>
              <a:buChar char="•"/>
            </a:pPr>
            <a:r>
              <a:rPr lang="en-US" b="1" i="0" dirty="0">
                <a:solidFill>
                  <a:srgbClr val="001D35"/>
                </a:solidFill>
                <a:effectLst/>
                <a:latin typeface="Google Sans"/>
              </a:rPr>
              <a:t>Functions:</a:t>
            </a:r>
            <a:r>
              <a:rPr lang="en-US" dirty="0">
                <a:solidFill>
                  <a:srgbClr val="001D35"/>
                </a:solidFill>
                <a:latin typeface="Google Sans"/>
              </a:rPr>
              <a:t> </a:t>
            </a:r>
            <a:r>
              <a:rPr lang="en-US" b="0" i="0" dirty="0">
                <a:solidFill>
                  <a:srgbClr val="001D35"/>
                </a:solidFill>
                <a:effectLst/>
                <a:latin typeface="Google Sans"/>
              </a:rPr>
              <a:t>Built-in formulas like SUM, AVERAGE, COUNTIF, VLOOKUP, which allow for basic calculations and data manipulation. </a:t>
            </a:r>
          </a:p>
          <a:p>
            <a:pPr algn="l">
              <a:spcBef>
                <a:spcPts val="750"/>
              </a:spcBef>
              <a:spcAft>
                <a:spcPts val="600"/>
              </a:spcAft>
              <a:buFont typeface="Arial" panose="020B0604020202020204" pitchFamily="34" charset="0"/>
              <a:buChar char="•"/>
            </a:pPr>
            <a:r>
              <a:rPr lang="en-US" b="1" i="0" dirty="0">
                <a:solidFill>
                  <a:srgbClr val="001D35"/>
                </a:solidFill>
                <a:effectLst/>
                <a:latin typeface="Google Sans"/>
              </a:rPr>
              <a:t>Cell references:</a:t>
            </a:r>
            <a:r>
              <a:rPr lang="en-US" dirty="0">
                <a:solidFill>
                  <a:srgbClr val="001D35"/>
                </a:solidFill>
                <a:latin typeface="Google Sans"/>
              </a:rPr>
              <a:t> </a:t>
            </a:r>
            <a:r>
              <a:rPr lang="en-US" b="0" i="0" dirty="0">
                <a:solidFill>
                  <a:srgbClr val="001D35"/>
                </a:solidFill>
                <a:effectLst/>
                <a:latin typeface="Google Sans"/>
              </a:rPr>
              <a:t>Using relative and absolute cell addressing to reference specific cells in calculations. </a:t>
            </a:r>
          </a:p>
          <a:p>
            <a:pPr algn="l">
              <a:spcBef>
                <a:spcPts val="750"/>
              </a:spcBef>
              <a:spcAft>
                <a:spcPts val="600"/>
              </a:spcAft>
              <a:buFont typeface="Arial" panose="020B0604020202020204" pitchFamily="34" charset="0"/>
              <a:buChar char="•"/>
            </a:pPr>
            <a:r>
              <a:rPr lang="en-US" b="1" i="0" dirty="0">
                <a:solidFill>
                  <a:srgbClr val="001D35"/>
                </a:solidFill>
                <a:effectLst/>
                <a:latin typeface="Google Sans"/>
              </a:rPr>
              <a:t>Conditional formatting:</a:t>
            </a:r>
            <a:r>
              <a:rPr lang="en-US" dirty="0">
                <a:solidFill>
                  <a:srgbClr val="001D35"/>
                </a:solidFill>
                <a:latin typeface="Google Sans"/>
              </a:rPr>
              <a:t> </a:t>
            </a:r>
            <a:r>
              <a:rPr lang="en-US" b="0" i="0" dirty="0">
                <a:solidFill>
                  <a:srgbClr val="001D35"/>
                </a:solidFill>
                <a:effectLst/>
                <a:latin typeface="Google Sans"/>
              </a:rPr>
              <a:t>Applying visual formatting based on specific conditions to highlight important data points. </a:t>
            </a:r>
          </a:p>
          <a:p>
            <a:pPr algn="l">
              <a:spcBef>
                <a:spcPts val="750"/>
              </a:spcBef>
              <a:spcAft>
                <a:spcPts val="600"/>
              </a:spcAft>
              <a:buFont typeface="Arial" panose="020B0604020202020204" pitchFamily="34" charset="0"/>
              <a:buChar char="•"/>
            </a:pPr>
            <a:r>
              <a:rPr lang="en-US" b="1" i="0" dirty="0">
                <a:solidFill>
                  <a:srgbClr val="001D35"/>
                </a:solidFill>
                <a:effectLst/>
                <a:latin typeface="Google Sans"/>
              </a:rPr>
              <a:t>PivotTables:</a:t>
            </a:r>
            <a:r>
              <a:rPr lang="en-US" dirty="0">
                <a:solidFill>
                  <a:srgbClr val="001D35"/>
                </a:solidFill>
                <a:latin typeface="Google Sans"/>
              </a:rPr>
              <a:t> </a:t>
            </a:r>
            <a:r>
              <a:rPr lang="en-US" b="0" i="0" dirty="0">
                <a:solidFill>
                  <a:srgbClr val="001D35"/>
                </a:solidFill>
                <a:effectLst/>
                <a:latin typeface="Google Sans"/>
              </a:rPr>
              <a:t>A powerful tool for creating dynamic summaries and cross-tabulations of data. </a:t>
            </a:r>
          </a:p>
          <a:p>
            <a:pPr algn="l">
              <a:spcBef>
                <a:spcPts val="750"/>
              </a:spcBef>
              <a:spcAft>
                <a:spcPts val="1500"/>
              </a:spcAft>
              <a:buFont typeface="Arial" panose="020B0604020202020204" pitchFamily="34" charset="0"/>
              <a:buChar char="•"/>
            </a:pPr>
            <a:r>
              <a:rPr lang="en-US" b="1" i="0" dirty="0">
                <a:solidFill>
                  <a:srgbClr val="001D35"/>
                </a:solidFill>
                <a:effectLst/>
                <a:latin typeface="Google Sans"/>
              </a:rPr>
              <a:t>Power Query:</a:t>
            </a:r>
            <a:r>
              <a:rPr lang="en-US" dirty="0">
                <a:solidFill>
                  <a:srgbClr val="001D35"/>
                </a:solidFill>
                <a:latin typeface="Google Sans"/>
              </a:rPr>
              <a:t> </a:t>
            </a:r>
            <a:r>
              <a:rPr lang="en-US" b="0" i="0" dirty="0">
                <a:solidFill>
                  <a:srgbClr val="001D35"/>
                </a:solidFill>
                <a:effectLst/>
                <a:latin typeface="Google Sans"/>
              </a:rPr>
              <a:t>An advanced feature in Excel for data cleaning, transformation, and loading from various sources. </a:t>
            </a:r>
          </a:p>
          <a:p>
            <a:endParaRPr lang="en-US" dirty="0"/>
          </a:p>
        </p:txBody>
      </p:sp>
    </p:spTree>
    <p:extLst>
      <p:ext uri="{BB962C8B-B14F-4D97-AF65-F5344CB8AC3E}">
        <p14:creationId xmlns:p14="http://schemas.microsoft.com/office/powerpoint/2010/main" val="414673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64280-31B5-D2B3-1A4B-751D11E18AC0}"/>
              </a:ext>
            </a:extLst>
          </p:cNvPr>
          <p:cNvSpPr>
            <a:spLocks noGrp="1"/>
          </p:cNvSpPr>
          <p:nvPr>
            <p:ph type="title"/>
          </p:nvPr>
        </p:nvSpPr>
        <p:spPr>
          <a:xfrm>
            <a:off x="628650" y="924523"/>
            <a:ext cx="7886700" cy="732155"/>
          </a:xfrm>
        </p:spPr>
        <p:txBody>
          <a:bodyPr/>
          <a:lstStyle/>
          <a:p>
            <a:r>
              <a:rPr lang="en-US" b="0" i="0" dirty="0">
                <a:solidFill>
                  <a:srgbClr val="001D35"/>
                </a:solidFill>
                <a:effectLst/>
                <a:latin typeface="Google Sans"/>
              </a:rPr>
              <a:t>Example of data transformation in a spreadsheet</a:t>
            </a:r>
            <a:br>
              <a:rPr lang="en-US" b="0" i="0" dirty="0">
                <a:solidFill>
                  <a:srgbClr val="001D35"/>
                </a:solidFill>
                <a:effectLst/>
                <a:latin typeface="Google Sans"/>
              </a:rPr>
            </a:br>
            <a:endParaRPr lang="en-US" dirty="0"/>
          </a:p>
        </p:txBody>
      </p:sp>
      <p:sp>
        <p:nvSpPr>
          <p:cNvPr id="3" name="Text Placeholder 2">
            <a:extLst>
              <a:ext uri="{FF2B5EF4-FFF2-40B4-BE49-F238E27FC236}">
                <a16:creationId xmlns:a16="http://schemas.microsoft.com/office/drawing/2014/main" id="{07ED65EB-7181-C5CF-BB98-880C0FC8C04B}"/>
              </a:ext>
            </a:extLst>
          </p:cNvPr>
          <p:cNvSpPr>
            <a:spLocks noGrp="1"/>
          </p:cNvSpPr>
          <p:nvPr>
            <p:ph type="body" idx="1"/>
          </p:nvPr>
        </p:nvSpPr>
        <p:spPr/>
        <p:txBody>
          <a:bodyPr/>
          <a:lstStyle/>
          <a:p>
            <a:pPr algn="l">
              <a:spcBef>
                <a:spcPts val="750"/>
              </a:spcBef>
              <a:spcAft>
                <a:spcPts val="600"/>
              </a:spcAft>
              <a:buFont typeface="Arial" panose="020B0604020202020204" pitchFamily="34" charset="0"/>
              <a:buChar char="•"/>
            </a:pPr>
            <a:r>
              <a:rPr lang="en-US" b="1" i="0" dirty="0">
                <a:solidFill>
                  <a:srgbClr val="001D35"/>
                </a:solidFill>
                <a:effectLst/>
                <a:latin typeface="Google Sans"/>
              </a:rPr>
              <a:t>Calculating sales commission:</a:t>
            </a:r>
            <a:r>
              <a:rPr lang="en-US" dirty="0">
                <a:solidFill>
                  <a:srgbClr val="001D35"/>
                </a:solidFill>
                <a:latin typeface="Google Sans"/>
              </a:rPr>
              <a:t> </a:t>
            </a:r>
            <a:r>
              <a:rPr lang="en-US" b="0" i="0" dirty="0">
                <a:solidFill>
                  <a:srgbClr val="001D35"/>
                </a:solidFill>
                <a:effectLst/>
                <a:latin typeface="Google Sans"/>
              </a:rPr>
              <a:t>Create a new column that calculates the commission for each sale by multiplying the sale amount by a commission percentage using a formula. </a:t>
            </a:r>
          </a:p>
          <a:p>
            <a:pPr algn="l">
              <a:spcBef>
                <a:spcPts val="750"/>
              </a:spcBef>
              <a:spcAft>
                <a:spcPts val="600"/>
              </a:spcAft>
              <a:buFont typeface="Arial" panose="020B0604020202020204" pitchFamily="34" charset="0"/>
              <a:buChar char="•"/>
            </a:pPr>
            <a:r>
              <a:rPr lang="en-US" b="1" i="0" dirty="0">
                <a:solidFill>
                  <a:srgbClr val="001D35"/>
                </a:solidFill>
                <a:effectLst/>
                <a:latin typeface="Google Sans"/>
              </a:rPr>
              <a:t>Filtering customer data:</a:t>
            </a:r>
            <a:r>
              <a:rPr lang="en-US" dirty="0">
                <a:solidFill>
                  <a:srgbClr val="001D35"/>
                </a:solidFill>
                <a:latin typeface="Google Sans"/>
              </a:rPr>
              <a:t> </a:t>
            </a:r>
            <a:r>
              <a:rPr lang="en-US" b="0" i="0" dirty="0">
                <a:solidFill>
                  <a:srgbClr val="001D35"/>
                </a:solidFill>
                <a:effectLst/>
                <a:latin typeface="Google Sans"/>
              </a:rPr>
              <a:t>Select only customers from a specific region to analyze sales trends in that area. </a:t>
            </a:r>
          </a:p>
          <a:p>
            <a:pPr algn="l">
              <a:spcBef>
                <a:spcPts val="750"/>
              </a:spcBef>
              <a:spcAft>
                <a:spcPts val="1500"/>
              </a:spcAft>
              <a:buFont typeface="Arial" panose="020B0604020202020204" pitchFamily="34" charset="0"/>
              <a:buChar char="•"/>
            </a:pPr>
            <a:r>
              <a:rPr lang="en-US" b="1" i="0" dirty="0">
                <a:solidFill>
                  <a:srgbClr val="001D35"/>
                </a:solidFill>
                <a:effectLst/>
                <a:latin typeface="Google Sans"/>
              </a:rPr>
              <a:t>Creating a summary report:</a:t>
            </a:r>
            <a:r>
              <a:rPr lang="en-US" dirty="0">
                <a:solidFill>
                  <a:srgbClr val="001D35"/>
                </a:solidFill>
                <a:latin typeface="Google Sans"/>
              </a:rPr>
              <a:t> </a:t>
            </a:r>
            <a:r>
              <a:rPr lang="en-US" b="0" i="0" dirty="0">
                <a:solidFill>
                  <a:srgbClr val="001D35"/>
                </a:solidFill>
                <a:effectLst/>
                <a:latin typeface="Google Sans"/>
              </a:rPr>
              <a:t>Use a PivotTable to summarize sales data by product category and sales representative. </a:t>
            </a:r>
          </a:p>
          <a:p>
            <a:endParaRPr lang="en-US" dirty="0"/>
          </a:p>
        </p:txBody>
      </p:sp>
    </p:spTree>
    <p:extLst>
      <p:ext uri="{BB962C8B-B14F-4D97-AF65-F5344CB8AC3E}">
        <p14:creationId xmlns:p14="http://schemas.microsoft.com/office/powerpoint/2010/main" val="4202177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693C2-50B3-ADA8-E782-E5FD4B04EA58}"/>
              </a:ext>
            </a:extLst>
          </p:cNvPr>
          <p:cNvSpPr>
            <a:spLocks noGrp="1"/>
          </p:cNvSpPr>
          <p:nvPr>
            <p:ph type="title"/>
          </p:nvPr>
        </p:nvSpPr>
        <p:spPr/>
        <p:txBody>
          <a:bodyPr/>
          <a:lstStyle/>
          <a:p>
            <a:r>
              <a:rPr lang="en-US" dirty="0"/>
              <a:t>Choosing the Right Visualization</a:t>
            </a:r>
          </a:p>
        </p:txBody>
      </p:sp>
      <p:sp>
        <p:nvSpPr>
          <p:cNvPr id="3" name="Text Placeholder 2">
            <a:extLst>
              <a:ext uri="{FF2B5EF4-FFF2-40B4-BE49-F238E27FC236}">
                <a16:creationId xmlns:a16="http://schemas.microsoft.com/office/drawing/2014/main" id="{3D2B1EF8-EA48-3EB9-7B6C-E09ED4504C26}"/>
              </a:ext>
            </a:extLst>
          </p:cNvPr>
          <p:cNvSpPr>
            <a:spLocks noGrp="1"/>
          </p:cNvSpPr>
          <p:nvPr>
            <p:ph type="body" idx="1"/>
          </p:nvPr>
        </p:nvSpPr>
        <p:spPr/>
        <p:txBody>
          <a:bodyPr/>
          <a:lstStyle/>
          <a:p>
            <a:r>
              <a:rPr lang="en-US" dirty="0"/>
              <a:t>Selecting an appropriate chart type based on data and insights:</a:t>
            </a:r>
          </a:p>
          <a:p>
            <a:pPr marL="114300" indent="0">
              <a:buNone/>
            </a:pPr>
            <a:r>
              <a:rPr lang="en-US" dirty="0"/>
              <a:t>- Trends: Line Charts</a:t>
            </a:r>
          </a:p>
          <a:p>
            <a:pPr marL="114300" indent="0">
              <a:buNone/>
            </a:pPr>
            <a:r>
              <a:rPr lang="en-US" dirty="0"/>
              <a:t>- Comparisons: Bar Charts</a:t>
            </a:r>
          </a:p>
          <a:p>
            <a:pPr marL="114300" indent="0">
              <a:buNone/>
            </a:pPr>
            <a:r>
              <a:rPr lang="en-US" dirty="0"/>
              <a:t>- Relationships: Scatter Plots</a:t>
            </a:r>
          </a:p>
          <a:p>
            <a:endParaRPr lang="en-US" dirty="0"/>
          </a:p>
        </p:txBody>
      </p:sp>
    </p:spTree>
    <p:extLst>
      <p:ext uri="{BB962C8B-B14F-4D97-AF65-F5344CB8AC3E}">
        <p14:creationId xmlns:p14="http://schemas.microsoft.com/office/powerpoint/2010/main" val="1378410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B4FA-0063-B0C2-3266-D441D311F983}"/>
              </a:ext>
            </a:extLst>
          </p:cNvPr>
          <p:cNvSpPr>
            <a:spLocks noGrp="1"/>
          </p:cNvSpPr>
          <p:nvPr>
            <p:ph type="title"/>
          </p:nvPr>
        </p:nvSpPr>
        <p:spPr/>
        <p:txBody>
          <a:bodyPr/>
          <a:lstStyle/>
          <a:p>
            <a:r>
              <a:rPr lang="en-US" dirty="0"/>
              <a:t>JSON</a:t>
            </a:r>
          </a:p>
        </p:txBody>
      </p:sp>
      <p:sp>
        <p:nvSpPr>
          <p:cNvPr id="3" name="Text Placeholder 2">
            <a:extLst>
              <a:ext uri="{FF2B5EF4-FFF2-40B4-BE49-F238E27FC236}">
                <a16:creationId xmlns:a16="http://schemas.microsoft.com/office/drawing/2014/main" id="{3BC974D6-A084-6782-10F1-723F146EF382}"/>
              </a:ext>
            </a:extLst>
          </p:cNvPr>
          <p:cNvSpPr>
            <a:spLocks noGrp="1"/>
          </p:cNvSpPr>
          <p:nvPr>
            <p:ph type="body" idx="1"/>
          </p:nvPr>
        </p:nvSpPr>
        <p:spPr>
          <a:xfrm>
            <a:off x="628650" y="1253330"/>
            <a:ext cx="7886700" cy="4351339"/>
          </a:xfrm>
        </p:spPr>
        <p:txBody>
          <a:bodyPr/>
          <a:lstStyle/>
          <a:p>
            <a:pPr fontAlgn="base"/>
            <a:r>
              <a:rPr lang="en-US" sz="1600" dirty="0"/>
              <a:t>Used for structured data in APIs and web applications.</a:t>
            </a:r>
          </a:p>
          <a:p>
            <a:pPr fontAlgn="base"/>
            <a:r>
              <a:rPr lang="en-US" sz="1600" dirty="0"/>
              <a:t>JSON is easy to read and write.</a:t>
            </a:r>
          </a:p>
          <a:p>
            <a:pPr fontAlgn="base"/>
            <a:r>
              <a:rPr lang="en-US" sz="1600" dirty="0"/>
              <a:t>It is a text-based interchange format. It can store any kind of data in an array of video, audio, and image anything that you required.</a:t>
            </a:r>
          </a:p>
          <a:p>
            <a:pPr fontAlgn="base"/>
            <a:r>
              <a:rPr lang="en-US" sz="1600" dirty="0"/>
              <a:t>It is light-weighted and supported by almost every language and OS, and most web browsers can render it.</a:t>
            </a:r>
          </a:p>
          <a:p>
            <a:pPr fontAlgn="base"/>
            <a:r>
              <a:rPr lang="en-US" sz="1600" dirty="0"/>
              <a:t>It is an Independent language that is text-based. It is much faster compared to other text-based structured data.</a:t>
            </a:r>
          </a:p>
          <a:p>
            <a:r>
              <a:rPr lang="en-US" sz="1600" dirty="0"/>
              <a:t>JSON Syntax Rules: Data is in name/value pairs and they are separated by commas. It uses curly brackets to hold the objects and square brackets to hold the arrays.</a:t>
            </a:r>
          </a:p>
          <a:p>
            <a:endParaRPr lang="en-US" dirty="0"/>
          </a:p>
        </p:txBody>
      </p:sp>
      <p:pic>
        <p:nvPicPr>
          <p:cNvPr id="4" name="Picture 3">
            <a:extLst>
              <a:ext uri="{FF2B5EF4-FFF2-40B4-BE49-F238E27FC236}">
                <a16:creationId xmlns:a16="http://schemas.microsoft.com/office/drawing/2014/main" id="{616FA531-9EAD-45FF-0F96-DAED7FE48750}"/>
              </a:ext>
            </a:extLst>
          </p:cNvPr>
          <p:cNvPicPr>
            <a:picLocks noChangeAspect="1"/>
          </p:cNvPicPr>
          <p:nvPr/>
        </p:nvPicPr>
        <p:blipFill>
          <a:blip r:embed="rId2"/>
          <a:stretch>
            <a:fillRect/>
          </a:stretch>
        </p:blipFill>
        <p:spPr>
          <a:xfrm>
            <a:off x="2284878" y="4204895"/>
            <a:ext cx="3952023" cy="2148317"/>
          </a:xfrm>
          <a:prstGeom prst="rect">
            <a:avLst/>
          </a:prstGeom>
        </p:spPr>
      </p:pic>
    </p:spTree>
    <p:extLst>
      <p:ext uri="{BB962C8B-B14F-4D97-AF65-F5344CB8AC3E}">
        <p14:creationId xmlns:p14="http://schemas.microsoft.com/office/powerpoint/2010/main" val="3015796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A925D-0E8C-E897-A0E6-41423544F741}"/>
              </a:ext>
            </a:extLst>
          </p:cNvPr>
          <p:cNvSpPr>
            <a:spLocks noGrp="1"/>
          </p:cNvSpPr>
          <p:nvPr>
            <p:ph type="title"/>
          </p:nvPr>
        </p:nvSpPr>
        <p:spPr/>
        <p:txBody>
          <a:bodyPr/>
          <a:lstStyle/>
          <a:p>
            <a:r>
              <a:rPr lang="en-US" dirty="0"/>
              <a:t>SQL Database</a:t>
            </a:r>
          </a:p>
        </p:txBody>
      </p:sp>
      <p:sp>
        <p:nvSpPr>
          <p:cNvPr id="3" name="Text Placeholder 2">
            <a:extLst>
              <a:ext uri="{FF2B5EF4-FFF2-40B4-BE49-F238E27FC236}">
                <a16:creationId xmlns:a16="http://schemas.microsoft.com/office/drawing/2014/main" id="{061FAFF2-C072-8BC0-F280-DFD376EF3177}"/>
              </a:ext>
            </a:extLst>
          </p:cNvPr>
          <p:cNvSpPr>
            <a:spLocks noGrp="1"/>
          </p:cNvSpPr>
          <p:nvPr>
            <p:ph type="body" idx="1"/>
          </p:nvPr>
        </p:nvSpPr>
        <p:spPr/>
        <p:txBody>
          <a:bodyPr/>
          <a:lstStyle/>
          <a:p>
            <a:r>
              <a:rPr lang="en-US" dirty="0"/>
              <a:t>Store large-scale relational data. </a:t>
            </a:r>
          </a:p>
          <a:p>
            <a:r>
              <a:rPr lang="en-US" b="0" i="0" dirty="0">
                <a:solidFill>
                  <a:srgbClr val="001D35"/>
                </a:solidFill>
                <a:effectLst/>
                <a:latin typeface="Google Sans"/>
              </a:rPr>
              <a:t>Key Features Include: relational structure, schema definition, primary keys for data identification, ACID compliance (Atomicity, Consistency, Isolation, Durability), data types for storing diverse information, support for complex queries, and security mechanisms to control access.</a:t>
            </a:r>
          </a:p>
          <a:p>
            <a:endParaRPr lang="en-US" dirty="0"/>
          </a:p>
        </p:txBody>
      </p:sp>
    </p:spTree>
    <p:extLst>
      <p:ext uri="{BB962C8B-B14F-4D97-AF65-F5344CB8AC3E}">
        <p14:creationId xmlns:p14="http://schemas.microsoft.com/office/powerpoint/2010/main" val="239561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309F5-28E6-0165-FBD4-634ABF0007B9}"/>
              </a:ext>
            </a:extLst>
          </p:cNvPr>
          <p:cNvSpPr>
            <a:spLocks noGrp="1"/>
          </p:cNvSpPr>
          <p:nvPr>
            <p:ph type="title"/>
          </p:nvPr>
        </p:nvSpPr>
        <p:spPr/>
        <p:txBody>
          <a:bodyPr/>
          <a:lstStyle/>
          <a:p>
            <a:r>
              <a:rPr lang="en-US" dirty="0"/>
              <a:t>File Formats Overview</a:t>
            </a:r>
          </a:p>
        </p:txBody>
      </p:sp>
      <p:sp>
        <p:nvSpPr>
          <p:cNvPr id="3" name="Text Placeholder 2">
            <a:extLst>
              <a:ext uri="{FF2B5EF4-FFF2-40B4-BE49-F238E27FC236}">
                <a16:creationId xmlns:a16="http://schemas.microsoft.com/office/drawing/2014/main" id="{39B2BB96-B4AD-29F0-3735-976C483C9B30}"/>
              </a:ext>
            </a:extLst>
          </p:cNvPr>
          <p:cNvSpPr>
            <a:spLocks noGrp="1"/>
          </p:cNvSpPr>
          <p:nvPr>
            <p:ph type="body" idx="1"/>
          </p:nvPr>
        </p:nvSpPr>
        <p:spPr/>
        <p:txBody>
          <a:bodyPr/>
          <a:lstStyle/>
          <a:p>
            <a:r>
              <a:rPr lang="en-US" dirty="0"/>
              <a:t>Data is stored in various formats depending on the use case. Common file formats include:</a:t>
            </a:r>
          </a:p>
          <a:p>
            <a:r>
              <a:rPr lang="en-US" dirty="0"/>
              <a:t>- CSV</a:t>
            </a:r>
          </a:p>
          <a:p>
            <a:r>
              <a:rPr lang="en-US" dirty="0"/>
              <a:t>- Excel (.xlsx)</a:t>
            </a:r>
          </a:p>
          <a:p>
            <a:r>
              <a:rPr lang="en-US" dirty="0"/>
              <a:t>- JSON</a:t>
            </a:r>
          </a:p>
          <a:p>
            <a:r>
              <a:rPr lang="en-US" dirty="0"/>
              <a:t>- Databases</a:t>
            </a:r>
          </a:p>
          <a:p>
            <a:r>
              <a:rPr lang="en-US" dirty="0"/>
              <a:t>- Specialized formats (Text Files: Used for logs and unstructured data.)</a:t>
            </a:r>
          </a:p>
          <a:p>
            <a:endParaRPr lang="en-US" dirty="0"/>
          </a:p>
        </p:txBody>
      </p:sp>
    </p:spTree>
    <p:extLst>
      <p:ext uri="{BB962C8B-B14F-4D97-AF65-F5344CB8AC3E}">
        <p14:creationId xmlns:p14="http://schemas.microsoft.com/office/powerpoint/2010/main" val="2973022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13869-4D37-468F-5CC4-878D3FB60706}"/>
              </a:ext>
            </a:extLst>
          </p:cNvPr>
          <p:cNvSpPr>
            <a:spLocks noGrp="1"/>
          </p:cNvSpPr>
          <p:nvPr>
            <p:ph type="title"/>
          </p:nvPr>
        </p:nvSpPr>
        <p:spPr/>
        <p:txBody>
          <a:bodyPr/>
          <a:lstStyle/>
          <a:p>
            <a:r>
              <a:rPr lang="en-US" dirty="0"/>
              <a:t>CSV (Comma-Separated Values)</a:t>
            </a:r>
          </a:p>
        </p:txBody>
      </p:sp>
      <p:sp>
        <p:nvSpPr>
          <p:cNvPr id="3" name="Text Placeholder 2">
            <a:extLst>
              <a:ext uri="{FF2B5EF4-FFF2-40B4-BE49-F238E27FC236}">
                <a16:creationId xmlns:a16="http://schemas.microsoft.com/office/drawing/2014/main" id="{AFEC1499-DDC3-5B9E-D118-337A733FAFF0}"/>
              </a:ext>
            </a:extLst>
          </p:cNvPr>
          <p:cNvSpPr>
            <a:spLocks noGrp="1"/>
          </p:cNvSpPr>
          <p:nvPr>
            <p:ph type="body" idx="1"/>
          </p:nvPr>
        </p:nvSpPr>
        <p:spPr/>
        <p:txBody>
          <a:bodyPr/>
          <a:lstStyle/>
          <a:p>
            <a:pPr marL="114300" indent="0">
              <a:buNone/>
            </a:pPr>
            <a:r>
              <a:rPr lang="en-US" dirty="0"/>
              <a:t>CSV is a simple text-based format where data is separated by commas.</a:t>
            </a:r>
          </a:p>
          <a:p>
            <a:endParaRPr lang="en-US" dirty="0"/>
          </a:p>
          <a:p>
            <a:pPr marL="114300" indent="0">
              <a:buNone/>
            </a:pPr>
            <a:r>
              <a:rPr lang="en-US" dirty="0"/>
              <a:t>Example:</a:t>
            </a:r>
          </a:p>
          <a:p>
            <a:r>
              <a:rPr lang="en-US" dirty="0"/>
              <a:t>Name, Age, City</a:t>
            </a:r>
          </a:p>
          <a:p>
            <a:r>
              <a:rPr lang="en-US" dirty="0"/>
              <a:t>Alice, 25, New York</a:t>
            </a:r>
          </a:p>
          <a:p>
            <a:endParaRPr lang="en-US" dirty="0"/>
          </a:p>
        </p:txBody>
      </p:sp>
    </p:spTree>
    <p:extLst>
      <p:ext uri="{BB962C8B-B14F-4D97-AF65-F5344CB8AC3E}">
        <p14:creationId xmlns:p14="http://schemas.microsoft.com/office/powerpoint/2010/main" val="105892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E1157-398D-AF7A-D3D7-BA403CB3FEB0}"/>
              </a:ext>
            </a:extLst>
          </p:cNvPr>
          <p:cNvSpPr>
            <a:spLocks noGrp="1"/>
          </p:cNvSpPr>
          <p:nvPr>
            <p:ph type="title"/>
          </p:nvPr>
        </p:nvSpPr>
        <p:spPr/>
        <p:txBody>
          <a:bodyPr/>
          <a:lstStyle/>
          <a:p>
            <a:r>
              <a:rPr lang="en-US" dirty="0"/>
              <a:t>Excel (.xlsx) Format</a:t>
            </a:r>
          </a:p>
        </p:txBody>
      </p:sp>
      <p:sp>
        <p:nvSpPr>
          <p:cNvPr id="3" name="Text Placeholder 2">
            <a:extLst>
              <a:ext uri="{FF2B5EF4-FFF2-40B4-BE49-F238E27FC236}">
                <a16:creationId xmlns:a16="http://schemas.microsoft.com/office/drawing/2014/main" id="{7A9508F3-896C-861B-3573-86E731CFA534}"/>
              </a:ext>
            </a:extLst>
          </p:cNvPr>
          <p:cNvSpPr>
            <a:spLocks noGrp="1"/>
          </p:cNvSpPr>
          <p:nvPr>
            <p:ph type="body" idx="1"/>
          </p:nvPr>
        </p:nvSpPr>
        <p:spPr/>
        <p:txBody>
          <a:bodyPr/>
          <a:lstStyle/>
          <a:p>
            <a:pPr marL="114300" indent="0">
              <a:buNone/>
            </a:pPr>
            <a:r>
              <a:rPr lang="en-US" dirty="0"/>
              <a:t>Excel is widely used for data storage, manipulation, and visualization.</a:t>
            </a:r>
          </a:p>
          <a:p>
            <a:endParaRPr lang="en-US" dirty="0"/>
          </a:p>
          <a:p>
            <a:pPr marL="114300" indent="0">
              <a:buNone/>
            </a:pPr>
            <a:r>
              <a:rPr lang="en-US" dirty="0"/>
              <a:t>Features:</a:t>
            </a:r>
          </a:p>
          <a:p>
            <a:r>
              <a:rPr lang="en-US" dirty="0"/>
              <a:t>- Formulas and Functions</a:t>
            </a:r>
          </a:p>
          <a:p>
            <a:r>
              <a:rPr lang="en-US" dirty="0"/>
              <a:t>- Charts and Graphs</a:t>
            </a:r>
          </a:p>
          <a:p>
            <a:r>
              <a:rPr lang="en-US" dirty="0"/>
              <a:t>- Multiple Sheets</a:t>
            </a:r>
          </a:p>
          <a:p>
            <a:endParaRPr lang="en-US" dirty="0"/>
          </a:p>
        </p:txBody>
      </p:sp>
    </p:spTree>
    <p:extLst>
      <p:ext uri="{BB962C8B-B14F-4D97-AF65-F5344CB8AC3E}">
        <p14:creationId xmlns:p14="http://schemas.microsoft.com/office/powerpoint/2010/main" val="1225040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1064-D84F-39C0-5D03-7122D2AFBEC9}"/>
              </a:ext>
            </a:extLst>
          </p:cNvPr>
          <p:cNvSpPr>
            <a:spLocks noGrp="1"/>
          </p:cNvSpPr>
          <p:nvPr>
            <p:ph type="title"/>
          </p:nvPr>
        </p:nvSpPr>
        <p:spPr/>
        <p:txBody>
          <a:bodyPr/>
          <a:lstStyle/>
          <a:p>
            <a:r>
              <a:rPr lang="en-US" dirty="0"/>
              <a:t>Spreadsheet Basics</a:t>
            </a:r>
          </a:p>
        </p:txBody>
      </p:sp>
      <p:sp>
        <p:nvSpPr>
          <p:cNvPr id="3" name="Text Placeholder 2">
            <a:extLst>
              <a:ext uri="{FF2B5EF4-FFF2-40B4-BE49-F238E27FC236}">
                <a16:creationId xmlns:a16="http://schemas.microsoft.com/office/drawing/2014/main" id="{07811B4B-76FD-1778-8B99-41BB9D6B3008}"/>
              </a:ext>
            </a:extLst>
          </p:cNvPr>
          <p:cNvSpPr>
            <a:spLocks noGrp="1"/>
          </p:cNvSpPr>
          <p:nvPr>
            <p:ph type="body" idx="1"/>
          </p:nvPr>
        </p:nvSpPr>
        <p:spPr/>
        <p:txBody>
          <a:bodyPr/>
          <a:lstStyle/>
          <a:p>
            <a:r>
              <a:rPr lang="en-US" dirty="0"/>
              <a:t>A spreadsheet consists of:</a:t>
            </a:r>
          </a:p>
          <a:p>
            <a:pPr marL="571500" lvl="1" indent="0">
              <a:buNone/>
            </a:pPr>
            <a:r>
              <a:rPr lang="en-US" dirty="0"/>
              <a:t>- Rows and Columns</a:t>
            </a:r>
          </a:p>
          <a:p>
            <a:pPr marL="571500" lvl="1" indent="0">
              <a:buNone/>
            </a:pPr>
            <a:r>
              <a:rPr lang="en-US" dirty="0"/>
              <a:t>- Cells storing individual data points</a:t>
            </a:r>
          </a:p>
          <a:p>
            <a:pPr marL="571500" lvl="1" indent="0">
              <a:buNone/>
            </a:pPr>
            <a:r>
              <a:rPr lang="en-US" dirty="0"/>
              <a:t>- Headers for labeling data types</a:t>
            </a:r>
          </a:p>
          <a:p>
            <a:endParaRPr lang="en-US" dirty="0"/>
          </a:p>
        </p:txBody>
      </p:sp>
      <p:pic>
        <p:nvPicPr>
          <p:cNvPr id="4" name="Picture 3">
            <a:extLst>
              <a:ext uri="{FF2B5EF4-FFF2-40B4-BE49-F238E27FC236}">
                <a16:creationId xmlns:a16="http://schemas.microsoft.com/office/drawing/2014/main" id="{C499940B-E0AE-ADC7-3018-65D05B2DB2E8}"/>
              </a:ext>
            </a:extLst>
          </p:cNvPr>
          <p:cNvPicPr>
            <a:picLocks noChangeAspect="1"/>
          </p:cNvPicPr>
          <p:nvPr/>
        </p:nvPicPr>
        <p:blipFill>
          <a:blip r:embed="rId2"/>
          <a:stretch>
            <a:fillRect/>
          </a:stretch>
        </p:blipFill>
        <p:spPr>
          <a:xfrm>
            <a:off x="828338" y="3215955"/>
            <a:ext cx="6054309" cy="2324233"/>
          </a:xfrm>
          <a:prstGeom prst="rect">
            <a:avLst/>
          </a:prstGeom>
        </p:spPr>
      </p:pic>
    </p:spTree>
    <p:extLst>
      <p:ext uri="{BB962C8B-B14F-4D97-AF65-F5344CB8AC3E}">
        <p14:creationId xmlns:p14="http://schemas.microsoft.com/office/powerpoint/2010/main" val="1045975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9F8EC-BD8E-BDBC-84AC-FB676C43A228}"/>
              </a:ext>
            </a:extLst>
          </p:cNvPr>
          <p:cNvSpPr>
            <a:spLocks noGrp="1"/>
          </p:cNvSpPr>
          <p:nvPr>
            <p:ph type="title"/>
          </p:nvPr>
        </p:nvSpPr>
        <p:spPr/>
        <p:txBody>
          <a:bodyPr/>
          <a:lstStyle/>
          <a:p>
            <a:r>
              <a:rPr lang="en-US" dirty="0"/>
              <a:t>Headers and Data Labels</a:t>
            </a:r>
          </a:p>
        </p:txBody>
      </p:sp>
      <p:sp>
        <p:nvSpPr>
          <p:cNvPr id="3" name="Text Placeholder 2">
            <a:extLst>
              <a:ext uri="{FF2B5EF4-FFF2-40B4-BE49-F238E27FC236}">
                <a16:creationId xmlns:a16="http://schemas.microsoft.com/office/drawing/2014/main" id="{FE27A796-AD5F-52F4-55E8-7B5ACC1A8785}"/>
              </a:ext>
            </a:extLst>
          </p:cNvPr>
          <p:cNvSpPr>
            <a:spLocks noGrp="1"/>
          </p:cNvSpPr>
          <p:nvPr>
            <p:ph type="body" idx="1"/>
          </p:nvPr>
        </p:nvSpPr>
        <p:spPr>
          <a:xfrm>
            <a:off x="628650" y="1416834"/>
            <a:ext cx="7886700" cy="4351339"/>
          </a:xfrm>
        </p:spPr>
        <p:txBody>
          <a:bodyPr/>
          <a:lstStyle/>
          <a:p>
            <a:pPr marL="171450" indent="-171450" fontAlgn="ctr">
              <a:lnSpc>
                <a:spcPct val="100000"/>
              </a:lnSpc>
              <a:spcAft>
                <a:spcPts val="1500"/>
              </a:spcAft>
            </a:pPr>
            <a:r>
              <a:rPr lang="en-US" sz="1400" b="0" i="0" dirty="0">
                <a:solidFill>
                  <a:srgbClr val="001D35"/>
                </a:solidFill>
                <a:effectLst/>
                <a:latin typeface="Google Sans"/>
              </a:rPr>
              <a:t>In a spreadsheet, "headers" are labels placed at the top of each column, clearly identifying what kind of data is contained within that column, while "data labels" are specific values or descriptions within each cell that represent the actual data points within the spreadsheet; essentially, headers provide context for the data, while data labels are the individual pieces of information themselves. </a:t>
            </a:r>
          </a:p>
          <a:p>
            <a:pPr marL="171450" indent="-171450" fontAlgn="ctr">
              <a:lnSpc>
                <a:spcPct val="100000"/>
              </a:lnSpc>
              <a:spcAft>
                <a:spcPts val="1500"/>
              </a:spcAft>
            </a:pPr>
            <a:r>
              <a:rPr lang="en-US" sz="1400" b="0" i="0" dirty="0">
                <a:solidFill>
                  <a:srgbClr val="001D35"/>
                </a:solidFill>
                <a:effectLst/>
                <a:latin typeface="Google Sans"/>
              </a:rPr>
              <a:t>Headers act as titles for each column, making it easy to understand what information is stored there, especially when dealing with large datasets.</a:t>
            </a:r>
          </a:p>
          <a:p>
            <a:pPr marL="171450" indent="-171450" fontAlgn="ctr">
              <a:lnSpc>
                <a:spcPct val="100000"/>
              </a:lnSpc>
              <a:spcAft>
                <a:spcPts val="1500"/>
              </a:spcAft>
            </a:pPr>
            <a:r>
              <a:rPr lang="en-US" sz="1400" b="1" i="0" dirty="0">
                <a:solidFill>
                  <a:srgbClr val="001D35"/>
                </a:solidFill>
                <a:effectLst/>
                <a:latin typeface="Google Sans"/>
              </a:rPr>
              <a:t>Example:</a:t>
            </a:r>
            <a:r>
              <a:rPr lang="en-US" sz="1400" dirty="0">
                <a:solidFill>
                  <a:srgbClr val="001D35"/>
                </a:solidFill>
                <a:latin typeface="Google Sans"/>
              </a:rPr>
              <a:t> </a:t>
            </a:r>
            <a:r>
              <a:rPr lang="en-US" sz="1400" b="0" i="0" dirty="0">
                <a:solidFill>
                  <a:srgbClr val="001D35"/>
                </a:solidFill>
                <a:effectLst/>
                <a:latin typeface="Google Sans"/>
              </a:rPr>
              <a:t>In a spreadsheet tracking sales, the headers might be "Customer Name," "Product," "Price," and "Quantity.”</a:t>
            </a:r>
          </a:p>
          <a:p>
            <a:pPr marL="171450" indent="-171450" fontAlgn="ctr">
              <a:lnSpc>
                <a:spcPct val="100000"/>
              </a:lnSpc>
              <a:spcAft>
                <a:spcPts val="1500"/>
              </a:spcAft>
            </a:pPr>
            <a:r>
              <a:rPr lang="en-US" sz="1400" b="0" i="0" dirty="0">
                <a:solidFill>
                  <a:srgbClr val="001D35"/>
                </a:solidFill>
                <a:effectLst/>
                <a:latin typeface="Google Sans"/>
              </a:rPr>
              <a:t>Data labels are the actual values or text entries within each cell that represent the specific data points within a column. </a:t>
            </a:r>
          </a:p>
          <a:p>
            <a:pPr marL="171450" indent="-171450" fontAlgn="ctr">
              <a:lnSpc>
                <a:spcPct val="100000"/>
              </a:lnSpc>
              <a:spcAft>
                <a:spcPts val="1500"/>
              </a:spcAft>
            </a:pPr>
            <a:r>
              <a:rPr lang="en-US" sz="1400" b="1" i="0" dirty="0">
                <a:solidFill>
                  <a:srgbClr val="001D35"/>
                </a:solidFill>
                <a:effectLst/>
                <a:latin typeface="Google Sans"/>
              </a:rPr>
              <a:t>Example:</a:t>
            </a:r>
            <a:r>
              <a:rPr lang="en-US" sz="1400" dirty="0">
                <a:solidFill>
                  <a:srgbClr val="001D35"/>
                </a:solidFill>
                <a:latin typeface="Google Sans"/>
              </a:rPr>
              <a:t> </a:t>
            </a:r>
            <a:r>
              <a:rPr lang="en-US" sz="1400" b="0" i="0" dirty="0">
                <a:solidFill>
                  <a:srgbClr val="001D35"/>
                </a:solidFill>
                <a:effectLst/>
                <a:latin typeface="Google Sans"/>
              </a:rPr>
              <a:t>In a "Customer Name" column, each individual customer's name would be considered a data label. </a:t>
            </a:r>
          </a:p>
          <a:p>
            <a:endParaRPr lang="en-US" sz="1100" dirty="0"/>
          </a:p>
          <a:p>
            <a:endParaRPr lang="en-US" sz="1100" dirty="0"/>
          </a:p>
        </p:txBody>
      </p:sp>
    </p:spTree>
    <p:extLst>
      <p:ext uri="{BB962C8B-B14F-4D97-AF65-F5344CB8AC3E}">
        <p14:creationId xmlns:p14="http://schemas.microsoft.com/office/powerpoint/2010/main" val="1609936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7E464-C0EE-2A81-500F-A3CA37341C02}"/>
              </a:ext>
            </a:extLst>
          </p:cNvPr>
          <p:cNvSpPr>
            <a:spLocks noGrp="1"/>
          </p:cNvSpPr>
          <p:nvPr>
            <p:ph type="title"/>
          </p:nvPr>
        </p:nvSpPr>
        <p:spPr/>
        <p:txBody>
          <a:bodyPr/>
          <a:lstStyle/>
          <a:p>
            <a:r>
              <a:rPr lang="en-US" dirty="0"/>
              <a:t>Headers and Data Labels</a:t>
            </a:r>
          </a:p>
        </p:txBody>
      </p:sp>
      <p:sp>
        <p:nvSpPr>
          <p:cNvPr id="3" name="Text Placeholder 2">
            <a:extLst>
              <a:ext uri="{FF2B5EF4-FFF2-40B4-BE49-F238E27FC236}">
                <a16:creationId xmlns:a16="http://schemas.microsoft.com/office/drawing/2014/main" id="{B20A0770-E1CB-8712-8A86-236F902CBC57}"/>
              </a:ext>
            </a:extLst>
          </p:cNvPr>
          <p:cNvSpPr>
            <a:spLocks noGrp="1"/>
          </p:cNvSpPr>
          <p:nvPr>
            <p:ph type="body" idx="1"/>
          </p:nvPr>
        </p:nvSpPr>
        <p:spPr/>
        <p:txBody>
          <a:bodyPr/>
          <a:lstStyle/>
          <a:p>
            <a:pPr marL="171450" indent="-171450" fontAlgn="ctr">
              <a:lnSpc>
                <a:spcPct val="100000"/>
              </a:lnSpc>
              <a:spcAft>
                <a:spcPts val="1500"/>
              </a:spcAft>
            </a:pPr>
            <a:r>
              <a:rPr lang="en-US" sz="1600" b="1" i="0" dirty="0">
                <a:solidFill>
                  <a:srgbClr val="001D35"/>
                </a:solidFill>
                <a:effectLst/>
                <a:latin typeface="Google Sans"/>
              </a:rPr>
              <a:t>Benefits:</a:t>
            </a:r>
            <a:endParaRPr lang="en-US" sz="1600" dirty="0">
              <a:solidFill>
                <a:srgbClr val="001D35"/>
              </a:solidFill>
              <a:latin typeface="Google Sans"/>
            </a:endParaRPr>
          </a:p>
          <a:p>
            <a:pPr marL="457200" lvl="1" indent="0" fontAlgn="ctr">
              <a:lnSpc>
                <a:spcPct val="100000"/>
              </a:lnSpc>
              <a:spcBef>
                <a:spcPts val="10"/>
              </a:spcBef>
              <a:spcAft>
                <a:spcPts val="1500"/>
              </a:spcAft>
              <a:buNone/>
            </a:pPr>
            <a:r>
              <a:rPr lang="en-US" sz="1600" b="1" i="0" dirty="0">
                <a:solidFill>
                  <a:srgbClr val="001D35"/>
                </a:solidFill>
                <a:effectLst/>
                <a:latin typeface="Google Sans"/>
              </a:rPr>
              <a:t>Clarity:</a:t>
            </a:r>
            <a:r>
              <a:rPr lang="en-US" sz="1600" b="0" i="0" dirty="0">
                <a:solidFill>
                  <a:srgbClr val="001D35"/>
                </a:solidFill>
                <a:effectLst/>
                <a:latin typeface="Google Sans"/>
              </a:rPr>
              <a:t> Headers significantly improve the readability and organization of a spreadsheet.</a:t>
            </a:r>
          </a:p>
          <a:p>
            <a:pPr marL="457200" lvl="1" indent="0">
              <a:lnSpc>
                <a:spcPct val="100000"/>
              </a:lnSpc>
              <a:spcBef>
                <a:spcPts val="10"/>
              </a:spcBef>
              <a:spcAft>
                <a:spcPts val="600"/>
              </a:spcAft>
              <a:buNone/>
            </a:pPr>
            <a:r>
              <a:rPr lang="en-US" sz="1600" b="1" i="0" dirty="0">
                <a:solidFill>
                  <a:srgbClr val="001D35"/>
                </a:solidFill>
                <a:effectLst/>
                <a:latin typeface="Google Sans"/>
              </a:rPr>
              <a:t>Data manipulation:</a:t>
            </a:r>
            <a:r>
              <a:rPr lang="en-US" sz="1600" b="0" i="0" dirty="0">
                <a:solidFill>
                  <a:srgbClr val="001D35"/>
                </a:solidFill>
                <a:effectLst/>
                <a:latin typeface="Google Sans"/>
              </a:rPr>
              <a:t> They enable efficient sorting and filtering based on specific criteria within the data.</a:t>
            </a:r>
          </a:p>
          <a:p>
            <a:pPr marL="457200" lvl="1" indent="0" fontAlgn="ctr">
              <a:lnSpc>
                <a:spcPct val="100000"/>
              </a:lnSpc>
              <a:spcBef>
                <a:spcPts val="600"/>
              </a:spcBef>
              <a:spcAft>
                <a:spcPts val="1500"/>
              </a:spcAft>
              <a:buNone/>
            </a:pPr>
            <a:r>
              <a:rPr lang="en-US" sz="1600" b="1" i="0" dirty="0">
                <a:solidFill>
                  <a:srgbClr val="001D35"/>
                </a:solidFill>
                <a:effectLst/>
                <a:latin typeface="Google Sans"/>
              </a:rPr>
              <a:t>Collaboration:</a:t>
            </a:r>
            <a:r>
              <a:rPr lang="en-US" sz="1600" b="0" i="0" dirty="0">
                <a:solidFill>
                  <a:srgbClr val="001D35"/>
                </a:solidFill>
                <a:effectLst/>
                <a:latin typeface="Google Sans"/>
              </a:rPr>
              <a:t> When multiple people work on a spreadsheet, headers ensure everyone understands the data structure. </a:t>
            </a:r>
          </a:p>
          <a:p>
            <a:pPr marL="457200" lvl="1" indent="0" fontAlgn="ctr">
              <a:lnSpc>
                <a:spcPct val="100000"/>
              </a:lnSpc>
              <a:spcBef>
                <a:spcPts val="600"/>
              </a:spcBef>
              <a:spcAft>
                <a:spcPts val="1500"/>
              </a:spcAft>
              <a:buNone/>
            </a:pPr>
            <a:r>
              <a:rPr lang="en-US" sz="1600" b="1" i="0" dirty="0">
                <a:solidFill>
                  <a:srgbClr val="001D35"/>
                </a:solidFill>
                <a:effectLst/>
                <a:latin typeface="Google Sans"/>
              </a:rPr>
              <a:t>Importance:</a:t>
            </a:r>
            <a:r>
              <a:rPr lang="en-US" sz="1600" dirty="0">
                <a:solidFill>
                  <a:srgbClr val="001D35"/>
                </a:solidFill>
                <a:latin typeface="Google Sans"/>
              </a:rPr>
              <a:t> </a:t>
            </a:r>
            <a:r>
              <a:rPr lang="en-US" sz="1600" b="0" i="0" dirty="0">
                <a:solidFill>
                  <a:srgbClr val="001D35"/>
                </a:solidFill>
                <a:effectLst/>
                <a:latin typeface="Google Sans"/>
              </a:rPr>
              <a:t>Data labels are the core information that is analyzed, calculated, and visualized within a spreadsheet. </a:t>
            </a:r>
          </a:p>
          <a:p>
            <a:pPr marL="457200" lvl="1" indent="0" fontAlgn="ctr">
              <a:lnSpc>
                <a:spcPct val="100000"/>
              </a:lnSpc>
              <a:spcBef>
                <a:spcPts val="600"/>
              </a:spcBef>
              <a:spcAft>
                <a:spcPts val="1500"/>
              </a:spcAft>
              <a:buNone/>
            </a:pPr>
            <a:endParaRPr lang="en-US" sz="800" b="0" i="0" dirty="0">
              <a:solidFill>
                <a:srgbClr val="001D35"/>
              </a:solidFill>
              <a:effectLst/>
              <a:latin typeface="Google Sans"/>
            </a:endParaRPr>
          </a:p>
          <a:p>
            <a:endParaRPr lang="en-US" dirty="0"/>
          </a:p>
        </p:txBody>
      </p:sp>
    </p:spTree>
    <p:extLst>
      <p:ext uri="{BB962C8B-B14F-4D97-AF65-F5344CB8AC3E}">
        <p14:creationId xmlns:p14="http://schemas.microsoft.com/office/powerpoint/2010/main" val="3166659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13B2-1A86-0160-5C4A-AC694DF331C5}"/>
              </a:ext>
            </a:extLst>
          </p:cNvPr>
          <p:cNvSpPr>
            <a:spLocks noGrp="1"/>
          </p:cNvSpPr>
          <p:nvPr>
            <p:ph type="title"/>
          </p:nvPr>
        </p:nvSpPr>
        <p:spPr/>
        <p:txBody>
          <a:bodyPr/>
          <a:lstStyle/>
          <a:p>
            <a:r>
              <a:rPr lang="en-US" dirty="0"/>
              <a:t>Cell Formatting</a:t>
            </a:r>
          </a:p>
        </p:txBody>
      </p:sp>
      <p:sp>
        <p:nvSpPr>
          <p:cNvPr id="3" name="Text Placeholder 2">
            <a:extLst>
              <a:ext uri="{FF2B5EF4-FFF2-40B4-BE49-F238E27FC236}">
                <a16:creationId xmlns:a16="http://schemas.microsoft.com/office/drawing/2014/main" id="{2D23A4AA-2B11-E466-03AC-89BA188B04A2}"/>
              </a:ext>
            </a:extLst>
          </p:cNvPr>
          <p:cNvSpPr>
            <a:spLocks noGrp="1"/>
          </p:cNvSpPr>
          <p:nvPr>
            <p:ph type="body" idx="1"/>
          </p:nvPr>
        </p:nvSpPr>
        <p:spPr/>
        <p:txBody>
          <a:bodyPr/>
          <a:lstStyle/>
          <a:p>
            <a:r>
              <a:rPr lang="en-US" sz="1600" b="0" i="0" dirty="0">
                <a:solidFill>
                  <a:srgbClr val="001D35"/>
                </a:solidFill>
                <a:effectLst/>
                <a:latin typeface="Google Sans"/>
              </a:rPr>
              <a:t>The process of changing the appearance of data within a cell, such as altering the font, alignment, number format (currency, date, percentage), borders, background color, and more, to enhance readability and presentation without actually changing the underlying data value itself; essentially, it's how you visually customize each cell in a spreadsheet</a:t>
            </a:r>
          </a:p>
          <a:p>
            <a:pPr algn="l">
              <a:spcBef>
                <a:spcPts val="750"/>
              </a:spcBef>
              <a:spcAft>
                <a:spcPts val="1500"/>
              </a:spcAft>
              <a:buFont typeface="Arial" panose="020B0604020202020204" pitchFamily="34" charset="0"/>
              <a:buChar char="•"/>
            </a:pPr>
            <a:r>
              <a:rPr lang="en-US" sz="1600" b="1" i="0" dirty="0">
                <a:solidFill>
                  <a:srgbClr val="001D35"/>
                </a:solidFill>
                <a:effectLst/>
                <a:latin typeface="Google Sans"/>
              </a:rPr>
              <a:t>Common formatting options:</a:t>
            </a:r>
            <a:endParaRPr lang="en-US" sz="1600" b="0" i="0" dirty="0">
              <a:solidFill>
                <a:srgbClr val="001D35"/>
              </a:solidFill>
              <a:effectLst/>
              <a:latin typeface="Google Sans"/>
            </a:endParaRPr>
          </a:p>
          <a:p>
            <a:pPr algn="l" fontAlgn="ctr">
              <a:spcBef>
                <a:spcPts val="600"/>
              </a:spcBef>
              <a:spcAft>
                <a:spcPts val="600"/>
              </a:spcAft>
              <a:buFont typeface="Arial" panose="020B0604020202020204" pitchFamily="34" charset="0"/>
              <a:buChar char="•"/>
            </a:pPr>
            <a:r>
              <a:rPr lang="en-US" sz="1600" b="1" i="0" dirty="0">
                <a:solidFill>
                  <a:srgbClr val="001D35"/>
                </a:solidFill>
                <a:effectLst/>
                <a:latin typeface="Google Sans"/>
              </a:rPr>
              <a:t>Font style:</a:t>
            </a:r>
            <a:r>
              <a:rPr lang="en-US" sz="1600" b="0" i="0" dirty="0">
                <a:solidFill>
                  <a:srgbClr val="001D35"/>
                </a:solidFill>
                <a:effectLst/>
                <a:latin typeface="Google Sans"/>
              </a:rPr>
              <a:t> Changing the font type (Arial, Times New Roman), size, and applying bold, italic, or underline. </a:t>
            </a:r>
          </a:p>
          <a:p>
            <a:pPr algn="l" fontAlgn="ctr">
              <a:spcBef>
                <a:spcPts val="600"/>
              </a:spcBef>
              <a:spcAft>
                <a:spcPts val="600"/>
              </a:spcAft>
              <a:buFont typeface="Arial" panose="020B0604020202020204" pitchFamily="34" charset="0"/>
              <a:buChar char="•"/>
            </a:pPr>
            <a:r>
              <a:rPr lang="en-US" sz="1600" b="1" i="0" dirty="0">
                <a:solidFill>
                  <a:srgbClr val="001D35"/>
                </a:solidFill>
                <a:effectLst/>
                <a:latin typeface="Google Sans"/>
              </a:rPr>
              <a:t>Alignment:</a:t>
            </a:r>
            <a:r>
              <a:rPr lang="en-US" sz="1600" b="0" i="0" dirty="0">
                <a:solidFill>
                  <a:srgbClr val="001D35"/>
                </a:solidFill>
                <a:effectLst/>
                <a:latin typeface="Google Sans"/>
              </a:rPr>
              <a:t> Aligning text within a cell to the left, center, or right. </a:t>
            </a:r>
          </a:p>
          <a:p>
            <a:pPr algn="l" fontAlgn="ctr">
              <a:spcBef>
                <a:spcPts val="600"/>
              </a:spcBef>
              <a:spcAft>
                <a:spcPts val="600"/>
              </a:spcAft>
              <a:buFont typeface="Arial" panose="020B0604020202020204" pitchFamily="34" charset="0"/>
              <a:buChar char="•"/>
            </a:pPr>
            <a:r>
              <a:rPr lang="en-US" sz="1600" b="1" i="0" dirty="0">
                <a:solidFill>
                  <a:srgbClr val="001D35"/>
                </a:solidFill>
                <a:effectLst/>
                <a:latin typeface="Google Sans"/>
              </a:rPr>
              <a:t>Number format:</a:t>
            </a:r>
            <a:r>
              <a:rPr lang="en-US" sz="1600" b="0" i="0" dirty="0">
                <a:solidFill>
                  <a:srgbClr val="001D35"/>
                </a:solidFill>
                <a:effectLst/>
                <a:latin typeface="Google Sans"/>
              </a:rPr>
              <a:t> Choosing how numbers are displayed (general, currency, percentage, date, time). </a:t>
            </a:r>
          </a:p>
          <a:p>
            <a:pPr algn="l">
              <a:spcBef>
                <a:spcPts val="600"/>
              </a:spcBef>
              <a:spcAft>
                <a:spcPts val="1500"/>
              </a:spcAft>
              <a:buFont typeface="Arial" panose="020B0604020202020204" pitchFamily="34" charset="0"/>
              <a:buChar char="•"/>
            </a:pPr>
            <a:r>
              <a:rPr lang="en-US" sz="1600" b="1" i="0" dirty="0">
                <a:solidFill>
                  <a:srgbClr val="001D35"/>
                </a:solidFill>
                <a:effectLst/>
                <a:latin typeface="Google Sans"/>
              </a:rPr>
              <a:t>Borders and shading:</a:t>
            </a:r>
            <a:r>
              <a:rPr lang="en-US" sz="1600" b="0" i="0" dirty="0">
                <a:solidFill>
                  <a:srgbClr val="001D35"/>
                </a:solidFill>
                <a:effectLst/>
                <a:latin typeface="Google Sans"/>
              </a:rPr>
              <a:t> Adding borders around cells and applying background colors. </a:t>
            </a:r>
          </a:p>
          <a:p>
            <a:endParaRPr lang="en-US" dirty="0"/>
          </a:p>
        </p:txBody>
      </p:sp>
    </p:spTree>
    <p:extLst>
      <p:ext uri="{BB962C8B-B14F-4D97-AF65-F5344CB8AC3E}">
        <p14:creationId xmlns:p14="http://schemas.microsoft.com/office/powerpoint/2010/main" val="198311743"/>
      </p:ext>
    </p:extLst>
  </p:cSld>
  <p:clrMapOvr>
    <a:masterClrMapping/>
  </p:clrMapOvr>
</p:sld>
</file>

<file path=ppt/theme/theme1.xml><?xml version="1.0" encoding="utf-8"?>
<a:theme xmlns:a="http://schemas.openxmlformats.org/drawingml/2006/main" name="PPT2_16to9">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2181</Words>
  <Application>Microsoft Office PowerPoint</Application>
  <PresentationFormat>On-screen Show (4:3)</PresentationFormat>
  <Paragraphs>163</Paragraphs>
  <Slides>29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Google Sans</vt:lpstr>
      <vt:lpstr>PPT2_16to9</vt:lpstr>
      <vt:lpstr>CSE1300</vt:lpstr>
      <vt:lpstr>Introduction </vt:lpstr>
      <vt:lpstr>File Formats Overview</vt:lpstr>
      <vt:lpstr>CSV (Comma-Separated Values)</vt:lpstr>
      <vt:lpstr>Excel (.xlsx) Format</vt:lpstr>
      <vt:lpstr>Spreadsheet Basics</vt:lpstr>
      <vt:lpstr>Headers and Data Labels</vt:lpstr>
      <vt:lpstr>Headers and Data Labels</vt:lpstr>
      <vt:lpstr>Cell Formatting</vt:lpstr>
      <vt:lpstr>Cell Formatting</vt:lpstr>
      <vt:lpstr>Filtering Data</vt:lpstr>
      <vt:lpstr>Sorting Data</vt:lpstr>
      <vt:lpstr>Using Functions</vt:lpstr>
      <vt:lpstr>Using Functions</vt:lpstr>
      <vt:lpstr>Data Validation</vt:lpstr>
      <vt:lpstr>Types of data validation </vt:lpstr>
      <vt:lpstr>Example scenarios for using data validation </vt:lpstr>
      <vt:lpstr>Introduction to Data Visualization</vt:lpstr>
      <vt:lpstr>PowerPoint Presentation</vt:lpstr>
      <vt:lpstr>Data Cleaning</vt:lpstr>
      <vt:lpstr>Common spreadsheet functions for data cleaning </vt:lpstr>
      <vt:lpstr>Example scenario </vt:lpstr>
      <vt:lpstr>Data Transformation</vt:lpstr>
      <vt:lpstr>Key aspects of data transformation in a spreadsheet </vt:lpstr>
      <vt:lpstr>Common spreadsheet tools for data transformation </vt:lpstr>
      <vt:lpstr>Example of data transformation in a spreadsheet </vt:lpstr>
      <vt:lpstr>Choosing the Right Visualization</vt:lpstr>
      <vt:lpstr>JSON</vt:lpstr>
      <vt:lpstr>SQL Database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First-Year Experience! </dc:title>
  <cp:lastModifiedBy>Enda Sullivan</cp:lastModifiedBy>
  <cp:revision>87</cp:revision>
  <dcterms:modified xsi:type="dcterms:W3CDTF">2025-02-05T23:02:09Z</dcterms:modified>
</cp:coreProperties>
</file>