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5" r:id="rId3"/>
    <p:sldId id="276" r:id="rId4"/>
    <p:sldId id="277" r:id="rId5"/>
    <p:sldId id="27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2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88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081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2800" b="1" i="0" u="none" strike="noStrike" dirty="0">
                <a:solidFill>
                  <a:srgbClr val="000000"/>
                </a:solidFill>
                <a:effectLst/>
              </a:rPr>
              <a:t>Database Management Systems </a:t>
            </a:r>
            <a:endParaRPr sz="20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D8B3-F7F2-505D-69B5-58D386D90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Types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6EE49-D506-A53C-FCBC-23F38DEA14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1" dirty="0">
                <a:solidFill>
                  <a:srgbClr val="273239"/>
                </a:solidFill>
                <a:latin typeface="Nunito" pitchFamily="2" charset="77"/>
              </a:rPr>
              <a:t>3. 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Object-Oriented DBMS (OODBMS) – </a:t>
            </a:r>
            <a:r>
              <a:rPr lang="en-US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OODBMS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 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integrates object-oriented programming concepts into the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database environment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allowing data to be stored as objects. This approach supports complex data types and relationships, making it ideal for applications requiring advanced data modeling and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real-world simulations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.</a:t>
            </a:r>
          </a:p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Examples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</a:t>
            </a:r>
            <a:r>
              <a:rPr lang="en-US" b="0" i="0" u="none" strike="noStrike" dirty="0" err="1">
                <a:solidFill>
                  <a:srgbClr val="273239"/>
                </a:solidFill>
                <a:effectLst/>
                <a:latin typeface="Nunito" pitchFamily="2" charset="77"/>
              </a:rPr>
              <a:t>ObjectDB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db4o.</a:t>
            </a:r>
          </a:p>
          <a:p>
            <a:pPr marL="114300" indent="0">
              <a:buNone/>
            </a:pPr>
            <a:endParaRPr lang="en-US" b="1" i="0" u="none" strike="noStrike" dirty="0">
              <a:solidFill>
                <a:srgbClr val="273239"/>
              </a:solidFill>
              <a:effectLst/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1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11DE7E-DB90-24E8-3A68-1BA90021A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15" y="716691"/>
            <a:ext cx="8143102" cy="469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58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7215C308-1315-A87D-1428-7F06A9A5E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 descr="A comparison of a diagram&#10;&#10;AI-generated content may be incorrect.">
            <a:extLst>
              <a:ext uri="{FF2B5EF4-FFF2-40B4-BE49-F238E27FC236}">
                <a16:creationId xmlns:a16="http://schemas.microsoft.com/office/drawing/2014/main" id="{8D9DCFF2-A279-55C1-07E7-3B750D2C0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50" y="1000461"/>
            <a:ext cx="8028268" cy="454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52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4534B-5381-97B7-0432-40DBEBC4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Database Languages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8CF16-F944-21F1-0205-1B0D461241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Database languages are specialized sets of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commands 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and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instructions 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used to define, manipulate, and control data within a database. Each language type plays a distinct role in database management, ensuring efficient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storage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retrieval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 security of data. The primary database languages include: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93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FCEE-B7BC-E79B-BD2D-54E799D3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Definition Language (DDL)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9B6E5-E8C0-2B7A-289B-7225C6D3D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7906"/>
            <a:ext cx="7886700" cy="4351339"/>
          </a:xfrm>
        </p:spPr>
        <p:txBody>
          <a:bodyPr/>
          <a:lstStyle/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0" i="0" u="none" strike="noStrike" dirty="0">
                <a:solidFill>
                  <a:schemeClr val="tx1"/>
                </a:solidFill>
                <a:effectLst/>
                <a:latin typeface="Nunito" pitchFamily="2" charset="77"/>
              </a:rPr>
              <a:t>DDL 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is the short name for Data Definition Language, which deals with database schemas and descriptions, of how the data should reside in the database.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CREATE: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to create a database and its objects like (table, index, views, store procedure, function, and triggers)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ALTER: 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alters the structure of the existing database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DROP: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delete objects from the database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TRUNCATE: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remove all records from a table, including all spaces allocated for the records are removed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COMMENT: 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add comments to the data dictionary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RENAME: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rename an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42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70F6-1294-17DF-3F8B-31F7F097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Manipulation Language (DML)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EED4C-E8CB-647B-4340-5C2276368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7906"/>
            <a:ext cx="7886700" cy="4351339"/>
          </a:xfrm>
        </p:spPr>
        <p:txBody>
          <a:bodyPr/>
          <a:lstStyle/>
          <a:p>
            <a:pPr marL="114300" indent="0" algn="l" rtl="0" fontAlgn="base">
              <a:spcAft>
                <a:spcPts val="75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DML 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focuses on manipulating the data stored in the database, enabling users to retrieve, add, update, and delete data.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SELECT: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retrieve data from a database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INSERT: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insert data into a table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UPDATE: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updates existing data within a table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DELETE: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Delete all records from a database table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MERGE: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UPSERT operation (insert or update)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CALL: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call a PL/SQL or Java subprogram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EXPLAIN PLAN: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interpretation of the data access path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LOCK TABLE: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concurrency Control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9191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368E3-8FEC-7174-B608-3C346E353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770" y="405616"/>
            <a:ext cx="7886700" cy="4351339"/>
          </a:xfrm>
        </p:spPr>
        <p:txBody>
          <a:bodyPr/>
          <a:lstStyle/>
          <a:p>
            <a:pPr marL="114300" indent="0" algn="l" fontAlgn="base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Control Language (DCL)</a:t>
            </a:r>
          </a:p>
          <a:p>
            <a:pPr marL="114300" indent="0" algn="l" rtl="0" fontAlgn="base">
              <a:spcAft>
                <a:spcPts val="75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Nunito" pitchFamily="2" charset="77"/>
              </a:rPr>
              <a:t>DCL 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commands manage access permissions, ensuring data security by controlling who can perform certain actions on the database.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GRANT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Provides specific privileges to a user (e.g., SELECT, INSERT).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REVOKE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Removes previously granted permissions from a user.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080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BCB21-11BD-21C6-7190-998CCF11E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772" y="427130"/>
            <a:ext cx="7886700" cy="4351339"/>
          </a:xfrm>
        </p:spPr>
        <p:txBody>
          <a:bodyPr/>
          <a:lstStyle/>
          <a:p>
            <a:pPr marL="114300" indent="0" algn="l" fontAlgn="base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Transaction Control Language (TCL)</a:t>
            </a:r>
          </a:p>
          <a:p>
            <a:pPr algn="l" rtl="0" fontAlgn="base">
              <a:spcAft>
                <a:spcPts val="750"/>
              </a:spcAft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TCL 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commands oversee transactional data to maintain consistency, reliability, and atomicity.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ROLLBACK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Undoes changes made during a transaction.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COMMIT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Saves all changes made during a transaction.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SAVEPOINT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Sets a point within a transaction to which one can later roll back.</a:t>
            </a:r>
          </a:p>
          <a:p>
            <a:pPr marL="114300" indent="0" algn="l" fontAlgn="base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Query Language (DQL)</a:t>
            </a:r>
          </a:p>
          <a:p>
            <a:pPr algn="l" rtl="0" fontAlgn="base">
              <a:spcAft>
                <a:spcPts val="750"/>
              </a:spcAft>
            </a:pPr>
            <a:r>
              <a:rPr lang="en-US" sz="1800" dirty="0">
                <a:solidFill>
                  <a:schemeClr val="tx1"/>
                </a:solidFill>
                <a:latin typeface="Nunito" pitchFamily="2" charset="77"/>
              </a:rPr>
              <a:t>DQL 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is a subset of DML, specifically focused on data retrieval.</a:t>
            </a:r>
          </a:p>
          <a:p>
            <a:pPr algn="l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SELECT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The primary DQL command, used to query data from the database without altering its structure or contents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51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49B9E-9B4F-9CFB-FE4B-98A7C20F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Advantages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19159-5F89-31E7-1141-53429DC8D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7906"/>
            <a:ext cx="7886700" cy="4351339"/>
          </a:xfrm>
        </p:spPr>
        <p:txBody>
          <a:bodyPr/>
          <a:lstStyle/>
          <a:p>
            <a:pPr algn="just" fontAlgn="base">
              <a:spcAft>
                <a:spcPts val="1800"/>
              </a:spcAft>
              <a:buFont typeface="+mj-lt"/>
              <a:buAutoNum type="arabicPeriod"/>
            </a:pPr>
            <a:r>
              <a:rPr lang="en-US" sz="16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organization: 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 DBMS allows for the organization and storage of data in a structured manner, making it easy to retrieve and query the data as needed.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2"/>
            </a:pPr>
            <a:r>
              <a:rPr lang="en-US" sz="16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integrity: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A DBMS provides mechanisms for enforcing data integrity constraints, such as constraints on the values of data and access controls that restrict who can access the data.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3"/>
            </a:pPr>
            <a:r>
              <a:rPr lang="en-US" sz="16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Concurrent access: 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 DBMS provides mechanisms for controlling concurrent access to the </a:t>
            </a:r>
            <a:r>
              <a:rPr lang="en-US" sz="1600" dirty="0">
                <a:solidFill>
                  <a:schemeClr val="tx1"/>
                </a:solidFill>
                <a:latin typeface="Nunito" pitchFamily="2" charset="77"/>
              </a:rPr>
              <a:t>database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to ensure that multiple users can access the data without conflicting with each other.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4"/>
            </a:pPr>
            <a:r>
              <a:rPr lang="en-US" sz="16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security: 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 DBMS provides tools for managing the security of the data, such as controlling access to the data and encrypting sensitive data.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5"/>
            </a:pPr>
            <a:r>
              <a:rPr lang="en-US" sz="16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Backup and recovery: 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 DBMS provides mechanisms for backing up and recovering the data in the event of a system failure.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6"/>
            </a:pPr>
            <a:r>
              <a:rPr lang="en-US" sz="16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sharing: </a:t>
            </a:r>
            <a:r>
              <a:rPr lang="en-US" sz="16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 DBMS allows multiple users to access and share the same data, which can be useful in a collaborative work environment.</a:t>
            </a:r>
          </a:p>
          <a:p>
            <a:pPr algn="just"/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1604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53C13-CC0D-3F99-8644-7903AAA36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Disadvantages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4E943-B013-DD14-008D-E4A11C68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26378"/>
            <a:ext cx="7886700" cy="4351339"/>
          </a:xfrm>
        </p:spPr>
        <p:txBody>
          <a:bodyPr/>
          <a:lstStyle/>
          <a:p>
            <a:pPr algn="just" fontAlgn="base">
              <a:spcAft>
                <a:spcPts val="1800"/>
              </a:spcAft>
              <a:buFont typeface="+mj-lt"/>
              <a:buAutoNum type="arabicPeriod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Complexity: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DBMS can be complex to set up and maintain, requiring specialized knowledge and skills.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2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Performance overhead: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The use of a DBMS can add overhead to the performance of an application, especially in cases where high levels of concurrency are required.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3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Scalability: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The use of a DBMS can limit the scalability of an application, since it requires the use of locking and other synchronization mechanisms to ensure data consistency.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4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Cost: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The cost of purchasing, maintaining and upgrading a DBMS can be high, especially for large or complex systems.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5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Limited Use Cases: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Not all use cases are suitable for a DBMS, some solutions don’t need high reliability, consistency or security and may be better served by other types of data storage.</a:t>
            </a:r>
          </a:p>
          <a:p>
            <a:pPr algn="just"/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172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﻿Good decisions require good information derived from raw facts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﻿﻿Data managed most efficiently when stored in a database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﻿﻿Databases evolved from computer file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Helvetica" pitchFamily="2" charset="0"/>
              </a:rPr>
              <a:t>﻿﻿Understanding file system characteristics is important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58BD-3986-D689-FA6A-0FE3802C4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Applications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5BE5A-AEBA-36BA-007C-96AA83956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41531"/>
            <a:ext cx="7886700" cy="4351339"/>
          </a:xfrm>
        </p:spPr>
        <p:txBody>
          <a:bodyPr/>
          <a:lstStyle/>
          <a:p>
            <a:pPr algn="just" fontAlgn="base">
              <a:spcAft>
                <a:spcPts val="1800"/>
              </a:spcAft>
              <a:buFont typeface="+mj-lt"/>
              <a:buAutoNum type="arabicPeriod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Enterprise Information: 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Sales, accounting, human resources, Manufacturing, online retailers.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2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Banking and Finance Sector: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Banks maintaining the customer details, accounts, loans, banking transactions, credit card transactions. Finance: Storing the information about sales and holdings, purchasing of financial stocks and bonds.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3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University: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Maintaining the information about student course enrolled information, student grades, staff roles. 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4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Airlines: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Reservations and schedules.</a:t>
            </a:r>
          </a:p>
          <a:p>
            <a:pPr algn="just" fontAlgn="base">
              <a:spcAft>
                <a:spcPts val="1800"/>
              </a:spcAft>
              <a:buFont typeface="+mj-lt"/>
              <a:buAutoNum type="arabicPeriod" startAt="5"/>
            </a:pPr>
            <a:r>
              <a:rPr lang="en-US" sz="1800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Telecommunications: 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Prepaid, postpaid bills </a:t>
            </a:r>
            <a:r>
              <a:rPr lang="en-US" sz="1800" b="0" i="0" u="none" strike="noStrike" dirty="0" err="1">
                <a:solidFill>
                  <a:srgbClr val="273239"/>
                </a:solidFill>
                <a:effectLst/>
                <a:latin typeface="Nunito" pitchFamily="2" charset="77"/>
              </a:rPr>
              <a:t>maintanance</a:t>
            </a:r>
            <a:r>
              <a:rPr lang="en-US" sz="1800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.</a:t>
            </a: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4523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5E3C0-BC84-9750-2A79-C9EA963E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Conclusion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5EF02-8E0E-C4D6-B96F-B7B97457B5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Database Management System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(DBMS) is an essential tool for efficiently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managing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organizing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retrieving large volumes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of data across various industries. Its ability to handle data securely, ensure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integrity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support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concurrent access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 provide backup and recovery options makes it indispensable for modern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data-driven applications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. While DBMSs come with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complexities 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and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costs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their benefits in terms of data management and security far outweigh the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challenges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making them a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crucial componen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 in any data-centric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36AE8-F349-2F6F-87BD-0561C09D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vs.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32660-8F16-9691-065D-AC0B6A85FE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﻿Data are raw facts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﻿﻿Information is the result of processing raw data to reveal meaning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﻿﻿Information requires context to reveal meaning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﻿﻿Raw data must be formatted for storage, processing, and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﻿﻿Data are the foundation of information, which is the bedrock of knowledge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7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31C2-50FE-FC9D-95D1-4F408620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vs. Information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C931A-393E-FECB-A401-03921993A5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﻿Data: building blocks of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﻿﻿Information produced by processing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﻿﻿Information used to reveal meaning in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﻿﻿Accurate, relevant, timely information is the key to good decision 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﻿﻿Good decision making is the key to organizational survival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828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C7D8B-5760-9F49-A631-2B270657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base"/>
            <a:r>
              <a:rPr lang="en-US" b="1" i="0" u="none" strike="noStrike" dirty="0">
                <a:solidFill>
                  <a:srgbClr val="273239"/>
                </a:solidFill>
                <a:effectLst/>
                <a:latin typeface="Source Sans 3"/>
              </a:rPr>
              <a:t>Introduction of DBMS (Database Management System)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6BA81-6A33-F56D-899C-A72B1662DB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Database Management System (DBMS)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is a software solution designed to efficiently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manage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organize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retrieve data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in a structured manner. It serves as a critical component in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modern computing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enabling 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organizations to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store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manipulate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 secure their data effectively. From small applications to enterprise systems, DBMS plays a vital role in supporting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data-driven decision-making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and operational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5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A5B6-CA9D-17D7-A20E-42ED3014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What is a DBMS?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29E40-654F-3701-1A96-C91B1A203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8425"/>
            <a:ext cx="7886700" cy="4351339"/>
          </a:xfrm>
        </p:spPr>
        <p:txBody>
          <a:bodyPr/>
          <a:lstStyle/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 </a:t>
            </a:r>
            <a:r>
              <a:rPr lang="en-US" b="0" i="0" strike="noStrike" dirty="0">
                <a:solidFill>
                  <a:schemeClr val="tx1"/>
                </a:solidFill>
                <a:effectLst/>
                <a:latin typeface="Nunito" pitchFamily="2" charset="77"/>
              </a:rPr>
              <a:t>DBMS 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is a system that allows users to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create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modify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 query databases while ensuring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integrity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security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 efficient data access. Unlike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traditional file systems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DBMS minimizes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data redundancy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prevents inconsistencies, and simplifies data management with features like concurrent access and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backup mechanisms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. It organizes data into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tables</a:t>
            </a:r>
            <a:r>
              <a:rPr lang="en-US" dirty="0">
                <a:solidFill>
                  <a:srgbClr val="273239"/>
                </a:solidFill>
                <a:latin typeface="Nunito" pitchFamily="2" charset="77"/>
              </a:rPr>
              <a:t>, </a:t>
            </a:r>
            <a:r>
              <a:rPr lang="en-US" b="1" dirty="0">
                <a:solidFill>
                  <a:srgbClr val="273239"/>
                </a:solidFill>
                <a:latin typeface="Nunito" pitchFamily="2" charset="77"/>
              </a:rPr>
              <a:t>views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schemas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and reports, providing a structured approach to data management.</a:t>
            </a:r>
          </a:p>
          <a:p>
            <a:pPr marL="114300" indent="0" algn="l" fontAlgn="base"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Example:</a:t>
            </a:r>
          </a:p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 university database can store and manage student information, faculty records, and administrative data, allowing seamless retrieval, insertion, and deletion of information as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56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A95E-87E2-9A6F-1632-194D92922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Key Features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A9DCC-7ED4-658D-A663-05308D776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27906"/>
            <a:ext cx="7886700" cy="4351339"/>
          </a:xfrm>
        </p:spPr>
        <p:txBody>
          <a:bodyPr/>
          <a:lstStyle/>
          <a:p>
            <a:pPr algn="l" fontAlgn="base">
              <a:spcAft>
                <a:spcPts val="1800"/>
              </a:spcAft>
              <a:buFont typeface="+mj-lt"/>
              <a:buAutoNum type="arabicPeriod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Modeling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Tools to create and modify data models, defining the structure and relationships within the database.</a:t>
            </a:r>
          </a:p>
          <a:p>
            <a:pPr algn="l" fontAlgn="base">
              <a:spcAft>
                <a:spcPts val="1800"/>
              </a:spcAft>
              <a:buFont typeface="+mj-lt"/>
              <a:buAutoNum type="arabicPeriod" startAt="2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Storage and Retrieval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Efficient mechanisms for storing data and executing queries to retrieve it quickly.</a:t>
            </a:r>
          </a:p>
          <a:p>
            <a:pPr algn="l" fontAlgn="base">
              <a:spcAft>
                <a:spcPts val="1800"/>
              </a:spcAft>
              <a:buFont typeface="+mj-lt"/>
              <a:buAutoNum type="arabicPeriod" startAt="3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Concurrency Control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Ensures multiple users can access the database simultaneously without conflicts.</a:t>
            </a:r>
          </a:p>
          <a:p>
            <a:pPr algn="l" fontAlgn="base">
              <a:spcAft>
                <a:spcPts val="1800"/>
              </a:spcAft>
              <a:buFont typeface="+mj-lt"/>
              <a:buAutoNum type="arabicPeriod" startAt="4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Data Integrity and Security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Enforces rules to maintain accurate and secure data, including access controls and encryption.</a:t>
            </a:r>
          </a:p>
          <a:p>
            <a:pPr algn="l" fontAlgn="base">
              <a:spcAft>
                <a:spcPts val="1800"/>
              </a:spcAft>
              <a:buFont typeface="+mj-lt"/>
              <a:buAutoNum type="arabicPeriod" startAt="5"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Backup and Recovery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Protects data with regular backups and enables recovery in case of system failures.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64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83657-0A69-1E75-9E7D-FAF2A850C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99904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Types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4E0D5-DBC1-8915-2F81-68CC13997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03204"/>
            <a:ext cx="7886700" cy="4351339"/>
          </a:xfrm>
        </p:spPr>
        <p:txBody>
          <a:bodyPr/>
          <a:lstStyle/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1. Relational Database Management System (RDBMS) – </a:t>
            </a:r>
            <a:r>
              <a:rPr lang="en-US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RDBMS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 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organizes data into tables (relations) composed of rows and columns. It uses primary keys to uniquely identify rows and foreign keys to establish relationships between tables. Queries are written in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SQL (Structured Query Language)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which allows for efficient data manipulation and retrieval.</a:t>
            </a:r>
          </a:p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Examples: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MySQL, Oracle, Microsoft SQL Server and </a:t>
            </a:r>
            <a:r>
              <a:rPr lang="en-US" b="0" i="0" u="none" strike="noStrike" dirty="0" err="1">
                <a:solidFill>
                  <a:srgbClr val="273239"/>
                </a:solidFill>
                <a:effectLst/>
                <a:latin typeface="Nunito" pitchFamily="2" charset="77"/>
              </a:rPr>
              <a:t>Postgre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 SQL.</a:t>
            </a:r>
          </a:p>
          <a:p>
            <a:pPr marL="114300" indent="0">
              <a:buNone/>
            </a:pPr>
            <a:br>
              <a:rPr lang="en-US" dirty="0"/>
            </a:br>
            <a:endParaRPr lang="en-US" b="1" i="0" u="none" strike="noStrike" dirty="0">
              <a:solidFill>
                <a:srgbClr val="273239"/>
              </a:solidFill>
              <a:effectLst/>
              <a:latin typeface="Nunito" pitchFamily="2" charset="77"/>
            </a:endParaRPr>
          </a:p>
          <a:p>
            <a:endParaRPr lang="en-US" b="1" i="0" u="none" strike="noStrike" dirty="0">
              <a:solidFill>
                <a:srgbClr val="273239"/>
              </a:solidFill>
              <a:effectLst/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49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F43D1-9F02-8EC9-A734-83417906E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Types of DBMS</a:t>
            </a:r>
            <a:b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58D9A-851F-AF68-6EFB-637A86AACE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2. Non-Relational or NoSQL DBMS – </a:t>
            </a:r>
            <a:r>
              <a:rPr lang="en-US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These systems 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are designed to handle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large-scale data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and provide high performance for scenarios where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relational models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 might be restrictive. They store data in various non-relational formats, such as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key-value pairs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documents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graphs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, or </a:t>
            </a: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columns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. These flexible data models enable rapid scaling and are well-suited for unstructured or semi-structured data. </a:t>
            </a:r>
          </a:p>
          <a:p>
            <a:pPr marL="114300" indent="0" algn="just" rtl="0" fontAlgn="base">
              <a:spcAft>
                <a:spcPts val="750"/>
              </a:spcAft>
              <a:buNone/>
            </a:pPr>
            <a:r>
              <a:rPr lang="en-US" b="1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Examples</a:t>
            </a:r>
            <a:r>
              <a:rPr lang="en-US" b="0" i="0" u="none" strike="noStrike" dirty="0">
                <a:solidFill>
                  <a:srgbClr val="273239"/>
                </a:solidFill>
                <a:effectLst/>
                <a:latin typeface="Nunito" pitchFamily="2" charset="77"/>
              </a:rPr>
              <a:t>: MongoDB, Cassandra, DynamoDB and Redis.</a:t>
            </a:r>
          </a:p>
          <a:p>
            <a:pPr marL="114300" indent="0">
              <a:buNone/>
            </a:pPr>
            <a:endParaRPr lang="en-US" b="1" i="0" u="none" strike="noStrike" dirty="0">
              <a:solidFill>
                <a:srgbClr val="273239"/>
              </a:solidFill>
              <a:effectLst/>
              <a:latin typeface="Nunito" pitchFamily="2" charset="77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54808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1549</Words>
  <Application>Microsoft Macintosh PowerPoint</Application>
  <PresentationFormat>On-screen Show (4:3)</PresentationFormat>
  <Paragraphs>100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Helvetica</vt:lpstr>
      <vt:lpstr>Nunito</vt:lpstr>
      <vt:lpstr>Source Sans 3</vt:lpstr>
      <vt:lpstr>PPT2_16to9</vt:lpstr>
      <vt:lpstr>CSE1300</vt:lpstr>
      <vt:lpstr>Introduction</vt:lpstr>
      <vt:lpstr>Data vs. Information</vt:lpstr>
      <vt:lpstr>Data vs. Information (continued)</vt:lpstr>
      <vt:lpstr>Introduction of DBMS (Database Management System)</vt:lpstr>
      <vt:lpstr>What is a DBMS? </vt:lpstr>
      <vt:lpstr>Key Features of DBMS </vt:lpstr>
      <vt:lpstr>Types of DBMS </vt:lpstr>
      <vt:lpstr>Types of DBMS </vt:lpstr>
      <vt:lpstr>Types of DBMS </vt:lpstr>
      <vt:lpstr>PowerPoint Presentation</vt:lpstr>
      <vt:lpstr>PowerPoint Presentation</vt:lpstr>
      <vt:lpstr>Database Languages </vt:lpstr>
      <vt:lpstr>Data Definition Language (DDL) </vt:lpstr>
      <vt:lpstr>Data Manipulation Language (DML) </vt:lpstr>
      <vt:lpstr>PowerPoint Presentation</vt:lpstr>
      <vt:lpstr>PowerPoint Presentation</vt:lpstr>
      <vt:lpstr>Advantages of DBMS </vt:lpstr>
      <vt:lpstr>Disadvantages of DBMS </vt:lpstr>
      <vt:lpstr>Applications of DBMS 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141</cp:revision>
  <dcterms:modified xsi:type="dcterms:W3CDTF">2025-02-20T21:10:14Z</dcterms:modified>
</cp:coreProperties>
</file>