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13"/>
  </p:notesMasterIdLst>
  <p:sldIdLst>
    <p:sldId id="256" r:id="rId2"/>
    <p:sldId id="275" r:id="rId3"/>
    <p:sldId id="276" r:id="rId4"/>
    <p:sldId id="277" r:id="rId5"/>
    <p:sldId id="278" r:id="rId6"/>
    <p:sldId id="279" r:id="rId7"/>
    <p:sldId id="280" r:id="rId8"/>
    <p:sldId id="281" r:id="rId9"/>
    <p:sldId id="282" r:id="rId10"/>
    <p:sldId id="283" r:id="rId11"/>
    <p:sldId id="284" r:id="rId12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105"/>
    <p:restoredTop sz="94679"/>
  </p:normalViewPr>
  <p:slideViewPr>
    <p:cSldViewPr snapToGrid="0" snapToObjects="1">
      <p:cViewPr varScale="1">
        <p:scale>
          <a:sx n="104" d="100"/>
          <a:sy n="104" d="100"/>
        </p:scale>
        <p:origin x="220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7" name="Google Shape;87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Introduce yourself and welcome the students</a:t>
            </a:r>
            <a:endParaRPr/>
          </a:p>
        </p:txBody>
      </p:sp>
      <p:sp>
        <p:nvSpPr>
          <p:cNvPr id="88" name="Google Shape;88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96330" y="57944"/>
            <a:ext cx="4351339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623594" y="2285208"/>
            <a:ext cx="5811839" cy="197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623094" y="370683"/>
            <a:ext cx="5811839" cy="580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Slide">
  <p:cSld name="1_Title Slide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3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4"/>
          <p:cNvSpPr txBox="1"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subTitle" idx="1"/>
          </p:nvPr>
        </p:nvSpPr>
        <p:spPr>
          <a:xfrm>
            <a:off x="1143000" y="3602037"/>
            <a:ext cx="6858000" cy="1655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dt" idx="10"/>
          </p:nvPr>
        </p:nvSpPr>
        <p:spPr>
          <a:xfrm>
            <a:off x="628650" y="64988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ftr" idx="11"/>
          </p:nvPr>
        </p:nvSpPr>
        <p:spPr>
          <a:xfrm>
            <a:off x="3028950" y="64988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sldNum" idx="12"/>
          </p:nvPr>
        </p:nvSpPr>
        <p:spPr>
          <a:xfrm>
            <a:off x="6457950" y="64988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5"/>
          <p:cNvSpPr txBox="1">
            <a:spLocks noGrp="1"/>
          </p:cNvSpPr>
          <p:nvPr>
            <p:ph type="title"/>
          </p:nvPr>
        </p:nvSpPr>
        <p:spPr>
          <a:xfrm>
            <a:off x="623888" y="1709740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6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3886200" cy="43513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2"/>
          </p:nvPr>
        </p:nvSpPr>
        <p:spPr>
          <a:xfrm>
            <a:off x="4629150" y="1825625"/>
            <a:ext cx="3886200" cy="43513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body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body" idx="3"/>
          </p:nvPr>
        </p:nvSpPr>
        <p:spPr>
          <a:xfrm>
            <a:off x="4629151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50" name="Google Shape;50;p7"/>
          <p:cNvSpPr txBox="1">
            <a:spLocks noGrp="1"/>
          </p:cNvSpPr>
          <p:nvPr>
            <p:ph type="body" idx="4"/>
          </p:nvPr>
        </p:nvSpPr>
        <p:spPr>
          <a:xfrm>
            <a:off x="4629151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619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marL="2286000" lvl="4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marL="2743200" lvl="5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marL="3200400" lvl="6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marL="3657600" lvl="7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marL="4114800" lvl="8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629841" y="2057401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629841" y="2057401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4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4"/>
          <p:cNvSpPr txBox="1"/>
          <p:nvPr/>
        </p:nvSpPr>
        <p:spPr>
          <a:xfrm>
            <a:off x="2989253" y="4066163"/>
            <a:ext cx="3636237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1" name="Google Shape;91;p14"/>
          <p:cNvSpPr txBox="1">
            <a:spLocks noGrp="1"/>
          </p:cNvSpPr>
          <p:nvPr>
            <p:ph type="title"/>
          </p:nvPr>
        </p:nvSpPr>
        <p:spPr>
          <a:xfrm>
            <a:off x="916950" y="1847429"/>
            <a:ext cx="7310100" cy="77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40"/>
              <a:buFont typeface="Calibri"/>
              <a:buNone/>
            </a:pPr>
            <a:r>
              <a:rPr lang="en-US" sz="3240" dirty="0"/>
              <a:t>CSE1300</a:t>
            </a:r>
            <a:endParaRPr sz="3240" dirty="0"/>
          </a:p>
        </p:txBody>
      </p:sp>
      <p:sp>
        <p:nvSpPr>
          <p:cNvPr id="92" name="Google Shape;92;p14"/>
          <p:cNvSpPr txBox="1"/>
          <p:nvPr/>
        </p:nvSpPr>
        <p:spPr>
          <a:xfrm>
            <a:off x="537519" y="3102807"/>
            <a:ext cx="8068962" cy="6155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algn="ctr"/>
            <a:r>
              <a:rPr lang="en-US" sz="2800" b="1" i="0" u="none" strike="noStrike" dirty="0">
                <a:solidFill>
                  <a:srgbClr val="000000"/>
                </a:solidFill>
                <a:effectLst/>
              </a:rPr>
              <a:t>Review</a:t>
            </a:r>
            <a:endParaRPr sz="2000" b="1" dirty="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4E3432-39A6-778E-9EDB-0BA7FF8A99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Raspberry Pi and GPIO Basics</a:t>
            </a:r>
            <a:br>
              <a:rPr lang="en-US" b="0" i="0" u="none" strike="noStrike" dirty="0">
                <a:solidFill>
                  <a:srgbClr val="000000"/>
                </a:solidFill>
                <a:effectLst/>
              </a:rPr>
            </a:b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A2590C-FFB9-1BE5-B1F0-3984D683F56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Raspberry Pi: Affordable, compact computer with GPIO pins.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GPIO (General Purpose Input/Output) allows hardware control.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Python and GPIO library used for automation and control projects.</a:t>
            </a:r>
          </a:p>
          <a:p>
            <a:pPr algn="l"/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Example: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 Blink an LED connected to GPIO pin 18.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76243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9EFDA8-6FAD-E30E-66D5-E71A34B3E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Robotics with Artie 3000</a:t>
            </a:r>
            <a:br>
              <a:rPr lang="en-US" b="0" i="0" u="none" strike="noStrike" dirty="0">
                <a:solidFill>
                  <a:srgbClr val="000000"/>
                </a:solidFill>
                <a:effectLst/>
              </a:rPr>
            </a:b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4BE129-FFEB-8841-E5F1-DC27EDAFE35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Robots sense, move, and use energy to function.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Sensors include light, sound, and touch.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Artie 3000 is a drawing robot programmable via loops and commands.</a:t>
            </a:r>
          </a:p>
          <a:p>
            <a:pPr algn="l"/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Example Scenario: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 Draw a star using loops and angles.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24183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61CB5-B0A7-6892-9EFD-D0B9B3147D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809968"/>
            <a:ext cx="7886700" cy="1325563"/>
          </a:xfrm>
        </p:spPr>
        <p:txBody>
          <a:bodyPr/>
          <a:lstStyle/>
          <a:p>
            <a:r>
              <a:rPr lang="en-US" dirty="0"/>
              <a:t>NOTE: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7E8EB4-B2D9-C607-9E5C-B8CBADC7C60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en-US" sz="2800" dirty="0"/>
              <a:t>Please note that I have added the review materials of only for topics after the Midterm exam as we had one slide deck of review slides for all the topics before the midterm.</a:t>
            </a:r>
            <a:br>
              <a:rPr lang="en-US" sz="2800" dirty="0"/>
            </a:br>
            <a:r>
              <a:rPr lang="en-US" sz="2800" dirty="0"/>
              <a:t>Please make sure to read all the materials before the midterm as well for your final exam.</a:t>
            </a:r>
          </a:p>
        </p:txBody>
      </p:sp>
    </p:spTree>
    <p:extLst>
      <p:ext uri="{BB962C8B-B14F-4D97-AF65-F5344CB8AC3E}">
        <p14:creationId xmlns:p14="http://schemas.microsoft.com/office/powerpoint/2010/main" val="22824623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AE3FF1-7BBC-65D7-427A-DD8A1F905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24617"/>
            <a:ext cx="7886700" cy="1325563"/>
          </a:xfrm>
        </p:spPr>
        <p:txBody>
          <a:bodyPr/>
          <a:lstStyle/>
          <a:p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Introduction to Python - What is Python?</a:t>
            </a:r>
            <a:br>
              <a:rPr lang="en-US" b="0" i="0" u="none" strike="noStrike" dirty="0">
                <a:solidFill>
                  <a:srgbClr val="000000"/>
                </a:solidFill>
                <a:effectLst/>
              </a:rPr>
            </a:b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C26098-DE6C-EF77-5679-39502A0863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603203"/>
            <a:ext cx="7886700" cy="4351339"/>
          </a:xfrm>
        </p:spPr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Python is a high-level, interpreted programming language created by Guido van Rossum.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Emphasizes code readability with a syntax similar to English.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General-purpose: Used in web development, data science, scripting, automation, and more.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Has a vast ecosystem with libraries like NumPy, Pandas, and frameworks like Django, Flask.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Python uses indentation instead of brackets to define blocks of code.</a:t>
            </a:r>
          </a:p>
          <a:p>
            <a:pPr algn="l"/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Example Scenario: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 Writing a script to automate email notifications using Python is more readable and concise than other languages.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99688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AC1736-DD87-E6B4-4F76-1C18EF95B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00062"/>
            <a:ext cx="7886700" cy="1325563"/>
          </a:xfrm>
        </p:spPr>
        <p:txBody>
          <a:bodyPr/>
          <a:lstStyle/>
          <a:p>
            <a:pPr algn="l"/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Input, Output, and Variables</a:t>
            </a:r>
            <a:endParaRPr lang="en-US" b="0" i="0" u="none" strike="noStrike" dirty="0">
              <a:solidFill>
                <a:srgbClr val="000000"/>
              </a:solidFill>
              <a:effectLst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D83DB9-6019-343F-D8C4-D9907953858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input() reads user input as a string.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print() displays output.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Variables store data; no need to declare types.</a:t>
            </a:r>
          </a:p>
          <a:p>
            <a:pPr marL="114300" indent="0">
              <a:buNone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Example:</a:t>
            </a:r>
            <a:endParaRPr lang="en-US" b="0" i="0" u="none" strike="noStrike" dirty="0">
              <a:solidFill>
                <a:srgbClr val="000000"/>
              </a:solidFill>
              <a:effectLst/>
            </a:endParaRPr>
          </a:p>
          <a:p>
            <a:pPr marL="114300" indent="0" algn="l">
              <a:buNone/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name = input("Enter your name: ")</a:t>
            </a:r>
          </a:p>
          <a:p>
            <a:pPr marL="114300" indent="0" algn="l">
              <a:buNone/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print("Welcome,", name)</a:t>
            </a:r>
          </a:p>
          <a:p>
            <a:pPr marL="114300" indent="0" algn="l">
              <a:buNone/>
            </a:pPr>
            <a:endParaRPr lang="en-US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14300" indent="0">
              <a:buNone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Example Scenario: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 Creating a user-friendly greeting interface for a simple application.</a:t>
            </a:r>
          </a:p>
          <a:p>
            <a:pPr marL="114300" indent="0" algn="l">
              <a:buNone/>
            </a:pPr>
            <a:endParaRPr lang="en-US" b="0" i="0" u="none" strike="noStrike" dirty="0"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1314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78684-A502-03C9-319B-4672304BF7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Data Types and Type Conversion</a:t>
            </a:r>
            <a:br>
              <a:rPr lang="en-US" b="0" i="0" u="none" strike="noStrike" dirty="0">
                <a:solidFill>
                  <a:srgbClr val="000000"/>
                </a:solidFill>
                <a:effectLst/>
              </a:rPr>
            </a:b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0545A4-C0AC-0055-DB9B-BBBB4E7514C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Primitive: int, float, str, bool, 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</a:rPr>
              <a:t>NoneType</a:t>
            </a:r>
            <a:endParaRPr lang="en-US" b="0" i="0" u="none" strike="noStrike" dirty="0">
              <a:solidFill>
                <a:srgbClr val="000000"/>
              </a:solidFill>
              <a:effectLst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Collections: list, tuple, 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</a:rPr>
              <a:t>dict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, set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Type conversion: int("5"), float("3.14")</a:t>
            </a:r>
          </a:p>
          <a:p>
            <a:pPr marL="114300" indent="0" algn="l">
              <a:buNone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Example Scenario: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 Asking for age and calculating eligibility for voting.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4843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78B9B6-C7C1-7AE0-4EDC-C962754FDE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Python Syntax, Comments, and Errors</a:t>
            </a:r>
            <a:br>
              <a:rPr lang="en-US" b="0" i="0" u="none" strike="noStrike" dirty="0">
                <a:solidFill>
                  <a:srgbClr val="000000"/>
                </a:solidFill>
                <a:effectLst/>
              </a:rPr>
            </a:b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D0C40B-0EC2-4C82-DDCA-B2CEC4591F0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Python is case-sensitive: Name != name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Use # for comments; triple quotes (''') for docstrings.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Common Errors: 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</a:rPr>
              <a:t>SyntaxError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, 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</a:rPr>
              <a:t>IndentationError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, 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</a:rPr>
              <a:t>NameError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, 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</a:rPr>
              <a:t>TypeError</a:t>
            </a:r>
            <a:endParaRPr lang="en-US" b="0" i="0" u="none" strike="noStrike" dirty="0">
              <a:solidFill>
                <a:srgbClr val="000000"/>
              </a:solidFill>
              <a:effectLst/>
            </a:endParaRPr>
          </a:p>
          <a:p>
            <a:pPr marL="114300" indent="0">
              <a:buNone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Example:</a:t>
            </a:r>
          </a:p>
          <a:p>
            <a:pPr marL="114300" indent="0">
              <a:buNone/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# This is a comment</a:t>
            </a:r>
          </a:p>
          <a:p>
            <a:pPr marL="114300" indent="0">
              <a:buNone/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x = 10</a:t>
            </a:r>
          </a:p>
          <a:p>
            <a:pPr marL="114300" indent="0">
              <a:buNone/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print(x)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14300" indent="0">
              <a:buNone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Debugging Tip: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 Use print statements or IDE debuggers to track variable values</a:t>
            </a:r>
          </a:p>
          <a:p>
            <a:pPr marL="114300" indent="0">
              <a:buNone/>
            </a:pPr>
            <a:endParaRPr lang="en-US" b="0" i="0" u="none" strike="noStrike" dirty="0"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36640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707FA5-0840-84A7-1ED4-F6E5CBC0D6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Conditionals (if, </a:t>
            </a:r>
            <a:r>
              <a:rPr lang="en-US" b="1" i="0" u="none" strike="noStrike" dirty="0" err="1">
                <a:solidFill>
                  <a:srgbClr val="000000"/>
                </a:solidFill>
                <a:effectLst/>
              </a:rPr>
              <a:t>elif</a:t>
            </a: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, else)</a:t>
            </a:r>
            <a:br>
              <a:rPr lang="en-US" b="0" i="0" u="none" strike="noStrike" dirty="0">
                <a:solidFill>
                  <a:srgbClr val="000000"/>
                </a:solidFill>
                <a:effectLst/>
              </a:rPr>
            </a:b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F70016-4800-91E9-E9A1-C07B6609B5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491992"/>
            <a:ext cx="7886700" cy="4351339"/>
          </a:xfrm>
        </p:spPr>
        <p:txBody>
          <a:bodyPr/>
          <a:lstStyle/>
          <a:p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Used for decision-making.</a:t>
            </a:r>
          </a:p>
          <a:p>
            <a:pPr marL="11430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if age &gt;= 18:</a:t>
            </a:r>
          </a:p>
          <a:p>
            <a:pPr marL="11430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print("Adult")</a:t>
            </a:r>
          </a:p>
          <a:p>
            <a:pPr marL="11430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age &gt; 12:</a:t>
            </a:r>
          </a:p>
          <a:p>
            <a:pPr marL="11430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print("Teen")</a:t>
            </a:r>
          </a:p>
          <a:p>
            <a:pPr marL="11430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else:</a:t>
            </a:r>
          </a:p>
          <a:p>
            <a:pPr marL="11430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print("Child")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Logical Operators: and, or, not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Nesting allows complex decision logic.</a:t>
            </a:r>
          </a:p>
          <a:p>
            <a:pPr algn="l"/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Example Scenario: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 Age verification for an online service.</a:t>
            </a:r>
          </a:p>
          <a:p>
            <a:pPr marL="11430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79284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0D1FC6-9F03-2384-AF51-ABF21619F4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Loops (for, while)</a:t>
            </a:r>
            <a:br>
              <a:rPr lang="en-US" b="0" i="0" u="none" strike="noStrike" dirty="0">
                <a:solidFill>
                  <a:srgbClr val="000000"/>
                </a:solidFill>
                <a:effectLst/>
              </a:rPr>
            </a:b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6546F6-9BE1-4176-286B-03DA873E3DD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for loops iterate over sequences (lists, strings).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while loops run as long as a condition is true.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break exits loop; continue skips to next iteration.</a:t>
            </a:r>
          </a:p>
          <a:p>
            <a:pPr marL="114300" indent="0">
              <a:buNone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Example:</a:t>
            </a:r>
          </a:p>
          <a:p>
            <a:pPr marL="114300" indent="0">
              <a:buNone/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in range(5):</a:t>
            </a:r>
          </a:p>
          <a:p>
            <a:pPr marL="114300" indent="0">
              <a:buNone/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print(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114300" indent="0">
              <a:buNone/>
            </a:pPr>
            <a:endParaRPr lang="en-US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14300" indent="0">
              <a:buNone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Example Scenario: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 Creating a countdown timer or menu loop.</a:t>
            </a:r>
          </a:p>
          <a:p>
            <a:pPr marL="114300" indent="0">
              <a:buNone/>
            </a:pPr>
            <a:endParaRPr lang="en-US" b="0" i="0" u="none" strike="noStrike" dirty="0"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03375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8F8148-AF84-0E82-2FB8-CE3AB534C7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Built-In Libraries</a:t>
            </a:r>
            <a:br>
              <a:rPr lang="en-US" b="0" i="0" u="none" strike="noStrike" dirty="0">
                <a:solidFill>
                  <a:srgbClr val="000000"/>
                </a:solidFill>
                <a:effectLst/>
              </a:rPr>
            </a:b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24D97B-82A7-61D4-E2CA-1CAE7F7442B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math: Math functions (sqrt, pow, pi)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random: Random values (choice,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</a:rPr>
              <a:t>randint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datetime: Date and time operations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u="none" strike="noStrike" dirty="0" err="1">
                <a:solidFill>
                  <a:srgbClr val="000000"/>
                </a:solidFill>
                <a:effectLst/>
              </a:rPr>
              <a:t>os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: File system access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sys: System parameters and CLI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</a:rPr>
              <a:t>args</a:t>
            </a:r>
            <a:endParaRPr lang="en-US" b="0" i="0" u="none" strike="noStrike" dirty="0">
              <a:solidFill>
                <a:srgbClr val="000000"/>
              </a:solidFill>
              <a:effectLst/>
            </a:endParaRPr>
          </a:p>
          <a:p>
            <a:pPr algn="l"/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Example Scenario: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 Using 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</a:rPr>
              <a:t>random.choice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() to simulate a dice roll.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764292"/>
      </p:ext>
    </p:extLst>
  </p:cSld>
  <p:clrMapOvr>
    <a:masterClrMapping/>
  </p:clrMapOvr>
</p:sld>
</file>

<file path=ppt/theme/theme1.xml><?xml version="1.0" encoding="utf-8"?>
<a:theme xmlns:a="http://schemas.openxmlformats.org/drawingml/2006/main" name="PPT2_16to9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394</TotalTime>
  <Words>618</Words>
  <Application>Microsoft Macintosh PowerPoint</Application>
  <PresentationFormat>On-screen Show (4:3)</PresentationFormat>
  <Paragraphs>73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Courier New</vt:lpstr>
      <vt:lpstr>PPT2_16to9</vt:lpstr>
      <vt:lpstr>CSE1300</vt:lpstr>
      <vt:lpstr>NOTE:</vt:lpstr>
      <vt:lpstr>Introduction to Python - What is Python? </vt:lpstr>
      <vt:lpstr>Input, Output, and Variables</vt:lpstr>
      <vt:lpstr>Data Types and Type Conversion </vt:lpstr>
      <vt:lpstr>Python Syntax, Comments, and Errors </vt:lpstr>
      <vt:lpstr>Conditionals (if, elif, else) </vt:lpstr>
      <vt:lpstr>Loops (for, while) </vt:lpstr>
      <vt:lpstr>Built-In Libraries </vt:lpstr>
      <vt:lpstr>Raspberry Pi and GPIO Basics </vt:lpstr>
      <vt:lpstr>Robotics with Artie 3000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the First-Year Experience! </dc:title>
  <cp:lastModifiedBy>Harshitha Nirujogi</cp:lastModifiedBy>
  <cp:revision>114</cp:revision>
  <dcterms:modified xsi:type="dcterms:W3CDTF">2025-04-16T23:25:30Z</dcterms:modified>
</cp:coreProperties>
</file>