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7"/>
  </p:notesMasterIdLst>
  <p:sldIdLst>
    <p:sldId id="256" r:id="rId2"/>
    <p:sldId id="275" r:id="rId3"/>
    <p:sldId id="276" r:id="rId4"/>
    <p:sldId id="277" r:id="rId5"/>
    <p:sldId id="306" r:id="rId6"/>
    <p:sldId id="280" r:id="rId7"/>
    <p:sldId id="295" r:id="rId8"/>
    <p:sldId id="282" r:id="rId9"/>
    <p:sldId id="283" r:id="rId10"/>
    <p:sldId id="296" r:id="rId11"/>
    <p:sldId id="297" r:id="rId12"/>
    <p:sldId id="286" r:id="rId13"/>
    <p:sldId id="299" r:id="rId14"/>
    <p:sldId id="304" r:id="rId15"/>
    <p:sldId id="284" r:id="rId16"/>
    <p:sldId id="285" r:id="rId17"/>
    <p:sldId id="292" r:id="rId18"/>
    <p:sldId id="287" r:id="rId19"/>
    <p:sldId id="307" r:id="rId20"/>
    <p:sldId id="300" r:id="rId21"/>
    <p:sldId id="301" r:id="rId22"/>
    <p:sldId id="290" r:id="rId23"/>
    <p:sldId id="298" r:id="rId24"/>
    <p:sldId id="302" r:id="rId25"/>
    <p:sldId id="303"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7"/>
    <p:restoredTop sz="94682"/>
  </p:normalViewPr>
  <p:slideViewPr>
    <p:cSldViewPr snapToGrid="0" snapToObjects="1">
      <p:cViewPr varScale="1">
        <p:scale>
          <a:sx n="150" d="100"/>
          <a:sy n="150" d="100"/>
        </p:scale>
        <p:origin x="23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yourself and welcome the students</a:t>
            </a: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0" y="57944"/>
            <a:ext cx="4351339"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8"/>
            <a:ext cx="581183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3"/>
            <a:ext cx="581183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143000" y="3602037"/>
            <a:ext cx="6858000" cy="16557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9" name="Google Shape;29;p4"/>
          <p:cNvSpPr txBox="1">
            <a:spLocks noGrp="1"/>
          </p:cNvSpPr>
          <p:nvPr>
            <p:ph type="dt" idx="10"/>
          </p:nvPr>
        </p:nvSpPr>
        <p:spPr>
          <a:xfrm>
            <a:off x="628650" y="64988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64988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4988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46291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7"/>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p:nvPr/>
        </p:nvSpPr>
        <p:spPr>
          <a:xfrm>
            <a:off x="2989253" y="4066163"/>
            <a:ext cx="363623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91" name="Google Shape;91;p14"/>
          <p:cNvSpPr txBox="1">
            <a:spLocks noGrp="1"/>
          </p:cNvSpPr>
          <p:nvPr>
            <p:ph type="title"/>
          </p:nvPr>
        </p:nvSpPr>
        <p:spPr>
          <a:xfrm>
            <a:off x="916950" y="2276846"/>
            <a:ext cx="7310100" cy="77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Calibri"/>
              <a:buNone/>
            </a:pPr>
            <a:r>
              <a:rPr lang="en-US" sz="3240" dirty="0"/>
              <a:t>CSE 1300</a:t>
            </a:r>
            <a:endParaRPr sz="3240" dirty="0"/>
          </a:p>
        </p:txBody>
      </p:sp>
      <p:sp>
        <p:nvSpPr>
          <p:cNvPr id="92" name="Google Shape;92;p14"/>
          <p:cNvSpPr txBox="1"/>
          <p:nvPr/>
        </p:nvSpPr>
        <p:spPr>
          <a:xfrm>
            <a:off x="2662732" y="3389085"/>
            <a:ext cx="381853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dirty="0">
                <a:latin typeface="Calibri"/>
                <a:ea typeface="Calibri"/>
                <a:cs typeface="Calibri"/>
                <a:sym typeface="Calibri"/>
              </a:rPr>
              <a:t>Internet / Networking</a:t>
            </a:r>
            <a:endParaRPr sz="3200"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D148-80D0-D457-234F-91F1C6482CB0}"/>
              </a:ext>
            </a:extLst>
          </p:cNvPr>
          <p:cNvSpPr>
            <a:spLocks noGrp="1"/>
          </p:cNvSpPr>
          <p:nvPr>
            <p:ph type="title"/>
          </p:nvPr>
        </p:nvSpPr>
        <p:spPr/>
        <p:txBody>
          <a:bodyPr/>
          <a:lstStyle/>
          <a:p>
            <a:r>
              <a:rPr lang="en-US" b="0" i="0" u="none" strike="noStrike" dirty="0">
                <a:solidFill>
                  <a:srgbClr val="000000"/>
                </a:solidFill>
                <a:effectLst/>
                <a:latin typeface="-webkit-standard"/>
              </a:rPr>
              <a:t>Understanding IP Addresses</a:t>
            </a:r>
            <a:endParaRPr lang="en-US" dirty="0"/>
          </a:p>
        </p:txBody>
      </p:sp>
      <p:sp>
        <p:nvSpPr>
          <p:cNvPr id="3" name="Text Placeholder 2">
            <a:extLst>
              <a:ext uri="{FF2B5EF4-FFF2-40B4-BE49-F238E27FC236}">
                <a16:creationId xmlns:a16="http://schemas.microsoft.com/office/drawing/2014/main" id="{3FD4A3DF-FF1F-2EFF-E157-801AED5329CE}"/>
              </a:ext>
            </a:extLst>
          </p:cNvPr>
          <p:cNvSpPr>
            <a:spLocks noGrp="1"/>
          </p:cNvSpPr>
          <p:nvPr>
            <p:ph type="body" idx="1"/>
          </p:nvPr>
        </p:nvSpPr>
        <p:spPr>
          <a:xfrm>
            <a:off x="425450" y="1253330"/>
            <a:ext cx="7886700" cy="4351339"/>
          </a:xfrm>
        </p:spPr>
        <p:txBody>
          <a:bodyPr/>
          <a:lstStyle/>
          <a:p>
            <a:r>
              <a:rPr lang="en-US" dirty="0"/>
              <a:t>When you speak to a room full of people, you will start with “Hey Jack…” to specify who you are speaking to.</a:t>
            </a:r>
          </a:p>
          <a:p>
            <a:r>
              <a:rPr lang="en-US" dirty="0"/>
              <a:t>Computer networks are similar, hundreds of devices may be connected, so it’s important to specify which device a message is for.  This is done with IP addresses.</a:t>
            </a:r>
          </a:p>
          <a:p>
            <a:r>
              <a:rPr lang="en-US" dirty="0"/>
              <a:t>Each device is assigned a unique IP address in the network.  </a:t>
            </a:r>
          </a:p>
          <a:p>
            <a:pPr lvl="1"/>
            <a:r>
              <a:rPr lang="en-US" dirty="0"/>
              <a:t>Most networks today use IPv4 addresses such as 10.0.0.1.</a:t>
            </a:r>
          </a:p>
          <a:p>
            <a:pPr lvl="1"/>
            <a:r>
              <a:rPr lang="en-US" dirty="0"/>
              <a:t>Each IP is made up of 4 “octets”.  Each octet is a number between 0 and 255.  </a:t>
            </a:r>
          </a:p>
          <a:p>
            <a:pPr lvl="2"/>
            <a:r>
              <a:rPr lang="en-US" dirty="0"/>
              <a:t>The lowest address is 0.0.0.0, the highest is 255.255.255.255.</a:t>
            </a:r>
          </a:p>
          <a:p>
            <a:pPr lvl="1"/>
            <a:r>
              <a:rPr lang="en-US" dirty="0"/>
              <a:t>Some networks have moved to IPv6 addresses such as 1234:5678:9123:4567:aaaa:bbbb:cccc:dddd</a:t>
            </a:r>
          </a:p>
          <a:p>
            <a:pPr lvl="2"/>
            <a:r>
              <a:rPr lang="en-US" dirty="0"/>
              <a:t>8x 16bit hexadecimal numbers are separated by colons.</a:t>
            </a:r>
          </a:p>
        </p:txBody>
      </p:sp>
    </p:spTree>
    <p:extLst>
      <p:ext uri="{BB962C8B-B14F-4D97-AF65-F5344CB8AC3E}">
        <p14:creationId xmlns:p14="http://schemas.microsoft.com/office/powerpoint/2010/main" val="154220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9733-C7D4-705B-F733-52EB0C8D12E0}"/>
              </a:ext>
            </a:extLst>
          </p:cNvPr>
          <p:cNvSpPr>
            <a:spLocks noGrp="1"/>
          </p:cNvSpPr>
          <p:nvPr>
            <p:ph type="title"/>
          </p:nvPr>
        </p:nvSpPr>
        <p:spPr/>
        <p:txBody>
          <a:bodyPr/>
          <a:lstStyle/>
          <a:p>
            <a:r>
              <a:rPr lang="en-US" b="0" i="0" u="none" strike="noStrike" dirty="0">
                <a:solidFill>
                  <a:srgbClr val="000000"/>
                </a:solidFill>
                <a:effectLst/>
                <a:latin typeface="-webkit-standard"/>
              </a:rPr>
              <a:t>IPv4 vs. IPv6</a:t>
            </a:r>
            <a:endParaRPr lang="en-US" dirty="0"/>
          </a:p>
        </p:txBody>
      </p:sp>
      <p:sp>
        <p:nvSpPr>
          <p:cNvPr id="3" name="Text Placeholder 2">
            <a:extLst>
              <a:ext uri="{FF2B5EF4-FFF2-40B4-BE49-F238E27FC236}">
                <a16:creationId xmlns:a16="http://schemas.microsoft.com/office/drawing/2014/main" id="{BFBEEC28-9741-1D80-BE87-BC5DB490DFF6}"/>
              </a:ext>
            </a:extLst>
          </p:cNvPr>
          <p:cNvSpPr>
            <a:spLocks noGrp="1"/>
          </p:cNvSpPr>
          <p:nvPr>
            <p:ph type="body" idx="1"/>
          </p:nvPr>
        </p:nvSpPr>
        <p:spPr/>
        <p:txBody>
          <a:bodyPr/>
          <a:lstStyle/>
          <a:p>
            <a:r>
              <a:rPr lang="en-US" b="1" dirty="0"/>
              <a:t>IPv4</a:t>
            </a:r>
            <a:r>
              <a:rPr lang="en-US" dirty="0"/>
              <a:t>: 32-bit address, ~4.3 billion unique addresses (e.g., 192.168.1.1).</a:t>
            </a:r>
          </a:p>
          <a:p>
            <a:r>
              <a:rPr lang="en-US" b="1" dirty="0"/>
              <a:t>IPv6</a:t>
            </a:r>
            <a:r>
              <a:rPr lang="en-US" dirty="0"/>
              <a:t>: 128-bit address, nearly unlimited addresses (e.g., 2001:0db8:85a3::8a2e:0370:7334).</a:t>
            </a:r>
          </a:p>
          <a:p>
            <a:r>
              <a:rPr lang="en-US" b="1" dirty="0"/>
              <a:t>Reason for Migration</a:t>
            </a:r>
            <a:r>
              <a:rPr lang="en-US" dirty="0"/>
              <a:t>: </a:t>
            </a:r>
          </a:p>
          <a:p>
            <a:pPr lvl="1"/>
            <a:r>
              <a:rPr lang="en-US" dirty="0"/>
              <a:t>Exhaustion of IPv4 addresses and need for more devices.</a:t>
            </a:r>
          </a:p>
          <a:p>
            <a:pPr lvl="1"/>
            <a:r>
              <a:rPr lang="en-US" dirty="0"/>
              <a:t>More devices are connecting to the internet.  Some lightbulbs connect with their own IP address.  Your watch, your phone, your laptop, your smart ring, your headphones all may have IP addresses.</a:t>
            </a:r>
          </a:p>
          <a:p>
            <a:endParaRPr lang="en-US" dirty="0"/>
          </a:p>
        </p:txBody>
      </p:sp>
    </p:spTree>
    <p:extLst>
      <p:ext uri="{BB962C8B-B14F-4D97-AF65-F5344CB8AC3E}">
        <p14:creationId xmlns:p14="http://schemas.microsoft.com/office/powerpoint/2010/main" val="381323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316F-FCD8-49E3-CC30-ED47B5DFE85A}"/>
              </a:ext>
            </a:extLst>
          </p:cNvPr>
          <p:cNvSpPr>
            <a:spLocks noGrp="1"/>
          </p:cNvSpPr>
          <p:nvPr>
            <p:ph type="title"/>
          </p:nvPr>
        </p:nvSpPr>
        <p:spPr/>
        <p:txBody>
          <a:bodyPr/>
          <a:lstStyle/>
          <a:p>
            <a:r>
              <a:rPr lang="en-US" b="0" i="0" u="none" strike="noStrike" dirty="0">
                <a:solidFill>
                  <a:srgbClr val="000000"/>
                </a:solidFill>
                <a:effectLst/>
                <a:latin typeface="-webkit-standard"/>
              </a:rPr>
              <a:t>Public vs. Private IP Addresses</a:t>
            </a:r>
            <a:endParaRPr lang="en-US" dirty="0"/>
          </a:p>
        </p:txBody>
      </p:sp>
      <p:sp>
        <p:nvSpPr>
          <p:cNvPr id="3" name="Text Placeholder 2">
            <a:extLst>
              <a:ext uri="{FF2B5EF4-FFF2-40B4-BE49-F238E27FC236}">
                <a16:creationId xmlns:a16="http://schemas.microsoft.com/office/drawing/2014/main" id="{3D404291-FFD0-9C71-90EB-E6D307203C53}"/>
              </a:ext>
            </a:extLst>
          </p:cNvPr>
          <p:cNvSpPr>
            <a:spLocks noGrp="1"/>
          </p:cNvSpPr>
          <p:nvPr>
            <p:ph type="body" idx="1"/>
          </p:nvPr>
        </p:nvSpPr>
        <p:spPr/>
        <p:txBody>
          <a:bodyPr/>
          <a:lstStyle/>
          <a:p>
            <a:r>
              <a:rPr lang="en-US" b="1" dirty="0"/>
              <a:t>Public IP</a:t>
            </a:r>
            <a:r>
              <a:rPr lang="en-US" dirty="0"/>
              <a:t>: Routable over the Internet; assigned by ISPs.</a:t>
            </a:r>
          </a:p>
          <a:p>
            <a:r>
              <a:rPr lang="en-US" b="1" dirty="0"/>
              <a:t>Private IP</a:t>
            </a:r>
            <a:r>
              <a:rPr lang="en-US" dirty="0"/>
              <a:t>: Used in LANs (Local Area Networks); not routable on the public Internet.</a:t>
            </a:r>
          </a:p>
          <a:p>
            <a:r>
              <a:rPr lang="en-US" b="1" dirty="0"/>
              <a:t>Address Ranges</a:t>
            </a:r>
            <a:r>
              <a:rPr lang="en-US" dirty="0"/>
              <a:t>: Private IP ranges (e.g., 192.168.x.x, 10.x.x.x, 172.16.x.x–172.31.x.x).</a:t>
            </a:r>
          </a:p>
          <a:p>
            <a:pPr lvl="1"/>
            <a:r>
              <a:rPr lang="en-US" dirty="0"/>
              <a:t>These can be reused in hundreds of networks but require at least one public IP address to connect to the internet.</a:t>
            </a:r>
          </a:p>
          <a:p>
            <a:pPr lvl="1"/>
            <a:r>
              <a:rPr lang="en-US" dirty="0"/>
              <a:t>Your home likely uses one of these ranges, and all data coming from your network shares a single public IP assigned by your ISP.</a:t>
            </a:r>
          </a:p>
        </p:txBody>
      </p:sp>
    </p:spTree>
    <p:extLst>
      <p:ext uri="{BB962C8B-B14F-4D97-AF65-F5344CB8AC3E}">
        <p14:creationId xmlns:p14="http://schemas.microsoft.com/office/powerpoint/2010/main" val="281594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B636-BA23-5993-F58D-1A75D1D241D0}"/>
              </a:ext>
            </a:extLst>
          </p:cNvPr>
          <p:cNvSpPr>
            <a:spLocks noGrp="1"/>
          </p:cNvSpPr>
          <p:nvPr>
            <p:ph type="title"/>
          </p:nvPr>
        </p:nvSpPr>
        <p:spPr>
          <a:xfrm>
            <a:off x="628650" y="681036"/>
            <a:ext cx="7886700" cy="1325563"/>
          </a:xfrm>
        </p:spPr>
        <p:txBody>
          <a:bodyPr/>
          <a:lstStyle/>
          <a:p>
            <a:r>
              <a:rPr lang="en-US" b="1" i="0" u="none" strike="noStrike" dirty="0">
                <a:solidFill>
                  <a:srgbClr val="000000"/>
                </a:solidFill>
                <a:effectLst/>
              </a:rPr>
              <a:t>Networking Protocol Layers (OSI/TCP-IP Models)</a:t>
            </a:r>
            <a:br>
              <a:rPr lang="en-US" b="1"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4E96992F-F364-46AF-5FD4-3072D9BA4113}"/>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OSI Model (7 layers)</a:t>
            </a:r>
            <a:r>
              <a:rPr lang="en-US" b="0" i="0" u="none" strike="noStrike" dirty="0">
                <a:solidFill>
                  <a:srgbClr val="000000"/>
                </a:solidFill>
                <a:effectLst/>
              </a:rPr>
              <a:t>: Physical, Data Link, Network, Transport, Session, Presentation, Application.</a:t>
            </a:r>
          </a:p>
          <a:p>
            <a:pPr algn="l">
              <a:buFont typeface="Arial" panose="020B0604020202020204" pitchFamily="34" charset="0"/>
              <a:buChar char="•"/>
            </a:pPr>
            <a:r>
              <a:rPr lang="en-US" b="1" i="0" u="none" strike="noStrike" dirty="0">
                <a:solidFill>
                  <a:srgbClr val="000000"/>
                </a:solidFill>
                <a:effectLst/>
              </a:rPr>
              <a:t>TCP/IP Model (4 layers)</a:t>
            </a:r>
            <a:r>
              <a:rPr lang="en-US" b="0" i="0" u="none" strike="noStrike" dirty="0">
                <a:solidFill>
                  <a:srgbClr val="000000"/>
                </a:solidFill>
                <a:effectLst/>
              </a:rPr>
              <a:t>: Link, Internet, Transport, Application.</a:t>
            </a:r>
          </a:p>
          <a:p>
            <a:pPr algn="l">
              <a:buFont typeface="Arial" panose="020B0604020202020204" pitchFamily="34" charset="0"/>
              <a:buChar char="•"/>
            </a:pPr>
            <a:r>
              <a:rPr lang="en-US" b="1" i="0" u="none" strike="noStrike" dirty="0">
                <a:solidFill>
                  <a:srgbClr val="000000"/>
                </a:solidFill>
                <a:effectLst/>
              </a:rPr>
              <a:t>Purpose</a:t>
            </a:r>
            <a:r>
              <a:rPr lang="en-US" b="0" i="0" u="none" strike="noStrike" dirty="0">
                <a:solidFill>
                  <a:srgbClr val="000000"/>
                </a:solidFill>
                <a:effectLst/>
              </a:rPr>
              <a:t>: Standardize communication functions into distinct layers.</a:t>
            </a:r>
          </a:p>
          <a:p>
            <a:endParaRPr lang="en-US" dirty="0"/>
          </a:p>
        </p:txBody>
      </p:sp>
    </p:spTree>
    <p:extLst>
      <p:ext uri="{BB962C8B-B14F-4D97-AF65-F5344CB8AC3E}">
        <p14:creationId xmlns:p14="http://schemas.microsoft.com/office/powerpoint/2010/main" val="179962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C7B1D8-C5F3-1E76-0977-AABA27D79D18}"/>
              </a:ext>
            </a:extLst>
          </p:cNvPr>
          <p:cNvPicPr>
            <a:picLocks noChangeAspect="1"/>
          </p:cNvPicPr>
          <p:nvPr/>
        </p:nvPicPr>
        <p:blipFill>
          <a:blip r:embed="rId2"/>
          <a:stretch>
            <a:fillRect/>
          </a:stretch>
        </p:blipFill>
        <p:spPr>
          <a:xfrm>
            <a:off x="396733" y="656216"/>
            <a:ext cx="8350534" cy="4948518"/>
          </a:xfrm>
          <a:prstGeom prst="rect">
            <a:avLst/>
          </a:prstGeom>
        </p:spPr>
      </p:pic>
    </p:spTree>
    <p:extLst>
      <p:ext uri="{BB962C8B-B14F-4D97-AF65-F5344CB8AC3E}">
        <p14:creationId xmlns:p14="http://schemas.microsoft.com/office/powerpoint/2010/main" val="3408907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2945-6855-B217-BC7F-A1C6F9E84D4C}"/>
              </a:ext>
            </a:extLst>
          </p:cNvPr>
          <p:cNvSpPr>
            <a:spLocks noGrp="1"/>
          </p:cNvSpPr>
          <p:nvPr>
            <p:ph type="title"/>
          </p:nvPr>
        </p:nvSpPr>
        <p:spPr>
          <a:xfrm>
            <a:off x="628650" y="763158"/>
            <a:ext cx="7886700" cy="1325563"/>
          </a:xfrm>
        </p:spPr>
        <p:txBody>
          <a:bodyPr/>
          <a:lstStyle/>
          <a:p>
            <a:r>
              <a:rPr lang="en-US" dirty="0"/>
              <a:t>ISP - </a:t>
            </a:r>
            <a:r>
              <a:rPr lang="en-US" dirty="0">
                <a:effectLst/>
                <a:latin typeface="Helvetica" pitchFamily="2" charset="0"/>
              </a:rPr>
              <a:t>Internet Service Provider</a:t>
            </a:r>
            <a:br>
              <a:rPr lang="en-US" dirty="0">
                <a:effectLst/>
                <a:latin typeface="Helvetica" pitchFamily="2" charset="0"/>
              </a:rPr>
            </a:br>
            <a:endParaRPr lang="en-US" dirty="0"/>
          </a:p>
        </p:txBody>
      </p:sp>
      <p:sp>
        <p:nvSpPr>
          <p:cNvPr id="3" name="Text Placeholder 2">
            <a:extLst>
              <a:ext uri="{FF2B5EF4-FFF2-40B4-BE49-F238E27FC236}">
                <a16:creationId xmlns:a16="http://schemas.microsoft.com/office/drawing/2014/main" id="{48995E82-7A7E-BA68-7B8D-4C67FD9A563B}"/>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﻿﻿﻿Refers to a company that provides Internet services, including personal and business access to the Internet</a:t>
            </a:r>
          </a:p>
          <a:p>
            <a:pPr>
              <a:buFont typeface="Arial" panose="020B0604020202020204" pitchFamily="34" charset="0"/>
              <a:buChar char="•"/>
            </a:pPr>
            <a:r>
              <a:rPr lang="en-US" dirty="0">
                <a:effectLst/>
                <a:latin typeface="Helvetica" pitchFamily="2" charset="0"/>
              </a:rPr>
              <a:t>﻿﻿Examples:</a:t>
            </a:r>
          </a:p>
          <a:p>
            <a:pPr>
              <a:buFont typeface="Arial" panose="020B0604020202020204" pitchFamily="34" charset="0"/>
              <a:buChar char="•"/>
            </a:pPr>
            <a:r>
              <a:rPr lang="en-US" dirty="0">
                <a:effectLst/>
                <a:latin typeface="Helvetica" pitchFamily="2" charset="0"/>
              </a:rPr>
              <a:t>Xfinity</a:t>
            </a:r>
          </a:p>
          <a:p>
            <a:pPr>
              <a:buFont typeface="Arial" panose="020B0604020202020204" pitchFamily="34" charset="0"/>
              <a:buChar char="•"/>
            </a:pPr>
            <a:r>
              <a:rPr lang="en-US" dirty="0">
                <a:effectLst/>
                <a:latin typeface="Helvetica" pitchFamily="2" charset="0"/>
              </a:rPr>
              <a:t>﻿﻿AT&amp;T</a:t>
            </a:r>
          </a:p>
          <a:p>
            <a:pPr>
              <a:buFont typeface="Arial" panose="020B0604020202020204" pitchFamily="34" charset="0"/>
              <a:buChar char="•"/>
            </a:pPr>
            <a:r>
              <a:rPr lang="en-US" dirty="0">
                <a:effectLst/>
                <a:latin typeface="Helvetica" pitchFamily="2" charset="0"/>
              </a:rPr>
              <a:t>﻿﻿Time Warner</a:t>
            </a:r>
          </a:p>
          <a:p>
            <a:pPr>
              <a:buFont typeface="Arial" panose="020B0604020202020204" pitchFamily="34" charset="0"/>
              <a:buChar char="•"/>
            </a:pPr>
            <a:r>
              <a:rPr lang="en-US" dirty="0">
                <a:effectLst/>
                <a:latin typeface="Helvetica" pitchFamily="2" charset="0"/>
              </a:rPr>
              <a:t>﻿﻿Verizon</a:t>
            </a:r>
          </a:p>
          <a:p>
            <a:endParaRPr lang="en-US" dirty="0"/>
          </a:p>
        </p:txBody>
      </p:sp>
    </p:spTree>
    <p:extLst>
      <p:ext uri="{BB962C8B-B14F-4D97-AF65-F5344CB8AC3E}">
        <p14:creationId xmlns:p14="http://schemas.microsoft.com/office/powerpoint/2010/main" val="428687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EA20-0288-9DAC-8070-62EC0B5D91D0}"/>
              </a:ext>
            </a:extLst>
          </p:cNvPr>
          <p:cNvSpPr>
            <a:spLocks noGrp="1"/>
          </p:cNvSpPr>
          <p:nvPr>
            <p:ph type="title"/>
          </p:nvPr>
        </p:nvSpPr>
        <p:spPr/>
        <p:txBody>
          <a:bodyPr/>
          <a:lstStyle/>
          <a:p>
            <a:r>
              <a:rPr lang="en-US" dirty="0"/>
              <a:t>IP – Internet Protocol</a:t>
            </a:r>
          </a:p>
        </p:txBody>
      </p:sp>
      <p:sp>
        <p:nvSpPr>
          <p:cNvPr id="3" name="Text Placeholder 2">
            <a:extLst>
              <a:ext uri="{FF2B5EF4-FFF2-40B4-BE49-F238E27FC236}">
                <a16:creationId xmlns:a16="http://schemas.microsoft.com/office/drawing/2014/main" id="{EB086110-16CD-ECFD-41A8-6CC7133E3E1A}"/>
              </a:ext>
            </a:extLst>
          </p:cNvPr>
          <p:cNvSpPr>
            <a:spLocks noGrp="1"/>
          </p:cNvSpPr>
          <p:nvPr>
            <p:ph type="body" idx="1"/>
          </p:nvPr>
        </p:nvSpPr>
        <p:spPr/>
        <p:txBody>
          <a:bodyPr/>
          <a:lstStyle/>
          <a:p>
            <a:r>
              <a:rPr lang="en-US" dirty="0">
                <a:effectLst/>
                <a:latin typeface="Helvetica" pitchFamily="2" charset="0"/>
              </a:rPr>
              <a:t>﻿﻿A set of standard protocols used for almost all communication on the internet.</a:t>
            </a:r>
          </a:p>
          <a:p>
            <a:pPr lvl="1"/>
            <a:r>
              <a:rPr lang="en-US" dirty="0">
                <a:latin typeface="Helvetica" pitchFamily="2" charset="0"/>
              </a:rPr>
              <a:t>Contains protocols like TCP, UDP, ICMP, etc.</a:t>
            </a:r>
          </a:p>
          <a:p>
            <a:r>
              <a:rPr lang="en-US" dirty="0">
                <a:latin typeface="Helvetica" pitchFamily="2" charset="0"/>
              </a:rPr>
              <a:t>Defines the IP address standards.</a:t>
            </a:r>
          </a:p>
          <a:p>
            <a:r>
              <a:rPr lang="en-US" dirty="0">
                <a:latin typeface="Helvetica" pitchFamily="2" charset="0"/>
              </a:rPr>
              <a:t>Is widely extensible which is why it’s still used today despite the speed and scale of the internet changing rapidly since inception.</a:t>
            </a:r>
            <a:endParaRPr lang="en-US" dirty="0"/>
          </a:p>
        </p:txBody>
      </p:sp>
    </p:spTree>
    <p:extLst>
      <p:ext uri="{BB962C8B-B14F-4D97-AF65-F5344CB8AC3E}">
        <p14:creationId xmlns:p14="http://schemas.microsoft.com/office/powerpoint/2010/main" val="390239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2855-E197-75CB-F4E7-1BFC0BD9CE8D}"/>
              </a:ext>
            </a:extLst>
          </p:cNvPr>
          <p:cNvSpPr>
            <a:spLocks noGrp="1"/>
          </p:cNvSpPr>
          <p:nvPr>
            <p:ph type="title"/>
          </p:nvPr>
        </p:nvSpPr>
        <p:spPr/>
        <p:txBody>
          <a:bodyPr/>
          <a:lstStyle/>
          <a:p>
            <a:r>
              <a:rPr lang="en-US" dirty="0"/>
              <a:t>DNS – Domain name system</a:t>
            </a:r>
          </a:p>
        </p:txBody>
      </p:sp>
      <p:sp>
        <p:nvSpPr>
          <p:cNvPr id="3" name="Text Placeholder 2">
            <a:extLst>
              <a:ext uri="{FF2B5EF4-FFF2-40B4-BE49-F238E27FC236}">
                <a16:creationId xmlns:a16="http://schemas.microsoft.com/office/drawing/2014/main" id="{8D06B07A-BBFE-E38E-AE27-690EE965CCCA}"/>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﻿﻿﻿While every computer on the internet as an IP address, humans are not good at remembering 74.125.138.102.  We are much better at remembering “google.com”.</a:t>
            </a:r>
          </a:p>
          <a:p>
            <a:pPr lvl="1">
              <a:buFont typeface="Arial" panose="020B0604020202020204" pitchFamily="34" charset="0"/>
              <a:buChar char="•"/>
            </a:pPr>
            <a:r>
              <a:rPr lang="en-US" dirty="0">
                <a:latin typeface="Helvetica" pitchFamily="2" charset="0"/>
              </a:rPr>
              <a:t>DNS is a protocol which allows us to convert names (Domain names) that are easy to remember into IP addresses.</a:t>
            </a:r>
          </a:p>
          <a:p>
            <a:pPr lvl="1">
              <a:buFont typeface="Arial" panose="020B0604020202020204" pitchFamily="34" charset="0"/>
              <a:buChar char="•"/>
            </a:pPr>
            <a:r>
              <a:rPr lang="en-US" dirty="0">
                <a:latin typeface="Helvetica" pitchFamily="2" charset="0"/>
              </a:rPr>
              <a:t>When you type in Kennesaw.edu into a web browser (chrome, </a:t>
            </a:r>
            <a:r>
              <a:rPr lang="en-US" dirty="0" err="1">
                <a:latin typeface="Helvetica" pitchFamily="2" charset="0"/>
              </a:rPr>
              <a:t>firefox</a:t>
            </a:r>
            <a:r>
              <a:rPr lang="en-US" dirty="0">
                <a:latin typeface="Helvetica" pitchFamily="2" charset="0"/>
              </a:rPr>
              <a:t>, safari </a:t>
            </a:r>
            <a:r>
              <a:rPr lang="en-US" dirty="0" err="1">
                <a:latin typeface="Helvetica" pitchFamily="2" charset="0"/>
              </a:rPr>
              <a:t>etc</a:t>
            </a:r>
            <a:r>
              <a:rPr lang="en-US" dirty="0">
                <a:latin typeface="Helvetica" pitchFamily="2" charset="0"/>
              </a:rPr>
              <a:t>), the first thing which happens is that it’s converted to an IP (172.27.130.29).</a:t>
            </a:r>
          </a:p>
          <a:p>
            <a:pPr lvl="1">
              <a:buFont typeface="Arial" panose="020B0604020202020204" pitchFamily="34" charset="0"/>
              <a:buChar char="•"/>
            </a:pPr>
            <a:r>
              <a:rPr lang="en-US" dirty="0">
                <a:latin typeface="Helvetica" pitchFamily="2" charset="0"/>
              </a:rPr>
              <a:t>You can do a DNS lookup on any computer by typing in a command/prompt:</a:t>
            </a:r>
          </a:p>
          <a:p>
            <a:pPr lvl="2">
              <a:buFont typeface="Arial" panose="020B0604020202020204" pitchFamily="34" charset="0"/>
              <a:buChar char="•"/>
            </a:pPr>
            <a:r>
              <a:rPr lang="en-US" dirty="0" err="1">
                <a:latin typeface="Helvetica" pitchFamily="2" charset="0"/>
              </a:rPr>
              <a:t>nslookup</a:t>
            </a:r>
            <a:r>
              <a:rPr lang="en-US" dirty="0">
                <a:latin typeface="Helvetica" pitchFamily="2" charset="0"/>
              </a:rPr>
              <a:t> kennesaw.edu</a:t>
            </a:r>
          </a:p>
          <a:p>
            <a:endParaRPr lang="en-US" dirty="0"/>
          </a:p>
        </p:txBody>
      </p:sp>
    </p:spTree>
    <p:extLst>
      <p:ext uri="{BB962C8B-B14F-4D97-AF65-F5344CB8AC3E}">
        <p14:creationId xmlns:p14="http://schemas.microsoft.com/office/powerpoint/2010/main" val="1162260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525D-043C-7F53-1CD3-253954FFB574}"/>
              </a:ext>
            </a:extLst>
          </p:cNvPr>
          <p:cNvSpPr>
            <a:spLocks noGrp="1"/>
          </p:cNvSpPr>
          <p:nvPr>
            <p:ph type="title"/>
          </p:nvPr>
        </p:nvSpPr>
        <p:spPr>
          <a:xfrm>
            <a:off x="628650" y="681036"/>
            <a:ext cx="7886700" cy="1325563"/>
          </a:xfrm>
        </p:spPr>
        <p:txBody>
          <a:bodyPr/>
          <a:lstStyle/>
          <a:p>
            <a:r>
              <a:rPr lang="en-US" dirty="0"/>
              <a:t>TCP - </a:t>
            </a:r>
            <a:r>
              <a:rPr lang="en-US" dirty="0">
                <a:effectLst/>
                <a:latin typeface="Helvetica" pitchFamily="2" charset="0"/>
              </a:rPr>
              <a:t>Transmission Control Protocol</a:t>
            </a:r>
            <a:br>
              <a:rPr lang="en-US" dirty="0">
                <a:effectLst/>
                <a:latin typeface="Helvetica" pitchFamily="2" charset="0"/>
              </a:rPr>
            </a:br>
            <a:endParaRPr lang="en-US" dirty="0"/>
          </a:p>
        </p:txBody>
      </p:sp>
      <p:sp>
        <p:nvSpPr>
          <p:cNvPr id="3" name="Text Placeholder 2">
            <a:extLst>
              <a:ext uri="{FF2B5EF4-FFF2-40B4-BE49-F238E27FC236}">
                <a16:creationId xmlns:a16="http://schemas.microsoft.com/office/drawing/2014/main" id="{A4EFB7BA-79F3-2862-98A5-E3FE74BDB1E3}"/>
              </a:ext>
            </a:extLst>
          </p:cNvPr>
          <p:cNvSpPr>
            <a:spLocks noGrp="1"/>
          </p:cNvSpPr>
          <p:nvPr>
            <p:ph type="body" idx="1"/>
          </p:nvPr>
        </p:nvSpPr>
        <p:spPr>
          <a:xfrm>
            <a:off x="425450" y="1343817"/>
            <a:ext cx="7886700" cy="4351339"/>
          </a:xfrm>
        </p:spPr>
        <p:txBody>
          <a:bodyPr/>
          <a:lstStyle/>
          <a:p>
            <a:pPr>
              <a:buFont typeface="Arial" panose="020B0604020202020204" pitchFamily="34" charset="0"/>
              <a:buChar char="•"/>
            </a:pPr>
            <a:r>
              <a:rPr lang="en-US" sz="1600" dirty="0">
                <a:effectLst/>
                <a:latin typeface="Helvetica" pitchFamily="2" charset="0"/>
              </a:rPr>
              <a:t>TCP </a:t>
            </a:r>
            <a:r>
              <a:rPr lang="en-US" sz="1600" dirty="0">
                <a:latin typeface="Helvetica" pitchFamily="2" charset="0"/>
              </a:rPr>
              <a:t>is used by most services on the internet.</a:t>
            </a:r>
          </a:p>
          <a:p>
            <a:pPr lvl="1">
              <a:buFont typeface="Arial" panose="020B0604020202020204" pitchFamily="34" charset="0"/>
              <a:buChar char="•"/>
            </a:pPr>
            <a:r>
              <a:rPr lang="en-US" sz="1600" dirty="0">
                <a:effectLst/>
                <a:latin typeface="Helvetica" pitchFamily="2" charset="0"/>
              </a:rPr>
              <a:t>HTTP/HTTPS – Most of what you know as the internet uses HTTP.  It’s how all web pages are retrieved in Chrome, Firefox, Safari, Edge etc.  Also used for most apps on your phone.</a:t>
            </a:r>
          </a:p>
          <a:p>
            <a:pPr lvl="1">
              <a:buFont typeface="Arial" panose="020B0604020202020204" pitchFamily="34" charset="0"/>
              <a:buChar char="•"/>
            </a:pPr>
            <a:r>
              <a:rPr lang="en-US" sz="1600" dirty="0">
                <a:latin typeface="Helvetica" pitchFamily="2" charset="0"/>
              </a:rPr>
              <a:t>SMTP – How all email is transmitted from one server to another.</a:t>
            </a:r>
          </a:p>
          <a:p>
            <a:pPr lvl="1">
              <a:buFont typeface="Arial" panose="020B0604020202020204" pitchFamily="34" charset="0"/>
              <a:buChar char="•"/>
            </a:pPr>
            <a:r>
              <a:rPr lang="en-US" sz="1600" dirty="0">
                <a:latin typeface="Helvetica" pitchFamily="2" charset="0"/>
              </a:rPr>
              <a:t>Many others (DB connections, monitoring systems, </a:t>
            </a:r>
            <a:r>
              <a:rPr lang="en-US" sz="1600" dirty="0" err="1">
                <a:latin typeface="Helvetica" pitchFamily="2" charset="0"/>
              </a:rPr>
              <a:t>etc</a:t>
            </a:r>
            <a:r>
              <a:rPr lang="en-US" sz="1600" dirty="0">
                <a:latin typeface="Helvetica" pitchFamily="2" charset="0"/>
              </a:rPr>
              <a:t>)</a:t>
            </a:r>
          </a:p>
          <a:p>
            <a:pPr>
              <a:buFont typeface="Arial" panose="020B0604020202020204" pitchFamily="34" charset="0"/>
              <a:buChar char="•"/>
            </a:pPr>
            <a:r>
              <a:rPr lang="en-US" sz="1600" dirty="0">
                <a:latin typeface="Helvetica" pitchFamily="2" charset="0"/>
              </a:rPr>
              <a:t>TCP starts with a handshake between the 2 communicating parties.</a:t>
            </a:r>
          </a:p>
          <a:p>
            <a:pPr lvl="1">
              <a:buFont typeface="Arial" panose="020B0604020202020204" pitchFamily="34" charset="0"/>
              <a:buChar char="•"/>
            </a:pPr>
            <a:r>
              <a:rPr lang="en-US" sz="1600" dirty="0">
                <a:latin typeface="Helvetica" pitchFamily="2" charset="0"/>
              </a:rPr>
              <a:t>E.g. your phone wishes to get the latest updates from Instagram.</a:t>
            </a:r>
          </a:p>
          <a:p>
            <a:pPr lvl="1">
              <a:buFont typeface="Arial" panose="020B0604020202020204" pitchFamily="34" charset="0"/>
              <a:buChar char="•"/>
            </a:pPr>
            <a:r>
              <a:rPr lang="en-US" sz="1600" dirty="0">
                <a:latin typeface="Helvetica" pitchFamily="2" charset="0"/>
              </a:rPr>
              <a:t>Your phone first finds the IP address of an Instagram server via a DNS lookup.</a:t>
            </a:r>
          </a:p>
          <a:p>
            <a:pPr lvl="1">
              <a:buFont typeface="Arial" panose="020B0604020202020204" pitchFamily="34" charset="0"/>
              <a:buChar char="•"/>
            </a:pPr>
            <a:r>
              <a:rPr lang="en-US" sz="1600" dirty="0">
                <a:latin typeface="Helvetica" pitchFamily="2" charset="0"/>
              </a:rPr>
              <a:t>Next your phone establishes a TCP connection to port 443 on the </a:t>
            </a:r>
            <a:r>
              <a:rPr lang="en-US" sz="1600" dirty="0" err="1">
                <a:latin typeface="Helvetica" pitchFamily="2" charset="0"/>
              </a:rPr>
              <a:t>instragram</a:t>
            </a:r>
            <a:r>
              <a:rPr lang="en-US" sz="1600" dirty="0">
                <a:latin typeface="Helvetica" pitchFamily="2" charset="0"/>
              </a:rPr>
              <a:t> server.</a:t>
            </a:r>
          </a:p>
          <a:p>
            <a:pPr lvl="1">
              <a:buFont typeface="Arial" panose="020B0604020202020204" pitchFamily="34" charset="0"/>
              <a:buChar char="•"/>
            </a:pPr>
            <a:r>
              <a:rPr lang="en-US" sz="1600" dirty="0">
                <a:latin typeface="Helvetica" pitchFamily="2" charset="0"/>
              </a:rPr>
              <a:t>Your phone and the server negotiate what encryption they will use, and select a random encryption key.</a:t>
            </a:r>
          </a:p>
          <a:p>
            <a:pPr lvl="1">
              <a:buFont typeface="Arial" panose="020B0604020202020204" pitchFamily="34" charset="0"/>
              <a:buChar char="•"/>
            </a:pPr>
            <a:r>
              <a:rPr lang="en-US" sz="1600" dirty="0">
                <a:latin typeface="Helvetica" pitchFamily="2" charset="0"/>
              </a:rPr>
              <a:t>Your phone requests the feed.</a:t>
            </a:r>
          </a:p>
          <a:p>
            <a:pPr lvl="1">
              <a:buFont typeface="Arial" panose="020B0604020202020204" pitchFamily="34" charset="0"/>
              <a:buChar char="•"/>
            </a:pPr>
            <a:r>
              <a:rPr lang="en-US" sz="1600" dirty="0">
                <a:latin typeface="Helvetica" pitchFamily="2" charset="0"/>
              </a:rPr>
              <a:t>The server sends the current feed, then disconnects the TCP session.</a:t>
            </a:r>
          </a:p>
          <a:p>
            <a:pPr lvl="1">
              <a:buFont typeface="Arial" panose="020B0604020202020204" pitchFamily="34" charset="0"/>
              <a:buChar char="•"/>
            </a:pPr>
            <a:endParaRPr lang="en-US" dirty="0">
              <a:latin typeface="Helvetica" pitchFamily="2" charset="0"/>
            </a:endParaRPr>
          </a:p>
          <a:p>
            <a:pPr lvl="1">
              <a:buFont typeface="Arial" panose="020B0604020202020204" pitchFamily="34" charset="0"/>
              <a:buChar char="•"/>
            </a:pPr>
            <a:endParaRPr lang="en-US" dirty="0">
              <a:effectLst/>
              <a:latin typeface="Helvetica" pitchFamily="2" charset="0"/>
            </a:endParaRPr>
          </a:p>
          <a:p>
            <a:endParaRPr lang="en-US" dirty="0"/>
          </a:p>
        </p:txBody>
      </p:sp>
    </p:spTree>
    <p:extLst>
      <p:ext uri="{BB962C8B-B14F-4D97-AF65-F5344CB8AC3E}">
        <p14:creationId xmlns:p14="http://schemas.microsoft.com/office/powerpoint/2010/main" val="3003035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3662-A66E-0C71-DA87-2FAE37C856A9}"/>
              </a:ext>
            </a:extLst>
          </p:cNvPr>
          <p:cNvSpPr>
            <a:spLocks noGrp="1"/>
          </p:cNvSpPr>
          <p:nvPr>
            <p:ph type="title"/>
          </p:nvPr>
        </p:nvSpPr>
        <p:spPr/>
        <p:txBody>
          <a:bodyPr/>
          <a:lstStyle/>
          <a:p>
            <a:r>
              <a:rPr lang="en-US" dirty="0"/>
              <a:t>Packets</a:t>
            </a:r>
          </a:p>
        </p:txBody>
      </p:sp>
      <p:sp>
        <p:nvSpPr>
          <p:cNvPr id="3" name="Text Placeholder 2">
            <a:extLst>
              <a:ext uri="{FF2B5EF4-FFF2-40B4-BE49-F238E27FC236}">
                <a16:creationId xmlns:a16="http://schemas.microsoft.com/office/drawing/2014/main" id="{2134225B-D0C8-9CB6-35E1-7A480035C5CA}"/>
              </a:ext>
            </a:extLst>
          </p:cNvPr>
          <p:cNvSpPr>
            <a:spLocks noGrp="1"/>
          </p:cNvSpPr>
          <p:nvPr>
            <p:ph type="body" idx="1"/>
          </p:nvPr>
        </p:nvSpPr>
        <p:spPr/>
        <p:txBody>
          <a:bodyPr/>
          <a:lstStyle/>
          <a:p>
            <a:r>
              <a:rPr lang="en-US" dirty="0"/>
              <a:t>Much like how humans speak in sentences and pause between them, computers speak in packets.  </a:t>
            </a:r>
          </a:p>
          <a:p>
            <a:pPr lvl="1"/>
            <a:r>
              <a:rPr lang="en-US" dirty="0"/>
              <a:t>The size of the packet varies depending on the media (wireless, wired) which the packet is being transmitted over.</a:t>
            </a:r>
          </a:p>
          <a:p>
            <a:pPr lvl="1"/>
            <a:r>
              <a:rPr lang="en-US" dirty="0"/>
              <a:t>Each packet is transmitted separately from the sender to the receiver.</a:t>
            </a:r>
          </a:p>
          <a:p>
            <a:pPr lvl="2"/>
            <a:r>
              <a:rPr lang="en-US" dirty="0"/>
              <a:t>It’s possible 2 packets in the same connection may take different routes across the internet.</a:t>
            </a:r>
          </a:p>
          <a:p>
            <a:pPr lvl="1"/>
            <a:r>
              <a:rPr lang="en-US" dirty="0"/>
              <a:t>In TCP each packet contains data as well as some header information which can be used to ensure the data didn’t get corrupted along the way.</a:t>
            </a:r>
          </a:p>
          <a:p>
            <a:pPr lvl="2"/>
            <a:r>
              <a:rPr lang="en-US" dirty="0"/>
              <a:t>If the packet is bad, the receiver can tell, and will reject (NACK) the packet.  The sender will then retransmit the same packet in the hope that it gets there safely the next time.</a:t>
            </a:r>
          </a:p>
          <a:p>
            <a:pPr lvl="2"/>
            <a:r>
              <a:rPr lang="en-US" dirty="0"/>
              <a:t>If the packet is good, the receiver will acknowledge receipt (ACK)</a:t>
            </a:r>
          </a:p>
        </p:txBody>
      </p:sp>
    </p:spTree>
    <p:extLst>
      <p:ext uri="{BB962C8B-B14F-4D97-AF65-F5344CB8AC3E}">
        <p14:creationId xmlns:p14="http://schemas.microsoft.com/office/powerpoint/2010/main" val="301341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1CB5-B0A7-6892-9EFD-D0B9B3147D12}"/>
              </a:ext>
            </a:extLst>
          </p:cNvPr>
          <p:cNvSpPr>
            <a:spLocks noGrp="1"/>
          </p:cNvSpPr>
          <p:nvPr>
            <p:ph type="title"/>
          </p:nvPr>
        </p:nvSpPr>
        <p:spPr/>
        <p:txBody>
          <a:bodyPr/>
          <a:lstStyle/>
          <a:p>
            <a:r>
              <a:rPr lang="en-US" b="0" i="0" u="none" strike="noStrike" dirty="0">
                <a:solidFill>
                  <a:srgbClr val="000000"/>
                </a:solidFill>
                <a:effectLst/>
                <a:latin typeface="-webkit-standard"/>
              </a:rPr>
              <a:t>What Is Networking?</a:t>
            </a:r>
            <a:endParaRPr lang="en-US" dirty="0"/>
          </a:p>
        </p:txBody>
      </p:sp>
      <p:sp>
        <p:nvSpPr>
          <p:cNvPr id="3" name="Text Placeholder 2">
            <a:extLst>
              <a:ext uri="{FF2B5EF4-FFF2-40B4-BE49-F238E27FC236}">
                <a16:creationId xmlns:a16="http://schemas.microsoft.com/office/drawing/2014/main" id="{157E8EB4-B2D9-C607-9E5C-B8CBADC7C60E}"/>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﻿Networking is the exchange of information or services among individuals, groups, or institutions</a:t>
            </a:r>
          </a:p>
          <a:p>
            <a:pPr>
              <a:buFont typeface="Arial" panose="020B0604020202020204" pitchFamily="34" charset="0"/>
              <a:buChar char="•"/>
            </a:pPr>
            <a:r>
              <a:rPr lang="en-US" dirty="0">
                <a:effectLst/>
                <a:latin typeface="Helvetica" pitchFamily="2" charset="0"/>
              </a:rPr>
              <a:t>﻿﻿Networks are used almost everywhere. Without them you would not have the internet or be able to log in to the computers at school/work. Many tasks that you use a computer for would become almost impossible</a:t>
            </a:r>
          </a:p>
        </p:txBody>
      </p:sp>
    </p:spTree>
    <p:extLst>
      <p:ext uri="{BB962C8B-B14F-4D97-AF65-F5344CB8AC3E}">
        <p14:creationId xmlns:p14="http://schemas.microsoft.com/office/powerpoint/2010/main" val="2282462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A80F-E799-2382-99D6-19DCFB70FC4E}"/>
              </a:ext>
            </a:extLst>
          </p:cNvPr>
          <p:cNvSpPr>
            <a:spLocks noGrp="1"/>
          </p:cNvSpPr>
          <p:nvPr>
            <p:ph type="title"/>
          </p:nvPr>
        </p:nvSpPr>
        <p:spPr>
          <a:xfrm>
            <a:off x="628650" y="681036"/>
            <a:ext cx="7886700" cy="1325563"/>
          </a:xfrm>
        </p:spPr>
        <p:txBody>
          <a:bodyPr/>
          <a:lstStyle/>
          <a:p>
            <a:r>
              <a:rPr lang="en-US" b="1" i="0" u="none" strike="noStrike" dirty="0">
                <a:solidFill>
                  <a:srgbClr val="000000"/>
                </a:solidFill>
                <a:effectLst/>
              </a:rPr>
              <a:t>UDP</a:t>
            </a:r>
            <a:endParaRPr lang="en-US" dirty="0"/>
          </a:p>
        </p:txBody>
      </p:sp>
      <p:sp>
        <p:nvSpPr>
          <p:cNvPr id="3" name="Text Placeholder 2">
            <a:extLst>
              <a:ext uri="{FF2B5EF4-FFF2-40B4-BE49-F238E27FC236}">
                <a16:creationId xmlns:a16="http://schemas.microsoft.com/office/drawing/2014/main" id="{5FB874CF-0A21-7C1B-4A77-564754784C3D}"/>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User Datagram Protocol (UDP)</a:t>
            </a:r>
            <a:r>
              <a:rPr lang="en-US" b="0" i="0" u="none" strike="noStrike" dirty="0">
                <a:solidFill>
                  <a:srgbClr val="000000"/>
                </a:solidFill>
                <a:effectLst/>
              </a:rPr>
              <a:t>: </a:t>
            </a:r>
          </a:p>
          <a:p>
            <a:pPr lvl="1">
              <a:buFont typeface="Arial" panose="020B0604020202020204" pitchFamily="34" charset="0"/>
              <a:buChar char="•"/>
            </a:pPr>
            <a:r>
              <a:rPr lang="en-US" b="0" i="0" u="none" strike="noStrike" dirty="0">
                <a:solidFill>
                  <a:srgbClr val="000000"/>
                </a:solidFill>
                <a:effectLst/>
              </a:rPr>
              <a:t>Connectionless, faster but no guarantee of delivery (e.g., video streaming, online gaming, DNS).</a:t>
            </a:r>
          </a:p>
          <a:p>
            <a:pPr lvl="1">
              <a:buFont typeface="Arial" panose="020B0604020202020204" pitchFamily="34" charset="0"/>
              <a:buChar char="•"/>
            </a:pPr>
            <a:r>
              <a:rPr lang="en-US" dirty="0">
                <a:solidFill>
                  <a:srgbClr val="000000"/>
                </a:solidFill>
              </a:rPr>
              <a:t>Imagine having a phone conversation, if the person on the other end doesn’t hear one word you said, they typically won’t ask you to repeat it, they’ll figure it out from context and move on.</a:t>
            </a:r>
          </a:p>
          <a:p>
            <a:pPr lvl="2">
              <a:buFont typeface="Arial" panose="020B0604020202020204" pitchFamily="34" charset="0"/>
              <a:buChar char="•"/>
            </a:pPr>
            <a:r>
              <a:rPr lang="en-US" b="0" i="0" u="none" strike="noStrike" dirty="0">
                <a:solidFill>
                  <a:srgbClr val="000000"/>
                </a:solidFill>
                <a:effectLst/>
              </a:rPr>
              <a:t>UDP works the same way</a:t>
            </a:r>
          </a:p>
          <a:p>
            <a:pPr lvl="2">
              <a:buFont typeface="Arial" panose="020B0604020202020204" pitchFamily="34" charset="0"/>
              <a:buChar char="•"/>
            </a:pPr>
            <a:r>
              <a:rPr lang="en-US" dirty="0">
                <a:solidFill>
                  <a:srgbClr val="000000"/>
                </a:solidFill>
              </a:rPr>
              <a:t>For video, video games, it usually is more important to have the most receive information rather than going back and correcting something from a while ago.</a:t>
            </a:r>
          </a:p>
          <a:p>
            <a:pPr lvl="3">
              <a:buFont typeface="Arial" panose="020B0604020202020204" pitchFamily="34" charset="0"/>
              <a:buChar char="•"/>
            </a:pPr>
            <a:r>
              <a:rPr lang="en-US" b="0" i="0" u="none" strike="noStrike" dirty="0">
                <a:solidFill>
                  <a:srgbClr val="000000"/>
                </a:solidFill>
                <a:effectLst/>
              </a:rPr>
              <a:t>E.g. in a video game if you are at position 2,3 </a:t>
            </a:r>
            <a:r>
              <a:rPr lang="en-US" dirty="0">
                <a:solidFill>
                  <a:srgbClr val="000000"/>
                </a:solidFill>
              </a:rPr>
              <a:t>and then you are suddenly in position 5,3, the chances are you moved 2,3 -&gt; 3,3 -&gt; 4,3 -&gt; 5,3.  Since we know you are now in 5,3, just move the character to 5,3 and don’t worry about how we got here.</a:t>
            </a:r>
            <a:endParaRPr lang="en-US" b="0" i="0" u="none" strike="noStrike" dirty="0">
              <a:solidFill>
                <a:srgbClr val="000000"/>
              </a:solidFill>
              <a:effectLst/>
            </a:endParaRPr>
          </a:p>
          <a:p>
            <a:pPr lvl="1">
              <a:buFont typeface="Arial" panose="020B0604020202020204" pitchFamily="34" charset="0"/>
              <a:buChar char="•"/>
            </a:pPr>
            <a:r>
              <a:rPr lang="en-US" b="1" i="0" u="none" strike="noStrike" dirty="0">
                <a:solidFill>
                  <a:srgbClr val="000000"/>
                </a:solidFill>
                <a:effectLst/>
              </a:rPr>
              <a:t>Trade-Off</a:t>
            </a:r>
            <a:r>
              <a:rPr lang="en-US" b="0" i="0" u="none" strike="noStrike" dirty="0">
                <a:solidFill>
                  <a:srgbClr val="000000"/>
                </a:solidFill>
                <a:effectLst/>
              </a:rPr>
              <a:t>: Reliability vs. speed.</a:t>
            </a:r>
          </a:p>
          <a:p>
            <a:endParaRPr lang="en-US" dirty="0"/>
          </a:p>
        </p:txBody>
      </p:sp>
    </p:spTree>
    <p:extLst>
      <p:ext uri="{BB962C8B-B14F-4D97-AF65-F5344CB8AC3E}">
        <p14:creationId xmlns:p14="http://schemas.microsoft.com/office/powerpoint/2010/main" val="226899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3A4D-8353-E8E5-33FD-4A5EB48D1797}"/>
              </a:ext>
            </a:extLst>
          </p:cNvPr>
          <p:cNvSpPr>
            <a:spLocks noGrp="1"/>
          </p:cNvSpPr>
          <p:nvPr>
            <p:ph type="title"/>
          </p:nvPr>
        </p:nvSpPr>
        <p:spPr>
          <a:xfrm>
            <a:off x="628650" y="681036"/>
            <a:ext cx="7886700" cy="1325563"/>
          </a:xfrm>
        </p:spPr>
        <p:txBody>
          <a:bodyPr/>
          <a:lstStyle/>
          <a:p>
            <a:r>
              <a:rPr lang="en-US" b="1" i="0" u="none" strike="noStrike" dirty="0">
                <a:solidFill>
                  <a:srgbClr val="000000"/>
                </a:solidFill>
                <a:effectLst/>
              </a:rPr>
              <a:t>HTTP vs. HTTPS</a:t>
            </a:r>
            <a:br>
              <a:rPr lang="en-US" b="1"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A5C2E366-48A3-511E-948F-C7944BFBD164}"/>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Hypertext Transfer Protocol (HTTP)</a:t>
            </a:r>
            <a:r>
              <a:rPr lang="en-US" b="0" i="0" u="none" strike="noStrike" dirty="0">
                <a:solidFill>
                  <a:srgbClr val="000000"/>
                </a:solidFill>
                <a:effectLst/>
              </a:rPr>
              <a:t>: Foundation of data communication for the web (port 80).</a:t>
            </a:r>
          </a:p>
          <a:p>
            <a:pPr algn="l">
              <a:buFont typeface="Arial" panose="020B0604020202020204" pitchFamily="34" charset="0"/>
              <a:buChar char="•"/>
            </a:pPr>
            <a:r>
              <a:rPr lang="en-US" b="1" i="0" u="none" strike="noStrike" dirty="0">
                <a:solidFill>
                  <a:srgbClr val="000000"/>
                </a:solidFill>
                <a:effectLst/>
              </a:rPr>
              <a:t>Hypertext Transfer Protocol Secure (HTTPS)</a:t>
            </a:r>
            <a:r>
              <a:rPr lang="en-US" b="0" i="0" u="none" strike="noStrike" dirty="0">
                <a:solidFill>
                  <a:srgbClr val="000000"/>
                </a:solidFill>
                <a:effectLst/>
              </a:rPr>
              <a:t>: Encrypts data using SSL/TLS (port 443).</a:t>
            </a:r>
          </a:p>
          <a:p>
            <a:pPr algn="l">
              <a:buFont typeface="Arial" panose="020B0604020202020204" pitchFamily="34" charset="0"/>
              <a:buChar char="•"/>
            </a:pPr>
            <a:r>
              <a:rPr lang="en-US" b="1" i="0" u="none" strike="noStrike" dirty="0">
                <a:solidFill>
                  <a:srgbClr val="000000"/>
                </a:solidFill>
                <a:effectLst/>
              </a:rPr>
              <a:t>Benefits of HTTPS</a:t>
            </a:r>
            <a:r>
              <a:rPr lang="en-US" b="0" i="0" u="none" strike="noStrike" dirty="0">
                <a:solidFill>
                  <a:srgbClr val="000000"/>
                </a:solidFill>
                <a:effectLst/>
              </a:rPr>
              <a:t>: Security (confidentiality and integrity) for online transactions, logins, etc.</a:t>
            </a:r>
          </a:p>
          <a:p>
            <a:endParaRPr lang="en-US" dirty="0"/>
          </a:p>
        </p:txBody>
      </p:sp>
    </p:spTree>
    <p:extLst>
      <p:ext uri="{BB962C8B-B14F-4D97-AF65-F5344CB8AC3E}">
        <p14:creationId xmlns:p14="http://schemas.microsoft.com/office/powerpoint/2010/main" val="393550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2B728-F7D4-2825-F72D-C5ED371A953E}"/>
              </a:ext>
            </a:extLst>
          </p:cNvPr>
          <p:cNvSpPr>
            <a:spLocks noGrp="1"/>
          </p:cNvSpPr>
          <p:nvPr>
            <p:ph type="title"/>
          </p:nvPr>
        </p:nvSpPr>
        <p:spPr/>
        <p:txBody>
          <a:bodyPr/>
          <a:lstStyle/>
          <a:p>
            <a:r>
              <a:rPr lang="en-US" dirty="0"/>
              <a:t>SERVER</a:t>
            </a:r>
          </a:p>
        </p:txBody>
      </p:sp>
      <p:sp>
        <p:nvSpPr>
          <p:cNvPr id="3" name="Text Placeholder 2">
            <a:extLst>
              <a:ext uri="{FF2B5EF4-FFF2-40B4-BE49-F238E27FC236}">
                <a16:creationId xmlns:a16="http://schemas.microsoft.com/office/drawing/2014/main" id="{2AF975AC-2F72-6075-909F-4E96667CAE44}"/>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﻿A server is a computer in a central location that runs software or stores data.</a:t>
            </a:r>
          </a:p>
          <a:p>
            <a:pPr>
              <a:buFont typeface="Arial" panose="020B0604020202020204" pitchFamily="34" charset="0"/>
              <a:buChar char="•"/>
            </a:pPr>
            <a:r>
              <a:rPr lang="en-US" dirty="0">
                <a:effectLst/>
                <a:latin typeface="Helvetica" pitchFamily="2" charset="0"/>
              </a:rPr>
              <a:t>﻿﻿Multiple clients can connect to the server for their processing needs</a:t>
            </a:r>
          </a:p>
          <a:p>
            <a:endParaRPr lang="en-US" dirty="0"/>
          </a:p>
        </p:txBody>
      </p:sp>
      <p:pic>
        <p:nvPicPr>
          <p:cNvPr id="4" name="Picture 3">
            <a:extLst>
              <a:ext uri="{FF2B5EF4-FFF2-40B4-BE49-F238E27FC236}">
                <a16:creationId xmlns:a16="http://schemas.microsoft.com/office/drawing/2014/main" id="{F65DD162-D8D7-14F6-A1C6-12416BE4EC6F}"/>
              </a:ext>
            </a:extLst>
          </p:cNvPr>
          <p:cNvPicPr>
            <a:picLocks noChangeAspect="1"/>
          </p:cNvPicPr>
          <p:nvPr/>
        </p:nvPicPr>
        <p:blipFill>
          <a:blip r:embed="rId2"/>
          <a:stretch>
            <a:fillRect/>
          </a:stretch>
        </p:blipFill>
        <p:spPr>
          <a:xfrm>
            <a:off x="1046331" y="3415870"/>
            <a:ext cx="5530249" cy="2676562"/>
          </a:xfrm>
          <a:prstGeom prst="rect">
            <a:avLst/>
          </a:prstGeom>
        </p:spPr>
      </p:pic>
    </p:spTree>
    <p:extLst>
      <p:ext uri="{BB962C8B-B14F-4D97-AF65-F5344CB8AC3E}">
        <p14:creationId xmlns:p14="http://schemas.microsoft.com/office/powerpoint/2010/main" val="352327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DF7D-1996-816F-CEE3-8C6CE28D7E81}"/>
              </a:ext>
            </a:extLst>
          </p:cNvPr>
          <p:cNvSpPr>
            <a:spLocks noGrp="1"/>
          </p:cNvSpPr>
          <p:nvPr>
            <p:ph type="title"/>
          </p:nvPr>
        </p:nvSpPr>
        <p:spPr/>
        <p:txBody>
          <a:bodyPr/>
          <a:lstStyle/>
          <a:p>
            <a:r>
              <a:rPr lang="en-US" b="0" i="0" u="none" strike="noStrike" dirty="0">
                <a:solidFill>
                  <a:srgbClr val="000000"/>
                </a:solidFill>
                <a:effectLst/>
                <a:latin typeface="-webkit-standard"/>
              </a:rPr>
              <a:t>Domain Name System (DNS)</a:t>
            </a:r>
            <a:endParaRPr lang="en-US" dirty="0"/>
          </a:p>
        </p:txBody>
      </p:sp>
      <p:sp>
        <p:nvSpPr>
          <p:cNvPr id="3" name="Text Placeholder 2">
            <a:extLst>
              <a:ext uri="{FF2B5EF4-FFF2-40B4-BE49-F238E27FC236}">
                <a16:creationId xmlns:a16="http://schemas.microsoft.com/office/drawing/2014/main" id="{2EA9003F-0B65-AEB6-AD68-2B7DDBDA0D5A}"/>
              </a:ext>
            </a:extLst>
          </p:cNvPr>
          <p:cNvSpPr>
            <a:spLocks noGrp="1"/>
          </p:cNvSpPr>
          <p:nvPr>
            <p:ph type="body" idx="1"/>
          </p:nvPr>
        </p:nvSpPr>
        <p:spPr/>
        <p:txBody>
          <a:bodyPr/>
          <a:lstStyle/>
          <a:p>
            <a:r>
              <a:rPr lang="en-US" b="1" dirty="0"/>
              <a:t>Companies, organizations and individuals can purchase Domain names (oversees kennesaw.edu) from domain registrars</a:t>
            </a:r>
          </a:p>
          <a:p>
            <a:pPr lvl="1"/>
            <a:r>
              <a:rPr lang="en-US" b="1" dirty="0"/>
              <a:t>Most sites use .com (company).  But there are many high level domains (</a:t>
            </a:r>
            <a:r>
              <a:rPr lang="en-US" b="1" dirty="0" err="1"/>
              <a:t>.net</a:t>
            </a:r>
            <a:r>
              <a:rPr lang="en-US" b="1" dirty="0"/>
              <a:t>, .gov, .</a:t>
            </a:r>
            <a:r>
              <a:rPr lang="en-US" b="1" dirty="0" err="1"/>
              <a:t>uk</a:t>
            </a:r>
            <a:r>
              <a:rPr lang="en-US" b="1" dirty="0"/>
              <a:t> </a:t>
            </a:r>
            <a:r>
              <a:rPr lang="en-US" b="1" dirty="0" err="1"/>
              <a:t>etc</a:t>
            </a:r>
            <a:r>
              <a:rPr lang="en-US" b="1" dirty="0"/>
              <a:t>)</a:t>
            </a:r>
          </a:p>
          <a:p>
            <a:pPr lvl="1"/>
            <a:r>
              <a:rPr lang="en-US" b="1" dirty="0"/>
              <a:t>Each high level domain is owned by one registrar who manages it and creates DNS servers that serve those records.</a:t>
            </a:r>
          </a:p>
          <a:p>
            <a:pPr lvl="1"/>
            <a:r>
              <a:rPr lang="en-US" b="1" dirty="0"/>
              <a:t>Purchasing a domain name can cost anywhere from $7 to thousands depending on how desirable it is.  Shorter names are more desirable.</a:t>
            </a:r>
          </a:p>
          <a:p>
            <a:r>
              <a:rPr lang="en-US" b="1" dirty="0"/>
              <a:t>ICANN (Internet Corporation for Assigned Names and Numbers) is in charge of the whole system.</a:t>
            </a:r>
          </a:p>
          <a:p>
            <a:endParaRPr lang="en-US" dirty="0"/>
          </a:p>
        </p:txBody>
      </p:sp>
    </p:spTree>
    <p:extLst>
      <p:ext uri="{BB962C8B-B14F-4D97-AF65-F5344CB8AC3E}">
        <p14:creationId xmlns:p14="http://schemas.microsoft.com/office/powerpoint/2010/main" val="14523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DB73-77CF-CEB3-4EB5-798C8D19E900}"/>
              </a:ext>
            </a:extLst>
          </p:cNvPr>
          <p:cNvSpPr>
            <a:spLocks noGrp="1"/>
          </p:cNvSpPr>
          <p:nvPr>
            <p:ph type="title"/>
          </p:nvPr>
        </p:nvSpPr>
        <p:spPr/>
        <p:txBody>
          <a:bodyPr/>
          <a:lstStyle/>
          <a:p>
            <a:r>
              <a:rPr lang="en-US" b="0" i="0" u="none" strike="noStrike" dirty="0">
                <a:solidFill>
                  <a:srgbClr val="000000"/>
                </a:solidFill>
                <a:effectLst/>
                <a:latin typeface="-webkit-standard"/>
              </a:rPr>
              <a:t>Network Security Considerations</a:t>
            </a:r>
            <a:endParaRPr lang="en-US" dirty="0"/>
          </a:p>
        </p:txBody>
      </p:sp>
      <p:sp>
        <p:nvSpPr>
          <p:cNvPr id="3" name="Text Placeholder 2">
            <a:extLst>
              <a:ext uri="{FF2B5EF4-FFF2-40B4-BE49-F238E27FC236}">
                <a16:creationId xmlns:a16="http://schemas.microsoft.com/office/drawing/2014/main" id="{84E02DE1-826B-0EAB-161E-112DEC64502C}"/>
              </a:ext>
            </a:extLst>
          </p:cNvPr>
          <p:cNvSpPr>
            <a:spLocks noGrp="1"/>
          </p:cNvSpPr>
          <p:nvPr>
            <p:ph type="body" idx="1"/>
          </p:nvPr>
        </p:nvSpPr>
        <p:spPr/>
        <p:txBody>
          <a:bodyPr/>
          <a:lstStyle/>
          <a:p>
            <a:r>
              <a:rPr lang="en-US" b="1" dirty="0"/>
              <a:t>Threats</a:t>
            </a:r>
            <a:r>
              <a:rPr lang="en-US" dirty="0"/>
              <a:t>: DDoS attacks, phishing, malware, man-in-the-middle attacks.</a:t>
            </a:r>
          </a:p>
          <a:p>
            <a:r>
              <a:rPr lang="en-US" b="1" dirty="0"/>
              <a:t>Mitigation</a:t>
            </a:r>
            <a:r>
              <a:rPr lang="en-US" dirty="0"/>
              <a:t>: Firewalls, intrusion detection/prevention (IDS/IPS), encryption, frequent patching.</a:t>
            </a:r>
          </a:p>
          <a:p>
            <a:r>
              <a:rPr lang="en-US" b="1" dirty="0"/>
              <a:t>Zero Trust Model</a:t>
            </a:r>
            <a:r>
              <a:rPr lang="en-US" dirty="0"/>
              <a:t>: “Never trust, always verify” approach to network access.</a:t>
            </a:r>
          </a:p>
        </p:txBody>
      </p:sp>
    </p:spTree>
    <p:extLst>
      <p:ext uri="{BB962C8B-B14F-4D97-AF65-F5344CB8AC3E}">
        <p14:creationId xmlns:p14="http://schemas.microsoft.com/office/powerpoint/2010/main" val="671195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2215-A069-61D7-CF4C-94BBDE66E455}"/>
              </a:ext>
            </a:extLst>
          </p:cNvPr>
          <p:cNvSpPr>
            <a:spLocks noGrp="1"/>
          </p:cNvSpPr>
          <p:nvPr>
            <p:ph type="title"/>
          </p:nvPr>
        </p:nvSpPr>
        <p:spPr/>
        <p:txBody>
          <a:bodyPr/>
          <a:lstStyle/>
          <a:p>
            <a:r>
              <a:rPr lang="en-US" b="0" i="0" u="none" strike="noStrike" dirty="0">
                <a:solidFill>
                  <a:srgbClr val="000000"/>
                </a:solidFill>
                <a:effectLst/>
                <a:latin typeface="-webkit-standard"/>
              </a:rPr>
              <a:t>Future Trends in Networking</a:t>
            </a:r>
            <a:endParaRPr lang="en-US" dirty="0"/>
          </a:p>
        </p:txBody>
      </p:sp>
      <p:sp>
        <p:nvSpPr>
          <p:cNvPr id="3" name="Text Placeholder 2">
            <a:extLst>
              <a:ext uri="{FF2B5EF4-FFF2-40B4-BE49-F238E27FC236}">
                <a16:creationId xmlns:a16="http://schemas.microsoft.com/office/drawing/2014/main" id="{CADACEA7-0222-348C-0C9D-6F94FBFF4238}"/>
              </a:ext>
            </a:extLst>
          </p:cNvPr>
          <p:cNvSpPr>
            <a:spLocks noGrp="1"/>
          </p:cNvSpPr>
          <p:nvPr>
            <p:ph type="body" idx="1"/>
          </p:nvPr>
        </p:nvSpPr>
        <p:spPr/>
        <p:txBody>
          <a:bodyPr/>
          <a:lstStyle/>
          <a:p>
            <a:r>
              <a:rPr lang="en-US" b="1" dirty="0"/>
              <a:t>5G and 6G</a:t>
            </a:r>
            <a:r>
              <a:rPr lang="en-US" dirty="0"/>
              <a:t>: Higher speeds, lower latency, more IoT possibilities.</a:t>
            </a:r>
          </a:p>
          <a:p>
            <a:r>
              <a:rPr lang="en-US" b="1" dirty="0"/>
              <a:t>Software-Defined Networking (SDN)</a:t>
            </a:r>
            <a:r>
              <a:rPr lang="en-US" dirty="0"/>
              <a:t>: Centralized, programmable network management.</a:t>
            </a:r>
          </a:p>
          <a:p>
            <a:r>
              <a:rPr lang="en-US" b="1" dirty="0"/>
              <a:t>Edge Computing</a:t>
            </a:r>
            <a:r>
              <a:rPr lang="en-US" dirty="0"/>
              <a:t>: Processing data closer to the source to reduce latency.</a:t>
            </a:r>
          </a:p>
          <a:p>
            <a:r>
              <a:rPr lang="en-US" b="1" dirty="0"/>
              <a:t>IPv6 Adoption</a:t>
            </a:r>
            <a:r>
              <a:rPr lang="en-US" dirty="0"/>
              <a:t>: Continued growth to accommodate more connected devices.</a:t>
            </a:r>
          </a:p>
        </p:txBody>
      </p:sp>
    </p:spTree>
    <p:extLst>
      <p:ext uri="{BB962C8B-B14F-4D97-AF65-F5344CB8AC3E}">
        <p14:creationId xmlns:p14="http://schemas.microsoft.com/office/powerpoint/2010/main" val="11430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D685-B21F-CCBC-8D70-DF98BD9312CB}"/>
              </a:ext>
            </a:extLst>
          </p:cNvPr>
          <p:cNvSpPr>
            <a:spLocks noGrp="1"/>
          </p:cNvSpPr>
          <p:nvPr>
            <p:ph type="title"/>
          </p:nvPr>
        </p:nvSpPr>
        <p:spPr/>
        <p:txBody>
          <a:bodyPr/>
          <a:lstStyle/>
          <a:p>
            <a:r>
              <a:rPr lang="en-US" dirty="0"/>
              <a:t>What Is a Network Device?</a:t>
            </a:r>
          </a:p>
        </p:txBody>
      </p:sp>
      <p:sp>
        <p:nvSpPr>
          <p:cNvPr id="3" name="Text Placeholder 2">
            <a:extLst>
              <a:ext uri="{FF2B5EF4-FFF2-40B4-BE49-F238E27FC236}">
                <a16:creationId xmlns:a16="http://schemas.microsoft.com/office/drawing/2014/main" id="{A8C32C12-C787-33F7-7038-7FB0E8B8FE7D}"/>
              </a:ext>
            </a:extLst>
          </p:cNvPr>
          <p:cNvSpPr>
            <a:spLocks noGrp="1"/>
          </p:cNvSpPr>
          <p:nvPr>
            <p:ph type="body" idx="1"/>
          </p:nvPr>
        </p:nvSpPr>
        <p:spPr/>
        <p:txBody>
          <a:bodyPr/>
          <a:lstStyle/>
          <a:p>
            <a:r>
              <a:rPr lang="en-US" dirty="0"/>
              <a:t>An item that use networks or have internet access. </a:t>
            </a:r>
          </a:p>
          <a:p>
            <a:r>
              <a:rPr lang="en-US" dirty="0"/>
              <a:t>Example: Computers, cell phones, and gaming consoles.</a:t>
            </a:r>
          </a:p>
          <a:p>
            <a:endParaRPr lang="en-US" dirty="0"/>
          </a:p>
        </p:txBody>
      </p:sp>
      <p:pic>
        <p:nvPicPr>
          <p:cNvPr id="4" name="Picture 3">
            <a:extLst>
              <a:ext uri="{FF2B5EF4-FFF2-40B4-BE49-F238E27FC236}">
                <a16:creationId xmlns:a16="http://schemas.microsoft.com/office/drawing/2014/main" id="{D174A9D3-EDAB-3434-5C7B-21E0EAAF8EA8}"/>
              </a:ext>
            </a:extLst>
          </p:cNvPr>
          <p:cNvPicPr>
            <a:picLocks noChangeAspect="1"/>
          </p:cNvPicPr>
          <p:nvPr/>
        </p:nvPicPr>
        <p:blipFill>
          <a:blip r:embed="rId2"/>
          <a:stretch>
            <a:fillRect/>
          </a:stretch>
        </p:blipFill>
        <p:spPr>
          <a:xfrm>
            <a:off x="1838213" y="2819196"/>
            <a:ext cx="4271708" cy="3119025"/>
          </a:xfrm>
          <a:prstGeom prst="rect">
            <a:avLst/>
          </a:prstGeom>
        </p:spPr>
      </p:pic>
    </p:spTree>
    <p:extLst>
      <p:ext uri="{BB962C8B-B14F-4D97-AF65-F5344CB8AC3E}">
        <p14:creationId xmlns:p14="http://schemas.microsoft.com/office/powerpoint/2010/main" val="359563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F26D-2D2D-8FA3-9D19-16184D5EA310}"/>
              </a:ext>
            </a:extLst>
          </p:cNvPr>
          <p:cNvSpPr>
            <a:spLocks noGrp="1"/>
          </p:cNvSpPr>
          <p:nvPr>
            <p:ph type="title"/>
          </p:nvPr>
        </p:nvSpPr>
        <p:spPr/>
        <p:txBody>
          <a:bodyPr/>
          <a:lstStyle/>
          <a:p>
            <a:r>
              <a:rPr lang="en-US" dirty="0"/>
              <a:t>NETWORK TYPES</a:t>
            </a:r>
          </a:p>
        </p:txBody>
      </p:sp>
      <p:sp>
        <p:nvSpPr>
          <p:cNvPr id="3" name="Text Placeholder 2">
            <a:extLst>
              <a:ext uri="{FF2B5EF4-FFF2-40B4-BE49-F238E27FC236}">
                <a16:creationId xmlns:a16="http://schemas.microsoft.com/office/drawing/2014/main" id="{D22E1999-979F-AE3B-A35F-5835DF82856B}"/>
              </a:ext>
            </a:extLst>
          </p:cNvPr>
          <p:cNvSpPr>
            <a:spLocks noGrp="1"/>
          </p:cNvSpPr>
          <p:nvPr>
            <p:ph type="body" idx="1"/>
          </p:nvPr>
        </p:nvSpPr>
        <p:spPr>
          <a:xfrm>
            <a:off x="368300" y="1196975"/>
            <a:ext cx="6784800" cy="5121275"/>
          </a:xfrm>
        </p:spPr>
        <p:txBody>
          <a:bodyPr/>
          <a:lstStyle/>
          <a:p>
            <a:pPr>
              <a:buFont typeface="Arial" panose="020B0604020202020204" pitchFamily="34" charset="0"/>
              <a:buChar char="•"/>
            </a:pPr>
            <a:r>
              <a:rPr lang="en-US" dirty="0">
                <a:effectLst/>
                <a:latin typeface="Helvetica" pitchFamily="2" charset="0"/>
              </a:rPr>
              <a:t>﻿LAN </a:t>
            </a:r>
            <a:r>
              <a:rPr lang="en-US" dirty="0">
                <a:latin typeface="Helvetica" pitchFamily="2" charset="0"/>
              </a:rPr>
              <a:t>(</a:t>
            </a:r>
            <a:r>
              <a:rPr lang="en-US" dirty="0">
                <a:effectLst/>
                <a:latin typeface="Helvetica" pitchFamily="2" charset="0"/>
              </a:rPr>
              <a:t>Local Area Network) gives of group of computers in close proximity to each other the ability to share resources like files, printers, games and other applications.  Can be physically wired or </a:t>
            </a:r>
            <a:r>
              <a:rPr lang="en-US" dirty="0" err="1">
                <a:effectLst/>
                <a:latin typeface="Helvetica" pitchFamily="2" charset="0"/>
              </a:rPr>
              <a:t>wifi</a:t>
            </a:r>
            <a:endParaRPr lang="en-US" dirty="0">
              <a:effectLst/>
              <a:latin typeface="Helvetica" pitchFamily="2" charset="0"/>
            </a:endParaRPr>
          </a:p>
          <a:p>
            <a:pPr>
              <a:buFont typeface="Arial" panose="020B0604020202020204" pitchFamily="34" charset="0"/>
              <a:buChar char="•"/>
            </a:pPr>
            <a:r>
              <a:rPr lang="en-US" dirty="0">
                <a:latin typeface="Helvetica" pitchFamily="2" charset="0"/>
              </a:rPr>
              <a:t>MAN (</a:t>
            </a:r>
            <a:r>
              <a:rPr lang="en-US" dirty="0">
                <a:effectLst/>
                <a:latin typeface="Helvetica" pitchFamily="2" charset="0"/>
              </a:rPr>
              <a:t>﻿﻿Metropolitan Area Network) is a network that interconnects users with computer resources in a geographic area or region such as a town or university.</a:t>
            </a:r>
          </a:p>
          <a:p>
            <a:pPr>
              <a:buFont typeface="Arial" panose="020B0604020202020204" pitchFamily="34" charset="0"/>
              <a:buChar char="•"/>
            </a:pPr>
            <a:r>
              <a:rPr lang="en-US" dirty="0">
                <a:effectLst/>
                <a:latin typeface="Helvetica" pitchFamily="2" charset="0"/>
              </a:rPr>
              <a:t>﻿WAN (Wide Area Network) spans a large geographic area, such as a state, province or country. WANs often connect multiple smaller networks, such as local area networks (LANs) or metro area networks (MANs).</a:t>
            </a:r>
          </a:p>
          <a:p>
            <a:pPr lvl="1">
              <a:buFont typeface="Arial" panose="020B0604020202020204" pitchFamily="34" charset="0"/>
              <a:buChar char="•"/>
            </a:pPr>
            <a:r>
              <a:rPr lang="en-US" dirty="0">
                <a:effectLst/>
                <a:latin typeface="Helvetica" pitchFamily="2" charset="0"/>
              </a:rPr>
              <a:t>The world's most popular WAN is the Internet.</a:t>
            </a:r>
          </a:p>
          <a:p>
            <a:pPr>
              <a:buFont typeface="Arial" panose="020B0604020202020204" pitchFamily="34" charset="0"/>
              <a:buChar char="•"/>
            </a:pPr>
            <a:endParaRPr lang="en-US" dirty="0">
              <a:effectLst/>
              <a:latin typeface="Helvetica" pitchFamily="2" charset="0"/>
            </a:endParaRPr>
          </a:p>
          <a:p>
            <a:endParaRPr lang="en-US" dirty="0"/>
          </a:p>
        </p:txBody>
      </p:sp>
      <p:pic>
        <p:nvPicPr>
          <p:cNvPr id="4" name="Picture 3">
            <a:extLst>
              <a:ext uri="{FF2B5EF4-FFF2-40B4-BE49-F238E27FC236}">
                <a16:creationId xmlns:a16="http://schemas.microsoft.com/office/drawing/2014/main" id="{3316095A-674F-A251-D9D5-B7D782CC2C1D}"/>
              </a:ext>
            </a:extLst>
          </p:cNvPr>
          <p:cNvPicPr>
            <a:picLocks noChangeAspect="1"/>
          </p:cNvPicPr>
          <p:nvPr/>
        </p:nvPicPr>
        <p:blipFill>
          <a:blip r:embed="rId2"/>
          <a:stretch>
            <a:fillRect/>
          </a:stretch>
        </p:blipFill>
        <p:spPr>
          <a:xfrm>
            <a:off x="7286450" y="1351878"/>
            <a:ext cx="1362250" cy="1016448"/>
          </a:xfrm>
          <a:prstGeom prst="rect">
            <a:avLst/>
          </a:prstGeom>
        </p:spPr>
      </p:pic>
      <p:pic>
        <p:nvPicPr>
          <p:cNvPr id="5" name="Picture 4">
            <a:extLst>
              <a:ext uri="{FF2B5EF4-FFF2-40B4-BE49-F238E27FC236}">
                <a16:creationId xmlns:a16="http://schemas.microsoft.com/office/drawing/2014/main" id="{FA81FC62-C1EB-B49E-E7A8-DEF2A5BE2EBC}"/>
              </a:ext>
            </a:extLst>
          </p:cNvPr>
          <p:cNvPicPr>
            <a:picLocks noChangeAspect="1"/>
          </p:cNvPicPr>
          <p:nvPr/>
        </p:nvPicPr>
        <p:blipFill>
          <a:blip r:embed="rId3"/>
          <a:stretch>
            <a:fillRect/>
          </a:stretch>
        </p:blipFill>
        <p:spPr>
          <a:xfrm>
            <a:off x="7153100" y="2869181"/>
            <a:ext cx="1392521" cy="971795"/>
          </a:xfrm>
          <a:prstGeom prst="rect">
            <a:avLst/>
          </a:prstGeom>
        </p:spPr>
      </p:pic>
      <p:pic>
        <p:nvPicPr>
          <p:cNvPr id="6" name="Picture 5">
            <a:extLst>
              <a:ext uri="{FF2B5EF4-FFF2-40B4-BE49-F238E27FC236}">
                <a16:creationId xmlns:a16="http://schemas.microsoft.com/office/drawing/2014/main" id="{0DEB9815-EE08-058F-634F-406730B25898}"/>
              </a:ext>
            </a:extLst>
          </p:cNvPr>
          <p:cNvPicPr>
            <a:picLocks noChangeAspect="1"/>
          </p:cNvPicPr>
          <p:nvPr/>
        </p:nvPicPr>
        <p:blipFill>
          <a:blip r:embed="rId4"/>
          <a:stretch>
            <a:fillRect/>
          </a:stretch>
        </p:blipFill>
        <p:spPr>
          <a:xfrm>
            <a:off x="7153100" y="4406052"/>
            <a:ext cx="1496972" cy="864448"/>
          </a:xfrm>
          <a:prstGeom prst="rect">
            <a:avLst/>
          </a:prstGeom>
        </p:spPr>
      </p:pic>
    </p:spTree>
    <p:extLst>
      <p:ext uri="{BB962C8B-B14F-4D97-AF65-F5344CB8AC3E}">
        <p14:creationId xmlns:p14="http://schemas.microsoft.com/office/powerpoint/2010/main" val="112775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94F8-1D6E-2DF7-03C8-645C0506B245}"/>
              </a:ext>
            </a:extLst>
          </p:cNvPr>
          <p:cNvSpPr>
            <a:spLocks noGrp="1"/>
          </p:cNvSpPr>
          <p:nvPr>
            <p:ph type="title"/>
          </p:nvPr>
        </p:nvSpPr>
        <p:spPr/>
        <p:txBody>
          <a:bodyPr/>
          <a:lstStyle/>
          <a:p>
            <a:r>
              <a:rPr lang="en-US" dirty="0"/>
              <a:t>Connection types</a:t>
            </a:r>
          </a:p>
        </p:txBody>
      </p:sp>
      <p:sp>
        <p:nvSpPr>
          <p:cNvPr id="3" name="Text Placeholder 2">
            <a:extLst>
              <a:ext uri="{FF2B5EF4-FFF2-40B4-BE49-F238E27FC236}">
                <a16:creationId xmlns:a16="http://schemas.microsoft.com/office/drawing/2014/main" id="{5119849F-50DB-BA05-5EAC-2B2F74F82423}"/>
              </a:ext>
            </a:extLst>
          </p:cNvPr>
          <p:cNvSpPr>
            <a:spLocks noGrp="1"/>
          </p:cNvSpPr>
          <p:nvPr>
            <p:ph type="body" idx="1"/>
          </p:nvPr>
        </p:nvSpPr>
        <p:spPr/>
        <p:txBody>
          <a:bodyPr/>
          <a:lstStyle/>
          <a:p>
            <a:r>
              <a:rPr lang="en-US" dirty="0"/>
              <a:t>Connections from your computer to your LAN are typically done with either:</a:t>
            </a:r>
          </a:p>
          <a:p>
            <a:pPr lvl="1"/>
            <a:r>
              <a:rPr lang="en-US" dirty="0"/>
              <a:t>An ethernet cable (Cat 5e, 6 or 7)</a:t>
            </a:r>
          </a:p>
          <a:p>
            <a:pPr lvl="2"/>
            <a:r>
              <a:rPr lang="en-US" dirty="0"/>
              <a:t>Modern networks typically operate at 1Gb/s</a:t>
            </a:r>
          </a:p>
          <a:p>
            <a:pPr lvl="2"/>
            <a:r>
              <a:rPr lang="en-US" dirty="0"/>
              <a:t>Network cables connect into switches</a:t>
            </a:r>
            <a:br>
              <a:rPr lang="en-US" dirty="0"/>
            </a:br>
            <a:br>
              <a:rPr lang="en-US" dirty="0"/>
            </a:br>
            <a:br>
              <a:rPr lang="en-US" dirty="0"/>
            </a:br>
            <a:endParaRPr lang="en-US" dirty="0"/>
          </a:p>
          <a:p>
            <a:pPr lvl="1"/>
            <a:r>
              <a:rPr lang="en-US" dirty="0" err="1"/>
              <a:t>Wifi</a:t>
            </a:r>
            <a:r>
              <a:rPr lang="en-US" dirty="0"/>
              <a:t> (802.11)</a:t>
            </a:r>
          </a:p>
          <a:p>
            <a:pPr lvl="2"/>
            <a:r>
              <a:rPr lang="en-US" dirty="0"/>
              <a:t>Different standards support different speed (1, b, g, n, ac, ax, be, bn…)</a:t>
            </a:r>
          </a:p>
          <a:p>
            <a:pPr lvl="2"/>
            <a:r>
              <a:rPr lang="en-US" dirty="0"/>
              <a:t>Modern standards support up to 1Gb/s.</a:t>
            </a:r>
          </a:p>
          <a:p>
            <a:pPr lvl="2"/>
            <a:r>
              <a:rPr lang="en-US" dirty="0"/>
              <a:t>Note the max speed is theoretical, typically you’ll get much less in practice due to congestion, interference, and hardware limitations.</a:t>
            </a:r>
          </a:p>
          <a:p>
            <a:pPr lvl="2"/>
            <a:r>
              <a:rPr lang="en-US" dirty="0"/>
              <a:t>Requires an “access point” which is typically physically wired with an ethernet cable to the LAN.</a:t>
            </a:r>
          </a:p>
        </p:txBody>
      </p:sp>
      <p:pic>
        <p:nvPicPr>
          <p:cNvPr id="4" name="Picture 3">
            <a:extLst>
              <a:ext uri="{FF2B5EF4-FFF2-40B4-BE49-F238E27FC236}">
                <a16:creationId xmlns:a16="http://schemas.microsoft.com/office/drawing/2014/main" id="{16062CF0-E1B4-85A2-6410-7339BCA77F5C}"/>
              </a:ext>
            </a:extLst>
          </p:cNvPr>
          <p:cNvPicPr>
            <a:picLocks noChangeAspect="1"/>
          </p:cNvPicPr>
          <p:nvPr/>
        </p:nvPicPr>
        <p:blipFill>
          <a:blip r:embed="rId2"/>
          <a:stretch>
            <a:fillRect/>
          </a:stretch>
        </p:blipFill>
        <p:spPr>
          <a:xfrm>
            <a:off x="661855" y="2819436"/>
            <a:ext cx="826544" cy="743889"/>
          </a:xfrm>
          <a:prstGeom prst="rect">
            <a:avLst/>
          </a:prstGeom>
        </p:spPr>
      </p:pic>
      <p:pic>
        <p:nvPicPr>
          <p:cNvPr id="6" name="Picture 5">
            <a:extLst>
              <a:ext uri="{FF2B5EF4-FFF2-40B4-BE49-F238E27FC236}">
                <a16:creationId xmlns:a16="http://schemas.microsoft.com/office/drawing/2014/main" id="{569C79DB-645E-067B-3F03-8B53AB139CC3}"/>
              </a:ext>
            </a:extLst>
          </p:cNvPr>
          <p:cNvPicPr>
            <a:picLocks noChangeAspect="1"/>
          </p:cNvPicPr>
          <p:nvPr/>
        </p:nvPicPr>
        <p:blipFill>
          <a:blip r:embed="rId3"/>
          <a:stretch>
            <a:fillRect/>
          </a:stretch>
        </p:blipFill>
        <p:spPr>
          <a:xfrm>
            <a:off x="499037" y="4138310"/>
            <a:ext cx="1152180" cy="978204"/>
          </a:xfrm>
          <a:prstGeom prst="rect">
            <a:avLst/>
          </a:prstGeom>
        </p:spPr>
      </p:pic>
      <p:pic>
        <p:nvPicPr>
          <p:cNvPr id="1030" name="Picture 6">
            <a:extLst>
              <a:ext uri="{FF2B5EF4-FFF2-40B4-BE49-F238E27FC236}">
                <a16:creationId xmlns:a16="http://schemas.microsoft.com/office/drawing/2014/main" id="{6E1C7043-68FF-E421-50E0-1F8C9D3D9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199" y="2819436"/>
            <a:ext cx="2074995" cy="89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7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D39C3-3D48-EA2E-8110-D79BE35BFE57}"/>
              </a:ext>
            </a:extLst>
          </p:cNvPr>
          <p:cNvSpPr>
            <a:spLocks noGrp="1"/>
          </p:cNvSpPr>
          <p:nvPr>
            <p:ph type="title"/>
          </p:nvPr>
        </p:nvSpPr>
        <p:spPr/>
        <p:txBody>
          <a:bodyPr/>
          <a:lstStyle/>
          <a:p>
            <a:r>
              <a:rPr lang="en-US" dirty="0" err="1"/>
              <a:t>Wifi</a:t>
            </a:r>
            <a:r>
              <a:rPr lang="en-US" dirty="0"/>
              <a:t> networks</a:t>
            </a:r>
          </a:p>
        </p:txBody>
      </p:sp>
      <p:sp>
        <p:nvSpPr>
          <p:cNvPr id="3" name="Text Placeholder 2">
            <a:extLst>
              <a:ext uri="{FF2B5EF4-FFF2-40B4-BE49-F238E27FC236}">
                <a16:creationId xmlns:a16="http://schemas.microsoft.com/office/drawing/2014/main" id="{1601B1A3-D897-D397-DF86-DD46AFC95EF1}"/>
              </a:ext>
            </a:extLst>
          </p:cNvPr>
          <p:cNvSpPr>
            <a:spLocks noGrp="1"/>
          </p:cNvSpPr>
          <p:nvPr>
            <p:ph type="body" idx="1"/>
          </p:nvPr>
        </p:nvSpPr>
        <p:spPr>
          <a:xfrm>
            <a:off x="628650" y="1298575"/>
            <a:ext cx="4368800" cy="4351339"/>
          </a:xfrm>
        </p:spPr>
        <p:txBody>
          <a:bodyPr/>
          <a:lstStyle/>
          <a:p>
            <a:pPr>
              <a:buFont typeface="Arial" panose="020B0604020202020204" pitchFamily="34" charset="0"/>
              <a:buChar char="•"/>
            </a:pPr>
            <a:r>
              <a:rPr lang="en-US" dirty="0">
                <a:effectLst/>
                <a:latin typeface="Helvetica" pitchFamily="2" charset="0"/>
              </a:rPr>
              <a:t>﻿Wireless communication from your Wi-Fi card in your computer to the access point. </a:t>
            </a:r>
          </a:p>
          <a:p>
            <a:pPr>
              <a:buFont typeface="Arial" panose="020B0604020202020204" pitchFamily="34" charset="0"/>
              <a:buChar char="•"/>
            </a:pPr>
            <a:r>
              <a:rPr lang="en-US" dirty="0">
                <a:latin typeface="Helvetica" pitchFamily="2" charset="0"/>
              </a:rPr>
              <a:t>The access point can communicate</a:t>
            </a:r>
            <a:r>
              <a:rPr lang="en-US" dirty="0">
                <a:effectLst/>
                <a:latin typeface="Helvetica" pitchFamily="2" charset="0"/>
              </a:rPr>
              <a:t> with many different clients simultaneously.</a:t>
            </a:r>
          </a:p>
          <a:p>
            <a:pPr>
              <a:buFont typeface="Arial" panose="020B0604020202020204" pitchFamily="34" charset="0"/>
              <a:buChar char="•"/>
            </a:pPr>
            <a:r>
              <a:rPr lang="en-US" dirty="0">
                <a:latin typeface="Helvetica" pitchFamily="2" charset="0"/>
              </a:rPr>
              <a:t>Different frequencies are used to avoid interference from neighboring Wi-Fi networks.</a:t>
            </a:r>
          </a:p>
          <a:p>
            <a:pPr lvl="1">
              <a:buFont typeface="Arial" panose="020B0604020202020204" pitchFamily="34" charset="0"/>
              <a:buChar char="•"/>
            </a:pPr>
            <a:r>
              <a:rPr lang="en-US" dirty="0">
                <a:latin typeface="Helvetica" pitchFamily="2" charset="0"/>
              </a:rPr>
              <a:t>The access point and clients do this automatically.</a:t>
            </a:r>
          </a:p>
          <a:p>
            <a:pPr>
              <a:buFont typeface="Arial" panose="020B0604020202020204" pitchFamily="34" charset="0"/>
              <a:buChar char="•"/>
            </a:pPr>
            <a:r>
              <a:rPr lang="en-US" dirty="0">
                <a:latin typeface="Helvetica" pitchFamily="2" charset="0"/>
              </a:rPr>
              <a:t>Each access point covers a physical area, when you move your connection is handed from one access point to the next.</a:t>
            </a:r>
            <a:endParaRPr lang="en-US" dirty="0"/>
          </a:p>
        </p:txBody>
      </p:sp>
      <p:pic>
        <p:nvPicPr>
          <p:cNvPr id="4" name="Picture 3">
            <a:extLst>
              <a:ext uri="{FF2B5EF4-FFF2-40B4-BE49-F238E27FC236}">
                <a16:creationId xmlns:a16="http://schemas.microsoft.com/office/drawing/2014/main" id="{CF52DEA5-1FB5-6D88-DAB4-AFD1D6CC4832}"/>
              </a:ext>
            </a:extLst>
          </p:cNvPr>
          <p:cNvPicPr>
            <a:picLocks noChangeAspect="1"/>
          </p:cNvPicPr>
          <p:nvPr/>
        </p:nvPicPr>
        <p:blipFill>
          <a:blip r:embed="rId2"/>
          <a:stretch>
            <a:fillRect/>
          </a:stretch>
        </p:blipFill>
        <p:spPr>
          <a:xfrm>
            <a:off x="5213350" y="2430455"/>
            <a:ext cx="3206410" cy="2184649"/>
          </a:xfrm>
          <a:prstGeom prst="rect">
            <a:avLst/>
          </a:prstGeom>
        </p:spPr>
      </p:pic>
    </p:spTree>
    <p:extLst>
      <p:ext uri="{BB962C8B-B14F-4D97-AF65-F5344CB8AC3E}">
        <p14:creationId xmlns:p14="http://schemas.microsoft.com/office/powerpoint/2010/main" val="90352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209C-8E9F-D64E-91E2-9B1203173034}"/>
              </a:ext>
            </a:extLst>
          </p:cNvPr>
          <p:cNvSpPr>
            <a:spLocks noGrp="1"/>
          </p:cNvSpPr>
          <p:nvPr>
            <p:ph type="ctrTitle"/>
          </p:nvPr>
        </p:nvSpPr>
        <p:spPr>
          <a:xfrm>
            <a:off x="476250" y="550863"/>
            <a:ext cx="8216900" cy="865187"/>
          </a:xfrm>
        </p:spPr>
        <p:txBody>
          <a:bodyPr wrap="square" anchor="b">
            <a:normAutofit/>
          </a:bodyPr>
          <a:lstStyle/>
          <a:p>
            <a:r>
              <a:rPr lang="en-US" b="1" i="0" u="none" strike="noStrike" dirty="0">
                <a:effectLst/>
              </a:rPr>
              <a:t>Basic Components of Networking</a:t>
            </a:r>
            <a:endParaRPr lang="en-US" dirty="0"/>
          </a:p>
        </p:txBody>
      </p:sp>
      <p:sp>
        <p:nvSpPr>
          <p:cNvPr id="3" name="Text Placeholder 2">
            <a:extLst>
              <a:ext uri="{FF2B5EF4-FFF2-40B4-BE49-F238E27FC236}">
                <a16:creationId xmlns:a16="http://schemas.microsoft.com/office/drawing/2014/main" id="{874A6A91-F9F0-E7CD-AF32-895174F2D28F}"/>
              </a:ext>
            </a:extLst>
          </p:cNvPr>
          <p:cNvSpPr>
            <a:spLocks noGrp="1"/>
          </p:cNvSpPr>
          <p:nvPr>
            <p:ph type="subTitle" idx="1"/>
          </p:nvPr>
        </p:nvSpPr>
        <p:spPr>
          <a:xfrm>
            <a:off x="406400" y="1327150"/>
            <a:ext cx="8216900" cy="4891087"/>
          </a:xfrm>
        </p:spPr>
        <p:txBody>
          <a:bodyPr wrap="square" anchor="t">
            <a:normAutofit/>
          </a:bodyPr>
          <a:lstStyle/>
          <a:p>
            <a:pPr marL="381000" indent="-285750" algn="l">
              <a:buFont typeface="Arial" panose="020B0604020202020204" pitchFamily="34" charset="0"/>
              <a:buChar char="•"/>
            </a:pPr>
            <a:r>
              <a:rPr lang="en-US" i="0" u="none" strike="noStrike" dirty="0">
                <a:effectLst/>
              </a:rPr>
              <a:t>Clients (Computers, Laptops, Tablets, Phones, Servers) connect:</a:t>
            </a:r>
          </a:p>
          <a:p>
            <a:pPr marL="838200" lvl="1" indent="-285750" algn="l">
              <a:buFont typeface="Arial" panose="020B0604020202020204" pitchFamily="34" charset="0"/>
              <a:buChar char="•"/>
            </a:pPr>
            <a:r>
              <a:rPr lang="en-US" sz="1800" dirty="0"/>
              <a:t>To Network switches</a:t>
            </a:r>
          </a:p>
          <a:p>
            <a:pPr marL="838200" lvl="1" indent="-285750" algn="l">
              <a:buFont typeface="Arial" panose="020B0604020202020204" pitchFamily="34" charset="0"/>
              <a:buChar char="•"/>
            </a:pPr>
            <a:r>
              <a:rPr lang="en-US" sz="1800" dirty="0"/>
              <a:t>Access Points via </a:t>
            </a:r>
            <a:r>
              <a:rPr lang="en-US" sz="1800" dirty="0" err="1"/>
              <a:t>wifi</a:t>
            </a:r>
            <a:r>
              <a:rPr lang="en-US" sz="1800" dirty="0"/>
              <a:t> which in turn plug into network switches</a:t>
            </a:r>
          </a:p>
          <a:p>
            <a:pPr marL="381000" indent="-285750" algn="l">
              <a:buFont typeface="Arial" panose="020B0604020202020204" pitchFamily="34" charset="0"/>
              <a:buChar char="•"/>
            </a:pPr>
            <a:r>
              <a:rPr lang="en-US" dirty="0"/>
              <a:t>Network switches connect to other network switches via either Cat 5e cables, or Fiber cables </a:t>
            </a:r>
          </a:p>
          <a:p>
            <a:pPr marL="381000" indent="-285750" algn="l">
              <a:buFont typeface="Arial" panose="020B0604020202020204" pitchFamily="34" charset="0"/>
              <a:buChar char="•"/>
            </a:pPr>
            <a:endParaRPr lang="en-US" dirty="0"/>
          </a:p>
          <a:p>
            <a:pPr marL="381000" indent="-285750" algn="l">
              <a:buFont typeface="Arial" panose="020B0604020202020204" pitchFamily="34" charset="0"/>
              <a:buChar char="•"/>
            </a:pPr>
            <a:r>
              <a:rPr lang="en-US" dirty="0"/>
              <a:t>Eventually switches plug into network routers.  These are devices that connect LANs together, as well as to WANs.</a:t>
            </a:r>
          </a:p>
          <a:p>
            <a:pPr marL="381000" indent="-285750" algn="l">
              <a:buFont typeface="Arial" panose="020B0604020202020204" pitchFamily="34" charset="0"/>
              <a:buChar char="•"/>
            </a:pPr>
            <a:r>
              <a:rPr lang="en-US" dirty="0"/>
              <a:t>Routers find out about each other on the internet via protocols such as BGP and OSPF.</a:t>
            </a:r>
          </a:p>
          <a:p>
            <a:pPr marL="381000" indent="-285750" algn="l">
              <a:buFont typeface="Arial" panose="020B0604020202020204" pitchFamily="34" charset="0"/>
              <a:buChar char="•"/>
            </a:pPr>
            <a:r>
              <a:rPr lang="en-US" dirty="0"/>
              <a:t>This building at KSU has wireless access points on the ceilings which you can connect to.  Those access points are connected via Cat5e cables to network switches in networking rooms around the building.  The networking rooms are connected to </a:t>
            </a:r>
            <a:r>
              <a:rPr lang="en-US" dirty="0" err="1"/>
              <a:t>eachother</a:t>
            </a:r>
            <a:r>
              <a:rPr lang="en-US" dirty="0"/>
              <a:t> and eventually to the building router, which sends traffic from this building to other buildings and the internet.</a:t>
            </a:r>
          </a:p>
        </p:txBody>
      </p:sp>
      <p:pic>
        <p:nvPicPr>
          <p:cNvPr id="2050" name="Picture 2" descr="12 Fiber MPO/APC Standard Male to Female Cable ">
            <a:extLst>
              <a:ext uri="{FF2B5EF4-FFF2-40B4-BE49-F238E27FC236}">
                <a16:creationId xmlns:a16="http://schemas.microsoft.com/office/drawing/2014/main" id="{AA82F157-7D37-9231-82EC-1CC62B9BD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2631282"/>
            <a:ext cx="755650" cy="62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7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5F94-6AF2-4F4D-91F3-9CB781EAE46D}"/>
              </a:ext>
            </a:extLst>
          </p:cNvPr>
          <p:cNvSpPr>
            <a:spLocks noGrp="1"/>
          </p:cNvSpPr>
          <p:nvPr>
            <p:ph type="title"/>
          </p:nvPr>
        </p:nvSpPr>
        <p:spPr>
          <a:xfrm>
            <a:off x="628650" y="365125"/>
            <a:ext cx="7886700" cy="777875"/>
          </a:xfrm>
        </p:spPr>
        <p:txBody>
          <a:bodyPr/>
          <a:lstStyle/>
          <a:p>
            <a:r>
              <a:rPr lang="en-US" dirty="0"/>
              <a:t>Firewalls</a:t>
            </a:r>
          </a:p>
        </p:txBody>
      </p:sp>
      <p:sp>
        <p:nvSpPr>
          <p:cNvPr id="3" name="Text Placeholder 2">
            <a:extLst>
              <a:ext uri="{FF2B5EF4-FFF2-40B4-BE49-F238E27FC236}">
                <a16:creationId xmlns:a16="http://schemas.microsoft.com/office/drawing/2014/main" id="{4E6179DE-A09F-CAB7-7D14-575D9B360ED4}"/>
              </a:ext>
            </a:extLst>
          </p:cNvPr>
          <p:cNvSpPr>
            <a:spLocks noGrp="1"/>
          </p:cNvSpPr>
          <p:nvPr>
            <p:ph type="body" idx="1"/>
          </p:nvPr>
        </p:nvSpPr>
        <p:spPr>
          <a:xfrm>
            <a:off x="628650" y="1143000"/>
            <a:ext cx="7886700" cy="4351339"/>
          </a:xfrm>
        </p:spPr>
        <p:txBody>
          <a:bodyPr/>
          <a:lstStyle/>
          <a:p>
            <a:pPr>
              <a:buFont typeface="Arial" panose="020B0604020202020204" pitchFamily="34" charset="0"/>
              <a:buChar char="•"/>
            </a:pPr>
            <a:r>
              <a:rPr lang="en-US" dirty="0">
                <a:effectLst/>
                <a:latin typeface="Helvetica" pitchFamily="2" charset="0"/>
              </a:rPr>
              <a:t>﻿</a:t>
            </a:r>
            <a:r>
              <a:rPr lang="en-US" dirty="0">
                <a:latin typeface="Helvetica" pitchFamily="2" charset="0"/>
              </a:rPr>
              <a:t>A firewall can be implemented in either software or hardware.</a:t>
            </a:r>
          </a:p>
          <a:p>
            <a:pPr>
              <a:buFont typeface="Arial" panose="020B0604020202020204" pitchFamily="34" charset="0"/>
              <a:buChar char="•"/>
            </a:pPr>
            <a:r>
              <a:rPr lang="en-US" dirty="0">
                <a:latin typeface="Helvetica" pitchFamily="2" charset="0"/>
              </a:rPr>
              <a:t>The purpose of a firewall is to restrict traffic flow to only desirable hosts.</a:t>
            </a:r>
          </a:p>
          <a:p>
            <a:pPr>
              <a:buFont typeface="Arial" panose="020B0604020202020204" pitchFamily="34" charset="0"/>
              <a:buChar char="•"/>
            </a:pPr>
            <a:r>
              <a:rPr lang="en-US" dirty="0">
                <a:effectLst/>
                <a:latin typeface="Helvetica" pitchFamily="2" charset="0"/>
              </a:rPr>
              <a:t>A set of rules are established which specify which computers are permitted to speak to which other computers.</a:t>
            </a:r>
          </a:p>
          <a:p>
            <a:pPr>
              <a:buFont typeface="Arial" panose="020B0604020202020204" pitchFamily="34" charset="0"/>
              <a:buChar char="•"/>
            </a:pPr>
            <a:r>
              <a:rPr lang="en-US" dirty="0">
                <a:latin typeface="Helvetica" pitchFamily="2" charset="0"/>
              </a:rPr>
              <a:t>Firewalls are instrumental in securing your network.</a:t>
            </a:r>
            <a:endParaRPr lang="en-US" dirty="0">
              <a:effectLst/>
              <a:latin typeface="Helvetica" pitchFamily="2" charset="0"/>
            </a:endParaRPr>
          </a:p>
          <a:p>
            <a:endParaRPr lang="en-US" dirty="0"/>
          </a:p>
          <a:p>
            <a:r>
              <a:rPr lang="en-US" dirty="0"/>
              <a:t>Your home router that your ISP gave you likely has access rules or firewall rules you can use.  Typically the default rule is to deny all inbound traffic, and permit all outbound traffic from your house.</a:t>
            </a:r>
          </a:p>
        </p:txBody>
      </p:sp>
    </p:spTree>
    <p:extLst>
      <p:ext uri="{BB962C8B-B14F-4D97-AF65-F5344CB8AC3E}">
        <p14:creationId xmlns:p14="http://schemas.microsoft.com/office/powerpoint/2010/main" val="200375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5293-9FE1-CCF9-14AD-65EE13BB8927}"/>
              </a:ext>
            </a:extLst>
          </p:cNvPr>
          <p:cNvSpPr>
            <a:spLocks noGrp="1"/>
          </p:cNvSpPr>
          <p:nvPr>
            <p:ph type="title"/>
          </p:nvPr>
        </p:nvSpPr>
        <p:spPr/>
        <p:txBody>
          <a:bodyPr/>
          <a:lstStyle/>
          <a:p>
            <a:r>
              <a:rPr lang="en-US" dirty="0"/>
              <a:t>MODEM</a:t>
            </a:r>
          </a:p>
        </p:txBody>
      </p:sp>
      <p:sp>
        <p:nvSpPr>
          <p:cNvPr id="3" name="Text Placeholder 2">
            <a:extLst>
              <a:ext uri="{FF2B5EF4-FFF2-40B4-BE49-F238E27FC236}">
                <a16:creationId xmlns:a16="http://schemas.microsoft.com/office/drawing/2014/main" id="{3E476023-F78B-67C9-5DF3-2BA290C5880F}"/>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A modem is a device which is typically used to change the type of link.</a:t>
            </a:r>
          </a:p>
          <a:p>
            <a:pPr>
              <a:buFont typeface="Arial" panose="020B0604020202020204" pitchFamily="34" charset="0"/>
              <a:buChar char="•"/>
            </a:pPr>
            <a:r>
              <a:rPr lang="en-US" dirty="0">
                <a:latin typeface="Helvetica" pitchFamily="2" charset="0"/>
              </a:rPr>
              <a:t>Common examples:</a:t>
            </a:r>
          </a:p>
          <a:p>
            <a:pPr lvl="1">
              <a:buFont typeface="Arial" panose="020B0604020202020204" pitchFamily="34" charset="0"/>
              <a:buChar char="•"/>
            </a:pPr>
            <a:r>
              <a:rPr lang="en-US" dirty="0">
                <a:effectLst/>
                <a:latin typeface="Helvetica" pitchFamily="2" charset="0"/>
              </a:rPr>
              <a:t>If your house uses DSL, you have a DSL modem </a:t>
            </a:r>
          </a:p>
          <a:p>
            <a:pPr lvl="1">
              <a:buFont typeface="Arial" panose="020B0604020202020204" pitchFamily="34" charset="0"/>
              <a:buChar char="•"/>
            </a:pPr>
            <a:r>
              <a:rPr lang="en-US" dirty="0">
                <a:latin typeface="Helvetica" pitchFamily="2" charset="0"/>
              </a:rPr>
              <a:t>If your house uses Cable Internet, you likely have a cable modem</a:t>
            </a:r>
          </a:p>
          <a:p>
            <a:pPr lvl="1">
              <a:buFont typeface="Arial" panose="020B0604020202020204" pitchFamily="34" charset="0"/>
              <a:buChar char="•"/>
            </a:pPr>
            <a:r>
              <a:rPr lang="en-US" dirty="0">
                <a:effectLst/>
                <a:latin typeface="Helvetica" pitchFamily="2" charset="0"/>
              </a:rPr>
              <a:t>If your house uses Fiber internet, you likely have a fiber modem.</a:t>
            </a:r>
          </a:p>
          <a:p>
            <a:pPr>
              <a:buFont typeface="Arial" panose="020B0604020202020204" pitchFamily="34" charset="0"/>
              <a:buChar char="•"/>
            </a:pPr>
            <a:r>
              <a:rPr lang="en-US" dirty="0">
                <a:latin typeface="Helvetica" pitchFamily="2" charset="0"/>
              </a:rPr>
              <a:t>They convert from your LAN to a single which can be sent over the new medium.</a:t>
            </a:r>
            <a:endParaRPr lang="en-US" dirty="0">
              <a:effectLst/>
              <a:latin typeface="Helvetica" pitchFamily="2" charset="0"/>
            </a:endParaRPr>
          </a:p>
          <a:p>
            <a:endParaRPr lang="en-US" dirty="0"/>
          </a:p>
        </p:txBody>
      </p:sp>
      <p:pic>
        <p:nvPicPr>
          <p:cNvPr id="4" name="Picture 3">
            <a:extLst>
              <a:ext uri="{FF2B5EF4-FFF2-40B4-BE49-F238E27FC236}">
                <a16:creationId xmlns:a16="http://schemas.microsoft.com/office/drawing/2014/main" id="{88F0607E-473A-9689-872F-C3612891DC81}"/>
              </a:ext>
            </a:extLst>
          </p:cNvPr>
          <p:cNvPicPr>
            <a:picLocks noChangeAspect="1"/>
          </p:cNvPicPr>
          <p:nvPr/>
        </p:nvPicPr>
        <p:blipFill>
          <a:blip r:embed="rId2"/>
          <a:stretch>
            <a:fillRect/>
          </a:stretch>
        </p:blipFill>
        <p:spPr>
          <a:xfrm>
            <a:off x="4572000" y="4846887"/>
            <a:ext cx="1723017" cy="1380371"/>
          </a:xfrm>
          <a:prstGeom prst="rect">
            <a:avLst/>
          </a:prstGeom>
        </p:spPr>
      </p:pic>
    </p:spTree>
    <p:extLst>
      <p:ext uri="{BB962C8B-B14F-4D97-AF65-F5344CB8AC3E}">
        <p14:creationId xmlns:p14="http://schemas.microsoft.com/office/powerpoint/2010/main" val="1057529124"/>
      </p:ext>
    </p:extLst>
  </p:cSld>
  <p:clrMapOvr>
    <a:masterClrMapping/>
  </p:clrMapOvr>
</p:sld>
</file>

<file path=ppt/theme/theme1.xml><?xml version="1.0" encoding="utf-8"?>
<a:theme xmlns:a="http://schemas.openxmlformats.org/drawingml/2006/main" name="PPT2_16to9">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10354</TotalTime>
  <Words>2146</Words>
  <Application>Microsoft Office PowerPoint</Application>
  <PresentationFormat>On-screen Show (4:3)</PresentationFormat>
  <Paragraphs>148</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vt:lpstr>
      <vt:lpstr>-webkit-standard</vt:lpstr>
      <vt:lpstr>PPT2_16to9</vt:lpstr>
      <vt:lpstr>CSE 1300</vt:lpstr>
      <vt:lpstr>What Is Networking?</vt:lpstr>
      <vt:lpstr>What Is a Network Device?</vt:lpstr>
      <vt:lpstr>NETWORK TYPES</vt:lpstr>
      <vt:lpstr>Connection types</vt:lpstr>
      <vt:lpstr>Wifi networks</vt:lpstr>
      <vt:lpstr>Basic Components of Networking</vt:lpstr>
      <vt:lpstr>Firewalls</vt:lpstr>
      <vt:lpstr>MODEM</vt:lpstr>
      <vt:lpstr>Understanding IP Addresses</vt:lpstr>
      <vt:lpstr>IPv4 vs. IPv6</vt:lpstr>
      <vt:lpstr>Public vs. Private IP Addresses</vt:lpstr>
      <vt:lpstr>Networking Protocol Layers (OSI/TCP-IP Models) </vt:lpstr>
      <vt:lpstr>PowerPoint Presentation</vt:lpstr>
      <vt:lpstr>ISP - Internet Service Provider </vt:lpstr>
      <vt:lpstr>IP – Internet Protocol</vt:lpstr>
      <vt:lpstr>DNS – Domain name system</vt:lpstr>
      <vt:lpstr>TCP - Transmission Control Protocol </vt:lpstr>
      <vt:lpstr>Packets</vt:lpstr>
      <vt:lpstr>UDP</vt:lpstr>
      <vt:lpstr>HTTP vs. HTTPS </vt:lpstr>
      <vt:lpstr>SERVER</vt:lpstr>
      <vt:lpstr>Domain Name System (DNS)</vt:lpstr>
      <vt:lpstr>Network Security Considerations</vt:lpstr>
      <vt:lpstr>Future Trends in Networking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First-Year Experience!</dc:title>
  <dc:creator>Enda Sullivan</dc:creator>
  <cp:lastModifiedBy>Enda Sullivan</cp:lastModifiedBy>
  <cp:revision>25</cp:revision>
  <dcterms:modified xsi:type="dcterms:W3CDTF">2025-01-23T22:38:35Z</dcterms:modified>
</cp:coreProperties>
</file>