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74"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94"/>
    <p:restoredTop sz="94694"/>
  </p:normalViewPr>
  <p:slideViewPr>
    <p:cSldViewPr snapToGrid="0" snapToObjects="1">
      <p:cViewPr varScale="1">
        <p:scale>
          <a:sx n="121" d="100"/>
          <a:sy n="121" d="100"/>
        </p:scale>
        <p:origin x="225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Introduce yourself and welcome the students</a:t>
            </a:r>
            <a:endParaRPr/>
          </a:p>
        </p:txBody>
      </p:sp>
      <p:sp>
        <p:nvSpPr>
          <p:cNvPr id="88" name="Google Shape;8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0" name="Google Shape;150;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0" name="Google Shape;150;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992049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e15faea1a4_0_2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e15faea1a4_0_2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ge15faea1a4_0_2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128be65bcfc_0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128be65bcfc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4" name="Google Shape;164;g128be65bcfc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 name="Google Shape;170;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e15faea1a4_0_3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e15faea1a4_0_3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ge15faea1a4_0_3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3" name="Google Shape;183;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128be65bcfc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128be65bcfc_0_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 name="Google Shape;195;p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1" name="Google Shape;201;p2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2af714e4ec_0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2af714e4ec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g12af714e4ec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12af714e4ec_0_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12af714e4ec_0_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6" name="Google Shape;116;g12af714e4ec_0_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12af714e4ec_0_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12af714e4ec_0_1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g12af714e4ec_0_1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12af714e4ec_0_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12af714e4ec_0_1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0" name="Google Shape;130;g12af714e4ec_0_1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e15faea1a4_0_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e15faea1a4_0_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ge15faea1a4_0_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e15faea1a4_0_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e15faea1a4_0_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4" name="Google Shape;144;ge15faea1a4_0_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96330" y="57944"/>
            <a:ext cx="4351339" cy="78867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623594" y="2285208"/>
            <a:ext cx="5811839" cy="19716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623094" y="370683"/>
            <a:ext cx="5811839" cy="580072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8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sp>
        <p:nvSpPr>
          <p:cNvPr id="21" name="Google Shape;21;p3"/>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3"/>
          <p:cNvSpPr txBox="1">
            <a:spLocks noGrp="1"/>
          </p:cNvSpPr>
          <p:nvPr>
            <p:ph type="body" idx="1"/>
          </p:nvPr>
        </p:nvSpPr>
        <p:spPr>
          <a:xfrm>
            <a:off x="628650" y="1825625"/>
            <a:ext cx="7886700" cy="4351339"/>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3" name="Google Shape;23;p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6"/>
        <p:cNvGrpSpPr/>
        <p:nvPr/>
      </p:nvGrpSpPr>
      <p:grpSpPr>
        <a:xfrm>
          <a:off x="0" y="0"/>
          <a:ext cx="0" cy="0"/>
          <a:chOff x="0" y="0"/>
          <a:chExt cx="0" cy="0"/>
        </a:xfrm>
      </p:grpSpPr>
      <p:sp>
        <p:nvSpPr>
          <p:cNvPr id="27" name="Google Shape;27;p4"/>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4"/>
          <p:cNvSpPr txBox="1">
            <a:spLocks noGrp="1"/>
          </p:cNvSpPr>
          <p:nvPr>
            <p:ph type="subTitle" idx="1"/>
          </p:nvPr>
        </p:nvSpPr>
        <p:spPr>
          <a:xfrm>
            <a:off x="1143000" y="3602037"/>
            <a:ext cx="6858000" cy="1655763"/>
          </a:xfrm>
          <a:prstGeom prst="rect">
            <a:avLst/>
          </a:prstGeom>
          <a:noFill/>
          <a:ln>
            <a:noFill/>
          </a:ln>
        </p:spPr>
        <p:txBody>
          <a:bodyPr spcFirstLastPara="1" wrap="square" lIns="91425" tIns="45700" rIns="91425" bIns="45700" anchor="t" anchorCtr="0">
            <a:no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29" name="Google Shape;29;p4"/>
          <p:cNvSpPr txBox="1">
            <a:spLocks noGrp="1"/>
          </p:cNvSpPr>
          <p:nvPr>
            <p:ph type="dt" idx="10"/>
          </p:nvPr>
        </p:nvSpPr>
        <p:spPr>
          <a:xfrm>
            <a:off x="628650" y="64988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ftr" idx="11"/>
          </p:nvPr>
        </p:nvSpPr>
        <p:spPr>
          <a:xfrm>
            <a:off x="3028950" y="64988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sldNum" idx="12"/>
          </p:nvPr>
        </p:nvSpPr>
        <p:spPr>
          <a:xfrm>
            <a:off x="6457950" y="64988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623888" y="1709740"/>
            <a:ext cx="78867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5"/>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rgbClr val="888888"/>
              </a:buClr>
              <a:buSzPts val="1800"/>
              <a:buNone/>
              <a:defRPr sz="1800">
                <a:solidFill>
                  <a:srgbClr val="888888"/>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5" name="Google Shape;35;p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628650" y="1825625"/>
            <a:ext cx="3886200" cy="4351339"/>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1" name="Google Shape;41;p6"/>
          <p:cNvSpPr txBox="1">
            <a:spLocks noGrp="1"/>
          </p:cNvSpPr>
          <p:nvPr>
            <p:ph type="body" idx="2"/>
          </p:nvPr>
        </p:nvSpPr>
        <p:spPr>
          <a:xfrm>
            <a:off x="4629150" y="1825625"/>
            <a:ext cx="3886200" cy="4351339"/>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629841"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8" name="Google Shape;48;p7"/>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9" name="Google Shape;49;p7"/>
          <p:cNvSpPr txBox="1">
            <a:spLocks noGrp="1"/>
          </p:cNvSpPr>
          <p:nvPr>
            <p:ph type="body" idx="3"/>
          </p:nvPr>
        </p:nvSpPr>
        <p:spPr>
          <a:xfrm>
            <a:off x="4629151" y="1681163"/>
            <a:ext cx="3887391"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50" name="Google Shape;50;p7"/>
          <p:cNvSpPr txBox="1">
            <a:spLocks noGrp="1"/>
          </p:cNvSpPr>
          <p:nvPr>
            <p:ph type="body" idx="4"/>
          </p:nvPr>
        </p:nvSpPr>
        <p:spPr>
          <a:xfrm>
            <a:off x="4629151" y="2505075"/>
            <a:ext cx="3887391"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51" name="Google Shape;51;p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1" name="Google Shape;61;p9"/>
          <p:cNvSpPr txBox="1">
            <a:spLocks noGrp="1"/>
          </p:cNvSpPr>
          <p:nvPr>
            <p:ph type="body" idx="2"/>
          </p:nvPr>
        </p:nvSpPr>
        <p:spPr>
          <a:xfrm>
            <a:off x="629841" y="2057401"/>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2" name="Google Shape;62;p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75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375"/>
              </a:spcBef>
              <a:spcAft>
                <a:spcPts val="0"/>
              </a:spcAft>
              <a:buClr>
                <a:schemeClr val="dk1"/>
              </a:buClr>
              <a:buSzPts val="2100"/>
              <a:buFont typeface="Arial"/>
              <a:buNone/>
              <a:defRPr sz="2100" b="0" i="0" u="none" strike="noStrike" cap="none">
                <a:solidFill>
                  <a:schemeClr val="dk1"/>
                </a:solidFill>
                <a:latin typeface="Calibri"/>
                <a:ea typeface="Calibri"/>
                <a:cs typeface="Calibri"/>
                <a:sym typeface="Calibri"/>
              </a:defRPr>
            </a:lvl2pPr>
            <a:lvl3pPr marR="0" lvl="2"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4pPr>
            <a:lvl5pPr marR="0" lvl="4"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5pPr>
            <a:lvl6pPr marR="0" lvl="5"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6pPr>
            <a:lvl7pPr marR="0" lvl="6"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7pPr>
            <a:lvl8pPr marR="0" lvl="7"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8pPr>
            <a:lvl9pPr marR="0" lvl="8"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629841" y="2057401"/>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9" name="Google Shape;69;p1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9"/>
          </a:xfrm>
          <a:prstGeom prst="rect">
            <a:avLst/>
          </a:prstGeom>
          <a:noFill/>
          <a:ln>
            <a:noFill/>
          </a:ln>
        </p:spPr>
        <p:txBody>
          <a:bodyPr spcFirstLastPara="1" wrap="square" lIns="91425" tIns="45700" rIns="91425" bIns="45700" anchor="t" anchorCtr="0">
            <a:no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p:nvPr/>
        </p:nvSpPr>
        <p:spPr>
          <a:xfrm>
            <a:off x="2989253" y="4066163"/>
            <a:ext cx="3636237" cy="52322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800" b="0" i="0" u="none" strike="noStrike" cap="none">
                <a:solidFill>
                  <a:schemeClr val="dk1"/>
                </a:solidFill>
                <a:latin typeface="Calibri"/>
                <a:ea typeface="Calibri"/>
                <a:cs typeface="Calibri"/>
                <a:sym typeface="Calibri"/>
              </a:rPr>
              <a:t>We’re glad you’re here!</a:t>
            </a:r>
            <a:endParaRPr/>
          </a:p>
        </p:txBody>
      </p:sp>
      <p:sp>
        <p:nvSpPr>
          <p:cNvPr id="91" name="Google Shape;91;p14"/>
          <p:cNvSpPr txBox="1">
            <a:spLocks noGrp="1"/>
          </p:cNvSpPr>
          <p:nvPr>
            <p:ph type="title"/>
          </p:nvPr>
        </p:nvSpPr>
        <p:spPr>
          <a:xfrm>
            <a:off x="1152375" y="1983398"/>
            <a:ext cx="7310100" cy="7737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240"/>
              <a:buFont typeface="Calibri"/>
              <a:buNone/>
            </a:pPr>
            <a:r>
              <a:rPr lang="en-US" sz="3240" dirty="0"/>
              <a:t>Welcome to the </a:t>
            </a:r>
            <a:r>
              <a:rPr lang="en-US" sz="3240" dirty="0">
                <a:latin typeface="Calibri"/>
                <a:ea typeface="Calibri"/>
                <a:cs typeface="Calibri"/>
                <a:sym typeface="Calibri"/>
              </a:rPr>
              <a:t>First-Year</a:t>
            </a:r>
            <a:r>
              <a:rPr lang="en-US" sz="3240" dirty="0"/>
              <a:t> Experience!</a:t>
            </a:r>
            <a:br>
              <a:rPr lang="en-US" sz="3240" dirty="0"/>
            </a:br>
            <a:endParaRPr sz="3240" dirty="0"/>
          </a:p>
        </p:txBody>
      </p:sp>
      <p:sp>
        <p:nvSpPr>
          <p:cNvPr id="92" name="Google Shape;92;p14"/>
          <p:cNvSpPr txBox="1"/>
          <p:nvPr/>
        </p:nvSpPr>
        <p:spPr>
          <a:xfrm>
            <a:off x="3195450" y="3090450"/>
            <a:ext cx="2753100" cy="677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3200">
                <a:latin typeface="Calibri"/>
                <a:ea typeface="Calibri"/>
                <a:cs typeface="Calibri"/>
                <a:sym typeface="Calibri"/>
              </a:rPr>
              <a:t>This is CSE1300</a:t>
            </a:r>
            <a:endParaRPr sz="3200">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3"/>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3300"/>
              <a:buFont typeface="Calibri"/>
              <a:buNone/>
            </a:pPr>
            <a:r>
              <a:rPr lang="en-US"/>
              <a:t>The Technology We Use</a:t>
            </a:r>
            <a:endParaRPr/>
          </a:p>
        </p:txBody>
      </p:sp>
      <p:sp>
        <p:nvSpPr>
          <p:cNvPr id="153" name="Google Shape;153;p23"/>
          <p:cNvSpPr txBox="1">
            <a:spLocks noGrp="1"/>
          </p:cNvSpPr>
          <p:nvPr>
            <p:ph type="body" idx="1"/>
          </p:nvPr>
        </p:nvSpPr>
        <p:spPr>
          <a:xfrm>
            <a:off x="628651" y="1216720"/>
            <a:ext cx="7886700" cy="4808305"/>
          </a:xfrm>
          <a:prstGeom prst="rect">
            <a:avLst/>
          </a:prstGeom>
          <a:noFill/>
          <a:ln>
            <a:noFill/>
          </a:ln>
        </p:spPr>
        <p:txBody>
          <a:bodyPr spcFirstLastPara="1" wrap="square" lIns="91425" tIns="45700" rIns="91425" bIns="45700" anchor="t" anchorCtr="0">
            <a:noAutofit/>
          </a:bodyPr>
          <a:lstStyle/>
          <a:p>
            <a:pPr marL="171450" lvl="0" indent="-209550" algn="l" rtl="0">
              <a:spcBef>
                <a:spcPts val="750"/>
              </a:spcBef>
              <a:spcAft>
                <a:spcPts val="0"/>
              </a:spcAft>
              <a:buSzPts val="2400"/>
              <a:buChar char="•"/>
            </a:pPr>
            <a:r>
              <a:rPr lang="en-US" sz="2400" dirty="0"/>
              <a:t>D2L</a:t>
            </a:r>
            <a:endParaRPr dirty="0"/>
          </a:p>
          <a:p>
            <a:pPr marL="514350" lvl="1" indent="-184150" algn="l" rtl="0">
              <a:spcBef>
                <a:spcPts val="375"/>
              </a:spcBef>
              <a:spcAft>
                <a:spcPts val="0"/>
              </a:spcAft>
              <a:buSzPts val="2000"/>
              <a:buChar char="•"/>
            </a:pPr>
            <a:r>
              <a:rPr lang="en-US" sz="2000" dirty="0"/>
              <a:t>This is our “shell” and also where you take quizzes and exams</a:t>
            </a:r>
            <a:endParaRPr dirty="0"/>
          </a:p>
          <a:p>
            <a:pPr marL="514350" lvl="1" indent="-184150" algn="l" rtl="0">
              <a:spcBef>
                <a:spcPts val="375"/>
              </a:spcBef>
              <a:spcAft>
                <a:spcPts val="0"/>
              </a:spcAft>
              <a:buSzPts val="2000"/>
              <a:buChar char="•"/>
            </a:pPr>
            <a:r>
              <a:rPr lang="en-US" sz="2000" dirty="0" err="1"/>
              <a:t>Respondus</a:t>
            </a:r>
            <a:r>
              <a:rPr lang="en-US" sz="2000" dirty="0"/>
              <a:t> Lockdown Browser with Monitor – used to take tests/exams.  The installer is available via D2L using the </a:t>
            </a:r>
            <a:r>
              <a:rPr lang="en-US" sz="2000" dirty="0" err="1"/>
              <a:t>Respondus</a:t>
            </a:r>
            <a:r>
              <a:rPr lang="en-US" sz="2000" dirty="0"/>
              <a:t> Setup Quiz. </a:t>
            </a:r>
            <a:endParaRPr dirty="0"/>
          </a:p>
          <a:p>
            <a:pPr marL="514350" lvl="1" indent="-184150" algn="l" rtl="0">
              <a:spcBef>
                <a:spcPts val="375"/>
              </a:spcBef>
              <a:spcAft>
                <a:spcPts val="0"/>
              </a:spcAft>
              <a:buSzPts val="2000"/>
              <a:buChar char="•"/>
            </a:pPr>
            <a:r>
              <a:rPr lang="en-US" sz="2000" b="1" dirty="0"/>
              <a:t>A webcam is REQUIRED for all exams </a:t>
            </a:r>
            <a:endParaRPr dirty="0"/>
          </a:p>
          <a:p>
            <a:pPr marL="171450" lvl="0" indent="-171450" algn="l" rtl="0">
              <a:lnSpc>
                <a:spcPct val="90000"/>
              </a:lnSpc>
              <a:spcBef>
                <a:spcPts val="0"/>
              </a:spcBef>
              <a:spcAft>
                <a:spcPts val="0"/>
              </a:spcAft>
              <a:buClr>
                <a:schemeClr val="dk1"/>
              </a:buClr>
              <a:buSzPts val="2400"/>
              <a:buChar char="•"/>
            </a:pPr>
            <a:r>
              <a:rPr lang="en-US" sz="2400" dirty="0" err="1"/>
              <a:t>Replit</a:t>
            </a:r>
            <a:endParaRPr sz="2400" dirty="0"/>
          </a:p>
          <a:p>
            <a:pPr marL="514350" lvl="1" indent="-209550" algn="l" rtl="0">
              <a:lnSpc>
                <a:spcPct val="90000"/>
              </a:lnSpc>
              <a:spcBef>
                <a:spcPts val="0"/>
              </a:spcBef>
              <a:spcAft>
                <a:spcPts val="0"/>
              </a:spcAft>
              <a:buSzPts val="2400"/>
              <a:buChar char="•"/>
            </a:pPr>
            <a:r>
              <a:rPr lang="en-US" sz="2400" dirty="0"/>
              <a:t>We’ll use </a:t>
            </a:r>
            <a:r>
              <a:rPr lang="en-US" sz="2400" dirty="0" err="1"/>
              <a:t>Replit.com</a:t>
            </a:r>
            <a:r>
              <a:rPr lang="en-US" sz="2400" dirty="0"/>
              <a:t> a lot in class to show code examples when you are working on your Python code. </a:t>
            </a:r>
          </a:p>
          <a:p>
            <a:pPr marL="57150" indent="-209550">
              <a:spcBef>
                <a:spcPts val="0"/>
              </a:spcBef>
              <a:buSzPts val="2400"/>
            </a:pPr>
            <a:r>
              <a:rPr lang="en-US" sz="2700" dirty="0" err="1"/>
              <a:t>Gradescope</a:t>
            </a:r>
            <a:endParaRPr lang="en-US" sz="2700" dirty="0"/>
          </a:p>
          <a:p>
            <a:pPr marL="514350" lvl="1" indent="-209550">
              <a:spcBef>
                <a:spcPts val="0"/>
              </a:spcBef>
              <a:buSzPts val="2400"/>
            </a:pPr>
            <a:r>
              <a:rPr lang="en-US" sz="2400" dirty="0"/>
              <a:t>Used to submit your assignments for grading</a:t>
            </a:r>
          </a:p>
          <a:p>
            <a:pPr marL="514350" lvl="1" indent="-209550">
              <a:spcBef>
                <a:spcPts val="0"/>
              </a:spcBef>
              <a:buSzPts val="2400"/>
            </a:pPr>
            <a:r>
              <a:rPr lang="en-US" sz="2400" dirty="0"/>
              <a:t>It is your responsibility to ensure that the correct file is uploaded to the appropriate assignment by the deadline</a:t>
            </a:r>
          </a:p>
          <a:p>
            <a:pPr marL="514350" lvl="1" indent="-209550">
              <a:spcBef>
                <a:spcPts val="0"/>
              </a:spcBef>
              <a:buSzPts val="2400"/>
            </a:pPr>
            <a:r>
              <a:rPr lang="en-US" sz="2400" dirty="0"/>
              <a:t>No enrollment code, we add you after add/drop ends</a:t>
            </a:r>
            <a:endParaRP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3"/>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3300"/>
              <a:buFont typeface="Calibri"/>
              <a:buNone/>
            </a:pPr>
            <a:r>
              <a:rPr lang="en-US" dirty="0"/>
              <a:t>Grading &amp; Regrade Requests</a:t>
            </a:r>
            <a:endParaRPr dirty="0"/>
          </a:p>
        </p:txBody>
      </p:sp>
      <p:sp>
        <p:nvSpPr>
          <p:cNvPr id="153" name="Google Shape;153;p23"/>
          <p:cNvSpPr txBox="1">
            <a:spLocks noGrp="1"/>
          </p:cNvSpPr>
          <p:nvPr>
            <p:ph type="body" idx="1"/>
          </p:nvPr>
        </p:nvSpPr>
        <p:spPr>
          <a:xfrm>
            <a:off x="628650" y="1216720"/>
            <a:ext cx="8094936" cy="4427335"/>
          </a:xfrm>
          <a:prstGeom prst="rect">
            <a:avLst/>
          </a:prstGeom>
          <a:noFill/>
          <a:ln>
            <a:noFill/>
          </a:ln>
        </p:spPr>
        <p:txBody>
          <a:bodyPr spcFirstLastPara="1" wrap="square" lIns="91425" tIns="45700" rIns="91425" bIns="45700" anchor="t" anchorCtr="0">
            <a:noAutofit/>
          </a:bodyPr>
          <a:lstStyle/>
          <a:p>
            <a:pPr marL="171450" lvl="0" indent="-209550" algn="l" rtl="0">
              <a:spcBef>
                <a:spcPts val="750"/>
              </a:spcBef>
              <a:spcAft>
                <a:spcPts val="0"/>
              </a:spcAft>
              <a:buSzPts val="2400"/>
              <a:buChar char="•"/>
            </a:pPr>
            <a:r>
              <a:rPr lang="en-US" sz="2000" dirty="0"/>
              <a:t>We will do our best to get everything graded and back to you within two weeks of the assignment deadline (not when you submitted your file(s)).</a:t>
            </a:r>
          </a:p>
          <a:p>
            <a:pPr marL="171450" lvl="0" indent="-209550" algn="l" rtl="0">
              <a:spcBef>
                <a:spcPts val="750"/>
              </a:spcBef>
              <a:spcAft>
                <a:spcPts val="0"/>
              </a:spcAft>
              <a:buSzPts val="2400"/>
              <a:buChar char="•"/>
            </a:pPr>
            <a:r>
              <a:rPr lang="en-US" sz="2000" dirty="0"/>
              <a:t>The Assignments are graded by the GTAs so please be patient as it may take the full two weeks to get the grading completed due to their course and workload.</a:t>
            </a:r>
          </a:p>
          <a:p>
            <a:pPr marL="171450" lvl="0" indent="-209550" algn="l" rtl="0">
              <a:spcBef>
                <a:spcPts val="750"/>
              </a:spcBef>
              <a:spcAft>
                <a:spcPts val="0"/>
              </a:spcAft>
              <a:buSzPts val="2400"/>
              <a:buChar char="•"/>
            </a:pPr>
            <a:r>
              <a:rPr lang="en-US" sz="2000" dirty="0"/>
              <a:t>Regrade Requests are our process for a student to review their graded assessments and submit corrections based on errors in the grading/rubric or in the course materials (ambiguous answers, incorrect answer marked as correct, </a:t>
            </a:r>
            <a:r>
              <a:rPr lang="en-US" sz="2000" dirty="0" err="1"/>
              <a:t>etc</a:t>
            </a:r>
            <a:r>
              <a:rPr lang="en-US" sz="2000" dirty="0"/>
              <a:t>).</a:t>
            </a:r>
          </a:p>
          <a:p>
            <a:pPr marL="171450" lvl="0" indent="-209550" algn="l" rtl="0">
              <a:spcBef>
                <a:spcPts val="750"/>
              </a:spcBef>
              <a:spcAft>
                <a:spcPts val="0"/>
              </a:spcAft>
              <a:buSzPts val="2400"/>
              <a:buChar char="•"/>
            </a:pPr>
            <a:r>
              <a:rPr lang="en-US" sz="2000" dirty="0"/>
              <a:t>We cannot accept any changes to your submitted </a:t>
            </a:r>
            <a:r>
              <a:rPr lang="en-US" sz="2000"/>
              <a:t>answers or files </a:t>
            </a:r>
            <a:r>
              <a:rPr lang="en-US" sz="2000" dirty="0"/>
              <a:t>via Regrade Requests nor can you submit files via a regrade request</a:t>
            </a:r>
          </a:p>
          <a:p>
            <a:pPr marL="171450" lvl="0" indent="-209550" algn="l" rtl="0">
              <a:spcBef>
                <a:spcPts val="750"/>
              </a:spcBef>
              <a:spcAft>
                <a:spcPts val="0"/>
              </a:spcAft>
              <a:buSzPts val="2400"/>
              <a:buChar char="•"/>
            </a:pPr>
            <a:r>
              <a:rPr lang="en-US" sz="2000" dirty="0"/>
              <a:t>This includes assignments, exams and quizzes.</a:t>
            </a:r>
            <a:endParaRPr sz="2000" dirty="0"/>
          </a:p>
        </p:txBody>
      </p:sp>
    </p:spTree>
    <p:extLst>
      <p:ext uri="{BB962C8B-B14F-4D97-AF65-F5344CB8AC3E}">
        <p14:creationId xmlns:p14="http://schemas.microsoft.com/office/powerpoint/2010/main" val="1096212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4"/>
          <p:cNvSpPr txBox="1">
            <a:spLocks noGrp="1"/>
          </p:cNvSpPr>
          <p:nvPr>
            <p:ph type="title"/>
          </p:nvPr>
        </p:nvSpPr>
        <p:spPr>
          <a:xfrm>
            <a:off x="628650" y="365125"/>
            <a:ext cx="78867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Late Work / Makeup / Extra Credit</a:t>
            </a:r>
            <a:endParaRPr/>
          </a:p>
        </p:txBody>
      </p:sp>
      <p:sp>
        <p:nvSpPr>
          <p:cNvPr id="160" name="Google Shape;160;p24"/>
          <p:cNvSpPr txBox="1">
            <a:spLocks noGrp="1"/>
          </p:cNvSpPr>
          <p:nvPr>
            <p:ph type="body" idx="1"/>
          </p:nvPr>
        </p:nvSpPr>
        <p:spPr>
          <a:xfrm>
            <a:off x="628650" y="1825625"/>
            <a:ext cx="7886700" cy="4351200"/>
          </a:xfrm>
          <a:prstGeom prst="rect">
            <a:avLst/>
          </a:prstGeom>
        </p:spPr>
        <p:txBody>
          <a:bodyPr spcFirstLastPara="1" wrap="square" lIns="91425" tIns="45700" rIns="91425" bIns="45700" anchor="t" anchorCtr="0">
            <a:noAutofit/>
          </a:bodyPr>
          <a:lstStyle/>
          <a:p>
            <a:pPr marL="457200" lvl="0" indent="-342900" algn="l" rtl="0">
              <a:spcBef>
                <a:spcPts val="750"/>
              </a:spcBef>
              <a:spcAft>
                <a:spcPts val="0"/>
              </a:spcAft>
              <a:buSzPts val="1800"/>
              <a:buChar char="•"/>
            </a:pPr>
            <a:r>
              <a:rPr lang="en-US" dirty="0"/>
              <a:t>No late work is accepted.  Period.</a:t>
            </a:r>
            <a:endParaRPr dirty="0"/>
          </a:p>
          <a:p>
            <a:pPr marL="457200" lvl="0" indent="-342900" algn="l" rtl="0">
              <a:spcBef>
                <a:spcPts val="0"/>
              </a:spcBef>
              <a:spcAft>
                <a:spcPts val="0"/>
              </a:spcAft>
              <a:buSzPts val="1800"/>
              <a:buChar char="•"/>
            </a:pPr>
            <a:r>
              <a:rPr lang="en-US" dirty="0"/>
              <a:t>We drop the lowest assignment &amp; quiz, so you can miss one if you have an emergency/sickness/oops moment.</a:t>
            </a:r>
            <a:endParaRPr dirty="0"/>
          </a:p>
          <a:p>
            <a:pPr lvl="0">
              <a:spcBef>
                <a:spcPts val="0"/>
              </a:spcBef>
            </a:pPr>
            <a:r>
              <a:rPr lang="en-US" dirty="0"/>
              <a:t>Your final exam replaces </a:t>
            </a:r>
            <a:r>
              <a:rPr lang="en-US" sz="2000" dirty="0"/>
              <a:t>Exam</a:t>
            </a:r>
            <a:r>
              <a:rPr lang="en-US" dirty="0"/>
              <a:t> 1 and/or </a:t>
            </a:r>
            <a:r>
              <a:rPr lang="en-US" sz="2000" dirty="0"/>
              <a:t>Exam</a:t>
            </a:r>
            <a:r>
              <a:rPr lang="en-US" dirty="0"/>
              <a:t> 2 if you have an emergency/sickness/oops moment during either or both exams.</a:t>
            </a:r>
            <a:endParaRPr dirty="0"/>
          </a:p>
          <a:p>
            <a:pPr lvl="0">
              <a:spcBef>
                <a:spcPts val="0"/>
              </a:spcBef>
            </a:pPr>
            <a:r>
              <a:rPr lang="en-US" dirty="0"/>
              <a:t>As such, no late or makeup Assignments, Quizzes, </a:t>
            </a:r>
            <a:r>
              <a:rPr lang="en-US" sz="2000" dirty="0"/>
              <a:t>Exam</a:t>
            </a:r>
            <a:r>
              <a:rPr lang="en-US" dirty="0"/>
              <a:t> will be offered.</a:t>
            </a:r>
            <a:endParaRPr dirty="0"/>
          </a:p>
          <a:p>
            <a:pPr marL="457200" lvl="0" indent="-342900" algn="l" rtl="0">
              <a:spcBef>
                <a:spcPts val="0"/>
              </a:spcBef>
              <a:spcAft>
                <a:spcPts val="0"/>
              </a:spcAft>
              <a:buSzPts val="1800"/>
              <a:buChar char="•"/>
            </a:pPr>
            <a:r>
              <a:rPr lang="en-US" dirty="0"/>
              <a:t>No individual extra credit is offered.</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5"/>
          <p:cNvSpPr txBox="1">
            <a:spLocks noGrp="1"/>
          </p:cNvSpPr>
          <p:nvPr>
            <p:ph type="title"/>
          </p:nvPr>
        </p:nvSpPr>
        <p:spPr>
          <a:xfrm>
            <a:off x="628650" y="365125"/>
            <a:ext cx="78867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Bonus points</a:t>
            </a:r>
            <a:endParaRPr/>
          </a:p>
        </p:txBody>
      </p:sp>
      <p:sp>
        <p:nvSpPr>
          <p:cNvPr id="167" name="Google Shape;167;p25"/>
          <p:cNvSpPr txBox="1">
            <a:spLocks noGrp="1"/>
          </p:cNvSpPr>
          <p:nvPr>
            <p:ph type="body" idx="1"/>
          </p:nvPr>
        </p:nvSpPr>
        <p:spPr>
          <a:xfrm>
            <a:off x="628650" y="1616225"/>
            <a:ext cx="7886700" cy="4351200"/>
          </a:xfrm>
          <a:prstGeom prst="rect">
            <a:avLst/>
          </a:prstGeom>
        </p:spPr>
        <p:txBody>
          <a:bodyPr spcFirstLastPara="1" wrap="square" lIns="91425" tIns="45700" rIns="91425" bIns="45700" anchor="t" anchorCtr="0">
            <a:noAutofit/>
          </a:bodyPr>
          <a:lstStyle/>
          <a:p>
            <a:pPr marL="457200" lvl="0" indent="-342900" algn="l" rtl="0">
              <a:spcBef>
                <a:spcPts val="750"/>
              </a:spcBef>
              <a:spcAft>
                <a:spcPts val="0"/>
              </a:spcAft>
              <a:buSzPts val="1800"/>
              <a:buChar char="●"/>
            </a:pPr>
            <a:r>
              <a:rPr lang="en-US" dirty="0"/>
              <a:t>Each time you go to a CCSE Tutoring session and ask a good question, you’ll receive a ½ point bonus on your final exam score.</a:t>
            </a:r>
            <a:endParaRPr dirty="0"/>
          </a:p>
          <a:p>
            <a:pPr marL="457200" lvl="0" indent="-342900" algn="l" rtl="0">
              <a:spcBef>
                <a:spcPts val="0"/>
              </a:spcBef>
              <a:spcAft>
                <a:spcPts val="0"/>
              </a:spcAft>
              <a:buSzPts val="1800"/>
              <a:buChar char="●"/>
            </a:pPr>
            <a:r>
              <a:rPr lang="en-US" dirty="0"/>
              <a:t>You can earn a max of 5 points if you attend 10 sessions.</a:t>
            </a:r>
            <a:endParaRPr dirty="0"/>
          </a:p>
          <a:p>
            <a:pPr marL="457200" lvl="0" indent="-342900" algn="l" rtl="0">
              <a:spcBef>
                <a:spcPts val="0"/>
              </a:spcBef>
              <a:spcAft>
                <a:spcPts val="0"/>
              </a:spcAft>
              <a:buSzPts val="1800"/>
              <a:buChar char="●"/>
            </a:pPr>
            <a:r>
              <a:rPr lang="en-US" dirty="0"/>
              <a:t>Showing up and saying “Give me my point” doesn’t count, you must ask a question about class, and learn something.</a:t>
            </a:r>
            <a:endParaRPr dirty="0"/>
          </a:p>
          <a:p>
            <a:pPr marL="457200" lvl="0" indent="-342900" algn="l" rtl="0">
              <a:spcBef>
                <a:spcPts val="0"/>
              </a:spcBef>
              <a:spcAft>
                <a:spcPts val="0"/>
              </a:spcAft>
              <a:buSzPts val="1800"/>
              <a:buChar char="●"/>
            </a:pPr>
            <a:r>
              <a:rPr lang="en-US" dirty="0"/>
              <a:t>Go for help with the assignments, or when you are studying for the tests.</a:t>
            </a:r>
            <a:endParaRPr dirty="0"/>
          </a:p>
          <a:p>
            <a:pPr marL="457200" lvl="0" indent="-342900" algn="l" rtl="0">
              <a:spcBef>
                <a:spcPts val="0"/>
              </a:spcBef>
              <a:spcAft>
                <a:spcPts val="0"/>
              </a:spcAft>
              <a:buSzPts val="1800"/>
              <a:buChar char="●"/>
            </a:pPr>
            <a:r>
              <a:rPr lang="en-US" dirty="0"/>
              <a:t>Go if you didn’t understand something in lecture but were too afraid to ask a question because there are so many people here.</a:t>
            </a:r>
            <a:endParaRPr dirty="0"/>
          </a:p>
          <a:p>
            <a:pPr marL="457200" lvl="0" indent="-342900" algn="l" rtl="0">
              <a:spcBef>
                <a:spcPts val="0"/>
              </a:spcBef>
              <a:spcAft>
                <a:spcPts val="0"/>
              </a:spcAft>
              <a:buSzPts val="1800"/>
              <a:buChar char="●"/>
            </a:pPr>
            <a:r>
              <a:rPr lang="en-US" dirty="0"/>
              <a:t>Go if you want to understand something more than we covered it in Lecture</a:t>
            </a:r>
            <a:endParaRPr dirty="0"/>
          </a:p>
          <a:p>
            <a:pPr marL="457200" lvl="0" indent="-342900" algn="l" rtl="0">
              <a:spcBef>
                <a:spcPts val="0"/>
              </a:spcBef>
              <a:spcAft>
                <a:spcPts val="0"/>
              </a:spcAft>
              <a:buSzPts val="1800"/>
              <a:buChar char="●"/>
            </a:pPr>
            <a:r>
              <a:rPr lang="en-US" dirty="0"/>
              <a:t>Bonus points are only awarded for visiting live sessions with GTAs, you can still come to office hours and ask questions, but you don’t get bonus points for that.</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6"/>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000"/>
              <a:buFont typeface="Calibri"/>
              <a:buNone/>
            </a:pPr>
            <a:r>
              <a:rPr lang="en-US" sz="4000"/>
              <a:t>Exam/Assignment Policies</a:t>
            </a:r>
            <a:endParaRPr/>
          </a:p>
        </p:txBody>
      </p:sp>
      <p:sp>
        <p:nvSpPr>
          <p:cNvPr id="173" name="Google Shape;173;p26"/>
          <p:cNvSpPr txBox="1"/>
          <p:nvPr/>
        </p:nvSpPr>
        <p:spPr>
          <a:xfrm>
            <a:off x="532850" y="1430800"/>
            <a:ext cx="8032200" cy="3785621"/>
          </a:xfrm>
          <a:prstGeom prst="rect">
            <a:avLst/>
          </a:prstGeom>
          <a:noFill/>
          <a:ln>
            <a:noFill/>
          </a:ln>
        </p:spPr>
        <p:txBody>
          <a:bodyPr spcFirstLastPara="1" wrap="square" lIns="91425" tIns="91425" rIns="91425" bIns="91425" anchor="t" anchorCtr="0">
            <a:spAutoFit/>
          </a:bodyPr>
          <a:lstStyle/>
          <a:p>
            <a:pPr marL="457200" lvl="0" indent="-342900" algn="l" rtl="0">
              <a:spcBef>
                <a:spcPts val="0"/>
              </a:spcBef>
              <a:spcAft>
                <a:spcPts val="0"/>
              </a:spcAft>
              <a:buSzPts val="1800"/>
              <a:buFont typeface="Calibri"/>
              <a:buChar char="●"/>
            </a:pPr>
            <a:r>
              <a:rPr lang="en-US" sz="1800" dirty="0">
                <a:latin typeface="Calibri"/>
                <a:ea typeface="Calibri"/>
                <a:cs typeface="Calibri"/>
                <a:sym typeface="Calibri"/>
              </a:rPr>
              <a:t>Exams are taken in D2L</a:t>
            </a:r>
            <a:endParaRPr sz="1800" dirty="0">
              <a:latin typeface="Calibri"/>
              <a:ea typeface="Calibri"/>
              <a:cs typeface="Calibri"/>
              <a:sym typeface="Calibri"/>
            </a:endParaRPr>
          </a:p>
          <a:p>
            <a:pPr marL="457200" lvl="0" indent="-342900" algn="l" rtl="0">
              <a:spcBef>
                <a:spcPts val="0"/>
              </a:spcBef>
              <a:spcAft>
                <a:spcPts val="0"/>
              </a:spcAft>
              <a:buSzPts val="1800"/>
              <a:buFont typeface="Calibri"/>
              <a:buChar char="●"/>
            </a:pPr>
            <a:r>
              <a:rPr lang="en-US" sz="1800" dirty="0">
                <a:latin typeface="Calibri"/>
                <a:ea typeface="Calibri"/>
                <a:cs typeface="Calibri"/>
                <a:sym typeface="Calibri"/>
              </a:rPr>
              <a:t>You must have a photo ID with you when you take the exams</a:t>
            </a:r>
            <a:endParaRPr sz="1800" dirty="0">
              <a:latin typeface="Calibri"/>
              <a:ea typeface="Calibri"/>
              <a:cs typeface="Calibri"/>
              <a:sym typeface="Calibri"/>
            </a:endParaRPr>
          </a:p>
          <a:p>
            <a:pPr marL="457200" lvl="0" indent="-342900" algn="l" rtl="0">
              <a:spcBef>
                <a:spcPts val="0"/>
              </a:spcBef>
              <a:spcAft>
                <a:spcPts val="0"/>
              </a:spcAft>
              <a:buSzPts val="1800"/>
              <a:buFont typeface="Calibri"/>
              <a:buChar char="●"/>
            </a:pPr>
            <a:r>
              <a:rPr lang="en-US" sz="1800" dirty="0">
                <a:latin typeface="Calibri"/>
                <a:ea typeface="Calibri"/>
                <a:cs typeface="Calibri"/>
                <a:sym typeface="Calibri"/>
              </a:rPr>
              <a:t>While taking the exams, you must:</a:t>
            </a:r>
            <a:endParaRPr sz="1800" dirty="0">
              <a:latin typeface="Calibri"/>
              <a:ea typeface="Calibri"/>
              <a:cs typeface="Calibri"/>
              <a:sym typeface="Calibri"/>
            </a:endParaRPr>
          </a:p>
          <a:p>
            <a:pPr marL="914400" lvl="1" indent="-342900" algn="l" rtl="0">
              <a:spcBef>
                <a:spcPts val="0"/>
              </a:spcBef>
              <a:spcAft>
                <a:spcPts val="0"/>
              </a:spcAft>
              <a:buSzPts val="1800"/>
              <a:buFont typeface="Calibri"/>
              <a:buChar char="○"/>
            </a:pPr>
            <a:r>
              <a:rPr lang="en-US" sz="1800" dirty="0">
                <a:latin typeface="Calibri"/>
                <a:ea typeface="Calibri"/>
                <a:cs typeface="Calibri"/>
                <a:sym typeface="Calibri"/>
              </a:rPr>
              <a:t>Make your full face visible to the camera (i.e.: brightly lit room, no sunglasses, hoodies etc.)</a:t>
            </a:r>
            <a:endParaRPr sz="1800" dirty="0">
              <a:latin typeface="Calibri"/>
              <a:ea typeface="Calibri"/>
              <a:cs typeface="Calibri"/>
              <a:sym typeface="Calibri"/>
            </a:endParaRPr>
          </a:p>
          <a:p>
            <a:pPr marL="914400" lvl="1" indent="-342900" algn="l" rtl="0">
              <a:spcBef>
                <a:spcPts val="0"/>
              </a:spcBef>
              <a:spcAft>
                <a:spcPts val="0"/>
              </a:spcAft>
              <a:buSzPts val="1800"/>
              <a:buFont typeface="Calibri"/>
              <a:buChar char="○"/>
            </a:pPr>
            <a:r>
              <a:rPr lang="en-US" sz="1800" dirty="0">
                <a:latin typeface="Calibri"/>
                <a:ea typeface="Calibri"/>
                <a:cs typeface="Calibri"/>
                <a:sym typeface="Calibri"/>
              </a:rPr>
              <a:t>Ensure you have a quiet place where will not be disturbed (i.e.: No cats/dog/parents/roommates can bother you).</a:t>
            </a:r>
            <a:endParaRPr sz="1800" dirty="0">
              <a:latin typeface="Calibri"/>
              <a:ea typeface="Calibri"/>
              <a:cs typeface="Calibri"/>
              <a:sym typeface="Calibri"/>
            </a:endParaRPr>
          </a:p>
          <a:p>
            <a:pPr marL="1371600" lvl="2" indent="-342900" algn="l" rtl="0">
              <a:spcBef>
                <a:spcPts val="0"/>
              </a:spcBef>
              <a:spcAft>
                <a:spcPts val="0"/>
              </a:spcAft>
              <a:buSzPts val="1800"/>
              <a:buFont typeface="Calibri"/>
              <a:buChar char="■"/>
            </a:pPr>
            <a:r>
              <a:rPr lang="en-US" sz="1800" dirty="0">
                <a:latin typeface="Calibri"/>
                <a:ea typeface="Calibri"/>
                <a:cs typeface="Calibri"/>
                <a:sym typeface="Calibri"/>
              </a:rPr>
              <a:t>You cannot talk to or listen to anyone or anything while taking the exam (i.e.: no headphones, earbuds, cellphones, other chats/calls)</a:t>
            </a:r>
            <a:endParaRPr sz="1800" dirty="0">
              <a:latin typeface="Calibri"/>
              <a:ea typeface="Calibri"/>
              <a:cs typeface="Calibri"/>
              <a:sym typeface="Calibri"/>
            </a:endParaRPr>
          </a:p>
          <a:p>
            <a:pPr marL="914400" lvl="1" indent="-342900" algn="l" rtl="0">
              <a:spcBef>
                <a:spcPts val="0"/>
              </a:spcBef>
              <a:spcAft>
                <a:spcPts val="0"/>
              </a:spcAft>
              <a:buSzPts val="1800"/>
              <a:buFont typeface="Calibri"/>
              <a:buChar char="○"/>
            </a:pPr>
            <a:r>
              <a:rPr lang="en-US" sz="1800" dirty="0">
                <a:latin typeface="Calibri"/>
                <a:ea typeface="Calibri"/>
                <a:cs typeface="Calibri"/>
                <a:sym typeface="Calibri"/>
              </a:rPr>
              <a:t>Ensure you have adequate wireless signal and battery to take the test.  </a:t>
            </a:r>
            <a:endParaRPr sz="1800" dirty="0">
              <a:latin typeface="Calibri"/>
              <a:ea typeface="Calibri"/>
              <a:cs typeface="Calibri"/>
              <a:sym typeface="Calibri"/>
            </a:endParaRPr>
          </a:p>
          <a:p>
            <a:pPr marL="1371600" lvl="2" indent="-342900" algn="l" rtl="0">
              <a:spcBef>
                <a:spcPts val="0"/>
              </a:spcBef>
              <a:spcAft>
                <a:spcPts val="0"/>
              </a:spcAft>
              <a:buSzPts val="1800"/>
              <a:buFont typeface="Calibri"/>
              <a:buChar char="■"/>
            </a:pPr>
            <a:r>
              <a:rPr lang="en-US" sz="1800" dirty="0">
                <a:latin typeface="Calibri"/>
                <a:ea typeface="Calibri"/>
                <a:cs typeface="Calibri"/>
                <a:sym typeface="Calibri"/>
              </a:rPr>
              <a:t>If you exit the exam for any reason, you get a 0.</a:t>
            </a:r>
            <a:endParaRPr sz="1800" dirty="0">
              <a:latin typeface="Calibri"/>
              <a:ea typeface="Calibri"/>
              <a:cs typeface="Calibri"/>
              <a:sym typeface="Calibri"/>
            </a:endParaRPr>
          </a:p>
          <a:p>
            <a:pPr marL="457200" lvl="0" indent="-342900" algn="l" rtl="0">
              <a:spcBef>
                <a:spcPts val="0"/>
              </a:spcBef>
              <a:spcAft>
                <a:spcPts val="0"/>
              </a:spcAft>
              <a:buSzPts val="1800"/>
              <a:buFont typeface="Calibri"/>
              <a:buChar char="●"/>
            </a:pPr>
            <a:r>
              <a:rPr lang="en-US" sz="1800" dirty="0">
                <a:latin typeface="Calibri"/>
                <a:ea typeface="Calibri"/>
                <a:cs typeface="Calibri"/>
                <a:sym typeface="Calibri"/>
              </a:rPr>
              <a:t>All work must be your own, or you will face a hearing with SCAI and possibly fail the class.</a:t>
            </a:r>
            <a:endParaRPr sz="1800" dirty="0">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7"/>
          <p:cNvSpPr txBox="1">
            <a:spLocks noGrp="1"/>
          </p:cNvSpPr>
          <p:nvPr>
            <p:ph type="title"/>
          </p:nvPr>
        </p:nvSpPr>
        <p:spPr>
          <a:xfrm>
            <a:off x="628650" y="365125"/>
            <a:ext cx="78867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Academic Integrity / Cheating</a:t>
            </a:r>
            <a:endParaRPr/>
          </a:p>
        </p:txBody>
      </p:sp>
      <p:sp>
        <p:nvSpPr>
          <p:cNvPr id="180" name="Google Shape;180;p27"/>
          <p:cNvSpPr txBox="1">
            <a:spLocks noGrp="1"/>
          </p:cNvSpPr>
          <p:nvPr>
            <p:ph type="body" idx="1"/>
          </p:nvPr>
        </p:nvSpPr>
        <p:spPr>
          <a:xfrm>
            <a:off x="628650" y="1825625"/>
            <a:ext cx="7886700" cy="4351200"/>
          </a:xfrm>
          <a:prstGeom prst="rect">
            <a:avLst/>
          </a:prstGeom>
        </p:spPr>
        <p:txBody>
          <a:bodyPr spcFirstLastPara="1" wrap="square" lIns="91425" tIns="45700" rIns="91425" bIns="45700" anchor="t" anchorCtr="0">
            <a:noAutofit/>
          </a:bodyPr>
          <a:lstStyle/>
          <a:p>
            <a:pPr marL="457200" lvl="0" indent="-342900" algn="l" rtl="0">
              <a:spcBef>
                <a:spcPts val="750"/>
              </a:spcBef>
              <a:spcAft>
                <a:spcPts val="0"/>
              </a:spcAft>
              <a:buSzPts val="1800"/>
              <a:buChar char="•"/>
            </a:pPr>
            <a:r>
              <a:rPr lang="en-US" dirty="0"/>
              <a:t>We strive to make the class fair for all students, as such, we take cheating seriously.  </a:t>
            </a:r>
            <a:endParaRPr dirty="0"/>
          </a:p>
          <a:p>
            <a:pPr marL="457200" lvl="0" indent="-342900" algn="l" rtl="0">
              <a:spcBef>
                <a:spcPts val="0"/>
              </a:spcBef>
              <a:spcAft>
                <a:spcPts val="0"/>
              </a:spcAft>
              <a:buSzPts val="1800"/>
              <a:buChar char="•"/>
            </a:pPr>
            <a:r>
              <a:rPr lang="en-US" dirty="0"/>
              <a:t>All work you turn in, must be your own.  Period.  Anything else is considered cheating.  </a:t>
            </a:r>
            <a:endParaRPr dirty="0"/>
          </a:p>
          <a:p>
            <a:pPr marL="914400" lvl="1" indent="-330200" algn="l" rtl="0">
              <a:spcBef>
                <a:spcPts val="0"/>
              </a:spcBef>
              <a:spcAft>
                <a:spcPts val="0"/>
              </a:spcAft>
              <a:buSzPts val="1600"/>
              <a:buChar char="•"/>
            </a:pPr>
            <a:r>
              <a:rPr lang="en-US" sz="1600" dirty="0"/>
              <a:t>Anyone who is suspected of cheating will be turned over to SCAI for a hearing.  </a:t>
            </a:r>
            <a:endParaRPr sz="1600" dirty="0"/>
          </a:p>
          <a:p>
            <a:pPr marL="914400" lvl="1" indent="-330200" algn="l" rtl="0">
              <a:spcBef>
                <a:spcPts val="0"/>
              </a:spcBef>
              <a:spcAft>
                <a:spcPts val="0"/>
              </a:spcAft>
              <a:buSzPts val="1600"/>
              <a:buChar char="•"/>
            </a:pPr>
            <a:r>
              <a:rPr lang="en-US" sz="1600" dirty="0"/>
              <a:t>Every semester we end up failing numerous students for cheating.  Don’t risk it.</a:t>
            </a:r>
            <a:endParaRPr sz="1600" dirty="0"/>
          </a:p>
          <a:p>
            <a:pPr marL="914400" lvl="1" indent="-330200" algn="l" rtl="0">
              <a:spcBef>
                <a:spcPts val="0"/>
              </a:spcBef>
              <a:spcAft>
                <a:spcPts val="0"/>
              </a:spcAft>
              <a:buSzPts val="1600"/>
              <a:buChar char="•"/>
            </a:pPr>
            <a:r>
              <a:rPr lang="en-US" sz="1600" dirty="0"/>
              <a:t>Typically, this will result in the student failing the assignment and or the class.</a:t>
            </a:r>
            <a:endParaRPr sz="1600" dirty="0"/>
          </a:p>
          <a:p>
            <a:pPr marL="457200" lvl="0" indent="-342900" algn="l" rtl="0">
              <a:spcBef>
                <a:spcPts val="0"/>
              </a:spcBef>
              <a:spcAft>
                <a:spcPts val="0"/>
              </a:spcAft>
              <a:buSzPts val="1800"/>
              <a:buChar char="•"/>
            </a:pPr>
            <a:r>
              <a:rPr lang="en-US" dirty="0"/>
              <a:t>Ask yourself, what will you gain by cheating?  Perhaps you pass this class, but you’ll fail later classes, and even if you don’t you won’t be able to pass a tech interview and get a job, so what’s the point?</a:t>
            </a: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8"/>
          <p:cNvSpPr txBox="1">
            <a:spLocks noGrp="1"/>
          </p:cNvSpPr>
          <p:nvPr>
            <p:ph type="title"/>
          </p:nvPr>
        </p:nvSpPr>
        <p:spPr>
          <a:xfrm>
            <a:off x="515634" y="334303"/>
            <a:ext cx="78867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000"/>
              <a:buFont typeface="Calibri"/>
              <a:buNone/>
            </a:pPr>
            <a:r>
              <a:rPr lang="en-US" sz="4000"/>
              <a:t>Withdrawal Day</a:t>
            </a:r>
            <a:endParaRPr/>
          </a:p>
        </p:txBody>
      </p:sp>
      <p:sp>
        <p:nvSpPr>
          <p:cNvPr id="186" name="Google Shape;186;p28"/>
          <p:cNvSpPr txBox="1">
            <a:spLocks noGrp="1"/>
          </p:cNvSpPr>
          <p:nvPr>
            <p:ph type="body" idx="1"/>
          </p:nvPr>
        </p:nvSpPr>
        <p:spPr>
          <a:xfrm>
            <a:off x="515634" y="1659866"/>
            <a:ext cx="8330415" cy="4351339"/>
          </a:xfrm>
          <a:prstGeom prst="rect">
            <a:avLst/>
          </a:prstGeom>
          <a:noFill/>
          <a:ln>
            <a:noFill/>
          </a:ln>
        </p:spPr>
        <p:txBody>
          <a:bodyPr spcFirstLastPara="1" wrap="square" lIns="91425" tIns="45700" rIns="91425" bIns="45700" anchor="t" anchorCtr="0">
            <a:noAutofit/>
          </a:bodyPr>
          <a:lstStyle/>
          <a:p>
            <a:pPr marL="171450" lvl="0" indent="-177800" algn="l" rtl="0">
              <a:lnSpc>
                <a:spcPct val="90000"/>
              </a:lnSpc>
              <a:spcBef>
                <a:spcPts val="0"/>
              </a:spcBef>
              <a:spcAft>
                <a:spcPts val="0"/>
              </a:spcAft>
              <a:buClr>
                <a:schemeClr val="dk1"/>
              </a:buClr>
              <a:buSzPts val="2800"/>
              <a:buChar char="•"/>
            </a:pPr>
            <a:r>
              <a:rPr lang="en-US" sz="2800" dirty="0"/>
              <a:t>In case of emergency, it is YOUR decision whether to withdraw</a:t>
            </a:r>
            <a:endParaRPr dirty="0"/>
          </a:p>
          <a:p>
            <a:pPr marL="514350" lvl="1" indent="-171450" algn="l" rtl="0">
              <a:lnSpc>
                <a:spcPct val="90000"/>
              </a:lnSpc>
              <a:spcBef>
                <a:spcPts val="375"/>
              </a:spcBef>
              <a:spcAft>
                <a:spcPts val="0"/>
              </a:spcAft>
              <a:buClr>
                <a:schemeClr val="dk1"/>
              </a:buClr>
              <a:buSzPts val="2400"/>
              <a:buChar char="•"/>
            </a:pPr>
            <a:r>
              <a:rPr lang="en-US" sz="2400" dirty="0"/>
              <a:t>We can only give you advice</a:t>
            </a:r>
            <a:endParaRPr dirty="0"/>
          </a:p>
          <a:p>
            <a:pPr marL="514350" lvl="1" indent="-19050" algn="l" rtl="0">
              <a:lnSpc>
                <a:spcPct val="90000"/>
              </a:lnSpc>
              <a:spcBef>
                <a:spcPts val="375"/>
              </a:spcBef>
              <a:spcAft>
                <a:spcPts val="0"/>
              </a:spcAft>
              <a:buClr>
                <a:schemeClr val="dk1"/>
              </a:buClr>
              <a:buSzPts val="2400"/>
              <a:buNone/>
            </a:pPr>
            <a:endParaRPr sz="2400" dirty="0"/>
          </a:p>
          <a:p>
            <a:pPr marL="171450" lvl="0" indent="-177800" algn="l" rtl="0">
              <a:lnSpc>
                <a:spcPct val="90000"/>
              </a:lnSpc>
              <a:spcBef>
                <a:spcPts val="750"/>
              </a:spcBef>
              <a:spcAft>
                <a:spcPts val="0"/>
              </a:spcAft>
              <a:buClr>
                <a:schemeClr val="dk1"/>
              </a:buClr>
              <a:buSzPts val="2800"/>
              <a:buChar char="•"/>
            </a:pPr>
            <a:r>
              <a:rPr lang="en-US" sz="2800" dirty="0"/>
              <a:t>Withdrawing on/before Withdrawal Day == ‘W’</a:t>
            </a:r>
            <a:endParaRPr dirty="0"/>
          </a:p>
          <a:p>
            <a:pPr marL="171450" lvl="0" indent="-177800" algn="l" rtl="0">
              <a:lnSpc>
                <a:spcPct val="90000"/>
              </a:lnSpc>
              <a:spcBef>
                <a:spcPts val="750"/>
              </a:spcBef>
              <a:spcAft>
                <a:spcPts val="0"/>
              </a:spcAft>
              <a:buClr>
                <a:schemeClr val="dk1"/>
              </a:buClr>
              <a:buSzPts val="2800"/>
              <a:buChar char="•"/>
            </a:pPr>
            <a:endParaRPr lang="en-US" sz="2800" dirty="0"/>
          </a:p>
          <a:p>
            <a:pPr marL="171450" lvl="0" indent="-177800" algn="l" rtl="0">
              <a:lnSpc>
                <a:spcPct val="90000"/>
              </a:lnSpc>
              <a:spcBef>
                <a:spcPts val="750"/>
              </a:spcBef>
              <a:spcAft>
                <a:spcPts val="0"/>
              </a:spcAft>
              <a:buClr>
                <a:schemeClr val="dk1"/>
              </a:buClr>
              <a:buSzPts val="2800"/>
              <a:buChar char="•"/>
            </a:pPr>
            <a:r>
              <a:rPr lang="en-US" sz="2800" dirty="0"/>
              <a:t>See the registrar’s site for drop date information: https://</a:t>
            </a:r>
            <a:r>
              <a:rPr lang="en-US" sz="2800" dirty="0" err="1"/>
              <a:t>registrar.kennesaw.edu</a:t>
            </a:r>
            <a:r>
              <a:rPr lang="en-US" sz="2800" dirty="0"/>
              <a:t>/academic-calendars</a:t>
            </a:r>
            <a:endParaRP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9"/>
          <p:cNvSpPr txBox="1">
            <a:spLocks noGrp="1"/>
          </p:cNvSpPr>
          <p:nvPr>
            <p:ph type="title"/>
          </p:nvPr>
        </p:nvSpPr>
        <p:spPr>
          <a:xfrm>
            <a:off x="628650" y="486833"/>
            <a:ext cx="7886700" cy="17676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What we are going to learn in this class</a:t>
            </a:r>
            <a:endParaRPr/>
          </a:p>
        </p:txBody>
      </p:sp>
      <p:sp>
        <p:nvSpPr>
          <p:cNvPr id="192" name="Google Shape;192;p29"/>
          <p:cNvSpPr txBox="1">
            <a:spLocks noGrp="1"/>
          </p:cNvSpPr>
          <p:nvPr>
            <p:ph type="body" idx="1"/>
          </p:nvPr>
        </p:nvSpPr>
        <p:spPr>
          <a:xfrm>
            <a:off x="628650" y="2434167"/>
            <a:ext cx="7886700" cy="5801700"/>
          </a:xfrm>
          <a:prstGeom prst="rect">
            <a:avLst/>
          </a:prstGeom>
        </p:spPr>
        <p:txBody>
          <a:bodyPr spcFirstLastPara="1" wrap="square" lIns="91425" tIns="45700" rIns="91425" bIns="45700" anchor="t" anchorCtr="0">
            <a:noAutofit/>
          </a:bodyPr>
          <a:lstStyle/>
          <a:p>
            <a:pPr marL="457200" lvl="0" indent="-342900" algn="l" rtl="0">
              <a:spcBef>
                <a:spcPts val="750"/>
              </a:spcBef>
              <a:spcAft>
                <a:spcPts val="0"/>
              </a:spcAft>
              <a:buSzPts val="1800"/>
              <a:buChar char="●"/>
            </a:pPr>
            <a:r>
              <a:rPr lang="en-US" dirty="0"/>
              <a:t>How computers impact society</a:t>
            </a:r>
            <a:endParaRPr dirty="0"/>
          </a:p>
          <a:p>
            <a:pPr marL="457200" lvl="0" indent="-342900" algn="l" rtl="0">
              <a:spcBef>
                <a:spcPts val="0"/>
              </a:spcBef>
              <a:spcAft>
                <a:spcPts val="0"/>
              </a:spcAft>
              <a:buSzPts val="1800"/>
              <a:buChar char="●"/>
            </a:pPr>
            <a:r>
              <a:rPr lang="en-US" dirty="0"/>
              <a:t>What types of jobs exist in computing</a:t>
            </a:r>
            <a:endParaRPr dirty="0"/>
          </a:p>
          <a:p>
            <a:pPr marL="457200" lvl="0" indent="-342900" algn="l" rtl="0">
              <a:spcBef>
                <a:spcPts val="0"/>
              </a:spcBef>
              <a:spcAft>
                <a:spcPts val="0"/>
              </a:spcAft>
              <a:buSzPts val="1800"/>
              <a:buChar char="●"/>
            </a:pPr>
            <a:r>
              <a:rPr lang="en-US" dirty="0"/>
              <a:t>What makes up a computer and the internet</a:t>
            </a:r>
            <a:endParaRPr dirty="0"/>
          </a:p>
          <a:p>
            <a:pPr marL="457200" lvl="0" indent="-342900" algn="l" rtl="0">
              <a:spcBef>
                <a:spcPts val="0"/>
              </a:spcBef>
              <a:spcAft>
                <a:spcPts val="0"/>
              </a:spcAft>
              <a:buSzPts val="1800"/>
              <a:buChar char="●"/>
            </a:pPr>
            <a:r>
              <a:rPr lang="en-US" dirty="0"/>
              <a:t>How computers are made, and how they work</a:t>
            </a:r>
            <a:endParaRPr dirty="0"/>
          </a:p>
          <a:p>
            <a:pPr marL="457200" lvl="0" indent="-342900" algn="l" rtl="0">
              <a:spcBef>
                <a:spcPts val="0"/>
              </a:spcBef>
              <a:spcAft>
                <a:spcPts val="0"/>
              </a:spcAft>
              <a:buSzPts val="1800"/>
              <a:buChar char="●"/>
            </a:pPr>
            <a:r>
              <a:rPr lang="en-US" dirty="0"/>
              <a:t>How to program a robot</a:t>
            </a:r>
            <a:endParaRPr dirty="0"/>
          </a:p>
          <a:p>
            <a:pPr marL="457200" lvl="0" indent="-342900" algn="l" rtl="0">
              <a:spcBef>
                <a:spcPts val="0"/>
              </a:spcBef>
              <a:spcAft>
                <a:spcPts val="0"/>
              </a:spcAft>
              <a:buSzPts val="1800"/>
              <a:buChar char="●"/>
            </a:pPr>
            <a:r>
              <a:rPr lang="en-US" dirty="0"/>
              <a:t>How to build a website</a:t>
            </a:r>
            <a:endParaRPr dirty="0"/>
          </a:p>
          <a:p>
            <a:pPr marL="457200" lvl="0" indent="-342900" algn="l" rtl="0">
              <a:spcBef>
                <a:spcPts val="0"/>
              </a:spcBef>
              <a:spcAft>
                <a:spcPts val="0"/>
              </a:spcAft>
              <a:buSzPts val="1800"/>
              <a:buChar char="●"/>
            </a:pPr>
            <a:r>
              <a:rPr lang="en-US" dirty="0"/>
              <a:t>How to think in an algorithmic way and how to problem solve.</a:t>
            </a:r>
            <a:endParaRPr dirty="0"/>
          </a:p>
          <a:p>
            <a:pPr marL="457200" lvl="0" indent="-342900" algn="l" rtl="0">
              <a:spcBef>
                <a:spcPts val="0"/>
              </a:spcBef>
              <a:spcAft>
                <a:spcPts val="0"/>
              </a:spcAft>
              <a:buSzPts val="1800"/>
              <a:buChar char="●"/>
            </a:pPr>
            <a:r>
              <a:rPr lang="en-US" dirty="0"/>
              <a:t>How to write some basic Python.</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0"/>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000"/>
              <a:buFont typeface="Calibri"/>
              <a:buNone/>
            </a:pPr>
            <a:r>
              <a:rPr lang="en-US" sz="4000"/>
              <a:t>Advice</a:t>
            </a:r>
            <a:endParaRPr/>
          </a:p>
        </p:txBody>
      </p:sp>
      <p:sp>
        <p:nvSpPr>
          <p:cNvPr id="198" name="Google Shape;198;p30"/>
          <p:cNvSpPr txBox="1">
            <a:spLocks noGrp="1"/>
          </p:cNvSpPr>
          <p:nvPr>
            <p:ph type="body" idx="1"/>
          </p:nvPr>
        </p:nvSpPr>
        <p:spPr>
          <a:xfrm>
            <a:off x="628650" y="1394110"/>
            <a:ext cx="7886700" cy="4351338"/>
          </a:xfrm>
          <a:prstGeom prst="rect">
            <a:avLst/>
          </a:prstGeom>
          <a:noFill/>
          <a:ln>
            <a:noFill/>
          </a:ln>
        </p:spPr>
        <p:txBody>
          <a:bodyPr spcFirstLastPara="1" wrap="square" lIns="91425" tIns="45700" rIns="91425" bIns="45700" anchor="t" anchorCtr="0">
            <a:noAutofit/>
          </a:bodyPr>
          <a:lstStyle/>
          <a:p>
            <a:pPr marL="171450" lvl="0" indent="-177800" algn="l" rtl="0">
              <a:lnSpc>
                <a:spcPct val="90000"/>
              </a:lnSpc>
              <a:spcBef>
                <a:spcPts val="0"/>
              </a:spcBef>
              <a:spcAft>
                <a:spcPts val="0"/>
              </a:spcAft>
              <a:buClr>
                <a:schemeClr val="dk1"/>
              </a:buClr>
              <a:buSzPts val="2800"/>
              <a:buChar char="•"/>
            </a:pPr>
            <a:r>
              <a:rPr lang="en-US" sz="2800"/>
              <a:t>Don’t just sit in lecture, </a:t>
            </a:r>
            <a:r>
              <a:rPr lang="en-US" sz="2800" u="sng"/>
              <a:t>practice</a:t>
            </a:r>
            <a:r>
              <a:rPr lang="en-US" sz="2800"/>
              <a:t>!</a:t>
            </a:r>
            <a:endParaRPr/>
          </a:p>
          <a:p>
            <a:pPr marL="514350" lvl="1" indent="-171450" algn="l" rtl="0">
              <a:lnSpc>
                <a:spcPct val="90000"/>
              </a:lnSpc>
              <a:spcBef>
                <a:spcPts val="375"/>
              </a:spcBef>
              <a:spcAft>
                <a:spcPts val="0"/>
              </a:spcAft>
              <a:buClr>
                <a:schemeClr val="dk1"/>
              </a:buClr>
              <a:buSzPts val="2400"/>
              <a:buChar char="•"/>
            </a:pPr>
            <a:r>
              <a:rPr lang="en-US" sz="2400"/>
              <a:t>This isn’t high school, so take charge</a:t>
            </a:r>
            <a:endParaRPr/>
          </a:p>
          <a:p>
            <a:pPr marL="171450" lvl="0" indent="-177800" algn="l" rtl="0">
              <a:lnSpc>
                <a:spcPct val="90000"/>
              </a:lnSpc>
              <a:spcBef>
                <a:spcPts val="750"/>
              </a:spcBef>
              <a:spcAft>
                <a:spcPts val="0"/>
              </a:spcAft>
              <a:buClr>
                <a:schemeClr val="dk1"/>
              </a:buClr>
              <a:buSzPts val="2800"/>
              <a:buChar char="•"/>
            </a:pPr>
            <a:r>
              <a:rPr lang="en-US" sz="2800" u="sng"/>
              <a:t>Practice</a:t>
            </a:r>
            <a:r>
              <a:rPr lang="en-US" sz="2800"/>
              <a:t> some more.</a:t>
            </a:r>
            <a:endParaRPr sz="2800"/>
          </a:p>
          <a:p>
            <a:pPr marL="171450" lvl="0" indent="-177800" algn="l" rtl="0">
              <a:lnSpc>
                <a:spcPct val="90000"/>
              </a:lnSpc>
              <a:spcBef>
                <a:spcPts val="750"/>
              </a:spcBef>
              <a:spcAft>
                <a:spcPts val="0"/>
              </a:spcAft>
              <a:buClr>
                <a:schemeClr val="dk1"/>
              </a:buClr>
              <a:buSzPts val="2800"/>
              <a:buChar char="•"/>
            </a:pPr>
            <a:r>
              <a:rPr lang="en-US" sz="2800"/>
              <a:t>Take advantage of resources</a:t>
            </a:r>
            <a:endParaRPr sz="2800"/>
          </a:p>
          <a:p>
            <a:pPr marL="171450" lvl="0" indent="-177800" algn="l" rtl="0">
              <a:lnSpc>
                <a:spcPct val="90000"/>
              </a:lnSpc>
              <a:spcBef>
                <a:spcPts val="750"/>
              </a:spcBef>
              <a:spcAft>
                <a:spcPts val="0"/>
              </a:spcAft>
              <a:buClr>
                <a:schemeClr val="dk1"/>
              </a:buClr>
              <a:buSzPts val="2800"/>
              <a:buChar char="•"/>
            </a:pPr>
            <a:r>
              <a:rPr lang="en-US" sz="2800"/>
              <a:t>Follow assignment directions then TURN THEM IN</a:t>
            </a:r>
            <a:endParaRPr sz="2800"/>
          </a:p>
          <a:p>
            <a:pPr marL="171450" lvl="0" indent="-177800" algn="l" rtl="0">
              <a:lnSpc>
                <a:spcPct val="90000"/>
              </a:lnSpc>
              <a:spcBef>
                <a:spcPts val="750"/>
              </a:spcBef>
              <a:spcAft>
                <a:spcPts val="0"/>
              </a:spcAft>
              <a:buClr>
                <a:schemeClr val="dk1"/>
              </a:buClr>
              <a:buSzPts val="2800"/>
              <a:buChar char="•"/>
            </a:pPr>
            <a:r>
              <a:rPr lang="en-US" sz="2800"/>
              <a:t>If you don’t understand something:</a:t>
            </a:r>
            <a:endParaRPr/>
          </a:p>
          <a:p>
            <a:pPr marL="514350" lvl="1" indent="-171450" algn="l" rtl="0">
              <a:lnSpc>
                <a:spcPct val="90000"/>
              </a:lnSpc>
              <a:spcBef>
                <a:spcPts val="375"/>
              </a:spcBef>
              <a:spcAft>
                <a:spcPts val="0"/>
              </a:spcAft>
              <a:buClr>
                <a:schemeClr val="dk1"/>
              </a:buClr>
              <a:buSzPts val="2400"/>
              <a:buChar char="•"/>
            </a:pPr>
            <a:r>
              <a:rPr lang="en-US" sz="2400"/>
              <a:t>Don’t go to bed before reaching out for help</a:t>
            </a:r>
            <a:endParaRPr/>
          </a:p>
          <a:p>
            <a:pPr marL="171450" lvl="0" indent="-177800" algn="l" rtl="0">
              <a:lnSpc>
                <a:spcPct val="90000"/>
              </a:lnSpc>
              <a:spcBef>
                <a:spcPts val="750"/>
              </a:spcBef>
              <a:spcAft>
                <a:spcPts val="0"/>
              </a:spcAft>
              <a:buClr>
                <a:schemeClr val="dk1"/>
              </a:buClr>
              <a:buSzPts val="2800"/>
              <a:buChar char="•"/>
            </a:pPr>
            <a:r>
              <a:rPr lang="en-US" sz="2800"/>
              <a:t>Start assignments early</a:t>
            </a:r>
            <a:endParaRPr sz="2800"/>
          </a:p>
          <a:p>
            <a:pPr marL="171450" lvl="0" indent="-177800" algn="l" rtl="0">
              <a:lnSpc>
                <a:spcPct val="90000"/>
              </a:lnSpc>
              <a:spcBef>
                <a:spcPts val="750"/>
              </a:spcBef>
              <a:spcAft>
                <a:spcPts val="0"/>
              </a:spcAft>
              <a:buClr>
                <a:schemeClr val="dk1"/>
              </a:buClr>
              <a:buSzPts val="2800"/>
              <a:buChar char="•"/>
            </a:pPr>
            <a:r>
              <a:rPr lang="en-US" sz="2800" u="sng"/>
              <a:t>Practice</a:t>
            </a:r>
            <a:r>
              <a:rPr lang="en-US" sz="2800"/>
              <a:t> some more.</a:t>
            </a:r>
            <a:endParaRPr/>
          </a:p>
          <a:p>
            <a:pPr marL="171450" lvl="0" indent="0" algn="l" rtl="0">
              <a:lnSpc>
                <a:spcPct val="90000"/>
              </a:lnSpc>
              <a:spcBef>
                <a:spcPts val="750"/>
              </a:spcBef>
              <a:spcAft>
                <a:spcPts val="0"/>
              </a:spcAft>
              <a:buClr>
                <a:schemeClr val="dk1"/>
              </a:buClr>
              <a:buSzPts val="2800"/>
              <a:buNone/>
            </a:pPr>
            <a:endParaRPr sz="2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1"/>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000"/>
              <a:buFont typeface="Calibri"/>
              <a:buNone/>
            </a:pPr>
            <a:r>
              <a:rPr lang="en-US" sz="4000"/>
              <a:t>Finally…</a:t>
            </a:r>
            <a:endParaRPr sz="4000"/>
          </a:p>
        </p:txBody>
      </p:sp>
      <p:sp>
        <p:nvSpPr>
          <p:cNvPr id="204" name="Google Shape;204;p31"/>
          <p:cNvSpPr txBox="1">
            <a:spLocks noGrp="1"/>
          </p:cNvSpPr>
          <p:nvPr>
            <p:ph type="body" idx="1"/>
          </p:nvPr>
        </p:nvSpPr>
        <p:spPr>
          <a:xfrm>
            <a:off x="628650" y="1613042"/>
            <a:ext cx="7886700" cy="4111857"/>
          </a:xfrm>
          <a:prstGeom prst="rect">
            <a:avLst/>
          </a:prstGeom>
          <a:noFill/>
          <a:ln>
            <a:noFill/>
          </a:ln>
        </p:spPr>
        <p:txBody>
          <a:bodyPr spcFirstLastPara="1" wrap="square" lIns="91425" tIns="45700" rIns="91425" bIns="45700" anchor="t" anchorCtr="0">
            <a:noAutofit/>
          </a:bodyPr>
          <a:lstStyle/>
          <a:p>
            <a:pPr marL="171450" lvl="0" indent="-177800" algn="l" rtl="0">
              <a:lnSpc>
                <a:spcPct val="90000"/>
              </a:lnSpc>
              <a:spcBef>
                <a:spcPts val="0"/>
              </a:spcBef>
              <a:spcAft>
                <a:spcPts val="0"/>
              </a:spcAft>
              <a:buClr>
                <a:schemeClr val="dk1"/>
              </a:buClr>
              <a:buSzPts val="2800"/>
              <a:buChar char="•"/>
            </a:pPr>
            <a:r>
              <a:rPr lang="en-US" sz="2800" dirty="0"/>
              <a:t>We care:</a:t>
            </a:r>
            <a:endParaRPr dirty="0"/>
          </a:p>
          <a:p>
            <a:pPr marL="514350" lvl="1" indent="-171450" algn="l" rtl="0">
              <a:lnSpc>
                <a:spcPct val="90000"/>
              </a:lnSpc>
              <a:spcBef>
                <a:spcPts val="375"/>
              </a:spcBef>
              <a:spcAft>
                <a:spcPts val="0"/>
              </a:spcAft>
              <a:buClr>
                <a:schemeClr val="dk1"/>
              </a:buClr>
              <a:buSzPts val="2400"/>
              <a:buChar char="•"/>
            </a:pPr>
            <a:r>
              <a:rPr lang="en-US" sz="2400" dirty="0"/>
              <a:t>It’s not easy, but we want you to be successful!</a:t>
            </a:r>
            <a:endParaRPr sz="2400" dirty="0"/>
          </a:p>
          <a:p>
            <a:pPr marL="514350" lvl="1" indent="-171450" algn="l" rtl="0">
              <a:lnSpc>
                <a:spcPct val="90000"/>
              </a:lnSpc>
              <a:spcBef>
                <a:spcPts val="375"/>
              </a:spcBef>
              <a:spcAft>
                <a:spcPts val="0"/>
              </a:spcAft>
              <a:buClr>
                <a:schemeClr val="dk1"/>
              </a:buClr>
              <a:buSzPts val="2400"/>
              <a:buChar char="•"/>
            </a:pPr>
            <a:r>
              <a:rPr lang="en-US" sz="2400" dirty="0"/>
              <a:t>We want you to be employed</a:t>
            </a:r>
            <a:endParaRPr dirty="0"/>
          </a:p>
          <a:p>
            <a:pPr marL="514350" lvl="1" indent="-171450" algn="l" rtl="0">
              <a:lnSpc>
                <a:spcPct val="90000"/>
              </a:lnSpc>
              <a:spcBef>
                <a:spcPts val="375"/>
              </a:spcBef>
              <a:spcAft>
                <a:spcPts val="0"/>
              </a:spcAft>
              <a:buClr>
                <a:schemeClr val="dk1"/>
              </a:buClr>
              <a:buSzPts val="2400"/>
              <a:buChar char="•"/>
            </a:pPr>
            <a:r>
              <a:rPr lang="en-US" sz="2400" dirty="0"/>
              <a:t>Please (please!) reach out early if you’re having problems</a:t>
            </a:r>
            <a:endParaRPr dirty="0"/>
          </a:p>
          <a:p>
            <a:pPr marL="514350" lvl="1" indent="-19050" algn="l" rtl="0">
              <a:lnSpc>
                <a:spcPct val="90000"/>
              </a:lnSpc>
              <a:spcBef>
                <a:spcPts val="375"/>
              </a:spcBef>
              <a:spcAft>
                <a:spcPts val="0"/>
              </a:spcAft>
              <a:buClr>
                <a:schemeClr val="dk1"/>
              </a:buClr>
              <a:buSzPts val="2400"/>
              <a:buNone/>
            </a:pPr>
            <a:endParaRPr sz="2400" dirty="0"/>
          </a:p>
          <a:p>
            <a:pPr marL="0" lvl="0" indent="0" algn="l" rtl="0">
              <a:lnSpc>
                <a:spcPct val="90000"/>
              </a:lnSpc>
              <a:spcBef>
                <a:spcPts val="750"/>
              </a:spcBef>
              <a:spcAft>
                <a:spcPts val="0"/>
              </a:spcAft>
              <a:buClr>
                <a:schemeClr val="dk1"/>
              </a:buClr>
              <a:buSzPts val="2800"/>
              <a:buNone/>
            </a:pPr>
            <a:r>
              <a:rPr lang="en-US" sz="2800" dirty="0"/>
              <a:t>Again:</a:t>
            </a:r>
            <a:endParaRPr dirty="0"/>
          </a:p>
          <a:p>
            <a:pPr marL="0" lvl="0" indent="0" algn="ctr" rtl="0">
              <a:lnSpc>
                <a:spcPct val="90000"/>
              </a:lnSpc>
              <a:spcBef>
                <a:spcPts val="750"/>
              </a:spcBef>
              <a:spcAft>
                <a:spcPts val="0"/>
              </a:spcAft>
              <a:buClr>
                <a:schemeClr val="dk1"/>
              </a:buClr>
              <a:buSzPts val="2800"/>
              <a:buNone/>
            </a:pPr>
            <a:r>
              <a:rPr lang="en-US" sz="2800" dirty="0"/>
              <a:t>http://</a:t>
            </a:r>
            <a:r>
              <a:rPr lang="en-US" sz="2800" dirty="0" err="1"/>
              <a:t>ccse.kennesaw.edu</a:t>
            </a:r>
            <a:r>
              <a:rPr lang="en-US" sz="2800" dirty="0"/>
              <a:t>/</a:t>
            </a:r>
            <a:r>
              <a:rPr lang="en-US" sz="2800" dirty="0" err="1"/>
              <a:t>fye</a:t>
            </a:r>
            <a:endParaRPr sz="27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000"/>
              <a:buFont typeface="Calibri"/>
              <a:buNone/>
            </a:pPr>
            <a:r>
              <a:rPr lang="en-US" sz="4000"/>
              <a:t>First Things First</a:t>
            </a:r>
            <a:endParaRPr/>
          </a:p>
        </p:txBody>
      </p:sp>
      <p:sp>
        <p:nvSpPr>
          <p:cNvPr id="98" name="Google Shape;98;p15"/>
          <p:cNvSpPr txBox="1">
            <a:spLocks noGrp="1"/>
          </p:cNvSpPr>
          <p:nvPr>
            <p:ph type="body" idx="1"/>
          </p:nvPr>
        </p:nvSpPr>
        <p:spPr>
          <a:xfrm>
            <a:off x="628650" y="1488083"/>
            <a:ext cx="7886700" cy="17898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endParaRPr sz="2800" dirty="0"/>
          </a:p>
          <a:p>
            <a:pPr marL="0" lvl="0" indent="0" algn="ctr" rtl="0">
              <a:lnSpc>
                <a:spcPct val="90000"/>
              </a:lnSpc>
              <a:spcBef>
                <a:spcPts val="750"/>
              </a:spcBef>
              <a:spcAft>
                <a:spcPts val="0"/>
              </a:spcAft>
              <a:buClr>
                <a:schemeClr val="dk1"/>
              </a:buClr>
              <a:buSzPts val="4000"/>
              <a:buNone/>
            </a:pPr>
            <a:r>
              <a:rPr lang="en-US" sz="4000" dirty="0"/>
              <a:t>http://</a:t>
            </a:r>
            <a:r>
              <a:rPr lang="en-US" sz="4000" dirty="0" err="1"/>
              <a:t>ccse.kennesaw.edu</a:t>
            </a:r>
            <a:r>
              <a:rPr lang="en-US" sz="4000" dirty="0"/>
              <a:t>/</a:t>
            </a:r>
            <a:r>
              <a:rPr lang="en-US" sz="4000" dirty="0" err="1"/>
              <a:t>fye</a:t>
            </a:r>
            <a:endParaRPr sz="2400" dirty="0"/>
          </a:p>
          <a:p>
            <a:pPr marL="171450" lvl="0" indent="0" algn="l" rtl="0">
              <a:lnSpc>
                <a:spcPct val="90000"/>
              </a:lnSpc>
              <a:spcBef>
                <a:spcPts val="750"/>
              </a:spcBef>
              <a:spcAft>
                <a:spcPts val="0"/>
              </a:spcAft>
              <a:buClr>
                <a:schemeClr val="dk1"/>
              </a:buClr>
              <a:buSzPts val="2800"/>
              <a:buNone/>
            </a:pPr>
            <a:endParaRPr sz="2800" dirty="0"/>
          </a:p>
        </p:txBody>
      </p:sp>
      <p:sp>
        <p:nvSpPr>
          <p:cNvPr id="99" name="Google Shape;99;p15"/>
          <p:cNvSpPr txBox="1"/>
          <p:nvPr/>
        </p:nvSpPr>
        <p:spPr>
          <a:xfrm>
            <a:off x="690725" y="3167500"/>
            <a:ext cx="7824600" cy="2401200"/>
          </a:xfrm>
          <a:prstGeom prst="rect">
            <a:avLst/>
          </a:prstGeom>
          <a:noFill/>
          <a:ln>
            <a:noFill/>
          </a:ln>
        </p:spPr>
        <p:txBody>
          <a:bodyPr spcFirstLastPara="1" wrap="square" lIns="91425" tIns="91425" rIns="91425" bIns="91425" anchor="t" anchorCtr="0">
            <a:spAutoFit/>
          </a:bodyPr>
          <a:lstStyle/>
          <a:p>
            <a:pPr marL="457200" lvl="0" indent="-342900" algn="l" rtl="0">
              <a:spcBef>
                <a:spcPts val="0"/>
              </a:spcBef>
              <a:spcAft>
                <a:spcPts val="0"/>
              </a:spcAft>
              <a:buSzPts val="1800"/>
              <a:buFont typeface="Calibri"/>
              <a:buChar char="●"/>
            </a:pPr>
            <a:r>
              <a:rPr lang="en-US" sz="1800">
                <a:latin typeface="Calibri"/>
                <a:ea typeface="Calibri"/>
                <a:cs typeface="Calibri"/>
                <a:sym typeface="Calibri"/>
              </a:rPr>
              <a:t>The FYE site includes:</a:t>
            </a:r>
            <a:endParaRPr sz="1800">
              <a:latin typeface="Calibri"/>
              <a:ea typeface="Calibri"/>
              <a:cs typeface="Calibri"/>
              <a:sym typeface="Calibri"/>
            </a:endParaRPr>
          </a:p>
          <a:p>
            <a:pPr marL="914400" lvl="1" indent="-342900" algn="l" rtl="0">
              <a:spcBef>
                <a:spcPts val="0"/>
              </a:spcBef>
              <a:spcAft>
                <a:spcPts val="0"/>
              </a:spcAft>
              <a:buSzPts val="1800"/>
              <a:buFont typeface="Calibri"/>
              <a:buChar char="○"/>
            </a:pPr>
            <a:r>
              <a:rPr lang="en-US" sz="1800">
                <a:latin typeface="Calibri"/>
                <a:ea typeface="Calibri"/>
                <a:cs typeface="Calibri"/>
                <a:sym typeface="Calibri"/>
              </a:rPr>
              <a:t>Up to date schedule</a:t>
            </a:r>
            <a:endParaRPr sz="1800">
              <a:latin typeface="Calibri"/>
              <a:ea typeface="Calibri"/>
              <a:cs typeface="Calibri"/>
              <a:sym typeface="Calibri"/>
            </a:endParaRPr>
          </a:p>
          <a:p>
            <a:pPr marL="914400" lvl="1" indent="-342900" algn="l" rtl="0">
              <a:spcBef>
                <a:spcPts val="0"/>
              </a:spcBef>
              <a:spcAft>
                <a:spcPts val="0"/>
              </a:spcAft>
              <a:buSzPts val="1800"/>
              <a:buFont typeface="Calibri"/>
              <a:buChar char="○"/>
            </a:pPr>
            <a:r>
              <a:rPr lang="en-US" sz="1800">
                <a:latin typeface="Calibri"/>
                <a:ea typeface="Calibri"/>
                <a:cs typeface="Calibri"/>
                <a:sym typeface="Calibri"/>
              </a:rPr>
              <a:t>These powerpoint presentations</a:t>
            </a:r>
            <a:endParaRPr sz="1800">
              <a:latin typeface="Calibri"/>
              <a:ea typeface="Calibri"/>
              <a:cs typeface="Calibri"/>
              <a:sym typeface="Calibri"/>
            </a:endParaRPr>
          </a:p>
          <a:p>
            <a:pPr marL="914400" lvl="1" indent="-342900" algn="l" rtl="0">
              <a:spcBef>
                <a:spcPts val="0"/>
              </a:spcBef>
              <a:spcAft>
                <a:spcPts val="0"/>
              </a:spcAft>
              <a:buSzPts val="1800"/>
              <a:buFont typeface="Calibri"/>
              <a:buChar char="○"/>
            </a:pPr>
            <a:r>
              <a:rPr lang="en-US" sz="1800">
                <a:latin typeface="Calibri"/>
                <a:ea typeface="Calibri"/>
                <a:cs typeface="Calibri"/>
                <a:sym typeface="Calibri"/>
              </a:rPr>
              <a:t>Instructor Office Hours</a:t>
            </a:r>
            <a:endParaRPr sz="1800">
              <a:latin typeface="Calibri"/>
              <a:ea typeface="Calibri"/>
              <a:cs typeface="Calibri"/>
              <a:sym typeface="Calibri"/>
            </a:endParaRPr>
          </a:p>
          <a:p>
            <a:pPr marL="914400" lvl="1" indent="-342900" algn="l" rtl="0">
              <a:spcBef>
                <a:spcPts val="0"/>
              </a:spcBef>
              <a:spcAft>
                <a:spcPts val="0"/>
              </a:spcAft>
              <a:buSzPts val="1800"/>
              <a:buFont typeface="Calibri"/>
              <a:buChar char="○"/>
            </a:pPr>
            <a:r>
              <a:rPr lang="en-US" sz="1800">
                <a:latin typeface="Calibri"/>
                <a:ea typeface="Calibri"/>
                <a:cs typeface="Calibri"/>
                <a:sym typeface="Calibri"/>
              </a:rPr>
              <a:t>GTA Hours</a:t>
            </a:r>
            <a:endParaRPr sz="1800">
              <a:latin typeface="Calibri"/>
              <a:ea typeface="Calibri"/>
              <a:cs typeface="Calibri"/>
              <a:sym typeface="Calibri"/>
            </a:endParaRPr>
          </a:p>
          <a:p>
            <a:pPr marL="914400" lvl="1" indent="-342900" algn="l" rtl="0">
              <a:spcBef>
                <a:spcPts val="0"/>
              </a:spcBef>
              <a:spcAft>
                <a:spcPts val="0"/>
              </a:spcAft>
              <a:buSzPts val="1800"/>
              <a:buFont typeface="Calibri"/>
              <a:buChar char="○"/>
            </a:pPr>
            <a:r>
              <a:rPr lang="en-US" sz="1800">
                <a:latin typeface="Calibri"/>
                <a:ea typeface="Calibri"/>
                <a:cs typeface="Calibri"/>
                <a:sym typeface="Calibri"/>
              </a:rPr>
              <a:t>Access to tutoring</a:t>
            </a:r>
            <a:endParaRPr sz="1800">
              <a:latin typeface="Calibri"/>
              <a:ea typeface="Calibri"/>
              <a:cs typeface="Calibri"/>
              <a:sym typeface="Calibri"/>
            </a:endParaRPr>
          </a:p>
          <a:p>
            <a:pPr marL="914400" lvl="1" indent="-342900" algn="l" rtl="0">
              <a:spcBef>
                <a:spcPts val="0"/>
              </a:spcBef>
              <a:spcAft>
                <a:spcPts val="0"/>
              </a:spcAft>
              <a:buSzPts val="1800"/>
              <a:buFont typeface="Calibri"/>
              <a:buChar char="○"/>
            </a:pPr>
            <a:r>
              <a:rPr lang="en-US" sz="1800">
                <a:latin typeface="Calibri"/>
                <a:ea typeface="Calibri"/>
                <a:cs typeface="Calibri"/>
                <a:sym typeface="Calibri"/>
              </a:rPr>
              <a:t>Course policies </a:t>
            </a:r>
            <a:endParaRPr sz="1800">
              <a:latin typeface="Calibri"/>
              <a:ea typeface="Calibri"/>
              <a:cs typeface="Calibri"/>
              <a:sym typeface="Calibri"/>
            </a:endParaRPr>
          </a:p>
          <a:p>
            <a:pPr marL="914400" lvl="1" indent="-342900" algn="l" rtl="0">
              <a:spcBef>
                <a:spcPts val="0"/>
              </a:spcBef>
              <a:spcAft>
                <a:spcPts val="0"/>
              </a:spcAft>
              <a:buSzPts val="1800"/>
              <a:buFont typeface="Calibri"/>
              <a:buChar char="○"/>
            </a:pPr>
            <a:r>
              <a:rPr lang="en-US" sz="1800">
                <a:latin typeface="Calibri"/>
                <a:ea typeface="Calibri"/>
                <a:cs typeface="Calibri"/>
                <a:sym typeface="Calibri"/>
              </a:rPr>
              <a:t>Lots more...</a:t>
            </a:r>
            <a:endParaRPr sz="18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000"/>
              <a:buFont typeface="Calibri"/>
              <a:buNone/>
            </a:pPr>
            <a:r>
              <a:rPr lang="en-US" sz="4000"/>
              <a:t>Why are you here?</a:t>
            </a:r>
            <a:endParaRPr/>
          </a:p>
        </p:txBody>
      </p:sp>
      <p:sp>
        <p:nvSpPr>
          <p:cNvPr id="105" name="Google Shape;105;p16"/>
          <p:cNvSpPr txBox="1">
            <a:spLocks noGrp="1"/>
          </p:cNvSpPr>
          <p:nvPr>
            <p:ph type="body" idx="1"/>
          </p:nvPr>
        </p:nvSpPr>
        <p:spPr>
          <a:xfrm>
            <a:off x="628650" y="1825625"/>
            <a:ext cx="7886700" cy="4351339"/>
          </a:xfrm>
          <a:prstGeom prst="rect">
            <a:avLst/>
          </a:prstGeom>
          <a:noFill/>
          <a:ln>
            <a:noFill/>
          </a:ln>
        </p:spPr>
        <p:txBody>
          <a:bodyPr spcFirstLastPara="1" wrap="square" lIns="91425" tIns="45700" rIns="91425" bIns="45700" anchor="t" anchorCtr="0">
            <a:noAutofit/>
          </a:bodyPr>
          <a:lstStyle/>
          <a:p>
            <a:pPr marL="171450" lvl="0" indent="-177800" algn="l" rtl="0">
              <a:lnSpc>
                <a:spcPct val="90000"/>
              </a:lnSpc>
              <a:spcBef>
                <a:spcPts val="750"/>
              </a:spcBef>
              <a:spcAft>
                <a:spcPts val="0"/>
              </a:spcAft>
              <a:buClr>
                <a:schemeClr val="dk1"/>
              </a:buClr>
              <a:buSzPts val="2800"/>
              <a:buChar char="•"/>
            </a:pPr>
            <a:r>
              <a:rPr lang="en-US" sz="2800" dirty="0"/>
              <a:t>You might be a college of computing major:</a:t>
            </a:r>
            <a:endParaRPr dirty="0"/>
          </a:p>
          <a:p>
            <a:pPr marL="514350" lvl="1" indent="-171450" algn="l" rtl="0">
              <a:lnSpc>
                <a:spcPct val="90000"/>
              </a:lnSpc>
              <a:spcBef>
                <a:spcPts val="375"/>
              </a:spcBef>
              <a:spcAft>
                <a:spcPts val="0"/>
              </a:spcAft>
              <a:buClr>
                <a:schemeClr val="dk1"/>
              </a:buClr>
              <a:buSzPts val="2400"/>
              <a:buChar char="•"/>
            </a:pPr>
            <a:r>
              <a:rPr lang="en-US" sz="2400" dirty="0"/>
              <a:t>IT, CS, SWE, Data Analytics, Cyber Security, etc.</a:t>
            </a:r>
            <a:endParaRPr sz="2400" dirty="0"/>
          </a:p>
          <a:p>
            <a:pPr marL="514350" lvl="1" indent="-171450" algn="l" rtl="0">
              <a:lnSpc>
                <a:spcPct val="90000"/>
              </a:lnSpc>
              <a:spcBef>
                <a:spcPts val="375"/>
              </a:spcBef>
              <a:spcAft>
                <a:spcPts val="0"/>
              </a:spcAft>
              <a:buSzPts val="2400"/>
              <a:buChar char="•"/>
            </a:pPr>
            <a:r>
              <a:rPr lang="en-US" sz="2400" dirty="0"/>
              <a:t>You may not have any experience programing and need a soft introduction to problem solving and coding.</a:t>
            </a:r>
            <a:endParaRPr sz="2400" dirty="0"/>
          </a:p>
          <a:p>
            <a:pPr marL="171450" lvl="0" indent="-209550" algn="l" rtl="0">
              <a:lnSpc>
                <a:spcPct val="90000"/>
              </a:lnSpc>
              <a:spcBef>
                <a:spcPts val="375"/>
              </a:spcBef>
              <a:spcAft>
                <a:spcPts val="0"/>
              </a:spcAft>
              <a:buSzPts val="2400"/>
              <a:buChar char="•"/>
            </a:pPr>
            <a:r>
              <a:rPr lang="en-US" sz="2400" dirty="0"/>
              <a:t>You might be a non computing major, who is interested in learning more about how computers work and get an introduction to problem solving.</a:t>
            </a:r>
            <a:endParaRP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7"/>
          <p:cNvSpPr txBox="1">
            <a:spLocks noGrp="1"/>
          </p:cNvSpPr>
          <p:nvPr>
            <p:ph type="title"/>
          </p:nvPr>
        </p:nvSpPr>
        <p:spPr>
          <a:xfrm>
            <a:off x="628650" y="365125"/>
            <a:ext cx="78867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Problem solving</a:t>
            </a:r>
            <a:endParaRPr/>
          </a:p>
        </p:txBody>
      </p:sp>
      <p:sp>
        <p:nvSpPr>
          <p:cNvPr id="112" name="Google Shape;112;p17"/>
          <p:cNvSpPr txBox="1">
            <a:spLocks noGrp="1"/>
          </p:cNvSpPr>
          <p:nvPr>
            <p:ph type="body" idx="1"/>
          </p:nvPr>
        </p:nvSpPr>
        <p:spPr>
          <a:xfrm>
            <a:off x="628650" y="1825625"/>
            <a:ext cx="7886700" cy="4351200"/>
          </a:xfrm>
          <a:prstGeom prst="rect">
            <a:avLst/>
          </a:prstGeom>
        </p:spPr>
        <p:txBody>
          <a:bodyPr spcFirstLastPara="1" wrap="square" lIns="91425" tIns="45700" rIns="91425" bIns="45700" anchor="t" anchorCtr="0">
            <a:noAutofit/>
          </a:bodyPr>
          <a:lstStyle/>
          <a:p>
            <a:pPr marL="457200" lvl="0" indent="-387350" algn="l" rtl="0">
              <a:spcBef>
                <a:spcPts val="750"/>
              </a:spcBef>
              <a:spcAft>
                <a:spcPts val="0"/>
              </a:spcAft>
              <a:buSzPts val="2500"/>
              <a:buChar char="●"/>
            </a:pPr>
            <a:r>
              <a:rPr lang="en-US" sz="2800"/>
              <a:t>While the primary topic of this class is computing, a big part of what we teach here is problem solving.</a:t>
            </a:r>
            <a:endParaRPr sz="2800"/>
          </a:p>
          <a:p>
            <a:pPr marL="457200" lvl="0" indent="-387350" algn="l" rtl="0">
              <a:spcBef>
                <a:spcPts val="0"/>
              </a:spcBef>
              <a:spcAft>
                <a:spcPts val="0"/>
              </a:spcAft>
              <a:buSzPts val="2500"/>
              <a:buChar char="●"/>
            </a:pPr>
            <a:r>
              <a:rPr lang="en-US" sz="2800"/>
              <a:t>These are real life skills which work in all fields.  Being able to take on a task that is scary, that you’ve never seen before, that you have no idea how to solve, and work through it is life changing.</a:t>
            </a:r>
            <a:endParaRPr sz="2800"/>
          </a:p>
          <a:p>
            <a:pPr marL="914400" lvl="1" indent="-387350" algn="l" rtl="0">
              <a:spcBef>
                <a:spcPts val="0"/>
              </a:spcBef>
              <a:spcAft>
                <a:spcPts val="0"/>
              </a:spcAft>
              <a:buSzPts val="2500"/>
              <a:buChar char="○"/>
            </a:pPr>
            <a:r>
              <a:rPr lang="en-US" sz="2500"/>
              <a:t>It’s one of the highest predictors of success in a career.</a:t>
            </a:r>
            <a:endParaRPr sz="25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8"/>
          <p:cNvSpPr txBox="1">
            <a:spLocks noGrp="1"/>
          </p:cNvSpPr>
          <p:nvPr>
            <p:ph type="title"/>
          </p:nvPr>
        </p:nvSpPr>
        <p:spPr>
          <a:xfrm>
            <a:off x="628650" y="365125"/>
            <a:ext cx="78867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How does this class work</a:t>
            </a:r>
            <a:endParaRPr/>
          </a:p>
        </p:txBody>
      </p:sp>
      <p:sp>
        <p:nvSpPr>
          <p:cNvPr id="119" name="Google Shape;119;p18"/>
          <p:cNvSpPr txBox="1">
            <a:spLocks noGrp="1"/>
          </p:cNvSpPr>
          <p:nvPr>
            <p:ph type="body" idx="1"/>
          </p:nvPr>
        </p:nvSpPr>
        <p:spPr>
          <a:xfrm>
            <a:off x="628650" y="1825625"/>
            <a:ext cx="7886700" cy="4351200"/>
          </a:xfrm>
          <a:prstGeom prst="rect">
            <a:avLst/>
          </a:prstGeom>
        </p:spPr>
        <p:txBody>
          <a:bodyPr spcFirstLastPara="1" wrap="square" lIns="91425" tIns="45700" rIns="91425" bIns="45700" anchor="t" anchorCtr="0">
            <a:noAutofit/>
          </a:bodyPr>
          <a:lstStyle/>
          <a:p>
            <a:pPr marL="457200" lvl="0" indent="-387350" algn="l" rtl="0">
              <a:spcBef>
                <a:spcPts val="750"/>
              </a:spcBef>
              <a:spcAft>
                <a:spcPts val="0"/>
              </a:spcAft>
              <a:buSzPts val="2500"/>
              <a:buChar char="●"/>
            </a:pPr>
            <a:r>
              <a:rPr lang="en-US" sz="2800" dirty="0"/>
              <a:t>You’ll have lecture every week.  </a:t>
            </a:r>
            <a:endParaRPr sz="2800" dirty="0"/>
          </a:p>
          <a:p>
            <a:pPr marL="914400" lvl="1" indent="-387350" algn="l" rtl="0">
              <a:spcBef>
                <a:spcPts val="0"/>
              </a:spcBef>
              <a:spcAft>
                <a:spcPts val="0"/>
              </a:spcAft>
              <a:buSzPts val="2500"/>
              <a:buChar char="○"/>
            </a:pPr>
            <a:r>
              <a:rPr lang="en-US" sz="2500" dirty="0"/>
              <a:t>Slides are posted on the FYE site (see first slide)</a:t>
            </a:r>
            <a:endParaRPr sz="2500" dirty="0"/>
          </a:p>
          <a:p>
            <a:pPr marL="914400" lvl="1" indent="-387350" algn="l" rtl="0">
              <a:spcBef>
                <a:spcPts val="0"/>
              </a:spcBef>
              <a:spcAft>
                <a:spcPts val="0"/>
              </a:spcAft>
              <a:buSzPts val="2500"/>
              <a:buChar char="○"/>
            </a:pPr>
            <a:r>
              <a:rPr lang="en-US" sz="2500" dirty="0"/>
              <a:t>Videos of class are also posted, thus if you need to miss a class you can watch the video if necessary</a:t>
            </a:r>
            <a:endParaRPr sz="2500" dirty="0"/>
          </a:p>
          <a:p>
            <a:pPr marL="1371600" lvl="2" indent="-387350" algn="l" rtl="0">
              <a:spcBef>
                <a:spcPts val="0"/>
              </a:spcBef>
              <a:spcAft>
                <a:spcPts val="0"/>
              </a:spcAft>
              <a:buSzPts val="2500"/>
              <a:buChar char="■"/>
            </a:pPr>
            <a:r>
              <a:rPr lang="en-US" sz="2200" dirty="0"/>
              <a:t>WARNING:  Class attendance is HIGHLY recommended.  Folks who do not attend and pay attention have a much lower success rate.</a:t>
            </a:r>
            <a:endParaRPr sz="2200" dirty="0"/>
          </a:p>
          <a:p>
            <a:pPr marL="1371600" lvl="2" indent="-387350" algn="l" rtl="0">
              <a:spcBef>
                <a:spcPts val="0"/>
              </a:spcBef>
              <a:spcAft>
                <a:spcPts val="0"/>
              </a:spcAft>
              <a:buSzPts val="2500"/>
              <a:buChar char="■"/>
            </a:pPr>
            <a:r>
              <a:rPr lang="en-US" sz="2200" dirty="0"/>
              <a:t>Many of these topics will see obvious when you listen in lecture or watch the videos.  However, you won’t understand them until you do them.</a:t>
            </a:r>
            <a:endParaRPr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9"/>
          <p:cNvSpPr txBox="1">
            <a:spLocks noGrp="1"/>
          </p:cNvSpPr>
          <p:nvPr>
            <p:ph type="title"/>
          </p:nvPr>
        </p:nvSpPr>
        <p:spPr>
          <a:xfrm>
            <a:off x="628650" y="365125"/>
            <a:ext cx="78867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Actually Learning</a:t>
            </a:r>
            <a:endParaRPr/>
          </a:p>
        </p:txBody>
      </p:sp>
      <p:sp>
        <p:nvSpPr>
          <p:cNvPr id="126" name="Google Shape;126;p19"/>
          <p:cNvSpPr txBox="1">
            <a:spLocks noGrp="1"/>
          </p:cNvSpPr>
          <p:nvPr>
            <p:ph type="body" idx="1"/>
          </p:nvPr>
        </p:nvSpPr>
        <p:spPr>
          <a:xfrm>
            <a:off x="628650" y="1825625"/>
            <a:ext cx="7886700" cy="4351200"/>
          </a:xfrm>
          <a:prstGeom prst="rect">
            <a:avLst/>
          </a:prstGeom>
        </p:spPr>
        <p:txBody>
          <a:bodyPr spcFirstLastPara="1" wrap="square" lIns="91425" tIns="45700" rIns="91425" bIns="45700" anchor="t" anchorCtr="0">
            <a:noAutofit/>
          </a:bodyPr>
          <a:lstStyle/>
          <a:p>
            <a:pPr marL="457200" lvl="0" indent="-349250" algn="l" rtl="0">
              <a:spcBef>
                <a:spcPts val="750"/>
              </a:spcBef>
              <a:spcAft>
                <a:spcPts val="0"/>
              </a:spcAft>
              <a:buSzPts val="1900"/>
              <a:buChar char="●"/>
            </a:pPr>
            <a:r>
              <a:rPr lang="en-US" sz="2200"/>
              <a:t>You’ll have Quizzes most week.</a:t>
            </a:r>
            <a:endParaRPr sz="2200"/>
          </a:p>
          <a:p>
            <a:pPr marL="914400" lvl="1" indent="-349250" algn="l" rtl="0">
              <a:spcBef>
                <a:spcPts val="0"/>
              </a:spcBef>
              <a:spcAft>
                <a:spcPts val="0"/>
              </a:spcAft>
              <a:buSzPts val="1900"/>
              <a:buChar char="○"/>
            </a:pPr>
            <a:r>
              <a:rPr lang="en-US" sz="1900"/>
              <a:t>They are taken in D2L.</a:t>
            </a:r>
            <a:endParaRPr sz="1900"/>
          </a:p>
          <a:p>
            <a:pPr marL="914400" lvl="1" indent="-349250" algn="l" rtl="0">
              <a:spcBef>
                <a:spcPts val="0"/>
              </a:spcBef>
              <a:spcAft>
                <a:spcPts val="0"/>
              </a:spcAft>
              <a:buSzPts val="1900"/>
              <a:buChar char="○"/>
            </a:pPr>
            <a:r>
              <a:rPr lang="en-US" sz="1900"/>
              <a:t>They are open notes, open book.</a:t>
            </a:r>
            <a:endParaRPr sz="1900"/>
          </a:p>
          <a:p>
            <a:pPr marL="914400" lvl="1" indent="-349250" algn="l" rtl="0">
              <a:spcBef>
                <a:spcPts val="0"/>
              </a:spcBef>
              <a:spcAft>
                <a:spcPts val="0"/>
              </a:spcAft>
              <a:buSzPts val="1900"/>
              <a:buChar char="○"/>
            </a:pPr>
            <a:r>
              <a:rPr lang="en-US" sz="1900"/>
              <a:t>We drop your lowest quiz grade at the end of the semester.  </a:t>
            </a:r>
            <a:endParaRPr sz="1900"/>
          </a:p>
          <a:p>
            <a:pPr marL="914400" lvl="1" indent="-349250" algn="l" rtl="0">
              <a:spcBef>
                <a:spcPts val="0"/>
              </a:spcBef>
              <a:spcAft>
                <a:spcPts val="0"/>
              </a:spcAft>
              <a:buSzPts val="1900"/>
              <a:buChar char="○"/>
            </a:pPr>
            <a:r>
              <a:rPr lang="en-US" sz="1900"/>
              <a:t>As such you should be able to get close to 100% average on quizzes.</a:t>
            </a:r>
            <a:endParaRPr sz="1900"/>
          </a:p>
          <a:p>
            <a:pPr marL="457200" lvl="0" indent="-349250" algn="l" rtl="0">
              <a:spcBef>
                <a:spcPts val="0"/>
              </a:spcBef>
              <a:spcAft>
                <a:spcPts val="0"/>
              </a:spcAft>
              <a:buSzPts val="1900"/>
              <a:buChar char="●"/>
            </a:pPr>
            <a:r>
              <a:rPr lang="en-US" sz="2200"/>
              <a:t>You’ll have assignments to do multiple times per semester.</a:t>
            </a:r>
            <a:endParaRPr sz="2200"/>
          </a:p>
          <a:p>
            <a:pPr marL="914400" lvl="1" indent="-349250" algn="l" rtl="0">
              <a:spcBef>
                <a:spcPts val="0"/>
              </a:spcBef>
              <a:spcAft>
                <a:spcPts val="0"/>
              </a:spcAft>
              <a:buSzPts val="1900"/>
              <a:buChar char="○"/>
            </a:pPr>
            <a:r>
              <a:rPr lang="en-US" sz="1900"/>
              <a:t>You should attempt these assignments yourself.  This is how you’ll know if you’ve learned the material or not.</a:t>
            </a:r>
            <a:endParaRPr sz="1900"/>
          </a:p>
          <a:p>
            <a:pPr marL="914400" lvl="1" indent="-349250" algn="l" rtl="0">
              <a:spcBef>
                <a:spcPts val="0"/>
              </a:spcBef>
              <a:spcAft>
                <a:spcPts val="0"/>
              </a:spcAft>
              <a:buSzPts val="1900"/>
              <a:buChar char="○"/>
            </a:pPr>
            <a:r>
              <a:rPr lang="en-US" sz="1900"/>
              <a:t>If you are stuck, you should ask questions.  You can come to my office hours (virtually or in person) or you can come to the GTAs live sessions.</a:t>
            </a:r>
            <a:endParaRPr sz="1900"/>
          </a:p>
          <a:p>
            <a:pPr marL="1371600" lvl="2" indent="-349250" algn="l" rtl="0">
              <a:spcBef>
                <a:spcPts val="0"/>
              </a:spcBef>
              <a:spcAft>
                <a:spcPts val="0"/>
              </a:spcAft>
              <a:buSzPts val="1900"/>
              <a:buChar char="■"/>
            </a:pPr>
            <a:r>
              <a:rPr lang="en-US" sz="1600"/>
              <a:t>Each time you go to live sessions, you earn extra credit.</a:t>
            </a:r>
            <a:endParaRPr sz="1600"/>
          </a:p>
          <a:p>
            <a:pPr marL="914400" lvl="1" indent="-349250" algn="l" rtl="0">
              <a:spcBef>
                <a:spcPts val="0"/>
              </a:spcBef>
              <a:spcAft>
                <a:spcPts val="0"/>
              </a:spcAft>
              <a:buSzPts val="1900"/>
              <a:buChar char="○"/>
            </a:pPr>
            <a:r>
              <a:rPr lang="en-US" sz="1900"/>
              <a:t>Do not just find someone to give you the answer.  If you do, you’ll almost certainly fail the final and the class.</a:t>
            </a:r>
            <a:endParaRPr sz="1900"/>
          </a:p>
          <a:p>
            <a:pPr marL="914400" lvl="1" indent="-349250" algn="l" rtl="0">
              <a:spcBef>
                <a:spcPts val="0"/>
              </a:spcBef>
              <a:spcAft>
                <a:spcPts val="0"/>
              </a:spcAft>
              <a:buSzPts val="1900"/>
              <a:buChar char="○"/>
            </a:pPr>
            <a:r>
              <a:rPr lang="en-US" sz="1900"/>
              <a:t>We’ll drop your lowest assignment.</a:t>
            </a:r>
            <a:endParaRPr sz="1900"/>
          </a:p>
          <a:p>
            <a:pPr marL="0" lvl="0" indent="0" algn="l" rtl="0">
              <a:spcBef>
                <a:spcPts val="75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0"/>
          <p:cNvSpPr txBox="1">
            <a:spLocks noGrp="1"/>
          </p:cNvSpPr>
          <p:nvPr>
            <p:ph type="title"/>
          </p:nvPr>
        </p:nvSpPr>
        <p:spPr>
          <a:xfrm>
            <a:off x="628650" y="365125"/>
            <a:ext cx="78867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Exams</a:t>
            </a:r>
            <a:endParaRPr/>
          </a:p>
        </p:txBody>
      </p:sp>
      <p:sp>
        <p:nvSpPr>
          <p:cNvPr id="133" name="Google Shape;133;p20"/>
          <p:cNvSpPr txBox="1">
            <a:spLocks noGrp="1"/>
          </p:cNvSpPr>
          <p:nvPr>
            <p:ph type="body" idx="1"/>
          </p:nvPr>
        </p:nvSpPr>
        <p:spPr>
          <a:xfrm>
            <a:off x="568265" y="1253400"/>
            <a:ext cx="7886700" cy="4351200"/>
          </a:xfrm>
          <a:prstGeom prst="rect">
            <a:avLst/>
          </a:prstGeom>
        </p:spPr>
        <p:txBody>
          <a:bodyPr spcFirstLastPara="1" wrap="square" lIns="91425" tIns="45700" rIns="91425" bIns="45700" anchor="t" anchorCtr="0">
            <a:noAutofit/>
          </a:bodyPr>
          <a:lstStyle/>
          <a:p>
            <a:pPr marL="457200" lvl="0" indent="-355600" algn="l" rtl="0">
              <a:spcBef>
                <a:spcPts val="750"/>
              </a:spcBef>
              <a:spcAft>
                <a:spcPts val="0"/>
              </a:spcAft>
              <a:buSzPts val="2000"/>
              <a:buChar char="●"/>
            </a:pPr>
            <a:r>
              <a:rPr lang="en-US" sz="2000" dirty="0"/>
              <a:t>You’ll have 3 exams</a:t>
            </a:r>
            <a:endParaRPr sz="2000" dirty="0"/>
          </a:p>
          <a:p>
            <a:pPr marL="914400" lvl="1" indent="-355600" algn="l" rtl="0">
              <a:spcBef>
                <a:spcPts val="0"/>
              </a:spcBef>
              <a:spcAft>
                <a:spcPts val="0"/>
              </a:spcAft>
              <a:buSzPts val="2000"/>
              <a:buChar char="○"/>
            </a:pPr>
            <a:r>
              <a:rPr lang="en-US" sz="2000" dirty="0"/>
              <a:t>They are closed notes, closed book.  It’s measuring how much you have learned.</a:t>
            </a:r>
            <a:endParaRPr sz="2000" dirty="0"/>
          </a:p>
          <a:p>
            <a:pPr marL="914400" lvl="1" indent="-355600" algn="l" rtl="0">
              <a:spcBef>
                <a:spcPts val="0"/>
              </a:spcBef>
              <a:spcAft>
                <a:spcPts val="0"/>
              </a:spcAft>
              <a:buSzPts val="2000"/>
              <a:buChar char="○"/>
            </a:pPr>
            <a:r>
              <a:rPr lang="en-US" sz="2000" dirty="0"/>
              <a:t>You’ll take them online in D2L via lockdown browser</a:t>
            </a:r>
            <a:endParaRPr sz="2000" dirty="0"/>
          </a:p>
          <a:p>
            <a:pPr lvl="0" indent="-355600">
              <a:spcBef>
                <a:spcPts val="0"/>
              </a:spcBef>
              <a:buSzPts val="2000"/>
              <a:buChar char="●"/>
            </a:pPr>
            <a:r>
              <a:rPr lang="en-US" sz="2000" dirty="0"/>
              <a:t>Exam 1 will cover the material up to Exam 1</a:t>
            </a:r>
            <a:endParaRPr sz="2000" dirty="0"/>
          </a:p>
          <a:p>
            <a:pPr lvl="0" indent="-355600">
              <a:spcBef>
                <a:spcPts val="0"/>
              </a:spcBef>
              <a:buSzPts val="2000"/>
              <a:buChar char="●"/>
            </a:pPr>
            <a:r>
              <a:rPr lang="en-US" sz="2000" dirty="0"/>
              <a:t>Exam 2 will cover all the material up to Exam 2 (including Exam 1)</a:t>
            </a:r>
            <a:endParaRPr sz="2000" dirty="0"/>
          </a:p>
          <a:p>
            <a:pPr lvl="0" indent="-355600">
              <a:spcBef>
                <a:spcPts val="0"/>
              </a:spcBef>
              <a:buSzPts val="2000"/>
              <a:buChar char="●"/>
            </a:pPr>
            <a:r>
              <a:rPr lang="en-US" sz="2000" dirty="0"/>
              <a:t>Final Exam will be comprehensive – covers everything in the course.</a:t>
            </a:r>
            <a:endParaRPr sz="2000" dirty="0"/>
          </a:p>
          <a:p>
            <a:pPr lvl="0" indent="-355600">
              <a:spcBef>
                <a:spcPts val="0"/>
              </a:spcBef>
              <a:buSzPts val="2000"/>
              <a:buChar char="●"/>
            </a:pPr>
            <a:r>
              <a:rPr lang="en-US" sz="2000" dirty="0"/>
              <a:t>If you miss Exam 1 and/or Exam 2, your final exam grade will replace the zero(es)</a:t>
            </a:r>
            <a:endParaRPr sz="2000" dirty="0"/>
          </a:p>
          <a:p>
            <a:pPr lvl="0" indent="-355600">
              <a:spcBef>
                <a:spcPts val="0"/>
              </a:spcBef>
              <a:buSzPts val="2000"/>
              <a:buChar char="●"/>
            </a:pPr>
            <a:r>
              <a:rPr lang="en-US" sz="2000" dirty="0"/>
              <a:t>If you take all 3, and your final exam grade is higher than either Exam 1 or Exam 2, the final exam grade will replace your lowest exam score.</a:t>
            </a:r>
            <a:endParaRPr sz="2000" dirty="0"/>
          </a:p>
          <a:p>
            <a:pPr marL="914400" lvl="1" indent="-355600" algn="l" rtl="0">
              <a:spcBef>
                <a:spcPts val="0"/>
              </a:spcBef>
              <a:spcAft>
                <a:spcPts val="0"/>
              </a:spcAft>
              <a:buSzPts val="2000"/>
              <a:buChar char="○"/>
            </a:pPr>
            <a:r>
              <a:rPr lang="en-US" sz="2000" dirty="0"/>
              <a:t>We care that you know the material by the end of the class.</a:t>
            </a:r>
            <a:endParaRPr sz="2000" dirty="0"/>
          </a:p>
          <a:p>
            <a:pPr lvl="0" indent="-355600">
              <a:spcBef>
                <a:spcPts val="0"/>
              </a:spcBef>
              <a:buSzPts val="2000"/>
              <a:buChar char="●"/>
            </a:pPr>
            <a:r>
              <a:rPr lang="en-US" sz="2000" dirty="0"/>
              <a:t>Do not decide to blow off Exams 1 and 2 and hope you can just pass the class on the final…I’ve seen many fail on this plan.</a:t>
            </a:r>
            <a:endParaRP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1"/>
          <p:cNvSpPr txBox="1">
            <a:spLocks noGrp="1"/>
          </p:cNvSpPr>
          <p:nvPr>
            <p:ph type="title"/>
          </p:nvPr>
        </p:nvSpPr>
        <p:spPr>
          <a:xfrm>
            <a:off x="628650" y="365125"/>
            <a:ext cx="78867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How to succeed in CSE1300</a:t>
            </a:r>
            <a:endParaRPr/>
          </a:p>
        </p:txBody>
      </p:sp>
      <p:sp>
        <p:nvSpPr>
          <p:cNvPr id="140" name="Google Shape;140;p21"/>
          <p:cNvSpPr txBox="1">
            <a:spLocks noGrp="1"/>
          </p:cNvSpPr>
          <p:nvPr>
            <p:ph type="body" idx="1"/>
          </p:nvPr>
        </p:nvSpPr>
        <p:spPr>
          <a:xfrm>
            <a:off x="628650" y="1440775"/>
            <a:ext cx="7886700" cy="4983000"/>
          </a:xfrm>
          <a:prstGeom prst="rect">
            <a:avLst/>
          </a:prstGeom>
        </p:spPr>
        <p:txBody>
          <a:bodyPr spcFirstLastPara="1" wrap="square" lIns="91425" tIns="45700" rIns="91425" bIns="45700" anchor="t" anchorCtr="0">
            <a:noAutofit/>
          </a:bodyPr>
          <a:lstStyle/>
          <a:p>
            <a:pPr marL="457200" lvl="0" indent="-342900" algn="l" rtl="0">
              <a:spcBef>
                <a:spcPts val="750"/>
              </a:spcBef>
              <a:spcAft>
                <a:spcPts val="0"/>
              </a:spcAft>
              <a:buSzPts val="1800"/>
              <a:buChar char="•"/>
            </a:pPr>
            <a:r>
              <a:rPr lang="en-US" sz="2000" dirty="0"/>
              <a:t>If you are in an in-person section, come to class each day, pay attention and participate in the discussions.</a:t>
            </a:r>
          </a:p>
          <a:p>
            <a:pPr marL="457200" lvl="0" indent="-342900" algn="l" rtl="0">
              <a:spcBef>
                <a:spcPts val="750"/>
              </a:spcBef>
              <a:spcAft>
                <a:spcPts val="0"/>
              </a:spcAft>
              <a:buSzPts val="1800"/>
              <a:buChar char="•"/>
            </a:pPr>
            <a:r>
              <a:rPr lang="en-US" sz="2000" dirty="0"/>
              <a:t>If you miss class (for any reason), it is your responsibility to watch the missed lecture content and ask a classmate for notes from class.</a:t>
            </a:r>
            <a:endParaRPr sz="2000" dirty="0"/>
          </a:p>
          <a:p>
            <a:pPr marL="457200" lvl="0" indent="-342900" algn="l" rtl="0">
              <a:spcBef>
                <a:spcPts val="0"/>
              </a:spcBef>
              <a:spcAft>
                <a:spcPts val="0"/>
              </a:spcAft>
              <a:buSzPts val="1800"/>
              <a:buChar char="•"/>
            </a:pPr>
            <a:r>
              <a:rPr lang="en-US" sz="2000" dirty="0"/>
              <a:t>If you are in an online section, keep up with the videos each week</a:t>
            </a:r>
            <a:endParaRPr sz="2000" dirty="0"/>
          </a:p>
          <a:p>
            <a:pPr marL="0" lvl="0" indent="0" algn="l" rtl="0">
              <a:spcBef>
                <a:spcPts val="750"/>
              </a:spcBef>
              <a:spcAft>
                <a:spcPts val="0"/>
              </a:spcAft>
              <a:buNone/>
            </a:pPr>
            <a:r>
              <a:rPr lang="en-US" sz="2000" dirty="0"/>
              <a:t>Most importantly!</a:t>
            </a:r>
            <a:endParaRPr sz="2000" dirty="0"/>
          </a:p>
          <a:p>
            <a:pPr marL="457200" lvl="0" indent="-342900" algn="l" rtl="0">
              <a:spcBef>
                <a:spcPts val="750"/>
              </a:spcBef>
              <a:spcAft>
                <a:spcPts val="0"/>
              </a:spcAft>
              <a:buSzPts val="1800"/>
              <a:buChar char="●"/>
            </a:pPr>
            <a:r>
              <a:rPr lang="en-US" sz="2000" dirty="0"/>
              <a:t>You will NOT understand everything you see in the videos/lecture.  Some of it won’t make sense.  When this happens ASK someone.</a:t>
            </a:r>
            <a:endParaRPr sz="2000" dirty="0"/>
          </a:p>
          <a:p>
            <a:pPr marL="457200" lvl="0" indent="-342900" algn="l" rtl="0">
              <a:spcBef>
                <a:spcPts val="0"/>
              </a:spcBef>
              <a:spcAft>
                <a:spcPts val="0"/>
              </a:spcAft>
              <a:buSzPts val="1800"/>
              <a:buChar char="●"/>
            </a:pPr>
            <a:r>
              <a:rPr lang="en-US" sz="2000" dirty="0"/>
              <a:t>Folks who get lost in week 5 and are too afraid to ask questions usually end up failing the class.  </a:t>
            </a:r>
            <a:endParaRPr sz="2000" dirty="0"/>
          </a:p>
          <a:p>
            <a:pPr marL="457200" lvl="0" indent="-342900" algn="l" rtl="0">
              <a:spcBef>
                <a:spcPts val="0"/>
              </a:spcBef>
              <a:spcAft>
                <a:spcPts val="0"/>
              </a:spcAft>
              <a:buSzPts val="1800"/>
              <a:buChar char="●"/>
            </a:pPr>
            <a:r>
              <a:rPr lang="en-US" sz="2000" dirty="0"/>
              <a:t>You paid for this class, so if you don’t understand something ask.</a:t>
            </a:r>
            <a:endParaRPr sz="2000" dirty="0"/>
          </a:p>
          <a:p>
            <a:pPr marL="914400" lvl="1" indent="-342900" algn="l" rtl="0">
              <a:spcBef>
                <a:spcPts val="0"/>
              </a:spcBef>
              <a:spcAft>
                <a:spcPts val="0"/>
              </a:spcAft>
              <a:buSzPts val="1800"/>
              <a:buChar char="○"/>
            </a:pPr>
            <a:r>
              <a:rPr lang="en-US" sz="1600" dirty="0"/>
              <a:t>You can ask others in the class, reach out to the person next to you, chances are they are confused too, between you you may be able to work it out.</a:t>
            </a:r>
            <a:endParaRPr sz="1600" dirty="0"/>
          </a:p>
          <a:p>
            <a:pPr marL="914400" lvl="1" indent="-342900" algn="l" rtl="0">
              <a:spcBef>
                <a:spcPts val="0"/>
              </a:spcBef>
              <a:spcAft>
                <a:spcPts val="0"/>
              </a:spcAft>
              <a:buSzPts val="1800"/>
              <a:buChar char="○"/>
            </a:pPr>
            <a:r>
              <a:rPr lang="en-US" sz="1600" dirty="0"/>
              <a:t>Go to live sessions.  Ask the GTA for help.  They’ll help, and you’ll get extra credit.</a:t>
            </a:r>
            <a:endParaRPr sz="1600" dirty="0"/>
          </a:p>
          <a:p>
            <a:pPr marL="914400" lvl="1" indent="-342900" algn="l" rtl="0">
              <a:spcBef>
                <a:spcPts val="0"/>
              </a:spcBef>
              <a:spcAft>
                <a:spcPts val="0"/>
              </a:spcAft>
              <a:buSzPts val="1800"/>
              <a:buChar char="○"/>
            </a:pPr>
            <a:r>
              <a:rPr lang="en-US" sz="1600" dirty="0"/>
              <a:t>Go to office hours for your instructor, ask questions.</a:t>
            </a:r>
            <a:endParaRPr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2"/>
          <p:cNvSpPr txBox="1">
            <a:spLocks noGrp="1"/>
          </p:cNvSpPr>
          <p:nvPr>
            <p:ph type="title"/>
          </p:nvPr>
        </p:nvSpPr>
        <p:spPr>
          <a:xfrm>
            <a:off x="628650" y="365125"/>
            <a:ext cx="78867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Who to communicate with and how</a:t>
            </a:r>
            <a:endParaRPr/>
          </a:p>
        </p:txBody>
      </p:sp>
      <p:sp>
        <p:nvSpPr>
          <p:cNvPr id="147" name="Google Shape;147;p22"/>
          <p:cNvSpPr txBox="1">
            <a:spLocks noGrp="1"/>
          </p:cNvSpPr>
          <p:nvPr>
            <p:ph type="body" idx="1"/>
          </p:nvPr>
        </p:nvSpPr>
        <p:spPr>
          <a:xfrm>
            <a:off x="628650" y="1825625"/>
            <a:ext cx="7886700" cy="4351200"/>
          </a:xfrm>
          <a:prstGeom prst="rect">
            <a:avLst/>
          </a:prstGeom>
        </p:spPr>
        <p:txBody>
          <a:bodyPr spcFirstLastPara="1" wrap="square" lIns="91425" tIns="45700" rIns="91425" bIns="45700" anchor="t" anchorCtr="0">
            <a:noAutofit/>
          </a:bodyPr>
          <a:lstStyle/>
          <a:p>
            <a:pPr marL="457200" lvl="0" indent="-342900" algn="l" rtl="0">
              <a:spcBef>
                <a:spcPts val="750"/>
              </a:spcBef>
              <a:spcAft>
                <a:spcPts val="0"/>
              </a:spcAft>
              <a:buSzPts val="1800"/>
              <a:buChar char="•"/>
            </a:pPr>
            <a:r>
              <a:rPr lang="en-US" dirty="0"/>
              <a:t>There are many different places you can go for help:</a:t>
            </a:r>
            <a:endParaRPr dirty="0"/>
          </a:p>
          <a:p>
            <a:pPr marL="0" lvl="0" indent="0" algn="l" rtl="0">
              <a:spcBef>
                <a:spcPts val="750"/>
              </a:spcBef>
              <a:spcAft>
                <a:spcPts val="0"/>
              </a:spcAft>
              <a:buNone/>
            </a:pPr>
            <a:endParaRPr dirty="0"/>
          </a:p>
          <a:p>
            <a:pPr marL="457200" lvl="0" indent="-342900" algn="l" rtl="0">
              <a:spcBef>
                <a:spcPts val="750"/>
              </a:spcBef>
              <a:spcAft>
                <a:spcPts val="0"/>
              </a:spcAft>
              <a:buSzPts val="1800"/>
              <a:buAutoNum type="arabicPeriod"/>
            </a:pPr>
            <a:r>
              <a:rPr lang="en-US" dirty="0"/>
              <a:t>CCSE Tutoring sessions, go ask questions.</a:t>
            </a:r>
            <a:endParaRPr dirty="0"/>
          </a:p>
          <a:p>
            <a:pPr marL="457200" lvl="0" indent="-342900" algn="l" rtl="0">
              <a:spcBef>
                <a:spcPts val="0"/>
              </a:spcBef>
              <a:spcAft>
                <a:spcPts val="0"/>
              </a:spcAft>
              <a:buSzPts val="1800"/>
              <a:buAutoNum type="arabicPeriod"/>
            </a:pPr>
            <a:r>
              <a:rPr lang="en-US" dirty="0"/>
              <a:t>Email a GTA (See D2L for details).  They can answer one on one questions</a:t>
            </a:r>
            <a:endParaRPr dirty="0"/>
          </a:p>
          <a:p>
            <a:pPr marL="457200" lvl="0" indent="-342900" algn="l" rtl="0">
              <a:spcBef>
                <a:spcPts val="0"/>
              </a:spcBef>
              <a:spcAft>
                <a:spcPts val="0"/>
              </a:spcAft>
              <a:buSzPts val="1800"/>
              <a:buAutoNum type="arabicPeriod"/>
            </a:pPr>
            <a:r>
              <a:rPr lang="en-US" dirty="0"/>
              <a:t>Email your instructor (please let us know what class and section you are in because we teach many classes)</a:t>
            </a:r>
            <a:endParaRPr dirty="0"/>
          </a:p>
          <a:p>
            <a:pPr marL="457200" lvl="0" indent="-342900" algn="l" rtl="0">
              <a:spcBef>
                <a:spcPts val="0"/>
              </a:spcBef>
              <a:spcAft>
                <a:spcPts val="0"/>
              </a:spcAft>
              <a:buSzPts val="1800"/>
              <a:buAutoNum type="arabicPeriod"/>
            </a:pPr>
            <a:r>
              <a:rPr lang="en-US" dirty="0"/>
              <a:t>Go to your instructor’s office hours.  Atrium Building 353D, or schedule a Teams meeting (see Syllabus for instructions).</a:t>
            </a:r>
            <a:endParaRPr dirty="0"/>
          </a:p>
        </p:txBody>
      </p:sp>
    </p:spTree>
  </p:cSld>
  <p:clrMapOvr>
    <a:masterClrMapping/>
  </p:clrMapOvr>
</p:sld>
</file>

<file path=ppt/theme/theme1.xml><?xml version="1.0" encoding="utf-8"?>
<a:theme xmlns:a="http://schemas.openxmlformats.org/drawingml/2006/main" name="PPT2_16to9">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1927</Words>
  <Application>Microsoft Macintosh PowerPoint</Application>
  <PresentationFormat>On-screen Show (4:3)</PresentationFormat>
  <Paragraphs>163</Paragraphs>
  <Slides>19</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PPT2_16to9</vt:lpstr>
      <vt:lpstr>Welcome to the First-Year Experience! </vt:lpstr>
      <vt:lpstr>First Things First</vt:lpstr>
      <vt:lpstr>Why are you here?</vt:lpstr>
      <vt:lpstr>Problem solving</vt:lpstr>
      <vt:lpstr>How does this class work</vt:lpstr>
      <vt:lpstr>Actually Learning</vt:lpstr>
      <vt:lpstr>Exams</vt:lpstr>
      <vt:lpstr>How to succeed in CSE1300</vt:lpstr>
      <vt:lpstr>Who to communicate with and how</vt:lpstr>
      <vt:lpstr>The Technology We Use</vt:lpstr>
      <vt:lpstr>Grading &amp; Regrade Requests</vt:lpstr>
      <vt:lpstr>Late Work / Makeup / Extra Credit</vt:lpstr>
      <vt:lpstr>Bonus points</vt:lpstr>
      <vt:lpstr>Exam/Assignment Policies</vt:lpstr>
      <vt:lpstr>Academic Integrity / Cheating</vt:lpstr>
      <vt:lpstr>Withdrawal Day</vt:lpstr>
      <vt:lpstr>What we are going to learn in this class</vt:lpstr>
      <vt:lpstr>Advice</vt:lpstr>
      <vt:lpstr>Finally…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First-Year Experience! </dc:title>
  <cp:lastModifiedBy>Microsoft Office User</cp:lastModifiedBy>
  <cp:revision>4</cp:revision>
  <dcterms:modified xsi:type="dcterms:W3CDTF">2023-08-15T17:58:13Z</dcterms:modified>
</cp:coreProperties>
</file>