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2"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27"/>
    <p:restoredTop sz="94680"/>
  </p:normalViewPr>
  <p:slideViewPr>
    <p:cSldViewPr snapToGrid="0">
      <p:cViewPr varScale="1">
        <p:scale>
          <a:sx n="183" d="100"/>
          <a:sy n="183" d="100"/>
        </p:scale>
        <p:origin x="1664" y="1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Malcolm" userId="6fbabce8-ec94-4dd3-b118-672eb69ae1ad" providerId="ADAL" clId="{3E6974BF-8888-064A-A504-C4CB24FC32F6}"/>
    <pc:docChg chg="custSel modSld">
      <pc:chgData name="Douglas Malcolm" userId="6fbabce8-ec94-4dd3-b118-672eb69ae1ad" providerId="ADAL" clId="{3E6974BF-8888-064A-A504-C4CB24FC32F6}" dt="2023-01-03T18:57:32.057" v="2" actId="33524"/>
      <pc:docMkLst>
        <pc:docMk/>
      </pc:docMkLst>
      <pc:sldChg chg="modSp mod">
        <pc:chgData name="Douglas Malcolm" userId="6fbabce8-ec94-4dd3-b118-672eb69ae1ad" providerId="ADAL" clId="{3E6974BF-8888-064A-A504-C4CB24FC32F6}" dt="2023-01-03T18:57:04.281" v="0" actId="20577"/>
        <pc:sldMkLst>
          <pc:docMk/>
          <pc:sldMk cId="0" sldId="256"/>
        </pc:sldMkLst>
        <pc:spChg chg="mod">
          <ac:chgData name="Douglas Malcolm" userId="6fbabce8-ec94-4dd3-b118-672eb69ae1ad" providerId="ADAL" clId="{3E6974BF-8888-064A-A504-C4CB24FC32F6}" dt="2023-01-03T18:57:04.281" v="0" actId="20577"/>
          <ac:spMkLst>
            <pc:docMk/>
            <pc:sldMk cId="0" sldId="256"/>
            <ac:spMk id="25" creationId="{00000000-0000-0000-0000-000000000000}"/>
          </ac:spMkLst>
        </pc:spChg>
      </pc:sldChg>
      <pc:sldChg chg="modSp mod">
        <pc:chgData name="Douglas Malcolm" userId="6fbabce8-ec94-4dd3-b118-672eb69ae1ad" providerId="ADAL" clId="{3E6974BF-8888-064A-A504-C4CB24FC32F6}" dt="2023-01-03T18:57:32.057" v="2" actId="33524"/>
        <pc:sldMkLst>
          <pc:docMk/>
          <pc:sldMk cId="0" sldId="276"/>
        </pc:sldMkLst>
        <pc:spChg chg="mod">
          <ac:chgData name="Douglas Malcolm" userId="6fbabce8-ec94-4dd3-b118-672eb69ae1ad" providerId="ADAL" clId="{3E6974BF-8888-064A-A504-C4CB24FC32F6}" dt="2023-01-03T18:57:32.057" v="2" actId="33524"/>
          <ac:spMkLst>
            <pc:docMk/>
            <pc:sldMk cId="0" sldId="276"/>
            <ac:spMk id="14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
        <p:cNvGrpSpPr/>
        <p:nvPr/>
      </p:nvGrpSpPr>
      <p:grpSpPr>
        <a:xfrm>
          <a:off x="0" y="0"/>
          <a:ext cx="0" cy="0"/>
          <a:chOff x="0" y="0"/>
          <a:chExt cx="0" cy="0"/>
        </a:xfrm>
      </p:grpSpPr>
      <p:sp>
        <p:nvSpPr>
          <p:cNvPr id="21" name="Google Shape;2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 name="Google Shape;2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128bc7808d6_0_4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128bc7808d6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128bc7808d6_0_5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128bc7808d6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128bc7808d6_0_5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128bc7808d6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128bc7808d6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128bc7808d6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128bc7808d6_0_6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128bc7808d6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128bc7808d6_0_7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128bc7808d6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128bc7808d6_0_7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128bc7808d6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128bc7808d6_0_8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128bc7808d6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128bc7808d6_0_8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128bc7808d6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128bc7808d6_0_9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128bc7808d6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Google Shape;27;g128bc7808d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 name="Google Shape;28;g128bc7808d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128bc7808d6_0_9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128bc7808d6_0_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128bc7808d6_0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128bc7808d6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128bc7808d6_0_10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128bc7808d6_0_1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128bc7808d6_0_11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128bc7808d6_0_1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128bc7808d6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128bc7808d6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
        <p:cNvGrpSpPr/>
        <p:nvPr/>
      </p:nvGrpSpPr>
      <p:grpSpPr>
        <a:xfrm>
          <a:off x="0" y="0"/>
          <a:ext cx="0" cy="0"/>
          <a:chOff x="0" y="0"/>
          <a:chExt cx="0" cy="0"/>
        </a:xfrm>
      </p:grpSpPr>
      <p:sp>
        <p:nvSpPr>
          <p:cNvPr id="33" name="Google Shape;33;g128bc7808d6_0_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 name="Google Shape;34;g128bc7808d6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Google Shape;41;g128bc7808d6_0_1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 name="Google Shape;42;g128bc7808d6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g128bc7808d6_0_1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 name="Google Shape;48;g128bc7808d6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g128bc7808d6_0_2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 name="Google Shape;54;g128bc7808d6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128bc7808d6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128bc7808d6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128bc7808d6_0_2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128bc7808d6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128bc7808d6_0_3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128bc7808d6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1143000" y="841772"/>
            <a:ext cx="6858000" cy="17907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500"/>
              <a:buFont typeface="Arial"/>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143000" y="2701528"/>
            <a:ext cx="6858000" cy="124182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369875" y="381700"/>
            <a:ext cx="8418300" cy="5781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3"/>
          <p:cNvSpPr txBox="1">
            <a:spLocks noGrp="1"/>
          </p:cNvSpPr>
          <p:nvPr>
            <p:ph type="body" idx="1"/>
          </p:nvPr>
        </p:nvSpPr>
        <p:spPr>
          <a:xfrm>
            <a:off x="369875" y="940001"/>
            <a:ext cx="8418300" cy="3761400"/>
          </a:xfrm>
          <a:prstGeom prst="rect">
            <a:avLst/>
          </a:prstGeom>
          <a:noFill/>
          <a:ln>
            <a:noFill/>
          </a:ln>
        </p:spPr>
        <p:txBody>
          <a:bodyPr spcFirstLastPara="1" wrap="square" lIns="91425" tIns="45700" rIns="91425" bIns="45700" anchor="t" anchorCtr="0">
            <a:normAutofit/>
          </a:bodyPr>
          <a:lstStyle>
            <a:lvl1pPr marL="457200" lvl="0" indent="-374650" algn="l">
              <a:lnSpc>
                <a:spcPct val="90000"/>
              </a:lnSpc>
              <a:spcBef>
                <a:spcPts val="750"/>
              </a:spcBef>
              <a:spcAft>
                <a:spcPts val="0"/>
              </a:spcAft>
              <a:buClr>
                <a:schemeClr val="dk1"/>
              </a:buClr>
              <a:buSzPts val="2300"/>
              <a:buChar char="•"/>
              <a:defRPr sz="2600"/>
            </a:lvl1pPr>
            <a:lvl2pPr marL="914400" lvl="1" indent="-381000" algn="l">
              <a:lnSpc>
                <a:spcPct val="90000"/>
              </a:lnSpc>
              <a:spcBef>
                <a:spcPts val="375"/>
              </a:spcBef>
              <a:spcAft>
                <a:spcPts val="0"/>
              </a:spcAft>
              <a:buClr>
                <a:schemeClr val="dk1"/>
              </a:buClr>
              <a:buSzPts val="2400"/>
              <a:buChar char="•"/>
              <a:defRPr sz="2400"/>
            </a:lvl2pPr>
            <a:lvl3pPr marL="1371600" lvl="2" indent="-387350" algn="l">
              <a:lnSpc>
                <a:spcPct val="90000"/>
              </a:lnSpc>
              <a:spcBef>
                <a:spcPts val="375"/>
              </a:spcBef>
              <a:spcAft>
                <a:spcPts val="0"/>
              </a:spcAft>
              <a:buClr>
                <a:schemeClr val="dk1"/>
              </a:buClr>
              <a:buSzPts val="2500"/>
              <a:buChar char="•"/>
              <a:defRPr sz="2200"/>
            </a:lvl3pPr>
            <a:lvl4pPr marL="1828800" lvl="3" indent="-355600" algn="l">
              <a:lnSpc>
                <a:spcPct val="90000"/>
              </a:lnSpc>
              <a:spcBef>
                <a:spcPts val="375"/>
              </a:spcBef>
              <a:spcAft>
                <a:spcPts val="0"/>
              </a:spcAft>
              <a:buClr>
                <a:schemeClr val="dk1"/>
              </a:buClr>
              <a:buSzPts val="2000"/>
              <a:buChar char="•"/>
              <a:defRPr sz="2000"/>
            </a:lvl4pPr>
            <a:lvl5pPr marL="2286000" lvl="4" indent="-342900" algn="l">
              <a:lnSpc>
                <a:spcPct val="90000"/>
              </a:lnSpc>
              <a:spcBef>
                <a:spcPts val="375"/>
              </a:spcBef>
              <a:spcAft>
                <a:spcPts val="0"/>
              </a:spcAft>
              <a:buClr>
                <a:schemeClr val="dk1"/>
              </a:buClr>
              <a:buSzPts val="1800"/>
              <a:buChar char="•"/>
              <a:defRPr sz="1800"/>
            </a:lvl5pPr>
            <a:lvl6pPr marL="2743200" lvl="5" indent="-330200" algn="l">
              <a:lnSpc>
                <a:spcPct val="90000"/>
              </a:lnSpc>
              <a:spcBef>
                <a:spcPts val="375"/>
              </a:spcBef>
              <a:spcAft>
                <a:spcPts val="0"/>
              </a:spcAft>
              <a:buClr>
                <a:schemeClr val="dk1"/>
              </a:buClr>
              <a:buSzPts val="1600"/>
              <a:buChar char="•"/>
              <a:defRPr sz="1600"/>
            </a:lvl6pPr>
            <a:lvl7pPr marL="3200400" lvl="6" indent="-317500" algn="l">
              <a:lnSpc>
                <a:spcPct val="90000"/>
              </a:lnSpc>
              <a:spcBef>
                <a:spcPts val="375"/>
              </a:spcBef>
              <a:spcAft>
                <a:spcPts val="0"/>
              </a:spcAft>
              <a:buClr>
                <a:schemeClr val="dk1"/>
              </a:buClr>
              <a:buSzPts val="1400"/>
              <a:buChar char="•"/>
              <a:defRPr sz="1400"/>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88200" y="366625"/>
            <a:ext cx="8400000" cy="5715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9"/>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6">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Arial"/>
              <a:buNone/>
              <a:defRPr sz="33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628650" y="1369219"/>
            <a:ext cx="7886700" cy="3263504"/>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8" name="Google Shape;8;p1"/>
          <p:cNvSpPr txBox="1">
            <a:spLocks noGrp="1"/>
          </p:cNvSpPr>
          <p:nvPr>
            <p:ph type="dt" idx="10"/>
          </p:nvPr>
        </p:nvSpPr>
        <p:spPr>
          <a:xfrm>
            <a:off x="628650" y="4936311"/>
            <a:ext cx="2057400" cy="14283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8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ftr" idx="11"/>
          </p:nvPr>
        </p:nvSpPr>
        <p:spPr>
          <a:xfrm>
            <a:off x="3028950" y="4936311"/>
            <a:ext cx="3086100" cy="14283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8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1"/>
          <p:cNvSpPr txBox="1">
            <a:spLocks noGrp="1"/>
          </p:cNvSpPr>
          <p:nvPr>
            <p:ph type="sldNum" idx="12"/>
          </p:nvPr>
        </p:nvSpPr>
        <p:spPr>
          <a:xfrm>
            <a:off x="6457950" y="4936311"/>
            <a:ext cx="2057400" cy="14283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800" b="0" i="0" u="none" strike="noStrike" cap="none">
                <a:solidFill>
                  <a:srgbClr val="888888"/>
                </a:solidFill>
                <a:latin typeface="Arial"/>
                <a:ea typeface="Arial"/>
                <a:cs typeface="Arial"/>
                <a:sym typeface="Arial"/>
              </a:defRPr>
            </a:lvl1pPr>
            <a:lvl2pPr marL="0" marR="0" lvl="1" indent="0" algn="r" rtl="0">
              <a:spcBef>
                <a:spcPts val="0"/>
              </a:spcBef>
              <a:buNone/>
              <a:defRPr sz="800" b="0" i="0" u="none" strike="noStrike" cap="none">
                <a:solidFill>
                  <a:srgbClr val="888888"/>
                </a:solidFill>
                <a:latin typeface="Arial"/>
                <a:ea typeface="Arial"/>
                <a:cs typeface="Arial"/>
                <a:sym typeface="Arial"/>
              </a:defRPr>
            </a:lvl2pPr>
            <a:lvl3pPr marL="0" marR="0" lvl="2" indent="0" algn="r" rtl="0">
              <a:spcBef>
                <a:spcPts val="0"/>
              </a:spcBef>
              <a:buNone/>
              <a:defRPr sz="800" b="0" i="0" u="none" strike="noStrike" cap="none">
                <a:solidFill>
                  <a:srgbClr val="888888"/>
                </a:solidFill>
                <a:latin typeface="Arial"/>
                <a:ea typeface="Arial"/>
                <a:cs typeface="Arial"/>
                <a:sym typeface="Arial"/>
              </a:defRPr>
            </a:lvl3pPr>
            <a:lvl4pPr marL="0" marR="0" lvl="3" indent="0" algn="r" rtl="0">
              <a:spcBef>
                <a:spcPts val="0"/>
              </a:spcBef>
              <a:buNone/>
              <a:defRPr sz="800" b="0" i="0" u="none" strike="noStrike" cap="none">
                <a:solidFill>
                  <a:srgbClr val="888888"/>
                </a:solidFill>
                <a:latin typeface="Arial"/>
                <a:ea typeface="Arial"/>
                <a:cs typeface="Arial"/>
                <a:sym typeface="Arial"/>
              </a:defRPr>
            </a:lvl4pPr>
            <a:lvl5pPr marL="0" marR="0" lvl="4" indent="0" algn="r" rtl="0">
              <a:spcBef>
                <a:spcPts val="0"/>
              </a:spcBef>
              <a:buNone/>
              <a:defRPr sz="800" b="0" i="0" u="none" strike="noStrike" cap="none">
                <a:solidFill>
                  <a:srgbClr val="888888"/>
                </a:solidFill>
                <a:latin typeface="Arial"/>
                <a:ea typeface="Arial"/>
                <a:cs typeface="Arial"/>
                <a:sym typeface="Arial"/>
              </a:defRPr>
            </a:lvl5pPr>
            <a:lvl6pPr marL="0" marR="0" lvl="5" indent="0" algn="r" rtl="0">
              <a:spcBef>
                <a:spcPts val="0"/>
              </a:spcBef>
              <a:buNone/>
              <a:defRPr sz="800" b="0" i="0" u="none" strike="noStrike" cap="none">
                <a:solidFill>
                  <a:srgbClr val="888888"/>
                </a:solidFill>
                <a:latin typeface="Arial"/>
                <a:ea typeface="Arial"/>
                <a:cs typeface="Arial"/>
                <a:sym typeface="Arial"/>
              </a:defRPr>
            </a:lvl6pPr>
            <a:lvl7pPr marL="0" marR="0" lvl="6" indent="0" algn="r" rtl="0">
              <a:spcBef>
                <a:spcPts val="0"/>
              </a:spcBef>
              <a:buNone/>
              <a:defRPr sz="800" b="0" i="0" u="none" strike="noStrike" cap="none">
                <a:solidFill>
                  <a:srgbClr val="888888"/>
                </a:solidFill>
                <a:latin typeface="Arial"/>
                <a:ea typeface="Arial"/>
                <a:cs typeface="Arial"/>
                <a:sym typeface="Arial"/>
              </a:defRPr>
            </a:lvl7pPr>
            <a:lvl8pPr marL="0" marR="0" lvl="7" indent="0" algn="r" rtl="0">
              <a:spcBef>
                <a:spcPts val="0"/>
              </a:spcBef>
              <a:buNone/>
              <a:defRPr sz="800" b="0" i="0" u="none" strike="noStrike" cap="none">
                <a:solidFill>
                  <a:srgbClr val="888888"/>
                </a:solidFill>
                <a:latin typeface="Arial"/>
                <a:ea typeface="Arial"/>
                <a:cs typeface="Arial"/>
                <a:sym typeface="Arial"/>
              </a:defRPr>
            </a:lvl8pPr>
            <a:lvl9pPr marL="0" marR="0" lvl="8" indent="0" algn="r" rtl="0">
              <a:spcBef>
                <a:spcPts val="0"/>
              </a:spcBef>
              <a:buNone/>
              <a:defRPr sz="8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3"/>
        <p:cNvGrpSpPr/>
        <p:nvPr/>
      </p:nvGrpSpPr>
      <p:grpSpPr>
        <a:xfrm>
          <a:off x="0" y="0"/>
          <a:ext cx="0" cy="0"/>
          <a:chOff x="0" y="0"/>
          <a:chExt cx="0" cy="0"/>
        </a:xfrm>
      </p:grpSpPr>
      <p:sp>
        <p:nvSpPr>
          <p:cNvPr id="24" name="Google Shape;24;p6"/>
          <p:cNvSpPr txBox="1">
            <a:spLocks noGrp="1"/>
          </p:cNvSpPr>
          <p:nvPr>
            <p:ph type="ctrTitle"/>
          </p:nvPr>
        </p:nvSpPr>
        <p:spPr>
          <a:xfrm>
            <a:off x="1143000" y="841772"/>
            <a:ext cx="6858000" cy="17907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4500"/>
              <a:buFont typeface="Arial"/>
              <a:buNone/>
            </a:pPr>
            <a:r>
              <a:rPr lang="en-US"/>
              <a:t>Intro to Computing</a:t>
            </a:r>
            <a:endParaRPr/>
          </a:p>
        </p:txBody>
      </p:sp>
      <p:sp>
        <p:nvSpPr>
          <p:cNvPr id="25" name="Google Shape;25;p6"/>
          <p:cNvSpPr txBox="1">
            <a:spLocks noGrp="1"/>
          </p:cNvSpPr>
          <p:nvPr>
            <p:ph type="subTitle" idx="1"/>
          </p:nvPr>
        </p:nvSpPr>
        <p:spPr>
          <a:xfrm>
            <a:off x="1143000" y="2701528"/>
            <a:ext cx="6858000" cy="124182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1800"/>
              <a:buNone/>
            </a:pPr>
            <a:r>
              <a:rPr lang="en-US" dirty="0"/>
              <a:t>Module 1</a:t>
            </a:r>
            <a:endParaRPr dirty="0"/>
          </a:p>
          <a:p>
            <a:pPr marL="0" lvl="0" indent="0" algn="ctr" rtl="0">
              <a:lnSpc>
                <a:spcPct val="90000"/>
              </a:lnSpc>
              <a:spcBef>
                <a:spcPts val="0"/>
              </a:spcBef>
              <a:spcAft>
                <a:spcPts val="0"/>
              </a:spcAft>
              <a:buClr>
                <a:schemeClr val="dk1"/>
              </a:buClr>
              <a:buSzPts val="1800"/>
              <a:buNone/>
            </a:pPr>
            <a:r>
              <a:rPr lang="en-US" dirty="0"/>
              <a:t>Part 2</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5"/>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Types of Computing Jobs</a:t>
            </a:r>
            <a:endParaRPr/>
          </a:p>
        </p:txBody>
      </p:sp>
      <p:sp>
        <p:nvSpPr>
          <p:cNvPr id="81" name="Google Shape;81;p15"/>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457200" lvl="0" indent="-374650" algn="l" rtl="0">
              <a:spcBef>
                <a:spcPts val="750"/>
              </a:spcBef>
              <a:spcAft>
                <a:spcPts val="0"/>
              </a:spcAft>
              <a:buSzPts val="2300"/>
              <a:buChar char="●"/>
            </a:pPr>
            <a:r>
              <a:rPr lang="en-US"/>
              <a:t>First off, pretty much every job today involves using a computer.</a:t>
            </a:r>
            <a:endParaRPr/>
          </a:p>
          <a:p>
            <a:pPr marL="457200" lvl="0" indent="-374650" algn="l" rtl="0">
              <a:spcBef>
                <a:spcPts val="0"/>
              </a:spcBef>
              <a:spcAft>
                <a:spcPts val="0"/>
              </a:spcAft>
              <a:buSzPts val="2300"/>
              <a:buChar char="●"/>
            </a:pPr>
            <a:r>
              <a:rPr lang="en-US"/>
              <a:t>I challenge anyone to name a job that never uses a computer.</a:t>
            </a:r>
            <a:endParaRPr/>
          </a:p>
          <a:p>
            <a:pPr marL="457200" lvl="0" indent="-374650" algn="l" rtl="0">
              <a:spcBef>
                <a:spcPts val="0"/>
              </a:spcBef>
              <a:spcAft>
                <a:spcPts val="0"/>
              </a:spcAft>
              <a:buSzPts val="2300"/>
              <a:buChar char="●"/>
            </a:pPr>
            <a:r>
              <a:rPr lang="en-US"/>
              <a:t>However, if you want to be more directly involved in computing there are a many different fields to consider.</a:t>
            </a:r>
            <a:endParaRPr/>
          </a:p>
          <a:p>
            <a:pPr marL="457200" lvl="0" indent="-374650" algn="l" rtl="0">
              <a:spcBef>
                <a:spcPts val="0"/>
              </a:spcBef>
              <a:spcAft>
                <a:spcPts val="0"/>
              </a:spcAft>
              <a:buSzPts val="2300"/>
              <a:buChar char="●"/>
            </a:pPr>
            <a:r>
              <a:rPr lang="en-US"/>
              <a:t>Knowing how to use a computer opens many doors.  Knowing how to program a computer opens others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6"/>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Computing careers</a:t>
            </a:r>
            <a:endParaRPr/>
          </a:p>
        </p:txBody>
      </p:sp>
      <p:sp>
        <p:nvSpPr>
          <p:cNvPr id="87" name="Google Shape;87;p16"/>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457200" lvl="0" indent="-374650" algn="l" rtl="0">
              <a:spcBef>
                <a:spcPts val="750"/>
              </a:spcBef>
              <a:spcAft>
                <a:spcPts val="0"/>
              </a:spcAft>
              <a:buSzPts val="2300"/>
              <a:buChar char="●"/>
            </a:pPr>
            <a:r>
              <a:rPr lang="en-US"/>
              <a:t>Most people think of programing as a computing career.</a:t>
            </a:r>
            <a:endParaRPr/>
          </a:p>
          <a:p>
            <a:pPr marL="914400" lvl="1" indent="-381000" algn="l" rtl="0">
              <a:spcBef>
                <a:spcPts val="0"/>
              </a:spcBef>
              <a:spcAft>
                <a:spcPts val="0"/>
              </a:spcAft>
              <a:buSzPts val="2400"/>
              <a:buChar char="○"/>
            </a:pPr>
            <a:r>
              <a:rPr lang="en-US"/>
              <a:t>People have images of folks working in a dark room with lines of code scrolling past them at high speed.</a:t>
            </a:r>
            <a:endParaRPr/>
          </a:p>
          <a:p>
            <a:pPr marL="914400" lvl="1" indent="-381000" algn="l" rtl="0">
              <a:spcBef>
                <a:spcPts val="0"/>
              </a:spcBef>
              <a:spcAft>
                <a:spcPts val="0"/>
              </a:spcAft>
              <a:buSzPts val="2400"/>
              <a:buChar char="○"/>
            </a:pPr>
            <a:r>
              <a:rPr lang="en-US"/>
              <a:t>This is mostly a movie trope </a:t>
            </a:r>
            <a:endParaRPr/>
          </a:p>
          <a:p>
            <a:pPr marL="457200" lvl="0" indent="-374650" algn="l" rtl="0">
              <a:spcBef>
                <a:spcPts val="0"/>
              </a:spcBef>
              <a:spcAft>
                <a:spcPts val="0"/>
              </a:spcAft>
              <a:buSzPts val="2300"/>
              <a:buChar char="●"/>
            </a:pPr>
            <a:r>
              <a:rPr lang="en-US"/>
              <a:t>Programming actually involves a lot of different things, many of which have nothing to do with writing code.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7"/>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Different fields in Computing</a:t>
            </a:r>
            <a:endParaRPr/>
          </a:p>
        </p:txBody>
      </p:sp>
      <p:sp>
        <p:nvSpPr>
          <p:cNvPr id="93" name="Google Shape;93;p17"/>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lnSpcReduction="10000"/>
          </a:bodyPr>
          <a:lstStyle/>
          <a:p>
            <a:pPr marL="457200" lvl="0" indent="-374650" algn="l" rtl="0">
              <a:spcBef>
                <a:spcPts val="750"/>
              </a:spcBef>
              <a:spcAft>
                <a:spcPts val="0"/>
              </a:spcAft>
              <a:buSzPts val="2300"/>
              <a:buChar char="●"/>
            </a:pPr>
            <a:r>
              <a:rPr lang="en-US"/>
              <a:t>KSU offers the following degrees/majors/minors related to computing:</a:t>
            </a:r>
            <a:endParaRPr/>
          </a:p>
          <a:p>
            <a:pPr marL="914400" lvl="1" indent="-381000" algn="l" rtl="0">
              <a:spcBef>
                <a:spcPts val="0"/>
              </a:spcBef>
              <a:spcAft>
                <a:spcPts val="0"/>
              </a:spcAft>
              <a:buSzPts val="2400"/>
              <a:buChar char="○"/>
            </a:pPr>
            <a:r>
              <a:rPr lang="en-US"/>
              <a:t>Computer Science</a:t>
            </a:r>
            <a:endParaRPr/>
          </a:p>
          <a:p>
            <a:pPr marL="914400" lvl="1" indent="-381000" algn="l" rtl="0">
              <a:spcBef>
                <a:spcPts val="0"/>
              </a:spcBef>
              <a:spcAft>
                <a:spcPts val="0"/>
              </a:spcAft>
              <a:buSzPts val="2400"/>
              <a:buChar char="○"/>
            </a:pPr>
            <a:r>
              <a:rPr lang="en-US"/>
              <a:t>Software Engineering</a:t>
            </a:r>
            <a:endParaRPr/>
          </a:p>
          <a:p>
            <a:pPr marL="914400" lvl="1" indent="-381000" algn="l" rtl="0">
              <a:spcBef>
                <a:spcPts val="0"/>
              </a:spcBef>
              <a:spcAft>
                <a:spcPts val="0"/>
              </a:spcAft>
              <a:buSzPts val="2400"/>
              <a:buChar char="○"/>
            </a:pPr>
            <a:r>
              <a:rPr lang="en-US"/>
              <a:t>Computer Game Design</a:t>
            </a:r>
            <a:endParaRPr/>
          </a:p>
          <a:p>
            <a:pPr marL="914400" lvl="1" indent="-381000" algn="l" rtl="0">
              <a:spcBef>
                <a:spcPts val="0"/>
              </a:spcBef>
              <a:spcAft>
                <a:spcPts val="0"/>
              </a:spcAft>
              <a:buSzPts val="2400"/>
              <a:buChar char="○"/>
            </a:pPr>
            <a:r>
              <a:rPr lang="en-US"/>
              <a:t>Information Technology</a:t>
            </a:r>
            <a:endParaRPr/>
          </a:p>
          <a:p>
            <a:pPr marL="914400" lvl="1" indent="-381000" algn="l" rtl="0">
              <a:spcBef>
                <a:spcPts val="0"/>
              </a:spcBef>
              <a:spcAft>
                <a:spcPts val="0"/>
              </a:spcAft>
              <a:buSzPts val="2400"/>
              <a:buChar char="○"/>
            </a:pPr>
            <a:r>
              <a:rPr lang="en-US"/>
              <a:t>Data Analytics</a:t>
            </a:r>
            <a:endParaRPr/>
          </a:p>
          <a:p>
            <a:pPr marL="914400" lvl="1" indent="-381000" algn="l" rtl="0">
              <a:spcBef>
                <a:spcPts val="0"/>
              </a:spcBef>
              <a:spcAft>
                <a:spcPts val="0"/>
              </a:spcAft>
              <a:buSzPts val="2400"/>
              <a:buChar char="○"/>
            </a:pPr>
            <a:r>
              <a:rPr lang="en-US"/>
              <a:t>Cyber Security</a:t>
            </a:r>
            <a:endParaRPr/>
          </a:p>
          <a:p>
            <a:pPr marL="914400" lvl="1" indent="-381000" algn="l" rtl="0">
              <a:spcBef>
                <a:spcPts val="0"/>
              </a:spcBef>
              <a:spcAft>
                <a:spcPts val="0"/>
              </a:spcAft>
              <a:buSzPts val="2400"/>
              <a:buChar char="○"/>
            </a:pPr>
            <a:r>
              <a:rPr lang="en-US"/>
              <a:t>Computer Engineering</a:t>
            </a:r>
            <a:endParaRPr/>
          </a:p>
          <a:p>
            <a:pPr marL="914400" lvl="1" indent="-381000" algn="l" rtl="0">
              <a:spcBef>
                <a:spcPts val="0"/>
              </a:spcBef>
              <a:spcAft>
                <a:spcPts val="0"/>
              </a:spcAft>
              <a:buSzPts val="2400"/>
              <a:buChar char="○"/>
            </a:pPr>
            <a:r>
              <a:rPr lang="en-US"/>
              <a:t>Electrical Engineering</a:t>
            </a:r>
            <a:endParaRPr/>
          </a:p>
          <a:p>
            <a:pPr marL="914400" lvl="1" indent="-381000" algn="l" rtl="0">
              <a:spcBef>
                <a:spcPts val="0"/>
              </a:spcBef>
              <a:spcAft>
                <a:spcPts val="0"/>
              </a:spcAft>
              <a:buSzPts val="2400"/>
              <a:buChar char="○"/>
            </a:pPr>
            <a:r>
              <a:rPr lang="en-US"/>
              <a:t>Management</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8"/>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Computer Science</a:t>
            </a:r>
            <a:endParaRPr/>
          </a:p>
        </p:txBody>
      </p:sp>
      <p:sp>
        <p:nvSpPr>
          <p:cNvPr id="99" name="Google Shape;99;p18"/>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fontScale="92500" lnSpcReduction="10000"/>
          </a:bodyPr>
          <a:lstStyle/>
          <a:p>
            <a:pPr marL="457200" lvl="0" indent="-363696" algn="l" rtl="0">
              <a:spcBef>
                <a:spcPts val="750"/>
              </a:spcBef>
              <a:spcAft>
                <a:spcPts val="0"/>
              </a:spcAft>
              <a:buSzPct val="88461"/>
              <a:buChar char="●"/>
            </a:pPr>
            <a:r>
              <a:rPr lang="en-US" dirty="0"/>
              <a:t>This was the first computing degree most universities offered.</a:t>
            </a:r>
            <a:endParaRPr dirty="0"/>
          </a:p>
          <a:p>
            <a:pPr marL="457200" lvl="0" indent="-363696" algn="l" rtl="0">
              <a:spcBef>
                <a:spcPts val="0"/>
              </a:spcBef>
              <a:spcAft>
                <a:spcPts val="0"/>
              </a:spcAft>
              <a:buSzPct val="88461"/>
              <a:buChar char="●"/>
            </a:pPr>
            <a:r>
              <a:rPr lang="en-US" dirty="0"/>
              <a:t>Focuses on the theoretical aspects of computational thinking and problem solving.</a:t>
            </a:r>
            <a:endParaRPr dirty="0"/>
          </a:p>
          <a:p>
            <a:pPr marL="457200" lvl="0" indent="-363696" algn="l" rtl="0">
              <a:spcBef>
                <a:spcPts val="0"/>
              </a:spcBef>
              <a:spcAft>
                <a:spcPts val="0"/>
              </a:spcAft>
              <a:buSzPct val="88461"/>
              <a:buChar char="●"/>
            </a:pPr>
            <a:r>
              <a:rPr lang="en-US" dirty="0"/>
              <a:t>It’s closely related to Math</a:t>
            </a:r>
            <a:endParaRPr dirty="0"/>
          </a:p>
          <a:p>
            <a:pPr marL="457200" lvl="0" indent="-363696" algn="l" rtl="0">
              <a:spcBef>
                <a:spcPts val="0"/>
              </a:spcBef>
              <a:spcAft>
                <a:spcPts val="0"/>
              </a:spcAft>
              <a:buSzPct val="88461"/>
              <a:buChar char="●"/>
            </a:pPr>
            <a:r>
              <a:rPr lang="en-US" dirty="0"/>
              <a:t>While it deals with how to write code, it’s more focused on the theoretical application of algorithmic thinking</a:t>
            </a:r>
            <a:endParaRPr dirty="0"/>
          </a:p>
          <a:p>
            <a:pPr marL="914400" lvl="1" indent="-369569" algn="l" rtl="0">
              <a:spcBef>
                <a:spcPts val="0"/>
              </a:spcBef>
              <a:spcAft>
                <a:spcPts val="0"/>
              </a:spcAft>
              <a:buSzPct val="100000"/>
              <a:buChar char="○"/>
            </a:pPr>
            <a:r>
              <a:rPr lang="en-US" dirty="0" err="1"/>
              <a:t>ie</a:t>
            </a:r>
            <a:r>
              <a:rPr lang="en-US" dirty="0"/>
              <a:t>, how best to solve a problem.</a:t>
            </a:r>
            <a:endParaRPr dirty="0"/>
          </a:p>
          <a:p>
            <a:pPr marL="457200" lvl="0" indent="-363696" algn="l" rtl="0">
              <a:spcBef>
                <a:spcPts val="0"/>
              </a:spcBef>
              <a:spcAft>
                <a:spcPts val="0"/>
              </a:spcAft>
              <a:buSzPct val="88461"/>
              <a:buChar char="●"/>
            </a:pPr>
            <a:r>
              <a:rPr lang="en-US" dirty="0"/>
              <a:t>Thinking of new languages, writing new development environments, compilers.</a:t>
            </a:r>
            <a:endParaRPr dirty="0"/>
          </a:p>
          <a:p>
            <a:pPr marL="457200" lvl="0" indent="-363696" algn="l" rtl="0">
              <a:spcBef>
                <a:spcPts val="0"/>
              </a:spcBef>
              <a:spcAft>
                <a:spcPts val="0"/>
              </a:spcAft>
              <a:buSzPct val="88461"/>
              <a:buChar char="●"/>
            </a:pPr>
            <a:r>
              <a:rPr lang="en-US" dirty="0"/>
              <a:t>Potential jobs include developer, architect, quality assurance, etc.</a:t>
            </a:r>
            <a:endParaRPr dirty="0"/>
          </a:p>
          <a:p>
            <a:pPr marL="0" lvl="0" indent="0" algn="l" rtl="0">
              <a:spcBef>
                <a:spcPts val="750"/>
              </a:spcBef>
              <a:spcAft>
                <a:spcPts val="0"/>
              </a:spcAft>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9"/>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Software Engineering</a:t>
            </a:r>
            <a:endParaRPr/>
          </a:p>
        </p:txBody>
      </p:sp>
      <p:sp>
        <p:nvSpPr>
          <p:cNvPr id="105" name="Google Shape;105;p19"/>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457200" lvl="0" indent="-374650" algn="l" rtl="0">
              <a:spcBef>
                <a:spcPts val="750"/>
              </a:spcBef>
              <a:spcAft>
                <a:spcPts val="0"/>
              </a:spcAft>
              <a:buSzPts val="2300"/>
              <a:buChar char="●"/>
            </a:pPr>
            <a:r>
              <a:rPr lang="en-US"/>
              <a:t>Software engineering is more focused on the software life cycle.</a:t>
            </a:r>
            <a:endParaRPr/>
          </a:p>
          <a:p>
            <a:pPr marL="457200" lvl="0" indent="-374650" algn="l" rtl="0">
              <a:spcBef>
                <a:spcPts val="0"/>
              </a:spcBef>
              <a:spcAft>
                <a:spcPts val="0"/>
              </a:spcAft>
              <a:buSzPts val="2300"/>
              <a:buChar char="●"/>
            </a:pPr>
            <a:r>
              <a:rPr lang="en-US"/>
              <a:t>It’s the study of how teams work together to create large scale applications</a:t>
            </a:r>
            <a:endParaRPr/>
          </a:p>
          <a:p>
            <a:pPr marL="457200" lvl="0" indent="-374650" algn="l" rtl="0">
              <a:spcBef>
                <a:spcPts val="0"/>
              </a:spcBef>
              <a:spcAft>
                <a:spcPts val="0"/>
              </a:spcAft>
              <a:buSzPts val="2300"/>
              <a:buChar char="●"/>
            </a:pPr>
            <a:r>
              <a:rPr lang="en-US"/>
              <a:t>It deals with best practices on how to maintain code, add features, and ultimately retire it.</a:t>
            </a:r>
            <a:endParaRPr/>
          </a:p>
          <a:p>
            <a:pPr marL="457200" lvl="0" indent="-374650" algn="l" rtl="0">
              <a:spcBef>
                <a:spcPts val="0"/>
              </a:spcBef>
              <a:spcAft>
                <a:spcPts val="0"/>
              </a:spcAft>
              <a:buSzPts val="2300"/>
              <a:buChar char="●"/>
            </a:pPr>
            <a:r>
              <a:rPr lang="en-US"/>
              <a:t>Typically software engineers write less code.</a:t>
            </a:r>
            <a:endParaRPr/>
          </a:p>
          <a:p>
            <a:pPr marL="457200" lvl="0" indent="-374650" algn="l" rtl="0">
              <a:spcBef>
                <a:spcPts val="0"/>
              </a:spcBef>
              <a:spcAft>
                <a:spcPts val="0"/>
              </a:spcAft>
              <a:buSzPts val="2300"/>
              <a:buChar char="●"/>
            </a:pPr>
            <a:r>
              <a:rPr lang="en-US"/>
              <a:t>Potential jobs include:  developer, project manager, product manager, quality assurance, etc.</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0"/>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Computer Game Design</a:t>
            </a:r>
            <a:endParaRPr/>
          </a:p>
        </p:txBody>
      </p:sp>
      <p:sp>
        <p:nvSpPr>
          <p:cNvPr id="111" name="Google Shape;111;p20"/>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457200" lvl="0" indent="-374650" algn="l" rtl="0">
              <a:spcBef>
                <a:spcPts val="750"/>
              </a:spcBef>
              <a:spcAft>
                <a:spcPts val="0"/>
              </a:spcAft>
              <a:buSzPts val="2300"/>
              <a:buChar char="●"/>
            </a:pPr>
            <a:r>
              <a:rPr lang="en-US"/>
              <a:t>Focused on the development of computer games.  </a:t>
            </a:r>
            <a:endParaRPr/>
          </a:p>
          <a:p>
            <a:pPr marL="457200" lvl="0" indent="-374650" algn="l" rtl="0">
              <a:spcBef>
                <a:spcPts val="0"/>
              </a:spcBef>
              <a:spcAft>
                <a:spcPts val="0"/>
              </a:spcAft>
              <a:buSzPts val="2300"/>
              <a:buChar char="●"/>
            </a:pPr>
            <a:r>
              <a:rPr lang="en-US"/>
              <a:t>Tends to focus more on graphics and using the frameworks to produce games for mobile, consoles, as well as computers.</a:t>
            </a:r>
            <a:endParaRPr/>
          </a:p>
          <a:p>
            <a:pPr marL="457200" lvl="0" indent="-374650" algn="l" rtl="0">
              <a:spcBef>
                <a:spcPts val="0"/>
              </a:spcBef>
              <a:spcAft>
                <a:spcPts val="0"/>
              </a:spcAft>
              <a:buSzPts val="2300"/>
              <a:buChar char="●"/>
            </a:pPr>
            <a:r>
              <a:rPr lang="en-US"/>
              <a:t>Potential Jobs:  game developer, developer, architect, quality assurance etc.</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1"/>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Information Technology</a:t>
            </a:r>
            <a:endParaRPr/>
          </a:p>
        </p:txBody>
      </p:sp>
      <p:sp>
        <p:nvSpPr>
          <p:cNvPr id="117" name="Google Shape;117;p21"/>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457200" lvl="0" indent="-374650" algn="l" rtl="0">
              <a:spcBef>
                <a:spcPts val="750"/>
              </a:spcBef>
              <a:spcAft>
                <a:spcPts val="0"/>
              </a:spcAft>
              <a:buSzPts val="2300"/>
              <a:buChar char="●"/>
            </a:pPr>
            <a:r>
              <a:rPr lang="en-US"/>
              <a:t>Focuses on the maintenance and deployment of systems.</a:t>
            </a:r>
            <a:endParaRPr/>
          </a:p>
          <a:p>
            <a:pPr marL="457200" lvl="0" indent="-374650" algn="l" rtl="0">
              <a:spcBef>
                <a:spcPts val="0"/>
              </a:spcBef>
              <a:spcAft>
                <a:spcPts val="0"/>
              </a:spcAft>
              <a:buSzPts val="2300"/>
              <a:buChar char="●"/>
            </a:pPr>
            <a:r>
              <a:rPr lang="en-US"/>
              <a:t>Also focused on storing, retrieving and sending information.</a:t>
            </a:r>
            <a:endParaRPr/>
          </a:p>
          <a:p>
            <a:pPr marL="457200" lvl="0" indent="-374650" algn="l" rtl="0">
              <a:spcBef>
                <a:spcPts val="0"/>
              </a:spcBef>
              <a:spcAft>
                <a:spcPts val="0"/>
              </a:spcAft>
              <a:buSzPts val="2300"/>
              <a:buChar char="●"/>
            </a:pPr>
            <a:r>
              <a:rPr lang="en-US"/>
              <a:t>Typically does only small amounts of programing.</a:t>
            </a:r>
            <a:endParaRPr/>
          </a:p>
          <a:p>
            <a:pPr marL="457200" lvl="0" indent="-374650" algn="l" rtl="0">
              <a:spcBef>
                <a:spcPts val="0"/>
              </a:spcBef>
              <a:spcAft>
                <a:spcPts val="0"/>
              </a:spcAft>
              <a:buSzPts val="2300"/>
              <a:buChar char="●"/>
            </a:pPr>
            <a:r>
              <a:rPr lang="en-US"/>
              <a:t>Potential jobs:  Helpdesk, System Administrator, System Engineer, Database administrator, network engineer, security engineer</a:t>
            </a:r>
            <a:endParaRPr/>
          </a:p>
          <a:p>
            <a:pPr marL="0" lvl="0" indent="0" algn="l" rtl="0">
              <a:spcBef>
                <a:spcPts val="750"/>
              </a:spcBef>
              <a:spcAft>
                <a:spcPts val="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2"/>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Data Analytics / Data Science</a:t>
            </a:r>
            <a:endParaRPr/>
          </a:p>
        </p:txBody>
      </p:sp>
      <p:sp>
        <p:nvSpPr>
          <p:cNvPr id="123" name="Google Shape;123;p22"/>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457200" lvl="0" indent="-374650" algn="l" rtl="0">
              <a:spcBef>
                <a:spcPts val="750"/>
              </a:spcBef>
              <a:spcAft>
                <a:spcPts val="0"/>
              </a:spcAft>
              <a:buSzPts val="2300"/>
              <a:buChar char="●"/>
            </a:pPr>
            <a:r>
              <a:rPr lang="en-US"/>
              <a:t>Focuses on analyzing data</a:t>
            </a:r>
            <a:endParaRPr/>
          </a:p>
          <a:p>
            <a:pPr marL="457200" lvl="0" indent="-374650" algn="l" rtl="0">
              <a:spcBef>
                <a:spcPts val="0"/>
              </a:spcBef>
              <a:spcAft>
                <a:spcPts val="0"/>
              </a:spcAft>
              <a:buSzPts val="2300"/>
              <a:buChar char="●"/>
            </a:pPr>
            <a:r>
              <a:rPr lang="en-US"/>
              <a:t>Taking data and extracting information from it.</a:t>
            </a:r>
            <a:endParaRPr/>
          </a:p>
          <a:p>
            <a:pPr marL="457200" lvl="0" indent="-374650" algn="l" rtl="0">
              <a:spcBef>
                <a:spcPts val="0"/>
              </a:spcBef>
              <a:spcAft>
                <a:spcPts val="0"/>
              </a:spcAft>
              <a:buSzPts val="2300"/>
              <a:buChar char="●"/>
            </a:pPr>
            <a:r>
              <a:rPr lang="en-US"/>
              <a:t>Today’s world creates almost unlimited data, being able to mine it and find interesting answers involves computers, databases, and some coding.</a:t>
            </a:r>
            <a:endParaRPr/>
          </a:p>
          <a:p>
            <a:pPr marL="457200" lvl="0" indent="-374650" algn="l" rtl="0">
              <a:spcBef>
                <a:spcPts val="0"/>
              </a:spcBef>
              <a:spcAft>
                <a:spcPts val="0"/>
              </a:spcAft>
              <a:buSzPts val="2300"/>
              <a:buChar char="●"/>
            </a:pPr>
            <a:r>
              <a:rPr lang="en-US"/>
              <a:t>Potential jobs: Data analysts,  Business analysts, Marketing, Product Managers.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3"/>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Cyber security</a:t>
            </a:r>
            <a:endParaRPr/>
          </a:p>
        </p:txBody>
      </p:sp>
      <p:sp>
        <p:nvSpPr>
          <p:cNvPr id="129" name="Google Shape;129;p23"/>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457200" lvl="0" indent="-374650" algn="l" rtl="0">
              <a:spcBef>
                <a:spcPts val="750"/>
              </a:spcBef>
              <a:spcAft>
                <a:spcPts val="0"/>
              </a:spcAft>
              <a:buSzPts val="2300"/>
              <a:buChar char="●"/>
            </a:pPr>
            <a:r>
              <a:rPr lang="en-US"/>
              <a:t>Focuses on securing computers.</a:t>
            </a:r>
            <a:endParaRPr/>
          </a:p>
          <a:p>
            <a:pPr marL="457200" lvl="0" indent="-374650" algn="l" rtl="0">
              <a:spcBef>
                <a:spcPts val="0"/>
              </a:spcBef>
              <a:spcAft>
                <a:spcPts val="0"/>
              </a:spcAft>
              <a:buSzPts val="2300"/>
              <a:buChar char="●"/>
            </a:pPr>
            <a:r>
              <a:rPr lang="en-US"/>
              <a:t>Analyzing threats</a:t>
            </a:r>
            <a:endParaRPr/>
          </a:p>
          <a:p>
            <a:pPr marL="457200" lvl="0" indent="-374650" algn="l" rtl="0">
              <a:spcBef>
                <a:spcPts val="0"/>
              </a:spcBef>
              <a:spcAft>
                <a:spcPts val="0"/>
              </a:spcAft>
              <a:buSzPts val="2300"/>
              <a:buChar char="●"/>
            </a:pPr>
            <a:r>
              <a:rPr lang="en-US"/>
              <a:t>Dealing with security incidents</a:t>
            </a:r>
            <a:endParaRPr/>
          </a:p>
          <a:p>
            <a:pPr marL="457200" lvl="0" indent="-374650" algn="l" rtl="0">
              <a:spcBef>
                <a:spcPts val="0"/>
              </a:spcBef>
              <a:spcAft>
                <a:spcPts val="0"/>
              </a:spcAft>
              <a:buSzPts val="2300"/>
              <a:buChar char="●"/>
            </a:pPr>
            <a:r>
              <a:rPr lang="en-US"/>
              <a:t>Setting/enforcing policy</a:t>
            </a:r>
            <a:endParaRPr/>
          </a:p>
          <a:p>
            <a:pPr marL="457200" lvl="0" indent="-374650" algn="l" rtl="0">
              <a:spcBef>
                <a:spcPts val="0"/>
              </a:spcBef>
              <a:spcAft>
                <a:spcPts val="0"/>
              </a:spcAft>
              <a:buSzPts val="2300"/>
              <a:buChar char="●"/>
            </a:pPr>
            <a:r>
              <a:rPr lang="en-US"/>
              <a:t>Potential Jobs:  Security analysts, Forensic analysts, Security engineer, etc.</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4"/>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fontScale="90000"/>
          </a:bodyPr>
          <a:lstStyle/>
          <a:p>
            <a:pPr marL="0" lvl="0" indent="0" algn="l" rtl="0">
              <a:spcBef>
                <a:spcPts val="0"/>
              </a:spcBef>
              <a:spcAft>
                <a:spcPts val="0"/>
              </a:spcAft>
              <a:buNone/>
            </a:pPr>
            <a:r>
              <a:rPr lang="en-US"/>
              <a:t>Computer Engineering/Electrical Engineering</a:t>
            </a:r>
            <a:endParaRPr/>
          </a:p>
        </p:txBody>
      </p:sp>
      <p:sp>
        <p:nvSpPr>
          <p:cNvPr id="135" name="Google Shape;135;p24"/>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457200" lvl="0" indent="-374650" algn="l" rtl="0">
              <a:spcBef>
                <a:spcPts val="750"/>
              </a:spcBef>
              <a:spcAft>
                <a:spcPts val="0"/>
              </a:spcAft>
              <a:buSzPts val="2300"/>
              <a:buChar char="●"/>
            </a:pPr>
            <a:r>
              <a:rPr lang="en-US"/>
              <a:t>Focus on how hardware is made.</a:t>
            </a:r>
            <a:endParaRPr/>
          </a:p>
          <a:p>
            <a:pPr marL="457200" lvl="0" indent="-374650" algn="l" rtl="0">
              <a:spcBef>
                <a:spcPts val="0"/>
              </a:spcBef>
              <a:spcAft>
                <a:spcPts val="0"/>
              </a:spcAft>
              <a:buSzPts val="2300"/>
              <a:buChar char="●"/>
            </a:pPr>
            <a:r>
              <a:rPr lang="en-US"/>
              <a:t>Designs computer boards, chips and circuits.</a:t>
            </a:r>
            <a:endParaRPr/>
          </a:p>
          <a:p>
            <a:pPr marL="457200" lvl="0" indent="-374650" algn="l" rtl="0">
              <a:spcBef>
                <a:spcPts val="0"/>
              </a:spcBef>
              <a:spcAft>
                <a:spcPts val="0"/>
              </a:spcAft>
              <a:buSzPts val="2300"/>
              <a:buChar char="●"/>
            </a:pPr>
            <a:r>
              <a:rPr lang="en-US"/>
              <a:t>May write some software, but typically at a very low level (device drivers, BIOS).</a:t>
            </a:r>
            <a:endParaRPr/>
          </a:p>
          <a:p>
            <a:pPr marL="457200" lvl="0" indent="-374650" algn="l" rtl="0">
              <a:spcBef>
                <a:spcPts val="0"/>
              </a:spcBef>
              <a:spcAft>
                <a:spcPts val="0"/>
              </a:spcAft>
              <a:buSzPts val="2300"/>
              <a:buChar char="●"/>
            </a:pPr>
            <a:r>
              <a:rPr lang="en-US"/>
              <a:t>More closely related to physics and engineering.</a:t>
            </a:r>
            <a:endParaRPr/>
          </a:p>
          <a:p>
            <a:pPr marL="457200" lvl="0" indent="-374650" algn="l" rtl="0">
              <a:spcBef>
                <a:spcPts val="0"/>
              </a:spcBef>
              <a:spcAft>
                <a:spcPts val="0"/>
              </a:spcAft>
              <a:buSzPts val="2300"/>
              <a:buChar char="●"/>
            </a:pPr>
            <a:r>
              <a:rPr lang="en-US"/>
              <a:t>Potential jobs:  Hardware designer, developer.</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Computers are everywhere</a:t>
            </a:r>
            <a:endParaRPr/>
          </a:p>
        </p:txBody>
      </p:sp>
      <p:sp>
        <p:nvSpPr>
          <p:cNvPr id="31" name="Google Shape;31;p7"/>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457200" lvl="0" indent="-374650" algn="l" rtl="0">
              <a:spcBef>
                <a:spcPts val="750"/>
              </a:spcBef>
              <a:spcAft>
                <a:spcPts val="0"/>
              </a:spcAft>
              <a:buSzPts val="2300"/>
              <a:buChar char="●"/>
            </a:pPr>
            <a:r>
              <a:rPr lang="en-US" dirty="0"/>
              <a:t>Right now, there are likely 3-4 computing devices within 10 feet of you.  </a:t>
            </a:r>
            <a:endParaRPr dirty="0"/>
          </a:p>
          <a:p>
            <a:pPr marL="914400" lvl="1" indent="-381000" algn="l" rtl="0">
              <a:spcBef>
                <a:spcPts val="0"/>
              </a:spcBef>
              <a:spcAft>
                <a:spcPts val="0"/>
              </a:spcAft>
              <a:buSzPts val="2400"/>
              <a:buChar char="○"/>
            </a:pPr>
            <a:r>
              <a:rPr lang="en-US" dirty="0"/>
              <a:t>You are looking at these slides on a computer</a:t>
            </a:r>
            <a:endParaRPr dirty="0"/>
          </a:p>
          <a:p>
            <a:pPr marL="914400" lvl="1" indent="-381000" algn="l" rtl="0">
              <a:spcBef>
                <a:spcPts val="0"/>
              </a:spcBef>
              <a:spcAft>
                <a:spcPts val="0"/>
              </a:spcAft>
              <a:buSzPts val="2400"/>
              <a:buChar char="○"/>
            </a:pPr>
            <a:r>
              <a:rPr lang="en-US" dirty="0"/>
              <a:t>You likely have a phone in your pocket</a:t>
            </a:r>
            <a:endParaRPr dirty="0"/>
          </a:p>
          <a:p>
            <a:pPr marL="914400" lvl="1" indent="-381000" algn="l" rtl="0">
              <a:spcBef>
                <a:spcPts val="0"/>
              </a:spcBef>
              <a:spcAft>
                <a:spcPts val="0"/>
              </a:spcAft>
              <a:buSzPts val="2400"/>
              <a:buChar char="○"/>
            </a:pPr>
            <a:r>
              <a:rPr lang="en-US" dirty="0"/>
              <a:t>You may have a smart watch on your wrist</a:t>
            </a:r>
            <a:endParaRPr dirty="0"/>
          </a:p>
          <a:p>
            <a:pPr marL="914400" lvl="1" indent="-381000" algn="l" rtl="0">
              <a:spcBef>
                <a:spcPts val="0"/>
              </a:spcBef>
              <a:spcAft>
                <a:spcPts val="0"/>
              </a:spcAft>
              <a:buSzPts val="2400"/>
              <a:buChar char="○"/>
            </a:pPr>
            <a:r>
              <a:rPr lang="en-US" dirty="0"/>
              <a:t>You are probably close to a smart TV</a:t>
            </a:r>
            <a:endParaRPr dirty="0"/>
          </a:p>
          <a:p>
            <a:pPr marL="914400" lvl="1" indent="-381000" algn="l" rtl="0">
              <a:spcBef>
                <a:spcPts val="0"/>
              </a:spcBef>
              <a:spcAft>
                <a:spcPts val="0"/>
              </a:spcAft>
              <a:buSzPts val="2400"/>
              <a:buChar char="○"/>
            </a:pPr>
            <a:r>
              <a:rPr lang="en-US" dirty="0"/>
              <a:t>You may be near a smart light bulb</a:t>
            </a:r>
            <a:endParaRPr dirty="0"/>
          </a:p>
          <a:p>
            <a:pPr marL="914400" lvl="1" indent="-381000" algn="l" rtl="0">
              <a:spcBef>
                <a:spcPts val="0"/>
              </a:spcBef>
              <a:spcAft>
                <a:spcPts val="0"/>
              </a:spcAft>
              <a:buSzPts val="2400"/>
              <a:buChar char="○"/>
            </a:pPr>
            <a:r>
              <a:rPr lang="en-US" dirty="0"/>
              <a:t>You may be near a car which has multiple computers</a:t>
            </a:r>
            <a:endParaRPr dirty="0"/>
          </a:p>
          <a:p>
            <a:pPr marL="457200" lvl="0" indent="-374650" algn="l" rtl="0">
              <a:spcBef>
                <a:spcPts val="0"/>
              </a:spcBef>
              <a:spcAft>
                <a:spcPts val="0"/>
              </a:spcAft>
              <a:buSzPts val="2300"/>
              <a:buChar char="●"/>
            </a:pPr>
            <a:r>
              <a:rPr lang="en-US" dirty="0"/>
              <a:t>Pretty much anything that says “smart” has a computer in it.</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5"/>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Management</a:t>
            </a:r>
            <a:endParaRPr/>
          </a:p>
        </p:txBody>
      </p:sp>
      <p:sp>
        <p:nvSpPr>
          <p:cNvPr id="141" name="Google Shape;141;p25"/>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457200" lvl="0" indent="-374650" algn="l" rtl="0">
              <a:spcBef>
                <a:spcPts val="750"/>
              </a:spcBef>
              <a:spcAft>
                <a:spcPts val="0"/>
              </a:spcAft>
              <a:buSzPts val="2300"/>
              <a:buChar char="●"/>
            </a:pPr>
            <a:r>
              <a:rPr lang="en-US"/>
              <a:t>While none of these degrees are directly related to management, it’s often the case that people who start in any of the computing degrees that show potential to lead, end up in management.</a:t>
            </a:r>
            <a:endParaRPr/>
          </a:p>
          <a:p>
            <a:pPr marL="457200" lvl="0" indent="-374650" algn="l" rtl="0">
              <a:spcBef>
                <a:spcPts val="0"/>
              </a:spcBef>
              <a:spcAft>
                <a:spcPts val="0"/>
              </a:spcAft>
              <a:buSzPts val="2300"/>
              <a:buChar char="●"/>
            </a:pPr>
            <a:r>
              <a:rPr lang="en-US"/>
              <a:t>In reality it’s hard to find people who understand technical things, as well as how to manage people.</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6"/>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The point…</a:t>
            </a:r>
            <a:endParaRPr/>
          </a:p>
        </p:txBody>
      </p:sp>
      <p:sp>
        <p:nvSpPr>
          <p:cNvPr id="147" name="Google Shape;147;p26"/>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457200" lvl="0" indent="-374650" algn="l" rtl="0">
              <a:spcBef>
                <a:spcPts val="750"/>
              </a:spcBef>
              <a:spcAft>
                <a:spcPts val="0"/>
              </a:spcAft>
              <a:buSzPts val="2300"/>
              <a:buChar char="●"/>
            </a:pPr>
            <a:r>
              <a:rPr lang="en-US" dirty="0"/>
              <a:t>While most people think that computer careers imply writing code all day, there are many jobs that don’t involve that.</a:t>
            </a:r>
            <a:endParaRPr dirty="0"/>
          </a:p>
          <a:p>
            <a:pPr marL="457200" lvl="0" indent="-374650" algn="l" rtl="0">
              <a:spcBef>
                <a:spcPts val="0"/>
              </a:spcBef>
              <a:spcAft>
                <a:spcPts val="0"/>
              </a:spcAft>
              <a:buSzPts val="2300"/>
              <a:buChar char="●"/>
            </a:pPr>
            <a:r>
              <a:rPr lang="en-US" dirty="0"/>
              <a:t>However, all the jobs just mentioned have one thing in common.</a:t>
            </a:r>
            <a:endParaRPr dirty="0"/>
          </a:p>
          <a:p>
            <a:pPr marL="914400" lvl="1" indent="-381000" algn="l" rtl="0">
              <a:spcBef>
                <a:spcPts val="0"/>
              </a:spcBef>
              <a:spcAft>
                <a:spcPts val="0"/>
              </a:spcAft>
              <a:buSzPts val="2400"/>
              <a:buChar char="○"/>
            </a:pPr>
            <a:r>
              <a:rPr lang="en-US" dirty="0"/>
              <a:t>Being able to problem solve and utilize algorithmic thinking.</a:t>
            </a:r>
            <a:endParaRPr dirty="0"/>
          </a:p>
          <a:p>
            <a:pPr marL="914400" lvl="1" indent="-381000" algn="l" rtl="0">
              <a:spcBef>
                <a:spcPts val="0"/>
              </a:spcBef>
              <a:spcAft>
                <a:spcPts val="0"/>
              </a:spcAft>
              <a:buSzPts val="2400"/>
              <a:buChar char="○"/>
            </a:pPr>
            <a:r>
              <a:rPr lang="en-US" dirty="0"/>
              <a:t>This is by far the most important skill you will learn here.</a:t>
            </a:r>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7"/>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Problem solving</a:t>
            </a:r>
            <a:endParaRPr/>
          </a:p>
        </p:txBody>
      </p:sp>
      <p:sp>
        <p:nvSpPr>
          <p:cNvPr id="153" name="Google Shape;153;p27"/>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457200" lvl="0" indent="-374650" algn="l" rtl="0">
              <a:spcBef>
                <a:spcPts val="750"/>
              </a:spcBef>
              <a:spcAft>
                <a:spcPts val="0"/>
              </a:spcAft>
              <a:buSzPts val="2300"/>
              <a:buChar char="●"/>
            </a:pPr>
            <a:r>
              <a:rPr lang="en-US"/>
              <a:t>It’s often said that you learn nothing from success.  You only learn from failures.</a:t>
            </a:r>
            <a:endParaRPr/>
          </a:p>
          <a:p>
            <a:pPr marL="457200" lvl="0" indent="-374650" algn="l" rtl="0">
              <a:spcBef>
                <a:spcPts val="0"/>
              </a:spcBef>
              <a:spcAft>
                <a:spcPts val="0"/>
              </a:spcAft>
              <a:buSzPts val="2300"/>
              <a:buChar char="●"/>
            </a:pPr>
            <a:r>
              <a:rPr lang="en-US"/>
              <a:t>This is a critical aspect of problem solving, failing, and being willing to try again.</a:t>
            </a:r>
            <a:endParaRPr/>
          </a:p>
          <a:p>
            <a:pPr marL="457200" lvl="0" indent="-374650" algn="l" rtl="0">
              <a:spcBef>
                <a:spcPts val="0"/>
              </a:spcBef>
              <a:spcAft>
                <a:spcPts val="0"/>
              </a:spcAft>
              <a:buSzPts val="2300"/>
              <a:buChar char="●"/>
            </a:pPr>
            <a:r>
              <a:rPr lang="en-US"/>
              <a:t>The problem is that failing is disheartening, it makes you want to give up, or believe you never will understand, but that isn’t true.</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8"/>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Tackling a big problem</a:t>
            </a:r>
            <a:endParaRPr/>
          </a:p>
        </p:txBody>
      </p:sp>
      <p:sp>
        <p:nvSpPr>
          <p:cNvPr id="159" name="Google Shape;159;p28"/>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457200" lvl="0" indent="-374650" algn="l" rtl="0">
              <a:spcBef>
                <a:spcPts val="750"/>
              </a:spcBef>
              <a:spcAft>
                <a:spcPts val="0"/>
              </a:spcAft>
              <a:buSzPts val="2300"/>
              <a:buChar char="●"/>
            </a:pPr>
            <a:r>
              <a:rPr lang="en-US"/>
              <a:t>How do we solve big problems:</a:t>
            </a:r>
            <a:endParaRPr/>
          </a:p>
          <a:p>
            <a:pPr marL="914400" lvl="1" indent="-381000" algn="l" rtl="0">
              <a:spcBef>
                <a:spcPts val="0"/>
              </a:spcBef>
              <a:spcAft>
                <a:spcPts val="0"/>
              </a:spcAft>
              <a:buSzPts val="2400"/>
              <a:buChar char="○"/>
            </a:pPr>
            <a:r>
              <a:rPr lang="en-US"/>
              <a:t>Start working on it</a:t>
            </a:r>
            <a:endParaRPr/>
          </a:p>
          <a:p>
            <a:pPr marL="914400" lvl="1" indent="-381000" algn="l" rtl="0">
              <a:spcBef>
                <a:spcPts val="0"/>
              </a:spcBef>
              <a:spcAft>
                <a:spcPts val="0"/>
              </a:spcAft>
              <a:buSzPts val="2400"/>
              <a:buChar char="○"/>
            </a:pPr>
            <a:r>
              <a:rPr lang="en-US"/>
              <a:t>Ignore the parts you don’t understand how to solve</a:t>
            </a:r>
            <a:endParaRPr/>
          </a:p>
          <a:p>
            <a:pPr marL="914400" lvl="1" indent="-381000" algn="l" rtl="0">
              <a:spcBef>
                <a:spcPts val="0"/>
              </a:spcBef>
              <a:spcAft>
                <a:spcPts val="0"/>
              </a:spcAft>
              <a:buSzPts val="2400"/>
              <a:buChar char="○"/>
            </a:pPr>
            <a:r>
              <a:rPr lang="en-US"/>
              <a:t>Break down the big problem into smaller more manageable problems</a:t>
            </a:r>
            <a:endParaRPr/>
          </a:p>
          <a:p>
            <a:pPr marL="914400" lvl="1" indent="-381000" algn="l" rtl="0">
              <a:spcBef>
                <a:spcPts val="0"/>
              </a:spcBef>
              <a:spcAft>
                <a:spcPts val="0"/>
              </a:spcAft>
              <a:buSzPts val="2400"/>
              <a:buChar char="○"/>
            </a:pPr>
            <a:r>
              <a:rPr lang="en-US"/>
              <a:t>Start to solve the smaller problems, work your way up to bigger ones.</a:t>
            </a:r>
            <a:endParaRPr/>
          </a:p>
          <a:p>
            <a:pPr marL="914400" lvl="1" indent="-381000" algn="l" rtl="0">
              <a:spcBef>
                <a:spcPts val="0"/>
              </a:spcBef>
              <a:spcAft>
                <a:spcPts val="0"/>
              </a:spcAft>
              <a:buSzPts val="2400"/>
              <a:buChar char="○"/>
            </a:pPr>
            <a:r>
              <a:rPr lang="en-US"/>
              <a:t>Ask for help when you get stuck</a:t>
            </a:r>
            <a:endParaRPr/>
          </a:p>
          <a:p>
            <a:pPr marL="914400" lvl="1" indent="-381000" algn="l" rtl="0">
              <a:spcBef>
                <a:spcPts val="0"/>
              </a:spcBef>
              <a:spcAft>
                <a:spcPts val="0"/>
              </a:spcAft>
              <a:buSzPts val="2400"/>
              <a:buChar char="○"/>
            </a:pPr>
            <a:r>
              <a:rPr lang="en-US"/>
              <a:t>Don’t give up!</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9"/>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Class activity </a:t>
            </a:r>
            <a:endParaRPr/>
          </a:p>
        </p:txBody>
      </p:sp>
      <p:sp>
        <p:nvSpPr>
          <p:cNvPr id="165" name="Google Shape;165;p29"/>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457200" lvl="0" indent="-374650" algn="l" rtl="0">
              <a:spcBef>
                <a:spcPts val="750"/>
              </a:spcBef>
              <a:spcAft>
                <a:spcPts val="0"/>
              </a:spcAft>
              <a:buSzPts val="2300"/>
              <a:buChar char="●"/>
            </a:pPr>
            <a:r>
              <a:rPr lang="en-US" dirty="0"/>
              <a:t>Get into a group and produce detailed instructions on how to build an electric car</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Pretty recent</a:t>
            </a:r>
            <a:endParaRPr/>
          </a:p>
        </p:txBody>
      </p:sp>
      <p:sp>
        <p:nvSpPr>
          <p:cNvPr id="37" name="Google Shape;37;p8"/>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lnSpcReduction="20000"/>
          </a:bodyPr>
          <a:lstStyle/>
          <a:p>
            <a:pPr marL="457200" lvl="0" indent="-374650" algn="l" rtl="0">
              <a:spcBef>
                <a:spcPts val="750"/>
              </a:spcBef>
              <a:spcAft>
                <a:spcPts val="0"/>
              </a:spcAft>
              <a:buSzPts val="2300"/>
              <a:buChar char="●"/>
            </a:pPr>
            <a:r>
              <a:rPr lang="en-US"/>
              <a:t>How did we get here?</a:t>
            </a:r>
            <a:endParaRPr/>
          </a:p>
          <a:p>
            <a:pPr marL="457200" lvl="0" indent="-374650" algn="l" rtl="0">
              <a:spcBef>
                <a:spcPts val="0"/>
              </a:spcBef>
              <a:spcAft>
                <a:spcPts val="0"/>
              </a:spcAft>
              <a:buSzPts val="2300"/>
              <a:buChar char="●"/>
            </a:pPr>
            <a:r>
              <a:rPr lang="en-US"/>
              <a:t>Before the 1970s nobody except the largest corporations or governments agencies could afford a computer.</a:t>
            </a:r>
            <a:endParaRPr/>
          </a:p>
          <a:p>
            <a:pPr marL="457200" lvl="0" indent="-374650" algn="l" rtl="0">
              <a:spcBef>
                <a:spcPts val="0"/>
              </a:spcBef>
              <a:spcAft>
                <a:spcPts val="0"/>
              </a:spcAft>
              <a:buSzPts val="2300"/>
              <a:buChar char="●"/>
            </a:pPr>
            <a:r>
              <a:rPr lang="en-US"/>
              <a:t>Then in the late 70s, early 80s computers started to become affordable to individuals and businesses.</a:t>
            </a:r>
            <a:endParaRPr/>
          </a:p>
          <a:p>
            <a:pPr marL="914400" lvl="1" indent="-381000" algn="l" rtl="0">
              <a:spcBef>
                <a:spcPts val="0"/>
              </a:spcBef>
              <a:spcAft>
                <a:spcPts val="0"/>
              </a:spcAft>
              <a:buSzPts val="2400"/>
              <a:buChar char="○"/>
            </a:pPr>
            <a:r>
              <a:rPr lang="en-US"/>
              <a:t>A computer from 1982 (The commodore 64) had 64KB of ram, a 1Mhz processor, and sold for ~$600</a:t>
            </a:r>
            <a:endParaRPr/>
          </a:p>
          <a:p>
            <a:pPr marL="914400" lvl="1" indent="-381000" algn="l" rtl="0">
              <a:spcBef>
                <a:spcPts val="0"/>
              </a:spcBef>
              <a:spcAft>
                <a:spcPts val="0"/>
              </a:spcAft>
              <a:buSzPts val="2400"/>
              <a:buChar char="○"/>
            </a:pPr>
            <a:r>
              <a:rPr lang="en-US"/>
              <a:t>Today your phone likely has 4x 1.2Ghz processors, 6GB of ram and probably still cost $600</a:t>
            </a:r>
            <a:endParaRPr/>
          </a:p>
          <a:p>
            <a:pPr marL="457200" lvl="0" indent="-374650" algn="l" rtl="0">
              <a:spcBef>
                <a:spcPts val="0"/>
              </a:spcBef>
              <a:spcAft>
                <a:spcPts val="0"/>
              </a:spcAft>
              <a:buSzPts val="2300"/>
              <a:buChar char="●"/>
            </a:pPr>
            <a:r>
              <a:rPr lang="en-US"/>
              <a:t>This is a 4800x increase in processing power, and 93750x increase in memory</a:t>
            </a:r>
            <a:endParaRPr/>
          </a:p>
          <a:p>
            <a:pPr marL="914400" lvl="1" indent="-381000" algn="l" rtl="0">
              <a:spcBef>
                <a:spcPts val="0"/>
              </a:spcBef>
              <a:spcAft>
                <a:spcPts val="0"/>
              </a:spcAft>
              <a:buSzPts val="2400"/>
              <a:buChar char="○"/>
            </a:pPr>
            <a:r>
              <a:rPr lang="en-US"/>
              <a:t>In 40 ish years.</a:t>
            </a:r>
            <a:endParaRPr/>
          </a:p>
        </p:txBody>
      </p:sp>
      <p:pic>
        <p:nvPicPr>
          <p:cNvPr id="38" name="Google Shape;38;p8"/>
          <p:cNvPicPr preferRelativeResize="0"/>
          <p:nvPr/>
        </p:nvPicPr>
        <p:blipFill>
          <a:blip r:embed="rId3">
            <a:alphaModFix/>
          </a:blip>
          <a:stretch>
            <a:fillRect/>
          </a:stretch>
        </p:blipFill>
        <p:spPr>
          <a:xfrm>
            <a:off x="4285427" y="137150"/>
            <a:ext cx="1887900" cy="1067200"/>
          </a:xfrm>
          <a:prstGeom prst="rect">
            <a:avLst/>
          </a:prstGeom>
          <a:noFill/>
          <a:ln>
            <a:noFill/>
          </a:ln>
        </p:spPr>
      </p:pic>
      <p:pic>
        <p:nvPicPr>
          <p:cNvPr id="39" name="Google Shape;39;p8"/>
          <p:cNvPicPr preferRelativeResize="0"/>
          <p:nvPr/>
        </p:nvPicPr>
        <p:blipFill>
          <a:blip r:embed="rId4">
            <a:alphaModFix/>
          </a:blip>
          <a:stretch>
            <a:fillRect/>
          </a:stretch>
        </p:blipFill>
        <p:spPr>
          <a:xfrm>
            <a:off x="7546325" y="332525"/>
            <a:ext cx="1148725" cy="11487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3"/>
        <p:cNvGrpSpPr/>
        <p:nvPr/>
      </p:nvGrpSpPr>
      <p:grpSpPr>
        <a:xfrm>
          <a:off x="0" y="0"/>
          <a:ext cx="0" cy="0"/>
          <a:chOff x="0" y="0"/>
          <a:chExt cx="0" cy="0"/>
        </a:xfrm>
      </p:grpSpPr>
      <p:sp>
        <p:nvSpPr>
          <p:cNvPr id="44" name="Google Shape;44;p9"/>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How did this happen?</a:t>
            </a:r>
            <a:endParaRPr/>
          </a:p>
        </p:txBody>
      </p:sp>
      <p:sp>
        <p:nvSpPr>
          <p:cNvPr id="45" name="Google Shape;45;p9"/>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lnSpcReduction="10000"/>
          </a:bodyPr>
          <a:lstStyle/>
          <a:p>
            <a:pPr marL="457200" lvl="0" indent="-374650" algn="l" rtl="0">
              <a:spcBef>
                <a:spcPts val="750"/>
              </a:spcBef>
              <a:spcAft>
                <a:spcPts val="0"/>
              </a:spcAft>
              <a:buSzPts val="2300"/>
              <a:buChar char="●"/>
            </a:pPr>
            <a:r>
              <a:rPr lang="en-US"/>
              <a:t>Constant progress.  </a:t>
            </a:r>
            <a:endParaRPr/>
          </a:p>
          <a:p>
            <a:pPr marL="914400" lvl="1" indent="-381000" algn="l" rtl="0">
              <a:spcBef>
                <a:spcPts val="0"/>
              </a:spcBef>
              <a:spcAft>
                <a:spcPts val="0"/>
              </a:spcAft>
              <a:buSzPts val="2400"/>
              <a:buChar char="○"/>
            </a:pPr>
            <a:r>
              <a:rPr lang="en-US"/>
              <a:t>Each year, companies discovered how to squeeze more processing power into the same space, how to store more information on the same surface area, how to communicate faster between machines.</a:t>
            </a:r>
            <a:endParaRPr/>
          </a:p>
          <a:p>
            <a:pPr marL="457200" lvl="0" indent="-374650" algn="l" rtl="0">
              <a:spcBef>
                <a:spcPts val="0"/>
              </a:spcBef>
              <a:spcAft>
                <a:spcPts val="0"/>
              </a:spcAft>
              <a:buSzPts val="2300"/>
              <a:buChar char="●"/>
            </a:pPr>
            <a:r>
              <a:rPr lang="en-US"/>
              <a:t>This is done by two groups of people:</a:t>
            </a:r>
            <a:endParaRPr/>
          </a:p>
          <a:p>
            <a:pPr marL="914400" lvl="1" indent="-381000" algn="l" rtl="0">
              <a:spcBef>
                <a:spcPts val="0"/>
              </a:spcBef>
              <a:spcAft>
                <a:spcPts val="0"/>
              </a:spcAft>
              <a:buSzPts val="2400"/>
              <a:buChar char="○"/>
            </a:pPr>
            <a:r>
              <a:rPr lang="en-US"/>
              <a:t>Hardware designers:</a:t>
            </a:r>
            <a:endParaRPr/>
          </a:p>
          <a:p>
            <a:pPr marL="1371600" lvl="2" indent="-387350" algn="l" rtl="0">
              <a:spcBef>
                <a:spcPts val="0"/>
              </a:spcBef>
              <a:spcAft>
                <a:spcPts val="0"/>
              </a:spcAft>
              <a:buSzPts val="2500"/>
              <a:buChar char="■"/>
            </a:pPr>
            <a:r>
              <a:rPr lang="en-US"/>
              <a:t>Electrical Engineers, Computer Engineers, Physicists </a:t>
            </a:r>
            <a:endParaRPr/>
          </a:p>
          <a:p>
            <a:pPr marL="914400" lvl="1" indent="-381000" algn="l" rtl="0">
              <a:spcBef>
                <a:spcPts val="0"/>
              </a:spcBef>
              <a:spcAft>
                <a:spcPts val="0"/>
              </a:spcAft>
              <a:buSzPts val="2400"/>
              <a:buChar char="○"/>
            </a:pPr>
            <a:r>
              <a:rPr lang="en-US"/>
              <a:t>Software designers:</a:t>
            </a:r>
            <a:endParaRPr/>
          </a:p>
          <a:p>
            <a:pPr marL="1371600" lvl="2" indent="-387350" algn="l" rtl="0">
              <a:spcBef>
                <a:spcPts val="0"/>
              </a:spcBef>
              <a:spcAft>
                <a:spcPts val="0"/>
              </a:spcAft>
              <a:buSzPts val="2500"/>
              <a:buChar char="■"/>
            </a:pPr>
            <a:r>
              <a:rPr lang="en-US"/>
              <a:t>Computer Science, Software Engineers, Information Technologists, Data Scientists, Cyber security folks, even mathematics folks.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What does the future hold</a:t>
            </a:r>
            <a:endParaRPr/>
          </a:p>
        </p:txBody>
      </p:sp>
      <p:sp>
        <p:nvSpPr>
          <p:cNvPr id="51" name="Google Shape;51;p10"/>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457200" lvl="0" indent="-374650" algn="l" rtl="0">
              <a:spcBef>
                <a:spcPts val="750"/>
              </a:spcBef>
              <a:spcAft>
                <a:spcPts val="0"/>
              </a:spcAft>
              <a:buSzPts val="2300"/>
              <a:buChar char="●"/>
            </a:pPr>
            <a:r>
              <a:rPr lang="en-US"/>
              <a:t>In 1965 Gordon Moore observed that the number of transistors we could fit in an area was doubling every two years, while the cost was halfing.</a:t>
            </a:r>
            <a:endParaRPr/>
          </a:p>
          <a:p>
            <a:pPr marL="914400" lvl="1" indent="-381000" algn="l" rtl="0">
              <a:spcBef>
                <a:spcPts val="0"/>
              </a:spcBef>
              <a:spcAft>
                <a:spcPts val="0"/>
              </a:spcAft>
              <a:buSzPts val="2400"/>
              <a:buChar char="○"/>
            </a:pPr>
            <a:r>
              <a:rPr lang="en-US"/>
              <a:t>This is known as Moore’s Law</a:t>
            </a:r>
            <a:endParaRPr/>
          </a:p>
          <a:p>
            <a:pPr marL="914400" lvl="1" indent="-381000" algn="l" rtl="0">
              <a:spcBef>
                <a:spcPts val="0"/>
              </a:spcBef>
              <a:spcAft>
                <a:spcPts val="0"/>
              </a:spcAft>
              <a:buSzPts val="2400"/>
              <a:buChar char="○"/>
            </a:pPr>
            <a:r>
              <a:rPr lang="en-US"/>
              <a:t>He went on to co-found Intel</a:t>
            </a:r>
            <a:endParaRPr/>
          </a:p>
          <a:p>
            <a:pPr marL="457200" lvl="0" indent="-374650" algn="l" rtl="0">
              <a:spcBef>
                <a:spcPts val="0"/>
              </a:spcBef>
              <a:spcAft>
                <a:spcPts val="0"/>
              </a:spcAft>
              <a:buSzPts val="2300"/>
              <a:buChar char="●"/>
            </a:pPr>
            <a:r>
              <a:rPr lang="en-US"/>
              <a:t>To phrase it differently, computing power doubles every two years, while computers get cheaper.</a:t>
            </a:r>
            <a:endParaRPr/>
          </a:p>
          <a:p>
            <a:pPr marL="457200" lvl="0" indent="-374650" algn="l" rtl="0">
              <a:spcBef>
                <a:spcPts val="0"/>
              </a:spcBef>
              <a:spcAft>
                <a:spcPts val="0"/>
              </a:spcAft>
              <a:buSzPts val="2300"/>
              <a:buChar char="●"/>
            </a:pPr>
            <a:r>
              <a:rPr lang="en-US"/>
              <a:t>This has held true until recently.</a:t>
            </a:r>
            <a:endParaRPr/>
          </a:p>
          <a:p>
            <a:pPr marL="914400" lvl="1" indent="-381000" algn="l" rtl="0">
              <a:spcBef>
                <a:spcPts val="0"/>
              </a:spcBef>
              <a:spcAft>
                <a:spcPts val="0"/>
              </a:spcAft>
              <a:buSzPts val="2400"/>
              <a:buChar char="○"/>
            </a:pPr>
            <a:r>
              <a:rPr lang="en-US"/>
              <a:t>Things are still getting exponentially faster, but it’s slowing down as we’ve hit physics walls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Google Shape;56;p11"/>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Cheap Computers</a:t>
            </a:r>
            <a:endParaRPr/>
          </a:p>
        </p:txBody>
      </p:sp>
      <p:sp>
        <p:nvSpPr>
          <p:cNvPr id="57" name="Google Shape;57;p11"/>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457200" lvl="0" indent="-374650" algn="l" rtl="0">
              <a:spcBef>
                <a:spcPts val="750"/>
              </a:spcBef>
              <a:spcAft>
                <a:spcPts val="0"/>
              </a:spcAft>
              <a:buSzPts val="2300"/>
              <a:buChar char="●"/>
            </a:pPr>
            <a:r>
              <a:rPr lang="en-US"/>
              <a:t>You can buy a Raspberry Pi for ~$35</a:t>
            </a:r>
            <a:endParaRPr/>
          </a:p>
          <a:p>
            <a:pPr marL="457200" lvl="0" indent="-374650" algn="l" rtl="0">
              <a:spcBef>
                <a:spcPts val="0"/>
              </a:spcBef>
              <a:spcAft>
                <a:spcPts val="0"/>
              </a:spcAft>
              <a:buSzPts val="2300"/>
              <a:buChar char="●"/>
            </a:pPr>
            <a:r>
              <a:rPr lang="en-US"/>
              <a:t>They are fully fledged computers you can use for just about anything.</a:t>
            </a:r>
            <a:endParaRPr/>
          </a:p>
          <a:p>
            <a:pPr marL="457200" lvl="0" indent="-374650" algn="l" rtl="0">
              <a:spcBef>
                <a:spcPts val="0"/>
              </a:spcBef>
              <a:spcAft>
                <a:spcPts val="0"/>
              </a:spcAft>
              <a:buSzPts val="2300"/>
              <a:buChar char="●"/>
            </a:pPr>
            <a:r>
              <a:rPr lang="en-US"/>
              <a:t>With the advancement of small cheap computers, we’ve started to see computers added to all kinds of things</a:t>
            </a:r>
            <a:endParaRPr/>
          </a:p>
          <a:p>
            <a:pPr marL="914400" lvl="1" indent="-381000" algn="l" rtl="0">
              <a:spcBef>
                <a:spcPts val="0"/>
              </a:spcBef>
              <a:spcAft>
                <a:spcPts val="0"/>
              </a:spcAft>
              <a:buSzPts val="2400"/>
              <a:buChar char="○"/>
            </a:pPr>
            <a:r>
              <a:rPr lang="en-US"/>
              <a:t>Smart light bulbs.  Can change color, and fade etc.</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2"/>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Effects on society</a:t>
            </a:r>
            <a:endParaRPr/>
          </a:p>
        </p:txBody>
      </p:sp>
      <p:sp>
        <p:nvSpPr>
          <p:cNvPr id="63" name="Google Shape;63;p12"/>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457200" lvl="0" indent="-374650" algn="l" rtl="0">
              <a:spcBef>
                <a:spcPts val="750"/>
              </a:spcBef>
              <a:spcAft>
                <a:spcPts val="0"/>
              </a:spcAft>
              <a:buSzPts val="2300"/>
              <a:buChar char="●"/>
            </a:pPr>
            <a:r>
              <a:rPr lang="en-US" dirty="0"/>
              <a:t>This is a topic that has entire courses devoted to it.  But it’s fair to say computing has changed society.</a:t>
            </a:r>
            <a:endParaRPr dirty="0"/>
          </a:p>
          <a:p>
            <a:pPr marL="457200" lvl="0" indent="-374650" algn="l" rtl="0">
              <a:spcBef>
                <a:spcPts val="0"/>
              </a:spcBef>
              <a:spcAft>
                <a:spcPts val="0"/>
              </a:spcAft>
              <a:buSzPts val="2300"/>
              <a:buChar char="●"/>
            </a:pPr>
            <a:r>
              <a:rPr lang="en-US" dirty="0"/>
              <a:t>Many things have been made better by computers.</a:t>
            </a:r>
            <a:endParaRPr dirty="0"/>
          </a:p>
          <a:p>
            <a:pPr marL="457200" lvl="0" indent="-374650" algn="l" rtl="0">
              <a:spcBef>
                <a:spcPts val="0"/>
              </a:spcBef>
              <a:spcAft>
                <a:spcPts val="0"/>
              </a:spcAft>
              <a:buSzPts val="2300"/>
              <a:buChar char="●"/>
            </a:pPr>
            <a:r>
              <a:rPr lang="en-US" dirty="0"/>
              <a:t>Some things are arguably worse because of them.</a:t>
            </a:r>
            <a:endParaRPr dirty="0"/>
          </a:p>
          <a:p>
            <a:pPr marL="914400" lvl="1" indent="-381000" algn="l" rtl="0">
              <a:spcBef>
                <a:spcPts val="0"/>
              </a:spcBef>
              <a:spcAft>
                <a:spcPts val="0"/>
              </a:spcAft>
              <a:buSzPts val="2400"/>
              <a:buChar char="○"/>
            </a:pPr>
            <a:r>
              <a:rPr lang="en-US" dirty="0"/>
              <a:t>Generally, the things which are worse are shorter term problems as we adjust.</a:t>
            </a:r>
            <a:endParaRPr dirty="0"/>
          </a:p>
          <a:p>
            <a:pPr marL="457200" lvl="0" indent="-374650" algn="l" rtl="0">
              <a:spcBef>
                <a:spcPts val="0"/>
              </a:spcBef>
              <a:spcAft>
                <a:spcPts val="0"/>
              </a:spcAft>
              <a:buSzPts val="2300"/>
              <a:buChar char="●"/>
            </a:pPr>
            <a:r>
              <a:rPr lang="en-US" dirty="0"/>
              <a:t>History has shown as each great shift in technology has happened, it takes society a good number of years to adjust and restabilize after the shift.</a:t>
            </a:r>
            <a:endParaRPr dirty="0"/>
          </a:p>
          <a:p>
            <a:pPr marL="914400" lvl="1" indent="-381000" algn="l" rtl="0">
              <a:spcBef>
                <a:spcPts val="0"/>
              </a:spcBef>
              <a:spcAft>
                <a:spcPts val="0"/>
              </a:spcAft>
              <a:buSzPts val="2400"/>
              <a:buChar char="○"/>
            </a:pPr>
            <a:r>
              <a:rPr lang="en-US" dirty="0"/>
              <a:t>We are likely in one of those periods</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3"/>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Positive Effects on society</a:t>
            </a:r>
            <a:endParaRPr/>
          </a:p>
        </p:txBody>
      </p:sp>
      <p:sp>
        <p:nvSpPr>
          <p:cNvPr id="69" name="Google Shape;69;p13"/>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fontScale="92500" lnSpcReduction="20000"/>
          </a:bodyPr>
          <a:lstStyle/>
          <a:p>
            <a:pPr marL="457200" lvl="0" indent="-363696" algn="l" rtl="0">
              <a:spcBef>
                <a:spcPts val="750"/>
              </a:spcBef>
              <a:spcAft>
                <a:spcPts val="0"/>
              </a:spcAft>
              <a:buSzPct val="88461"/>
              <a:buChar char="●"/>
            </a:pPr>
            <a:r>
              <a:rPr lang="en-US"/>
              <a:t>People can more easily, and effectively communicate from further away.</a:t>
            </a:r>
            <a:endParaRPr/>
          </a:p>
          <a:p>
            <a:pPr marL="914400" lvl="1" indent="-369569" algn="l" rtl="0">
              <a:spcBef>
                <a:spcPts val="0"/>
              </a:spcBef>
              <a:spcAft>
                <a:spcPts val="0"/>
              </a:spcAft>
              <a:buSzPct val="100000"/>
              <a:buChar char="○"/>
            </a:pPr>
            <a:r>
              <a:rPr lang="en-US"/>
              <a:t>Office video conferences, social media, ubiquitous phones make us always connected.  </a:t>
            </a:r>
            <a:endParaRPr/>
          </a:p>
          <a:p>
            <a:pPr marL="914400" lvl="1" indent="-369569" algn="l" rtl="0">
              <a:spcBef>
                <a:spcPts val="0"/>
              </a:spcBef>
              <a:spcAft>
                <a:spcPts val="0"/>
              </a:spcAft>
              <a:buSzPct val="100000"/>
              <a:buChar char="○"/>
            </a:pPr>
            <a:r>
              <a:rPr lang="en-US"/>
              <a:t>Universal translator software, as well as hardware and software can help people of all abilities.</a:t>
            </a:r>
            <a:endParaRPr/>
          </a:p>
          <a:p>
            <a:pPr marL="457200" lvl="0" indent="-363696" algn="l" rtl="0">
              <a:spcBef>
                <a:spcPts val="0"/>
              </a:spcBef>
              <a:spcAft>
                <a:spcPts val="0"/>
              </a:spcAft>
              <a:buSzPct val="88461"/>
              <a:buChar char="●"/>
            </a:pPr>
            <a:r>
              <a:rPr lang="en-US"/>
              <a:t>Online ordering, gig economy, make life more convenient</a:t>
            </a:r>
            <a:endParaRPr/>
          </a:p>
          <a:p>
            <a:pPr marL="457200" lvl="0" indent="-363696" algn="l" rtl="0">
              <a:spcBef>
                <a:spcPts val="0"/>
              </a:spcBef>
              <a:spcAft>
                <a:spcPts val="0"/>
              </a:spcAft>
              <a:buSzPct val="88461"/>
              <a:buChar char="●"/>
            </a:pPr>
            <a:r>
              <a:rPr lang="en-US"/>
              <a:t>Computers deliver almost unlimited entertainment via streaming services, games etc.</a:t>
            </a:r>
            <a:endParaRPr/>
          </a:p>
          <a:p>
            <a:pPr marL="457200" lvl="0" indent="-363696" algn="l" rtl="0">
              <a:spcBef>
                <a:spcPts val="0"/>
              </a:spcBef>
              <a:spcAft>
                <a:spcPts val="0"/>
              </a:spcAft>
              <a:buSzPct val="88461"/>
              <a:buChar char="●"/>
            </a:pPr>
            <a:r>
              <a:rPr lang="en-US"/>
              <a:t>Advancements in AI have helped many industries to be more efficient.  In medicine they are leading to breakthroughs on many problems we’ve struggled with for years. </a:t>
            </a:r>
            <a:endParaRPr/>
          </a:p>
          <a:p>
            <a:pPr marL="0" lvl="0" indent="0" algn="l" rtl="0">
              <a:spcBef>
                <a:spcPts val="750"/>
              </a:spcBef>
              <a:spcAft>
                <a:spcPts val="0"/>
              </a:spcAft>
              <a:buNone/>
            </a:pPr>
            <a:r>
              <a:rPr lang="en-US"/>
              <a:t>Just to name a few…</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4"/>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Negative effectives on society</a:t>
            </a:r>
            <a:endParaRPr/>
          </a:p>
        </p:txBody>
      </p:sp>
      <p:sp>
        <p:nvSpPr>
          <p:cNvPr id="75" name="Google Shape;75;p14"/>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457200" lvl="0" indent="-374650" algn="l" rtl="0">
              <a:spcBef>
                <a:spcPts val="750"/>
              </a:spcBef>
              <a:spcAft>
                <a:spcPts val="0"/>
              </a:spcAft>
              <a:buSzPts val="2300"/>
              <a:buChar char="●"/>
            </a:pPr>
            <a:r>
              <a:rPr lang="en-US"/>
              <a:t>Automation eliminates jobs.</a:t>
            </a:r>
            <a:endParaRPr/>
          </a:p>
          <a:p>
            <a:pPr marL="914400" lvl="1" indent="-381000" algn="l" rtl="0">
              <a:spcBef>
                <a:spcPts val="0"/>
              </a:spcBef>
              <a:spcAft>
                <a:spcPts val="0"/>
              </a:spcAft>
              <a:buSzPts val="2400"/>
              <a:buChar char="○"/>
            </a:pPr>
            <a:r>
              <a:rPr lang="en-US"/>
              <a:t>e.g. In the next 10-20 years it’s likely we’ll have fully autonomous vehicles.  This will likely be a problem for the 3.5 million truck drivers</a:t>
            </a:r>
            <a:endParaRPr/>
          </a:p>
          <a:p>
            <a:pPr marL="457200" lvl="0" indent="-374650" algn="l" rtl="0">
              <a:spcBef>
                <a:spcPts val="0"/>
              </a:spcBef>
              <a:spcAft>
                <a:spcPts val="0"/>
              </a:spcAft>
              <a:buSzPts val="2300"/>
              <a:buChar char="●"/>
            </a:pPr>
            <a:r>
              <a:rPr lang="en-US"/>
              <a:t>Social media and fully connected teens have lead to a significant increase in depression, anxiety in society</a:t>
            </a:r>
            <a:endParaRPr/>
          </a:p>
          <a:p>
            <a:pPr marL="0" lvl="0" indent="0" algn="l" rtl="0">
              <a:spcBef>
                <a:spcPts val="750"/>
              </a:spcBef>
              <a:spcAft>
                <a:spcPts val="0"/>
              </a:spcAft>
              <a:buNone/>
            </a:pPr>
            <a:endParaRPr/>
          </a:p>
          <a:p>
            <a:pPr marL="0" lvl="0" indent="0" algn="l" rtl="0">
              <a:spcBef>
                <a:spcPts val="750"/>
              </a:spcBef>
              <a:spcAft>
                <a:spcPts val="0"/>
              </a:spcAft>
              <a:buNone/>
            </a:pPr>
            <a:r>
              <a:rPr lang="en-US"/>
              <a:t>Again, each of these needs much more study.</a:t>
            </a:r>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1488</Words>
  <Application>Microsoft Macintosh PowerPoint</Application>
  <PresentationFormat>On-screen Show (16:9)</PresentationFormat>
  <Paragraphs>144</Paragraphs>
  <Slides>24</Slides>
  <Notes>24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24</vt:i4>
      </vt:variant>
    </vt:vector>
  </HeadingPairs>
  <TitlesOfParts>
    <vt:vector size="26" baseType="lpstr">
      <vt:lpstr>Arial</vt:lpstr>
      <vt:lpstr>Office Theme</vt:lpstr>
      <vt:lpstr>Intro to Computing</vt:lpstr>
      <vt:lpstr>Computers are everywhere</vt:lpstr>
      <vt:lpstr>Pretty recent</vt:lpstr>
      <vt:lpstr>How did this happen?</vt:lpstr>
      <vt:lpstr>What does the future hold</vt:lpstr>
      <vt:lpstr>Cheap Computers</vt:lpstr>
      <vt:lpstr>Effects on society</vt:lpstr>
      <vt:lpstr>Positive Effects on society</vt:lpstr>
      <vt:lpstr>Negative effectives on society</vt:lpstr>
      <vt:lpstr>Types of Computing Jobs</vt:lpstr>
      <vt:lpstr>Computing careers</vt:lpstr>
      <vt:lpstr>Different fields in Computing</vt:lpstr>
      <vt:lpstr>Computer Science</vt:lpstr>
      <vt:lpstr>Software Engineering</vt:lpstr>
      <vt:lpstr>Computer Game Design</vt:lpstr>
      <vt:lpstr>Information Technology</vt:lpstr>
      <vt:lpstr>Data Analytics / Data Science</vt:lpstr>
      <vt:lpstr>Cyber security</vt:lpstr>
      <vt:lpstr>Computer Engineering/Electrical Engineering</vt:lpstr>
      <vt:lpstr>Management</vt:lpstr>
      <vt:lpstr>The point…</vt:lpstr>
      <vt:lpstr>Problem solving</vt:lpstr>
      <vt:lpstr>Tackling a big problem</vt:lpstr>
      <vt:lpstr>Class activity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Computing</dc:title>
  <cp:lastModifiedBy>Microsoft Office User</cp:lastModifiedBy>
  <cp:revision>1</cp:revision>
  <dcterms:modified xsi:type="dcterms:W3CDTF">2023-01-03T18:57:38Z</dcterms:modified>
</cp:coreProperties>
</file>