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4" r:id="rId3"/>
    <p:sldId id="257" r:id="rId4"/>
    <p:sldId id="264" r:id="rId5"/>
    <p:sldId id="259" r:id="rId6"/>
    <p:sldId id="282" r:id="rId7"/>
    <p:sldId id="267" r:id="rId8"/>
    <p:sldId id="258" r:id="rId9"/>
    <p:sldId id="266" r:id="rId10"/>
    <p:sldId id="260" r:id="rId11"/>
    <p:sldId id="261"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C1025-9C08-252E-AD0C-01F285C4A9F3}" v="120" dt="2022-07-19T16:19:42.559"/>
    <p1510:client id="{39FA6E5E-3067-A141-B463-B4B125912106}" v="894" dt="2022-04-26T22:10:12.459"/>
    <p1510:client id="{5E4187C4-A7E0-0E7D-69BD-47C30323545D}" v="34" dt="2022-04-27T15:39:00.242"/>
    <p1510:client id="{8FEC4B10-A994-5BC5-F19A-A90FC51CAD68}" v="40" dt="2022-04-27T04:22:05.100"/>
    <p1510:client id="{9DE536B2-88C9-014F-0087-9EC4F51D0705}" v="598" dt="2022-07-19T18:57:31.947"/>
    <p1510:client id="{A5286DF8-120A-734E-45F5-5CD091742D62}" v="43" dt="2022-04-27T00:27:16.451"/>
    <p1510:client id="{A68ED63B-AC48-A96F-53F3-9A2CBFBCE961}" v="338" dt="2022-04-27T00:12:37.628"/>
    <p1510:client id="{A7998D42-C50E-1270-9DB8-95BAD39851D1}" v="321" dt="2022-04-27T20:13:09.352"/>
    <p1510:client id="{A9795DA0-F54E-950C-A615-2B6185D4AC32}" v="98" dt="2022-04-27T15:47:51.376"/>
    <p1510:client id="{BB010399-54ED-7ECE-4D5F-EE341E40D346}" v="265" dt="2022-04-27T13:49:26.728"/>
    <p1510:client id="{C13F54D9-5F2E-9D19-A1A2-F2D2088669A5}" v="6" dt="2022-07-21T05:08:32.996"/>
    <p1510:client id="{C166EFE5-EA54-50B1-68A5-61A0CCE6EFC2}" v="981" dt="2022-07-21T05:07:22.135"/>
    <p1510:client id="{D4D10307-83E8-9E0B-63F1-3F56BD7832A1}" v="180" dt="2022-05-03T20:24:49.531"/>
    <p1510:client id="{E4227093-5207-52D6-90E9-23F3188B2539}" v="271" dt="2022-07-22T23:41:57.711"/>
    <p1510:client id="{E46ABCF9-F4B7-3749-EDF6-A1D529218D13}" v="357" dt="2022-04-27T15:31:52.262"/>
    <p1510:client id="{F9439D53-766C-4F2C-AFAB-5E72311E6E1F}" v="180" dt="2022-04-21T21:13:44.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621DD4-1A8E-4504-BBC5-062E21A3FD1C}"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FAE028BB-F018-411C-A808-B618BE2F9A46}">
      <dgm:prSet phldrT="[Text]" phldr="0"/>
      <dgm:spPr/>
      <dgm:t>
        <a:bodyPr/>
        <a:lstStyle/>
        <a:p>
          <a:pPr rtl="0"/>
          <a:r>
            <a:rPr lang="en-US" dirty="0">
              <a:latin typeface="Calibri Light" panose="020F0302020204030204"/>
            </a:rPr>
            <a:t>Algorithmic Thinking </a:t>
          </a:r>
          <a:endParaRPr lang="en-US" dirty="0"/>
        </a:p>
      </dgm:t>
    </dgm:pt>
    <dgm:pt modelId="{86EF2258-95D8-4295-814F-08E8A8629BEF}" type="parTrans" cxnId="{F3A880B7-DB0A-4B14-9F72-B9E3DF42BC29}">
      <dgm:prSet/>
      <dgm:spPr/>
      <dgm:t>
        <a:bodyPr/>
        <a:lstStyle/>
        <a:p>
          <a:endParaRPr lang="en-US"/>
        </a:p>
      </dgm:t>
    </dgm:pt>
    <dgm:pt modelId="{9CA054BF-BB6B-4D61-961D-E00E5900390B}" type="sibTrans" cxnId="{F3A880B7-DB0A-4B14-9F72-B9E3DF42BC29}">
      <dgm:prSet/>
      <dgm:spPr/>
      <dgm:t>
        <a:bodyPr/>
        <a:lstStyle/>
        <a:p>
          <a:endParaRPr lang="en-US"/>
        </a:p>
      </dgm:t>
    </dgm:pt>
    <dgm:pt modelId="{7C272061-7764-4E39-ACCF-9B667092D77C}">
      <dgm:prSet phldrT="[Text]" phldr="0"/>
      <dgm:spPr/>
      <dgm:t>
        <a:bodyPr/>
        <a:lstStyle/>
        <a:p>
          <a:pPr rtl="0"/>
          <a:r>
            <a:rPr lang="en-US" dirty="0">
              <a:latin typeface="Calibri Light" panose="020F0302020204030204"/>
            </a:rPr>
            <a:t>Pattern Recognition </a:t>
          </a:r>
          <a:endParaRPr lang="en-US" dirty="0"/>
        </a:p>
      </dgm:t>
    </dgm:pt>
    <dgm:pt modelId="{1195CD30-FAF8-4A60-9911-29D81388F31A}" type="parTrans" cxnId="{6028CC6B-C300-4A39-992D-AA1CA25E210C}">
      <dgm:prSet/>
      <dgm:spPr/>
      <dgm:t>
        <a:bodyPr/>
        <a:lstStyle/>
        <a:p>
          <a:endParaRPr lang="en-US"/>
        </a:p>
      </dgm:t>
    </dgm:pt>
    <dgm:pt modelId="{52F62168-660F-4B0F-AED8-12DEBCA63365}" type="sibTrans" cxnId="{6028CC6B-C300-4A39-992D-AA1CA25E210C}">
      <dgm:prSet/>
      <dgm:spPr/>
      <dgm:t>
        <a:bodyPr/>
        <a:lstStyle/>
        <a:p>
          <a:endParaRPr lang="en-US"/>
        </a:p>
      </dgm:t>
    </dgm:pt>
    <dgm:pt modelId="{804C9C0B-5734-4EAE-BDCD-0E18636C2E18}">
      <dgm:prSet phldr="0"/>
      <dgm:spPr/>
      <dgm:t>
        <a:bodyPr/>
        <a:lstStyle/>
        <a:p>
          <a:pPr rtl="0"/>
          <a:r>
            <a:rPr lang="en-US" dirty="0">
              <a:latin typeface="Calibri Light" panose="020F0302020204030204"/>
            </a:rPr>
            <a:t>Decomposition </a:t>
          </a:r>
        </a:p>
      </dgm:t>
    </dgm:pt>
    <dgm:pt modelId="{710EF1FF-B80C-4464-8669-3C5D3A05DF6D}" type="parTrans" cxnId="{CA2553F7-136C-48EA-BB2D-1BBD50064615}">
      <dgm:prSet/>
      <dgm:spPr/>
    </dgm:pt>
    <dgm:pt modelId="{2C3CF6A4-596B-49AC-BA02-25851C1A7A9D}" type="sibTrans" cxnId="{CA2553F7-136C-48EA-BB2D-1BBD50064615}">
      <dgm:prSet/>
      <dgm:spPr/>
    </dgm:pt>
    <dgm:pt modelId="{767A20C0-4E6A-447A-9456-431F4117A444}">
      <dgm:prSet phldr="0"/>
      <dgm:spPr/>
      <dgm:t>
        <a:bodyPr/>
        <a:lstStyle/>
        <a:p>
          <a:pPr rtl="0"/>
          <a:r>
            <a:rPr lang="en-US" dirty="0">
              <a:latin typeface="Calibri Light" panose="020F0302020204030204"/>
            </a:rPr>
            <a:t>Abstraction</a:t>
          </a:r>
        </a:p>
      </dgm:t>
    </dgm:pt>
    <dgm:pt modelId="{66DE1897-3F56-4747-A5A7-AFA5F2BAE049}" type="parTrans" cxnId="{80AAE2B7-41C0-4A3F-AA4D-66DDB62FBB1D}">
      <dgm:prSet/>
      <dgm:spPr/>
    </dgm:pt>
    <dgm:pt modelId="{CDF7439B-7438-4F9C-A926-49FD50626D82}" type="sibTrans" cxnId="{80AAE2B7-41C0-4A3F-AA4D-66DDB62FBB1D}">
      <dgm:prSet/>
      <dgm:spPr/>
    </dgm:pt>
    <dgm:pt modelId="{C5791001-18EA-42B6-85F1-DEA5E432EA35}" type="pres">
      <dgm:prSet presAssocID="{79621DD4-1A8E-4504-BBC5-062E21A3FD1C}" presName="diagram" presStyleCnt="0">
        <dgm:presLayoutVars>
          <dgm:dir/>
          <dgm:resizeHandles val="exact"/>
        </dgm:presLayoutVars>
      </dgm:prSet>
      <dgm:spPr/>
    </dgm:pt>
    <dgm:pt modelId="{EDD3B245-01DF-4543-BEF0-830828A1E35E}" type="pres">
      <dgm:prSet presAssocID="{804C9C0B-5734-4EAE-BDCD-0E18636C2E18}" presName="node" presStyleLbl="node1" presStyleIdx="0" presStyleCnt="4">
        <dgm:presLayoutVars>
          <dgm:bulletEnabled val="1"/>
        </dgm:presLayoutVars>
      </dgm:prSet>
      <dgm:spPr/>
    </dgm:pt>
    <dgm:pt modelId="{816B15FB-832B-40F0-A1C2-0C29656370A1}" type="pres">
      <dgm:prSet presAssocID="{2C3CF6A4-596B-49AC-BA02-25851C1A7A9D}" presName="sibTrans" presStyleCnt="0"/>
      <dgm:spPr/>
    </dgm:pt>
    <dgm:pt modelId="{76A1124A-D267-48FA-AC14-B77036E6CDAA}" type="pres">
      <dgm:prSet presAssocID="{FAE028BB-F018-411C-A808-B618BE2F9A46}" presName="node" presStyleLbl="node1" presStyleIdx="1" presStyleCnt="4">
        <dgm:presLayoutVars>
          <dgm:bulletEnabled val="1"/>
        </dgm:presLayoutVars>
      </dgm:prSet>
      <dgm:spPr/>
    </dgm:pt>
    <dgm:pt modelId="{3739B198-5039-413D-A1E0-E4A203D001B2}" type="pres">
      <dgm:prSet presAssocID="{9CA054BF-BB6B-4D61-961D-E00E5900390B}" presName="sibTrans" presStyleCnt="0"/>
      <dgm:spPr/>
    </dgm:pt>
    <dgm:pt modelId="{04A12C80-165D-423F-A841-2202FD1BB6DB}" type="pres">
      <dgm:prSet presAssocID="{767A20C0-4E6A-447A-9456-431F4117A444}" presName="node" presStyleLbl="node1" presStyleIdx="2" presStyleCnt="4">
        <dgm:presLayoutVars>
          <dgm:bulletEnabled val="1"/>
        </dgm:presLayoutVars>
      </dgm:prSet>
      <dgm:spPr/>
    </dgm:pt>
    <dgm:pt modelId="{FBC66086-5D6C-439C-9027-AF6F1E3D8DE7}" type="pres">
      <dgm:prSet presAssocID="{CDF7439B-7438-4F9C-A926-49FD50626D82}" presName="sibTrans" presStyleCnt="0"/>
      <dgm:spPr/>
    </dgm:pt>
    <dgm:pt modelId="{7A0BF262-E4C1-47C9-81D5-D3C86F1C3FDE}" type="pres">
      <dgm:prSet presAssocID="{7C272061-7764-4E39-ACCF-9B667092D77C}" presName="node" presStyleLbl="node1" presStyleIdx="3" presStyleCnt="4">
        <dgm:presLayoutVars>
          <dgm:bulletEnabled val="1"/>
        </dgm:presLayoutVars>
      </dgm:prSet>
      <dgm:spPr/>
    </dgm:pt>
  </dgm:ptLst>
  <dgm:cxnLst>
    <dgm:cxn modelId="{FCDC6D2D-F2F8-45D8-8191-A48047C4D1CB}" type="presOf" srcId="{767A20C0-4E6A-447A-9456-431F4117A444}" destId="{04A12C80-165D-423F-A841-2202FD1BB6DB}" srcOrd="0" destOrd="0" presId="urn:microsoft.com/office/officeart/2005/8/layout/default"/>
    <dgm:cxn modelId="{B4D46461-6BFA-44DE-827B-DE84BFE9F619}" type="presOf" srcId="{FAE028BB-F018-411C-A808-B618BE2F9A46}" destId="{76A1124A-D267-48FA-AC14-B77036E6CDAA}" srcOrd="0" destOrd="0" presId="urn:microsoft.com/office/officeart/2005/8/layout/default"/>
    <dgm:cxn modelId="{5C79A241-2DED-43B6-BAFA-BFA0D2FCB4AC}" type="presOf" srcId="{79621DD4-1A8E-4504-BBC5-062E21A3FD1C}" destId="{C5791001-18EA-42B6-85F1-DEA5E432EA35}" srcOrd="0" destOrd="0" presId="urn:microsoft.com/office/officeart/2005/8/layout/default"/>
    <dgm:cxn modelId="{6028CC6B-C300-4A39-992D-AA1CA25E210C}" srcId="{79621DD4-1A8E-4504-BBC5-062E21A3FD1C}" destId="{7C272061-7764-4E39-ACCF-9B667092D77C}" srcOrd="3" destOrd="0" parTransId="{1195CD30-FAF8-4A60-9911-29D81388F31A}" sibTransId="{52F62168-660F-4B0F-AED8-12DEBCA63365}"/>
    <dgm:cxn modelId="{95F37A72-DFE1-48E3-B986-C94D53556C82}" type="presOf" srcId="{804C9C0B-5734-4EAE-BDCD-0E18636C2E18}" destId="{EDD3B245-01DF-4543-BEF0-830828A1E35E}" srcOrd="0" destOrd="0" presId="urn:microsoft.com/office/officeart/2005/8/layout/default"/>
    <dgm:cxn modelId="{555E3C5A-CF46-4B55-9D31-43A12DCF6852}" type="presOf" srcId="{7C272061-7764-4E39-ACCF-9B667092D77C}" destId="{7A0BF262-E4C1-47C9-81D5-D3C86F1C3FDE}" srcOrd="0" destOrd="0" presId="urn:microsoft.com/office/officeart/2005/8/layout/default"/>
    <dgm:cxn modelId="{F3A880B7-DB0A-4B14-9F72-B9E3DF42BC29}" srcId="{79621DD4-1A8E-4504-BBC5-062E21A3FD1C}" destId="{FAE028BB-F018-411C-A808-B618BE2F9A46}" srcOrd="1" destOrd="0" parTransId="{86EF2258-95D8-4295-814F-08E8A8629BEF}" sibTransId="{9CA054BF-BB6B-4D61-961D-E00E5900390B}"/>
    <dgm:cxn modelId="{80AAE2B7-41C0-4A3F-AA4D-66DDB62FBB1D}" srcId="{79621DD4-1A8E-4504-BBC5-062E21A3FD1C}" destId="{767A20C0-4E6A-447A-9456-431F4117A444}" srcOrd="2" destOrd="0" parTransId="{66DE1897-3F56-4747-A5A7-AFA5F2BAE049}" sibTransId="{CDF7439B-7438-4F9C-A926-49FD50626D82}"/>
    <dgm:cxn modelId="{CA2553F7-136C-48EA-BB2D-1BBD50064615}" srcId="{79621DD4-1A8E-4504-BBC5-062E21A3FD1C}" destId="{804C9C0B-5734-4EAE-BDCD-0E18636C2E18}" srcOrd="0" destOrd="0" parTransId="{710EF1FF-B80C-4464-8669-3C5D3A05DF6D}" sibTransId="{2C3CF6A4-596B-49AC-BA02-25851C1A7A9D}"/>
    <dgm:cxn modelId="{1A3C102A-5E3B-4BDC-A3B3-5FF3039FA77D}" type="presParOf" srcId="{C5791001-18EA-42B6-85F1-DEA5E432EA35}" destId="{EDD3B245-01DF-4543-BEF0-830828A1E35E}" srcOrd="0" destOrd="0" presId="urn:microsoft.com/office/officeart/2005/8/layout/default"/>
    <dgm:cxn modelId="{47B8233F-48A5-4A68-BBFE-276D80A75441}" type="presParOf" srcId="{C5791001-18EA-42B6-85F1-DEA5E432EA35}" destId="{816B15FB-832B-40F0-A1C2-0C29656370A1}" srcOrd="1" destOrd="0" presId="urn:microsoft.com/office/officeart/2005/8/layout/default"/>
    <dgm:cxn modelId="{EEEAE5C8-CDD6-4AC4-8205-B7B55C77A3C6}" type="presParOf" srcId="{C5791001-18EA-42B6-85F1-DEA5E432EA35}" destId="{76A1124A-D267-48FA-AC14-B77036E6CDAA}" srcOrd="2" destOrd="0" presId="urn:microsoft.com/office/officeart/2005/8/layout/default"/>
    <dgm:cxn modelId="{087C2D12-5C4C-467B-877C-7702E57BFC37}" type="presParOf" srcId="{C5791001-18EA-42B6-85F1-DEA5E432EA35}" destId="{3739B198-5039-413D-A1E0-E4A203D001B2}" srcOrd="3" destOrd="0" presId="urn:microsoft.com/office/officeart/2005/8/layout/default"/>
    <dgm:cxn modelId="{6B58A729-6A8E-47D8-B9E8-3E3D9DBF950C}" type="presParOf" srcId="{C5791001-18EA-42B6-85F1-DEA5E432EA35}" destId="{04A12C80-165D-423F-A841-2202FD1BB6DB}" srcOrd="4" destOrd="0" presId="urn:microsoft.com/office/officeart/2005/8/layout/default"/>
    <dgm:cxn modelId="{4E549DAB-9D1A-4C23-8BF2-AFCF1C6C33A8}" type="presParOf" srcId="{C5791001-18EA-42B6-85F1-DEA5E432EA35}" destId="{FBC66086-5D6C-439C-9027-AF6F1E3D8DE7}" srcOrd="5" destOrd="0" presId="urn:microsoft.com/office/officeart/2005/8/layout/default"/>
    <dgm:cxn modelId="{D483DD5C-4294-4365-9175-A86EFD1551F4}" type="presParOf" srcId="{C5791001-18EA-42B6-85F1-DEA5E432EA35}" destId="{7A0BF262-E4C1-47C9-81D5-D3C86F1C3FD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3B245-01DF-4543-BEF0-830828A1E35E}">
      <dsp:nvSpPr>
        <dsp:cNvPr id="0" name=""/>
        <dsp:cNvSpPr/>
      </dsp:nvSpPr>
      <dsp:spPr>
        <a:xfrm>
          <a:off x="701" y="585455"/>
          <a:ext cx="2734896" cy="164093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dirty="0">
              <a:latin typeface="Calibri Light" panose="020F0302020204030204"/>
            </a:rPr>
            <a:t>Decomposition </a:t>
          </a:r>
        </a:p>
      </dsp:txBody>
      <dsp:txXfrm>
        <a:off x="701" y="585455"/>
        <a:ext cx="2734896" cy="1640937"/>
      </dsp:txXfrm>
    </dsp:sp>
    <dsp:sp modelId="{76A1124A-D267-48FA-AC14-B77036E6CDAA}">
      <dsp:nvSpPr>
        <dsp:cNvPr id="0" name=""/>
        <dsp:cNvSpPr/>
      </dsp:nvSpPr>
      <dsp:spPr>
        <a:xfrm>
          <a:off x="3009087" y="585455"/>
          <a:ext cx="2734896" cy="164093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dirty="0">
              <a:latin typeface="Calibri Light" panose="020F0302020204030204"/>
            </a:rPr>
            <a:t>Algorithmic Thinking </a:t>
          </a:r>
          <a:endParaRPr lang="en-US" sz="3100" kern="1200" dirty="0"/>
        </a:p>
      </dsp:txBody>
      <dsp:txXfrm>
        <a:off x="3009087" y="585455"/>
        <a:ext cx="2734896" cy="1640937"/>
      </dsp:txXfrm>
    </dsp:sp>
    <dsp:sp modelId="{04A12C80-165D-423F-A841-2202FD1BB6DB}">
      <dsp:nvSpPr>
        <dsp:cNvPr id="0" name=""/>
        <dsp:cNvSpPr/>
      </dsp:nvSpPr>
      <dsp:spPr>
        <a:xfrm>
          <a:off x="701" y="2499882"/>
          <a:ext cx="2734896" cy="164093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dirty="0">
              <a:latin typeface="Calibri Light" panose="020F0302020204030204"/>
            </a:rPr>
            <a:t>Abstraction</a:t>
          </a:r>
        </a:p>
      </dsp:txBody>
      <dsp:txXfrm>
        <a:off x="701" y="2499882"/>
        <a:ext cx="2734896" cy="1640937"/>
      </dsp:txXfrm>
    </dsp:sp>
    <dsp:sp modelId="{7A0BF262-E4C1-47C9-81D5-D3C86F1C3FDE}">
      <dsp:nvSpPr>
        <dsp:cNvPr id="0" name=""/>
        <dsp:cNvSpPr/>
      </dsp:nvSpPr>
      <dsp:spPr>
        <a:xfrm>
          <a:off x="3009087" y="2499882"/>
          <a:ext cx="2734896" cy="164093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dirty="0">
              <a:latin typeface="Calibri Light" panose="020F0302020204030204"/>
            </a:rPr>
            <a:t>Pattern Recognition </a:t>
          </a:r>
          <a:endParaRPr lang="en-US" sz="3100" kern="1200" dirty="0"/>
        </a:p>
      </dsp:txBody>
      <dsp:txXfrm>
        <a:off x="3009087" y="2499882"/>
        <a:ext cx="2734896" cy="16409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allysto.ca/2020/04/27/callysto-partner-takes-coding-into-alberta-classrooms/"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dark&#10;&#10;Description automatically generated">
            <a:extLst>
              <a:ext uri="{FF2B5EF4-FFF2-40B4-BE49-F238E27FC236}">
                <a16:creationId xmlns:a16="http://schemas.microsoft.com/office/drawing/2014/main" id="{3CC9BC16-5571-FC61-9B6B-DB320E0B68AC}"/>
              </a:ext>
            </a:extLst>
          </p:cNvPr>
          <p:cNvPicPr>
            <a:picLocks noChangeAspect="1"/>
          </p:cNvPicPr>
          <p:nvPr/>
        </p:nvPicPr>
        <p:blipFill rotWithShape="1">
          <a:blip r:embed="rId2"/>
          <a:srcRect t="19586" r="9091" b="3806"/>
          <a:stretch/>
        </p:blipFill>
        <p:spPr>
          <a:xfrm>
            <a:off x="20" y="10"/>
            <a:ext cx="12188930" cy="6857990"/>
          </a:xfrm>
          <a:prstGeom prst="rect">
            <a:avLst/>
          </a:prstGeom>
        </p:spPr>
      </p:pic>
      <p:sp>
        <p:nvSpPr>
          <p:cNvPr id="18" name="Rectangle 1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3627" y="3921163"/>
            <a:ext cx="9078562" cy="2387600"/>
          </a:xfrm>
        </p:spPr>
        <p:txBody>
          <a:bodyPr>
            <a:normAutofit/>
          </a:bodyPr>
          <a:lstStyle/>
          <a:p>
            <a:pPr algn="l"/>
            <a:r>
              <a:rPr lang="en-US" sz="5400" b="1">
                <a:cs typeface="Calibri Light"/>
              </a:rPr>
              <a:t>Computational Thinking</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text, indoor, electronics, computer&#10;&#10;Description automatically generated">
            <a:extLst>
              <a:ext uri="{FF2B5EF4-FFF2-40B4-BE49-F238E27FC236}">
                <a16:creationId xmlns:a16="http://schemas.microsoft.com/office/drawing/2014/main" id="{3B0160D7-03A3-3771-10FF-AE10141D54C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799" r="27756" b="-1"/>
          <a:stretch/>
        </p:blipFill>
        <p:spPr>
          <a:xfrm>
            <a:off x="20" y="1"/>
            <a:ext cx="12191980" cy="6857999"/>
          </a:xfrm>
          <a:prstGeom prst="rect">
            <a:avLst/>
          </a:prstGeom>
        </p:spPr>
      </p:pic>
      <p:sp>
        <p:nvSpPr>
          <p:cNvPr id="28"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7ADED1-1544-4DFD-A049-EFA51F1DDCF8}"/>
              </a:ext>
            </a:extLst>
          </p:cNvPr>
          <p:cNvSpPr>
            <a:spLocks noGrp="1"/>
          </p:cNvSpPr>
          <p:nvPr>
            <p:ph type="title"/>
          </p:nvPr>
        </p:nvSpPr>
        <p:spPr>
          <a:xfrm>
            <a:off x="643467" y="321734"/>
            <a:ext cx="8639303" cy="1135737"/>
          </a:xfrm>
        </p:spPr>
        <p:txBody>
          <a:bodyPr>
            <a:normAutofit/>
          </a:bodyPr>
          <a:lstStyle/>
          <a:p>
            <a:r>
              <a:rPr lang="en-US" sz="3600" b="1">
                <a:cs typeface="Calibri Light"/>
              </a:rPr>
              <a:t>Computational Thinking in Academics </a:t>
            </a:r>
            <a:endParaRPr lang="en-US" sz="3600" b="1"/>
          </a:p>
        </p:txBody>
      </p:sp>
      <p:sp>
        <p:nvSpPr>
          <p:cNvPr id="30" name="Content Placeholder 2">
            <a:extLst>
              <a:ext uri="{FF2B5EF4-FFF2-40B4-BE49-F238E27FC236}">
                <a16:creationId xmlns:a16="http://schemas.microsoft.com/office/drawing/2014/main" id="{B8EF5554-FC00-9331-CA81-5F867D94E749}"/>
              </a:ext>
            </a:extLst>
          </p:cNvPr>
          <p:cNvSpPr>
            <a:spLocks noGrp="1"/>
          </p:cNvSpPr>
          <p:nvPr>
            <p:ph idx="1"/>
          </p:nvPr>
        </p:nvSpPr>
        <p:spPr>
          <a:xfrm>
            <a:off x="621055" y="1581275"/>
            <a:ext cx="6891187" cy="4393982"/>
          </a:xfrm>
        </p:spPr>
        <p:txBody>
          <a:bodyPr vert="horz" lIns="91440" tIns="45720" rIns="91440" bIns="45720" rtlCol="0" anchor="t">
            <a:normAutofit/>
          </a:bodyPr>
          <a:lstStyle/>
          <a:p>
            <a:r>
              <a:rPr lang="en-US" sz="2000" dirty="0">
                <a:ea typeface="+mn-lt"/>
                <a:cs typeface="+mn-lt"/>
              </a:rPr>
              <a:t>Computational thinking impacts how students approach and solve problems.  </a:t>
            </a:r>
            <a:endParaRPr lang="en-US" dirty="0"/>
          </a:p>
          <a:p>
            <a:r>
              <a:rPr lang="en-US" sz="2000" dirty="0">
                <a:ea typeface="+mn-lt"/>
                <a:cs typeface="+mn-lt"/>
              </a:rPr>
              <a:t>It encourages students to find new ways of looking at the problem. </a:t>
            </a:r>
            <a:endParaRPr lang="en-US" dirty="0"/>
          </a:p>
          <a:p>
            <a:r>
              <a:rPr lang="en-US" sz="2000" dirty="0">
                <a:ea typeface="+mn-lt"/>
                <a:cs typeface="+mn-lt"/>
              </a:rPr>
              <a:t>Computational thinking can help students develop their creative thinking. </a:t>
            </a:r>
            <a:endParaRPr lang="en-US" dirty="0"/>
          </a:p>
          <a:p>
            <a:r>
              <a:rPr lang="en-US" sz="2000" dirty="0">
                <a:ea typeface="+mn-lt"/>
                <a:cs typeface="+mn-lt"/>
              </a:rPr>
              <a:t>Even though computational thinking might seem mostly applied in Mathematics and Science, it spans all other fields. </a:t>
            </a:r>
            <a:endParaRPr lang="en-US" dirty="0"/>
          </a:p>
          <a:p>
            <a:r>
              <a:rPr lang="en-US" sz="2000" dirty="0">
                <a:ea typeface="+mn-lt"/>
                <a:cs typeface="+mn-lt"/>
              </a:rPr>
              <a:t>Research suggests that computational thinking skills can improve student academic performance in computer science undergraduates. </a:t>
            </a:r>
            <a:endParaRPr lang="en-US" dirty="0"/>
          </a:p>
          <a:p>
            <a:endParaRPr lang="en-US" sz="2000" dirty="0">
              <a:ea typeface="+mn-lt"/>
              <a:cs typeface="+mn-lt"/>
            </a:endParaRPr>
          </a:p>
        </p:txBody>
      </p:sp>
      <p:grpSp>
        <p:nvGrpSpPr>
          <p:cNvPr id="31" name="Group 2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2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Isosceles Triangle 2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6C070A-3E15-CB67-0C64-FE526E4B9DE8}"/>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4" name="TextBox 3">
            <a:extLst>
              <a:ext uri="{FF2B5EF4-FFF2-40B4-BE49-F238E27FC236}">
                <a16:creationId xmlns:a16="http://schemas.microsoft.com/office/drawing/2014/main" id="{5121E914-B35F-C168-243C-E17705C13C08}"/>
              </a:ext>
            </a:extLst>
          </p:cNvPr>
          <p:cNvSpPr txBox="1"/>
          <p:nvPr/>
        </p:nvSpPr>
        <p:spPr>
          <a:xfrm>
            <a:off x="673473" y="6231590"/>
            <a:ext cx="672689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22222"/>
                </a:solidFill>
                <a:latin typeface="Arial"/>
                <a:cs typeface="Arial"/>
              </a:rPr>
              <a:t>McClelland, K., &amp; Grata, L. A. (2018). Review of the Importance of Computational Thinking in K-12. Proceedings of the </a:t>
            </a:r>
            <a:r>
              <a:rPr lang="en-US" sz="1100" err="1">
                <a:solidFill>
                  <a:srgbClr val="222222"/>
                </a:solidFill>
                <a:latin typeface="Arial"/>
                <a:cs typeface="Arial"/>
              </a:rPr>
              <a:t>eLmL</a:t>
            </a:r>
            <a:r>
              <a:rPr lang="en-US" sz="1100">
                <a:solidFill>
                  <a:srgbClr val="222222"/>
                </a:solidFill>
                <a:latin typeface="Arial"/>
                <a:cs typeface="Arial"/>
              </a:rPr>
              <a:t>, 2-34.</a:t>
            </a:r>
          </a:p>
        </p:txBody>
      </p:sp>
      <p:sp>
        <p:nvSpPr>
          <p:cNvPr id="7" name="TextBox 6">
            <a:extLst>
              <a:ext uri="{FF2B5EF4-FFF2-40B4-BE49-F238E27FC236}">
                <a16:creationId xmlns:a16="http://schemas.microsoft.com/office/drawing/2014/main" id="{540F22DE-35DB-11FD-CC72-A7B4D0314F63}"/>
              </a:ext>
            </a:extLst>
          </p:cNvPr>
          <p:cNvSpPr txBox="1"/>
          <p:nvPr/>
        </p:nvSpPr>
        <p:spPr>
          <a:xfrm>
            <a:off x="673474" y="5800165"/>
            <a:ext cx="946672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22222"/>
                </a:solidFill>
                <a:latin typeface="Arial"/>
                <a:cs typeface="Arial"/>
              </a:rPr>
              <a:t>Lemay, D. J., Basnet, R. B., Doleck, T., Bazelais, P., &amp; Saxena, A. (2021). Instructional interventions for computational thinking: examining the link between computational thinking and academic performance. </a:t>
            </a:r>
            <a:r>
              <a:rPr lang="en-US" sz="1100" i="1">
                <a:solidFill>
                  <a:srgbClr val="222222"/>
                </a:solidFill>
                <a:latin typeface="Arial"/>
                <a:cs typeface="Arial"/>
              </a:rPr>
              <a:t>Computers and Education Open</a:t>
            </a:r>
            <a:r>
              <a:rPr lang="en-US" sz="1100">
                <a:solidFill>
                  <a:srgbClr val="222222"/>
                </a:solidFill>
                <a:latin typeface="Arial"/>
                <a:cs typeface="Arial"/>
              </a:rPr>
              <a:t>, </a:t>
            </a:r>
            <a:r>
              <a:rPr lang="en-US" sz="1100" i="1">
                <a:solidFill>
                  <a:srgbClr val="222222"/>
                </a:solidFill>
                <a:latin typeface="Arial"/>
                <a:cs typeface="Arial"/>
              </a:rPr>
              <a:t>2</a:t>
            </a:r>
            <a:r>
              <a:rPr lang="en-US" sz="1100">
                <a:solidFill>
                  <a:srgbClr val="222222"/>
                </a:solidFill>
                <a:latin typeface="Arial"/>
                <a:cs typeface="Arial"/>
              </a:rPr>
              <a:t>, 100056.</a:t>
            </a:r>
            <a:endParaRPr lang="en-US" sz="1100">
              <a:cs typeface="Calibri"/>
            </a:endParaRPr>
          </a:p>
        </p:txBody>
      </p:sp>
    </p:spTree>
    <p:extLst>
      <p:ext uri="{BB962C8B-B14F-4D97-AF65-F5344CB8AC3E}">
        <p14:creationId xmlns:p14="http://schemas.microsoft.com/office/powerpoint/2010/main" val="327433310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6" name="Freeform: Shape 69">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1">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0ED98CD-0B5A-AAF3-B594-7862089669DC}"/>
              </a:ext>
            </a:extLst>
          </p:cNvPr>
          <p:cNvSpPr>
            <a:spLocks noGrp="1"/>
          </p:cNvSpPr>
          <p:nvPr>
            <p:ph type="title"/>
          </p:nvPr>
        </p:nvSpPr>
        <p:spPr>
          <a:xfrm>
            <a:off x="838200" y="365126"/>
            <a:ext cx="7757694" cy="1288238"/>
          </a:xfrm>
        </p:spPr>
        <p:txBody>
          <a:bodyPr anchor="b">
            <a:normAutofit/>
          </a:bodyPr>
          <a:lstStyle/>
          <a:p>
            <a:r>
              <a:rPr lang="en-US" sz="4100" b="1" dirty="0">
                <a:ea typeface="+mj-lt"/>
                <a:cs typeface="+mj-lt"/>
              </a:rPr>
              <a:t>Computational Thinking in the Professional World</a:t>
            </a:r>
            <a:endParaRPr lang="en-US" sz="4100" dirty="0">
              <a:ea typeface="+mj-lt"/>
              <a:cs typeface="+mj-lt"/>
            </a:endParaRPr>
          </a:p>
        </p:txBody>
      </p:sp>
      <p:sp>
        <p:nvSpPr>
          <p:cNvPr id="18" name="Content Placeholder 17">
            <a:extLst>
              <a:ext uri="{FF2B5EF4-FFF2-40B4-BE49-F238E27FC236}">
                <a16:creationId xmlns:a16="http://schemas.microsoft.com/office/drawing/2014/main" id="{435C6144-4F6A-F5CF-F91A-539BAD924024}"/>
              </a:ext>
            </a:extLst>
          </p:cNvPr>
          <p:cNvSpPr>
            <a:spLocks noGrp="1"/>
          </p:cNvSpPr>
          <p:nvPr>
            <p:ph idx="1"/>
          </p:nvPr>
        </p:nvSpPr>
        <p:spPr>
          <a:xfrm>
            <a:off x="838198" y="1956390"/>
            <a:ext cx="7322290" cy="3907465"/>
          </a:xfrm>
        </p:spPr>
        <p:txBody>
          <a:bodyPr vert="horz" lIns="91440" tIns="45720" rIns="91440" bIns="45720" rtlCol="0" anchor="t">
            <a:normAutofit/>
          </a:bodyPr>
          <a:lstStyle/>
          <a:p>
            <a:r>
              <a:rPr lang="en-US" sz="2400" dirty="0">
                <a:ea typeface="+mn-lt"/>
                <a:cs typeface="+mn-lt"/>
              </a:rPr>
              <a:t>Employers are looking for a workforce with analytical thinking and problem-solving skills that can solve complex problems in the real world. </a:t>
            </a:r>
          </a:p>
          <a:p>
            <a:r>
              <a:rPr lang="en-US" sz="2400" dirty="0">
                <a:ea typeface="+mn-lt"/>
                <a:cs typeface="+mn-lt"/>
              </a:rPr>
              <a:t>Many jobs need employees with high computational thinking skills to create solutions and develop systems to get the necessary outcomes. </a:t>
            </a:r>
          </a:p>
          <a:p>
            <a:r>
              <a:rPr lang="en-US" sz="2400" dirty="0">
                <a:ea typeface="+mn-lt"/>
                <a:cs typeface="+mn-lt"/>
              </a:rPr>
              <a:t>Computational thinking is also very valuable in sectors outside of techs such as Finance, Law, Education, Healthcare, Energy, Travel, and Tourism.</a:t>
            </a:r>
            <a:br>
              <a:rPr lang="en-US" sz="2400">
                <a:ea typeface="+mn-lt"/>
                <a:cs typeface="+mn-lt"/>
              </a:rPr>
            </a:br>
            <a:endParaRPr lang="en-US" sz="2400">
              <a:ea typeface="+mn-lt"/>
              <a:cs typeface="+mn-lt"/>
            </a:endParaRPr>
          </a:p>
          <a:p>
            <a:endParaRPr lang="en-US" sz="2400">
              <a:cs typeface="Calibri"/>
            </a:endParaRPr>
          </a:p>
        </p:txBody>
      </p:sp>
    </p:spTree>
    <p:extLst>
      <p:ext uri="{BB962C8B-B14F-4D97-AF65-F5344CB8AC3E}">
        <p14:creationId xmlns:p14="http://schemas.microsoft.com/office/powerpoint/2010/main" val="84494550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5" descr="Women in Business meeting image - Free stock photo - Public Domain ...">
            <a:extLst>
              <a:ext uri="{FF2B5EF4-FFF2-40B4-BE49-F238E27FC236}">
                <a16:creationId xmlns:a16="http://schemas.microsoft.com/office/drawing/2014/main" id="{D621D0CF-CF08-C5E9-0758-697790B3B293}"/>
              </a:ext>
            </a:extLst>
          </p:cNvPr>
          <p:cNvPicPr>
            <a:picLocks noChangeAspect="1"/>
          </p:cNvPicPr>
          <p:nvPr/>
        </p:nvPicPr>
        <p:blipFill rotWithShape="1">
          <a:blip r:embed="rId2"/>
          <a:srcRect l="24555" r="17949"/>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43" name="Freeform: Shape 4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5" name="Freeform: Shape 4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566DB99-ED91-6C1C-410A-B64C4751EDEB}"/>
              </a:ext>
            </a:extLst>
          </p:cNvPr>
          <p:cNvSpPr>
            <a:spLocks noGrp="1"/>
          </p:cNvSpPr>
          <p:nvPr>
            <p:ph type="title"/>
          </p:nvPr>
        </p:nvSpPr>
        <p:spPr>
          <a:xfrm>
            <a:off x="6726391" y="807471"/>
            <a:ext cx="5345270" cy="1325563"/>
          </a:xfrm>
        </p:spPr>
        <p:txBody>
          <a:bodyPr>
            <a:normAutofit/>
          </a:bodyPr>
          <a:lstStyle/>
          <a:p>
            <a:r>
              <a:rPr lang="en-US" b="1">
                <a:cs typeface="Calibri Light"/>
              </a:rPr>
              <a:t>Computational Thinking in Business </a:t>
            </a:r>
          </a:p>
        </p:txBody>
      </p:sp>
      <p:sp>
        <p:nvSpPr>
          <p:cNvPr id="3" name="Content Placeholder 2">
            <a:extLst>
              <a:ext uri="{FF2B5EF4-FFF2-40B4-BE49-F238E27FC236}">
                <a16:creationId xmlns:a16="http://schemas.microsoft.com/office/drawing/2014/main" id="{19DA8236-D929-794C-E095-0D8C2BC048EF}"/>
              </a:ext>
            </a:extLst>
          </p:cNvPr>
          <p:cNvSpPr>
            <a:spLocks noGrp="1"/>
          </p:cNvSpPr>
          <p:nvPr>
            <p:ph idx="1"/>
          </p:nvPr>
        </p:nvSpPr>
        <p:spPr>
          <a:xfrm>
            <a:off x="6657117" y="2317800"/>
            <a:ext cx="4819951" cy="3181684"/>
          </a:xfrm>
        </p:spPr>
        <p:txBody>
          <a:bodyPr vert="horz" lIns="91440" tIns="45720" rIns="91440" bIns="45720" rtlCol="0" anchor="t">
            <a:noAutofit/>
          </a:bodyPr>
          <a:lstStyle/>
          <a:p>
            <a:r>
              <a:rPr lang="en-US" sz="2000" dirty="0">
                <a:ea typeface="+mn-lt"/>
                <a:cs typeface="+mn-lt"/>
              </a:rPr>
              <a:t>Modern-day business is mostly concerned with problem-solving – applying tweaks to improve a company's profit and production.</a:t>
            </a:r>
          </a:p>
          <a:p>
            <a:r>
              <a:rPr lang="en-US" sz="2000" dirty="0">
                <a:ea typeface="+mn-lt"/>
                <a:cs typeface="+mn-lt"/>
              </a:rPr>
              <a:t>Most operations of modern corporates are infused with computational thinking. </a:t>
            </a:r>
            <a:endParaRPr lang="en-US" sz="2000" dirty="0">
              <a:cs typeface="Calibri"/>
            </a:endParaRPr>
          </a:p>
          <a:p>
            <a:r>
              <a:rPr lang="en-US" sz="2000" dirty="0">
                <a:ea typeface="+mn-lt"/>
                <a:cs typeface="+mn-lt"/>
              </a:rPr>
              <a:t> In the 21st century, in a data-driven industry, employees would need to apply computational thinking skills to analyze consumer behavior, monitor and assess market changes and service performance. </a:t>
            </a:r>
            <a:endParaRPr lang="en-US" sz="2000" dirty="0">
              <a:cs typeface="Calibri"/>
            </a:endParaRPr>
          </a:p>
          <a:p>
            <a:endParaRPr lang="en-US" sz="1500" dirty="0">
              <a:cs typeface="Calibri"/>
            </a:endParaRPr>
          </a:p>
        </p:txBody>
      </p:sp>
    </p:spTree>
    <p:extLst>
      <p:ext uri="{BB962C8B-B14F-4D97-AF65-F5344CB8AC3E}">
        <p14:creationId xmlns:p14="http://schemas.microsoft.com/office/powerpoint/2010/main" val="367024363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5A9F56-2470-E67A-A909-56113FFE35D2}"/>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cs typeface="Calibri Light"/>
              </a:rPr>
              <a:t>Computational Thinking Competencies </a:t>
            </a:r>
            <a:endParaRPr lang="en-US" dirty="0"/>
          </a:p>
        </p:txBody>
      </p:sp>
      <p:cxnSp>
        <p:nvCxnSpPr>
          <p:cNvPr id="22" name="Straight Connector 19">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 name="Diagram 4">
            <a:extLst>
              <a:ext uri="{FF2B5EF4-FFF2-40B4-BE49-F238E27FC236}">
                <a16:creationId xmlns:a16="http://schemas.microsoft.com/office/drawing/2014/main" id="{11F5B8B8-0391-8D1B-4167-DE6574387F9C}"/>
              </a:ext>
            </a:extLst>
          </p:cNvPr>
          <p:cNvGraphicFramePr>
            <a:graphicFrameLocks noGrp="1"/>
          </p:cNvGraphicFramePr>
          <p:nvPr>
            <p:ph idx="1"/>
            <p:extLst>
              <p:ext uri="{D42A27DB-BD31-4B8C-83A1-F6EECF244321}">
                <p14:modId xmlns:p14="http://schemas.microsoft.com/office/powerpoint/2010/main" val="1491862500"/>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41035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A picture containing sky, outdoor, person, grass&#10;&#10;Description automatically generated">
            <a:extLst>
              <a:ext uri="{FF2B5EF4-FFF2-40B4-BE49-F238E27FC236}">
                <a16:creationId xmlns:a16="http://schemas.microsoft.com/office/drawing/2014/main" id="{7986A46F-A70E-7CC6-94DA-3DDFF448DE3D}"/>
              </a:ext>
            </a:extLst>
          </p:cNvPr>
          <p:cNvPicPr>
            <a:picLocks noChangeAspect="1"/>
          </p:cNvPicPr>
          <p:nvPr/>
        </p:nvPicPr>
        <p:blipFill rotWithShape="1">
          <a:blip r:embed="rId2"/>
          <a:srcRect t="7139" r="-1" b="11022"/>
          <a:stretch/>
        </p:blipFill>
        <p:spPr>
          <a:xfrm>
            <a:off x="20" y="-140064"/>
            <a:ext cx="12188932" cy="6857990"/>
          </a:xfrm>
          <a:prstGeom prst="rect">
            <a:avLst/>
          </a:prstGeom>
        </p:spPr>
      </p:pic>
      <p:sp>
        <p:nvSpPr>
          <p:cNvPr id="23"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61EC28-D56F-A757-7328-40D264293A93}"/>
              </a:ext>
            </a:extLst>
          </p:cNvPr>
          <p:cNvSpPr>
            <a:spLocks noGrp="1"/>
          </p:cNvSpPr>
          <p:nvPr>
            <p:ph type="title"/>
          </p:nvPr>
        </p:nvSpPr>
        <p:spPr>
          <a:xfrm>
            <a:off x="313262" y="4101082"/>
            <a:ext cx="9265771" cy="622836"/>
          </a:xfrm>
        </p:spPr>
        <p:txBody>
          <a:bodyPr>
            <a:normAutofit/>
          </a:bodyPr>
          <a:lstStyle/>
          <a:p>
            <a:r>
              <a:rPr lang="en-US" sz="3600">
                <a:cs typeface="Calibri Light"/>
              </a:rPr>
              <a:t> What is Computational Thinking? </a:t>
            </a:r>
            <a:endParaRPr lang="en-US" sz="3600"/>
          </a:p>
        </p:txBody>
      </p:sp>
      <p:sp>
        <p:nvSpPr>
          <p:cNvPr id="3" name="Content Placeholder 2">
            <a:extLst>
              <a:ext uri="{FF2B5EF4-FFF2-40B4-BE49-F238E27FC236}">
                <a16:creationId xmlns:a16="http://schemas.microsoft.com/office/drawing/2014/main" id="{9E7B9735-89B8-FF63-20C9-77575F227F6D}"/>
              </a:ext>
            </a:extLst>
          </p:cNvPr>
          <p:cNvSpPr>
            <a:spLocks noGrp="1"/>
          </p:cNvSpPr>
          <p:nvPr>
            <p:ph idx="1"/>
          </p:nvPr>
        </p:nvSpPr>
        <p:spPr>
          <a:xfrm>
            <a:off x="245530" y="4637557"/>
            <a:ext cx="10073028" cy="1249240"/>
          </a:xfrm>
        </p:spPr>
        <p:txBody>
          <a:bodyPr vert="horz" lIns="91440" tIns="45720" rIns="91440" bIns="45720" rtlCol="0" anchor="t">
            <a:noAutofit/>
          </a:bodyPr>
          <a:lstStyle/>
          <a:p>
            <a:r>
              <a:rPr lang="en-US" sz="1800" dirty="0">
                <a:ea typeface="+mn-lt"/>
                <a:cs typeface="+mn-lt"/>
              </a:rPr>
              <a:t>Computational thinking is a thought process and problem-solving approach that involves breaking down complex problems into smaller and manageable components or subproblems (</a:t>
            </a:r>
            <a:r>
              <a:rPr lang="en-US" sz="1800" dirty="0">
                <a:solidFill>
                  <a:srgbClr val="FFC000"/>
                </a:solidFill>
                <a:ea typeface="+mn-lt"/>
                <a:cs typeface="+mn-lt"/>
              </a:rPr>
              <a:t>Decomposition</a:t>
            </a:r>
            <a:r>
              <a:rPr lang="en-US" sz="1800" dirty="0">
                <a:ea typeface="+mn-lt"/>
                <a:cs typeface="+mn-lt"/>
              </a:rPr>
              <a:t>), using a sequence of steps (</a:t>
            </a:r>
            <a:r>
              <a:rPr lang="en-US" sz="1800" dirty="0">
                <a:solidFill>
                  <a:srgbClr val="FFC000"/>
                </a:solidFill>
                <a:ea typeface="+mn-lt"/>
                <a:cs typeface="+mn-lt"/>
              </a:rPr>
              <a:t>Algorithms</a:t>
            </a:r>
            <a:r>
              <a:rPr lang="en-US" sz="1800" dirty="0">
                <a:ea typeface="+mn-lt"/>
                <a:cs typeface="+mn-lt"/>
              </a:rPr>
              <a:t>) to solve problems, identifying the most important information to solve a problem (</a:t>
            </a:r>
            <a:r>
              <a:rPr lang="en-US" sz="1800" dirty="0">
                <a:solidFill>
                  <a:srgbClr val="FFC000"/>
                </a:solidFill>
                <a:ea typeface="+mn-lt"/>
                <a:cs typeface="+mn-lt"/>
              </a:rPr>
              <a:t>Abstraction</a:t>
            </a:r>
            <a:r>
              <a:rPr lang="en-US" sz="1800" dirty="0">
                <a:ea typeface="+mn-lt"/>
                <a:cs typeface="+mn-lt"/>
              </a:rPr>
              <a:t>), reviewing how the solution transfers to similar problems (</a:t>
            </a:r>
            <a:r>
              <a:rPr lang="en-US" sz="1800" dirty="0">
                <a:solidFill>
                  <a:srgbClr val="FFC000"/>
                </a:solidFill>
                <a:ea typeface="+mn-lt"/>
                <a:cs typeface="+mn-lt"/>
              </a:rPr>
              <a:t>Pattern Recognition</a:t>
            </a:r>
            <a:r>
              <a:rPr lang="en-US" sz="1800" dirty="0">
                <a:ea typeface="+mn-lt"/>
                <a:cs typeface="+mn-lt"/>
              </a:rPr>
              <a:t>), and finally determining if we can use computers to help us solve the problem more efficiently (</a:t>
            </a:r>
            <a:r>
              <a:rPr lang="en-US" sz="1800" dirty="0">
                <a:solidFill>
                  <a:srgbClr val="FFC000"/>
                </a:solidFill>
                <a:ea typeface="+mn-lt"/>
                <a:cs typeface="+mn-lt"/>
              </a:rPr>
              <a:t>Automation</a:t>
            </a:r>
            <a:r>
              <a:rPr lang="en-US" sz="1800" dirty="0">
                <a:ea typeface="+mn-lt"/>
                <a:cs typeface="+mn-lt"/>
              </a:rPr>
              <a:t>).</a:t>
            </a:r>
            <a:endParaRPr lang="en-US" sz="1800" dirty="0">
              <a:ea typeface="Calibri"/>
              <a:cs typeface="Calibri"/>
            </a:endParaRPr>
          </a:p>
        </p:txBody>
      </p:sp>
      <p:sp>
        <p:nvSpPr>
          <p:cNvPr id="5" name="TextBox 4">
            <a:extLst>
              <a:ext uri="{FF2B5EF4-FFF2-40B4-BE49-F238E27FC236}">
                <a16:creationId xmlns:a16="http://schemas.microsoft.com/office/drawing/2014/main" id="{7CEBF9B1-397D-5129-8DC1-944EAE85D517}"/>
              </a:ext>
            </a:extLst>
          </p:cNvPr>
          <p:cNvSpPr txBox="1"/>
          <p:nvPr/>
        </p:nvSpPr>
        <p:spPr>
          <a:xfrm>
            <a:off x="1121" y="6545357"/>
            <a:ext cx="122962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Yadav, A., Hong, H., &amp; Stephenson, C. (2016). Computational thinking for all: Pedagogical approaches to embedding 21st century problem solving in K-12 classrooms. </a:t>
            </a:r>
            <a:r>
              <a:rPr lang="en-US" sz="1200" i="1" err="1">
                <a:ea typeface="+mn-lt"/>
                <a:cs typeface="+mn-lt"/>
              </a:rPr>
              <a:t>TechTrends</a:t>
            </a:r>
            <a:r>
              <a:rPr lang="en-US" sz="1200">
                <a:ea typeface="+mn-lt"/>
                <a:cs typeface="+mn-lt"/>
              </a:rPr>
              <a:t>, </a:t>
            </a:r>
            <a:r>
              <a:rPr lang="en-US" sz="1200" i="1">
                <a:ea typeface="+mn-lt"/>
                <a:cs typeface="+mn-lt"/>
              </a:rPr>
              <a:t>60</a:t>
            </a:r>
            <a:r>
              <a:rPr lang="en-US" sz="1200">
                <a:ea typeface="+mn-lt"/>
                <a:cs typeface="+mn-lt"/>
              </a:rPr>
              <a:t>(6), 565-568.</a:t>
            </a:r>
            <a:endParaRPr lang="en-US"/>
          </a:p>
        </p:txBody>
      </p:sp>
    </p:spTree>
    <p:extLst>
      <p:ext uri="{BB962C8B-B14F-4D97-AF65-F5344CB8AC3E}">
        <p14:creationId xmlns:p14="http://schemas.microsoft.com/office/powerpoint/2010/main" val="54322744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DEBEA3-1D50-79B7-74C8-30C6CD865F98}"/>
              </a:ext>
            </a:extLst>
          </p:cNvPr>
          <p:cNvSpPr>
            <a:spLocks noGrp="1"/>
          </p:cNvSpPr>
          <p:nvPr>
            <p:ph type="title"/>
          </p:nvPr>
        </p:nvSpPr>
        <p:spPr>
          <a:xfrm>
            <a:off x="267809" y="1672262"/>
            <a:ext cx="3881321" cy="2156621"/>
          </a:xfrm>
        </p:spPr>
        <p:txBody>
          <a:bodyPr vert="horz" lIns="91440" tIns="45720" rIns="91440" bIns="45720" rtlCol="0" anchor="t">
            <a:normAutofit/>
          </a:bodyPr>
          <a:lstStyle/>
          <a:p>
            <a:r>
              <a:rPr lang="en-US" sz="3600" b="1" kern="1200">
                <a:solidFill>
                  <a:srgbClr val="FFFFFF"/>
                </a:solidFill>
                <a:latin typeface="+mj-lt"/>
                <a:ea typeface="+mj-ea"/>
                <a:cs typeface="+mj-cs"/>
              </a:rPr>
              <a:t>Computational Thinking </a:t>
            </a:r>
          </a:p>
        </p:txBody>
      </p:sp>
      <p:sp>
        <p:nvSpPr>
          <p:cNvPr id="3" name="Content Placeholder 2">
            <a:extLst>
              <a:ext uri="{FF2B5EF4-FFF2-40B4-BE49-F238E27FC236}">
                <a16:creationId xmlns:a16="http://schemas.microsoft.com/office/drawing/2014/main" id="{50859BAD-6257-659B-10F0-93793BB9C83F}"/>
              </a:ext>
            </a:extLst>
          </p:cNvPr>
          <p:cNvSpPr>
            <a:spLocks noGrp="1"/>
          </p:cNvSpPr>
          <p:nvPr>
            <p:ph idx="1"/>
          </p:nvPr>
        </p:nvSpPr>
        <p:spPr>
          <a:xfrm>
            <a:off x="4413903" y="1412489"/>
            <a:ext cx="7526942" cy="4363844"/>
          </a:xfrm>
        </p:spPr>
        <p:txBody>
          <a:bodyPr vert="horz" lIns="91440" tIns="45720" rIns="91440" bIns="45720" rtlCol="0" anchor="t">
            <a:noAutofit/>
          </a:bodyPr>
          <a:lstStyle/>
          <a:p>
            <a:r>
              <a:rPr lang="en-US" sz="2000" dirty="0">
                <a:cs typeface="Calibri"/>
              </a:rPr>
              <a:t>Computational thinking is a fundamental skill in computing, engineering, and more in general, STEM education, that improves the problem-solving and algorithmic thinking abilities of the learners. </a:t>
            </a:r>
          </a:p>
          <a:p>
            <a:r>
              <a:rPr lang="en-US" sz="2000" dirty="0">
                <a:cs typeface="Calibri"/>
              </a:rPr>
              <a:t>Computational thinking is a way of thinking about given problems and processing the stages leading to a solution. </a:t>
            </a:r>
            <a:endParaRPr lang="en-US" dirty="0">
              <a:cs typeface="Calibri" panose="020F0502020204030204"/>
            </a:endParaRPr>
          </a:p>
          <a:p>
            <a:r>
              <a:rPr lang="en-US" sz="2000" dirty="0">
                <a:cs typeface="Calibri"/>
              </a:rPr>
              <a:t>It is considered a problem-solving method that can be applied by anyone with different background. </a:t>
            </a:r>
            <a:endParaRPr lang="en-US" dirty="0">
              <a:cs typeface="Calibri" panose="020F0502020204030204"/>
            </a:endParaRPr>
          </a:p>
          <a:p>
            <a:r>
              <a:rPr lang="en-US" sz="2000" dirty="0">
                <a:cs typeface="Calibri"/>
              </a:rPr>
              <a:t>Computational thinking can help in improving students' performance in academia in diverse disciplines, especially in the field of computing. </a:t>
            </a:r>
            <a:endParaRPr lang="en-US" dirty="0">
              <a:cs typeface="Calibri" panose="020F0502020204030204"/>
            </a:endParaRPr>
          </a:p>
          <a:p>
            <a:r>
              <a:rPr lang="en-US" sz="2000" dirty="0">
                <a:cs typeface="Calibri"/>
              </a:rPr>
              <a:t>In computing, computational thinking entails using core computer science concepts to solve problems, write programs and develop systems.</a:t>
            </a:r>
            <a:br>
              <a:rPr lang="en-US" dirty="0"/>
            </a:br>
            <a:endParaRPr lang="en-US">
              <a:cs typeface="Calibri" panose="020F0502020204030204"/>
            </a:endParaRPr>
          </a:p>
          <a:p>
            <a:endParaRPr lang="en-US" sz="2000" dirty="0">
              <a:ea typeface="Calibri"/>
              <a:cs typeface="Calibri"/>
            </a:endParaRPr>
          </a:p>
        </p:txBody>
      </p:sp>
      <p:sp>
        <p:nvSpPr>
          <p:cNvPr id="5" name="TextBox 4">
            <a:extLst>
              <a:ext uri="{FF2B5EF4-FFF2-40B4-BE49-F238E27FC236}">
                <a16:creationId xmlns:a16="http://schemas.microsoft.com/office/drawing/2014/main" id="{5C7A4AC5-4A05-EB68-D9B7-CAFD7C792845}"/>
              </a:ext>
            </a:extLst>
          </p:cNvPr>
          <p:cNvSpPr txBox="1"/>
          <p:nvPr/>
        </p:nvSpPr>
        <p:spPr>
          <a:xfrm>
            <a:off x="1899558" y="6307763"/>
            <a:ext cx="9951489" cy="436384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r>
              <a:rPr lang="en-US" sz="1400"/>
              <a:t>McClelland, K., &amp; Grata, L. A. (2018). Review of the Importance of Computational Thinking in K-12. </a:t>
            </a:r>
            <a:r>
              <a:rPr lang="en-US" sz="1400" i="1"/>
              <a:t>Proceedings of the </a:t>
            </a:r>
            <a:r>
              <a:rPr lang="en-US" sz="1400" i="1" err="1"/>
              <a:t>eLmL</a:t>
            </a:r>
            <a:r>
              <a:rPr lang="en-US" sz="1400"/>
              <a:t>, 2-34.</a:t>
            </a:r>
            <a:endParaRPr lang="en-US" sz="1400">
              <a:ea typeface="Calibri"/>
              <a:cs typeface="Calibri"/>
            </a:endParaRPr>
          </a:p>
        </p:txBody>
      </p:sp>
    </p:spTree>
    <p:extLst>
      <p:ext uri="{BB962C8B-B14F-4D97-AF65-F5344CB8AC3E}">
        <p14:creationId xmlns:p14="http://schemas.microsoft.com/office/powerpoint/2010/main" val="401449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460976-9C30-2DC7-A0DB-B857E1005471}"/>
              </a:ext>
            </a:extLst>
          </p:cNvPr>
          <p:cNvSpPr>
            <a:spLocks noGrp="1"/>
          </p:cNvSpPr>
          <p:nvPr>
            <p:ph type="title"/>
          </p:nvPr>
        </p:nvSpPr>
        <p:spPr>
          <a:xfrm>
            <a:off x="686834" y="1153572"/>
            <a:ext cx="3200400" cy="4461163"/>
          </a:xfrm>
        </p:spPr>
        <p:txBody>
          <a:bodyPr>
            <a:normAutofit/>
          </a:bodyPr>
          <a:lstStyle/>
          <a:p>
            <a:r>
              <a:rPr lang="en-US" sz="3700" b="1">
                <a:solidFill>
                  <a:srgbClr val="FFFFFF"/>
                </a:solidFill>
                <a:cs typeface="Calibri Light"/>
              </a:rPr>
              <a:t>Why is Computational Thinking Important?</a:t>
            </a:r>
          </a:p>
        </p:txBody>
      </p:sp>
      <p:sp>
        <p:nvSpPr>
          <p:cNvPr id="42" name="Arc 4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7C209E-C18A-F122-FF32-8839844B0F05}"/>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US" sz="2400" dirty="0">
                <a:ea typeface="+mn-lt"/>
                <a:cs typeface="+mn-lt"/>
              </a:rPr>
              <a:t>According to McClelland and Lori Grata [1], "computational thinking provides students with problem-solving skills that are applicable in numerous scenarios."</a:t>
            </a:r>
          </a:p>
          <a:p>
            <a:pPr marL="0" indent="0">
              <a:buNone/>
            </a:pPr>
            <a:r>
              <a:rPr lang="en-US" sz="2400" dirty="0">
                <a:ea typeface="+mn-lt"/>
                <a:cs typeface="+mn-lt"/>
              </a:rPr>
              <a:t>With computational thinking skills, students will have: </a:t>
            </a:r>
            <a:endParaRPr lang="en-US" sz="2400" dirty="0">
              <a:cs typeface="Calibri"/>
            </a:endParaRPr>
          </a:p>
          <a:p>
            <a:r>
              <a:rPr lang="en-US" sz="2400" dirty="0">
                <a:ea typeface="+mn-lt"/>
                <a:cs typeface="+mn-lt"/>
              </a:rPr>
              <a:t>Confidence and persistence when  working on complex problems</a:t>
            </a:r>
            <a:endParaRPr lang="en-US" sz="2400" dirty="0">
              <a:cs typeface="Calibri"/>
            </a:endParaRPr>
          </a:p>
          <a:p>
            <a:r>
              <a:rPr lang="en-US" sz="2400" dirty="0">
                <a:ea typeface="+mn-lt"/>
                <a:cs typeface="+mn-lt"/>
              </a:rPr>
              <a:t>Higher skills in handling the ambiguity in given problems </a:t>
            </a:r>
          </a:p>
          <a:p>
            <a:r>
              <a:rPr lang="en-US" sz="2400" dirty="0">
                <a:ea typeface="+mn-lt"/>
                <a:cs typeface="+mn-lt"/>
              </a:rPr>
              <a:t>Ability to deal with open-ended problems </a:t>
            </a:r>
          </a:p>
          <a:p>
            <a:r>
              <a:rPr lang="en-US" sz="2400" dirty="0">
                <a:ea typeface="+mn-lt"/>
                <a:cs typeface="+mn-lt"/>
              </a:rPr>
              <a:t>Better communication and collaboration skills</a:t>
            </a:r>
            <a:r>
              <a:rPr lang="en-US" dirty="0">
                <a:ea typeface="+mn-lt"/>
                <a:cs typeface="+mn-lt"/>
              </a:rPr>
              <a:t>  </a:t>
            </a:r>
            <a:endParaRPr lang="en-US" dirty="0">
              <a:cs typeface="Calibri" panose="020F0502020204030204"/>
            </a:endParaRPr>
          </a:p>
        </p:txBody>
      </p:sp>
      <p:sp>
        <p:nvSpPr>
          <p:cNvPr id="4" name="TextBox 3">
            <a:extLst>
              <a:ext uri="{FF2B5EF4-FFF2-40B4-BE49-F238E27FC236}">
                <a16:creationId xmlns:a16="http://schemas.microsoft.com/office/drawing/2014/main" id="{73A8BF22-5B35-D52E-0401-73F610EB23F4}"/>
              </a:ext>
            </a:extLst>
          </p:cNvPr>
          <p:cNvSpPr txBox="1"/>
          <p:nvPr/>
        </p:nvSpPr>
        <p:spPr>
          <a:xfrm>
            <a:off x="3357282" y="6276414"/>
            <a:ext cx="67268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222222"/>
                </a:solidFill>
                <a:latin typeface="Arial"/>
                <a:cs typeface="Arial"/>
              </a:rPr>
              <a:t>[1] McClelland, K., &amp; Grata, L. A. (2018). Review of the Importance of Computational Thinking in K-12. </a:t>
            </a:r>
            <a:r>
              <a:rPr lang="en-US" sz="1400" i="1">
                <a:solidFill>
                  <a:srgbClr val="222222"/>
                </a:solidFill>
                <a:latin typeface="Arial"/>
                <a:cs typeface="Arial"/>
              </a:rPr>
              <a:t>Proceedings of the eLmL</a:t>
            </a:r>
            <a:r>
              <a:rPr lang="en-US" sz="1400">
                <a:solidFill>
                  <a:srgbClr val="222222"/>
                </a:solidFill>
                <a:latin typeface="Arial"/>
                <a:cs typeface="Arial"/>
              </a:rPr>
              <a:t>, 2-34.</a:t>
            </a:r>
            <a:endParaRPr lang="en-US" sz="1400">
              <a:cs typeface="Calibri"/>
            </a:endParaRPr>
          </a:p>
        </p:txBody>
      </p:sp>
    </p:spTree>
    <p:extLst>
      <p:ext uri="{BB962C8B-B14F-4D97-AF65-F5344CB8AC3E}">
        <p14:creationId xmlns:p14="http://schemas.microsoft.com/office/powerpoint/2010/main" val="3749252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1A81-6503-99CB-FA95-0FFEB122923D}"/>
              </a:ext>
            </a:extLst>
          </p:cNvPr>
          <p:cNvSpPr>
            <a:spLocks noGrp="1"/>
          </p:cNvSpPr>
          <p:nvPr>
            <p:ph type="title"/>
          </p:nvPr>
        </p:nvSpPr>
        <p:spPr>
          <a:xfrm>
            <a:off x="838200" y="365125"/>
            <a:ext cx="6505575" cy="1325563"/>
          </a:xfrm>
        </p:spPr>
        <p:txBody>
          <a:bodyPr>
            <a:normAutofit/>
          </a:bodyPr>
          <a:lstStyle/>
          <a:p>
            <a:r>
              <a:rPr lang="en-US" b="1" dirty="0">
                <a:cs typeface="Calibri Light"/>
              </a:rPr>
              <a:t>Decomposition</a:t>
            </a:r>
          </a:p>
        </p:txBody>
      </p:sp>
      <p:sp>
        <p:nvSpPr>
          <p:cNvPr id="49" name="Content Placeholder 48">
            <a:extLst>
              <a:ext uri="{FF2B5EF4-FFF2-40B4-BE49-F238E27FC236}">
                <a16:creationId xmlns:a16="http://schemas.microsoft.com/office/drawing/2014/main" id="{CA27782D-AD90-2263-6774-F4386688790A}"/>
              </a:ext>
            </a:extLst>
          </p:cNvPr>
          <p:cNvSpPr>
            <a:spLocks noGrp="1"/>
          </p:cNvSpPr>
          <p:nvPr>
            <p:ph idx="1"/>
          </p:nvPr>
        </p:nvSpPr>
        <p:spPr>
          <a:xfrm>
            <a:off x="838200" y="1825625"/>
            <a:ext cx="6505575" cy="4351338"/>
          </a:xfrm>
        </p:spPr>
        <p:txBody>
          <a:bodyPr vert="horz" lIns="91440" tIns="45720" rIns="91440" bIns="45720" rtlCol="0" anchor="t">
            <a:normAutofit/>
          </a:bodyPr>
          <a:lstStyle/>
          <a:p>
            <a:r>
              <a:rPr lang="en-US" sz="2400" dirty="0">
                <a:ea typeface="+mn-lt"/>
                <a:cs typeface="+mn-lt"/>
              </a:rPr>
              <a:t>When doing your assignment such as writing a paper or documentation of your project you create an outline and work on each section separately, then you combine different sections together to complete the document.</a:t>
            </a:r>
          </a:p>
          <a:p>
            <a:pPr marL="0" indent="0">
              <a:buNone/>
            </a:pPr>
            <a:br>
              <a:rPr lang="en-US" dirty="0"/>
            </a:br>
            <a:endParaRPr lang="en-US" dirty="0">
              <a:cs typeface="Calibri" panose="020F0502020204030204"/>
            </a:endParaRPr>
          </a:p>
          <a:p>
            <a:endParaRPr lang="en-US" dirty="0">
              <a:ea typeface="+mn-lt"/>
              <a:cs typeface="+mn-lt"/>
            </a:endParaRPr>
          </a:p>
        </p:txBody>
      </p:sp>
      <p:pic>
        <p:nvPicPr>
          <p:cNvPr id="25" name="Picture 24">
            <a:extLst>
              <a:ext uri="{FF2B5EF4-FFF2-40B4-BE49-F238E27FC236}">
                <a16:creationId xmlns:a16="http://schemas.microsoft.com/office/drawing/2014/main" id="{7B5F49BB-BE3E-08B2-A6E7-D65A4101DE1F}"/>
              </a:ext>
            </a:extLst>
          </p:cNvPr>
          <p:cNvPicPr>
            <a:picLocks noChangeAspect="1"/>
          </p:cNvPicPr>
          <p:nvPr/>
        </p:nvPicPr>
        <p:blipFill rotWithShape="1">
          <a:blip r:embed="rId2"/>
          <a:srcRect l="24855" r="40541" b="-2"/>
          <a:stretch/>
        </p:blipFill>
        <p:spPr>
          <a:xfrm>
            <a:off x="7737635" y="-1"/>
            <a:ext cx="3555205" cy="6858001"/>
          </a:xfrm>
          <a:prstGeom prst="rect">
            <a:avLst/>
          </a:prstGeom>
        </p:spPr>
      </p:pic>
      <p:sp>
        <p:nvSpPr>
          <p:cNvPr id="103" name="Rectangle 102">
            <a:extLst>
              <a:ext uri="{FF2B5EF4-FFF2-40B4-BE49-F238E27FC236}">
                <a16:creationId xmlns:a16="http://schemas.microsoft.com/office/drawing/2014/main" id="{C413D172-8B6A-47F5-9813-DE455773F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3492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descr="Baby match in a white pair of shoes">
            <a:extLst>
              <a:ext uri="{FF2B5EF4-FFF2-40B4-BE49-F238E27FC236}">
                <a16:creationId xmlns:a16="http://schemas.microsoft.com/office/drawing/2014/main" id="{15323409-71BC-FBDF-08C7-695D38E76D42}"/>
              </a:ext>
            </a:extLst>
          </p:cNvPr>
          <p:cNvPicPr>
            <a:picLocks noChangeAspect="1"/>
          </p:cNvPicPr>
          <p:nvPr/>
        </p:nvPicPr>
        <p:blipFill rotWithShape="1">
          <a:blip r:embed="rId2">
            <a:duotone>
              <a:prstClr val="black"/>
              <a:schemeClr val="tx2">
                <a:tint val="45000"/>
                <a:satMod val="400000"/>
              </a:schemeClr>
            </a:duotone>
          </a:blip>
          <a:srcRect r="-2" b="15292"/>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73A5A593-77EE-3B30-E70C-1777E214DD18}"/>
              </a:ext>
            </a:extLst>
          </p:cNvPr>
          <p:cNvSpPr>
            <a:spLocks noGrp="1"/>
          </p:cNvSpPr>
          <p:nvPr>
            <p:ph type="title"/>
          </p:nvPr>
        </p:nvSpPr>
        <p:spPr>
          <a:xfrm>
            <a:off x="3589071" y="365758"/>
            <a:ext cx="7863758" cy="1828800"/>
          </a:xfrm>
        </p:spPr>
        <p:txBody>
          <a:bodyPr>
            <a:normAutofit/>
          </a:bodyPr>
          <a:lstStyle/>
          <a:p>
            <a:r>
              <a:rPr lang="en-US" b="1" dirty="0">
                <a:cs typeface="Calibri Light"/>
              </a:rPr>
              <a:t>Algorithmic Thinking</a:t>
            </a:r>
          </a:p>
        </p:txBody>
      </p:sp>
      <p:sp>
        <p:nvSpPr>
          <p:cNvPr id="26" name="Content Placeholder 25">
            <a:extLst>
              <a:ext uri="{FF2B5EF4-FFF2-40B4-BE49-F238E27FC236}">
                <a16:creationId xmlns:a16="http://schemas.microsoft.com/office/drawing/2014/main" id="{DE8E1C29-12DE-CA00-C8A8-E649EC1B2579}"/>
              </a:ext>
            </a:extLst>
          </p:cNvPr>
          <p:cNvSpPr>
            <a:spLocks noGrp="1"/>
          </p:cNvSpPr>
          <p:nvPr>
            <p:ph idx="1"/>
          </p:nvPr>
        </p:nvSpPr>
        <p:spPr>
          <a:xfrm>
            <a:off x="4050889" y="2324100"/>
            <a:ext cx="6784259" cy="3875087"/>
          </a:xfrm>
        </p:spPr>
        <p:txBody>
          <a:bodyPr vert="horz" lIns="91440" tIns="45720" rIns="91440" bIns="45720" rtlCol="0" anchor="t">
            <a:normAutofit/>
          </a:bodyPr>
          <a:lstStyle/>
          <a:p>
            <a:r>
              <a:rPr lang="en-US" sz="2400" dirty="0">
                <a:ea typeface="+mn-lt"/>
                <a:cs typeface="+mn-lt"/>
              </a:rPr>
              <a:t>The word "Algorithm" may seem like a complex technical word. However, we apply algorithms and "think algorithmically" in everyday life. </a:t>
            </a:r>
            <a:endParaRPr lang="en-US">
              <a:ea typeface="+mn-lt"/>
              <a:cs typeface="+mn-lt"/>
            </a:endParaRPr>
          </a:p>
          <a:p>
            <a:endParaRPr lang="en-US"/>
          </a:p>
          <a:p>
            <a:r>
              <a:rPr lang="en-US" sz="2400" dirty="0">
                <a:ea typeface="+mn-lt"/>
                <a:cs typeface="+mn-lt"/>
              </a:rPr>
              <a:t>For example, when we are cooking a meal or baking, we follow certain steps sequentially based on the recipe.</a:t>
            </a:r>
            <a:endParaRPr lang="en-US" dirty="0">
              <a:ea typeface="+mn-lt"/>
              <a:cs typeface="+mn-lt"/>
            </a:endParaRPr>
          </a:p>
          <a:p>
            <a:pPr>
              <a:spcBef>
                <a:spcPts val="0"/>
              </a:spcBef>
              <a:spcAft>
                <a:spcPts val="600"/>
              </a:spcAft>
            </a:pPr>
            <a:endParaRPr lang="en-US" sz="2400" dirty="0">
              <a:cs typeface="Calibri"/>
            </a:endParaRPr>
          </a:p>
        </p:txBody>
      </p:sp>
      <p:sp>
        <p:nvSpPr>
          <p:cNvPr id="34" name="Rectangle 33">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9480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7E1A81-6503-99CB-FA95-0FFEB122923D}"/>
              </a:ext>
            </a:extLst>
          </p:cNvPr>
          <p:cNvSpPr>
            <a:spLocks noGrp="1"/>
          </p:cNvSpPr>
          <p:nvPr>
            <p:ph type="title"/>
          </p:nvPr>
        </p:nvSpPr>
        <p:spPr>
          <a:xfrm>
            <a:off x="838201" y="365125"/>
            <a:ext cx="6486679" cy="1807305"/>
          </a:xfrm>
        </p:spPr>
        <p:txBody>
          <a:bodyPr>
            <a:normAutofit/>
          </a:bodyPr>
          <a:lstStyle/>
          <a:p>
            <a:r>
              <a:rPr lang="en-US" b="1" dirty="0">
                <a:cs typeface="Calibri Light"/>
              </a:rPr>
              <a:t>Abstraction</a:t>
            </a:r>
          </a:p>
        </p:txBody>
      </p:sp>
      <p:sp>
        <p:nvSpPr>
          <p:cNvPr id="31" name="Content Placeholder 30">
            <a:extLst>
              <a:ext uri="{FF2B5EF4-FFF2-40B4-BE49-F238E27FC236}">
                <a16:creationId xmlns:a16="http://schemas.microsoft.com/office/drawing/2014/main" id="{1D3A6745-3541-30FD-AA44-A6BB0A0A7822}"/>
              </a:ext>
            </a:extLst>
          </p:cNvPr>
          <p:cNvSpPr>
            <a:spLocks noGrp="1"/>
          </p:cNvSpPr>
          <p:nvPr>
            <p:ph idx="1"/>
          </p:nvPr>
        </p:nvSpPr>
        <p:spPr>
          <a:xfrm>
            <a:off x="838200" y="1888797"/>
            <a:ext cx="5358529" cy="3843666"/>
          </a:xfrm>
        </p:spPr>
        <p:txBody>
          <a:bodyPr vert="horz" lIns="91440" tIns="45720" rIns="91440" bIns="45720" rtlCol="0" anchor="t">
            <a:normAutofit fontScale="85000" lnSpcReduction="20000"/>
          </a:bodyPr>
          <a:lstStyle/>
          <a:p>
            <a:pPr>
              <a:spcAft>
                <a:spcPts val="600"/>
              </a:spcAft>
            </a:pPr>
            <a:r>
              <a:rPr lang="en-US" sz="2400" dirty="0">
                <a:ea typeface="+mn-lt"/>
                <a:cs typeface="+mn-lt"/>
              </a:rPr>
              <a:t>We apply Abstraction in daily activities such as studying, driving, and cooking. </a:t>
            </a:r>
            <a:br>
              <a:rPr lang="en-US" sz="2400" dirty="0">
                <a:ea typeface="+mn-lt"/>
                <a:cs typeface="+mn-lt"/>
              </a:rPr>
            </a:br>
            <a:endParaRPr lang="en-US" sz="2400">
              <a:ea typeface="+mn-lt"/>
              <a:cs typeface="+mn-lt"/>
            </a:endParaRPr>
          </a:p>
          <a:p>
            <a:pPr>
              <a:spcBef>
                <a:spcPts val="0"/>
              </a:spcBef>
              <a:spcAft>
                <a:spcPts val="600"/>
              </a:spcAft>
            </a:pPr>
            <a:r>
              <a:rPr lang="en-US" sz="2400" dirty="0">
                <a:ea typeface="+mn-lt"/>
                <a:cs typeface="+mn-lt"/>
              </a:rPr>
              <a:t>Abstraction helps up retain the most important information we need to accomplish a task without digging into details. </a:t>
            </a:r>
            <a:br>
              <a:rPr lang="en-US" sz="2400" dirty="0">
                <a:ea typeface="+mn-lt"/>
                <a:cs typeface="+mn-lt"/>
              </a:rPr>
            </a:br>
            <a:endParaRPr lang="en-US" sz="2400">
              <a:ea typeface="+mn-lt"/>
              <a:cs typeface="+mn-lt"/>
            </a:endParaRPr>
          </a:p>
          <a:p>
            <a:pPr>
              <a:spcBef>
                <a:spcPts val="0"/>
              </a:spcBef>
              <a:spcAft>
                <a:spcPts val="600"/>
              </a:spcAft>
            </a:pPr>
            <a:r>
              <a:rPr lang="en-US" sz="2400" dirty="0">
                <a:ea typeface="+mn-lt"/>
                <a:cs typeface="+mn-lt"/>
              </a:rPr>
              <a:t>When you learn how to drive the car you don't need to know how the internal parts of the car operate. As long as you know the basics of driving you can drive any car and go anywhere. </a:t>
            </a:r>
            <a:br>
              <a:rPr lang="en-US" sz="2400" dirty="0">
                <a:ea typeface="+mn-lt"/>
                <a:cs typeface="+mn-lt"/>
              </a:rPr>
            </a:br>
            <a:endParaRPr lang="en-US" sz="2400">
              <a:ea typeface="+mn-lt"/>
              <a:cs typeface="+mn-lt"/>
            </a:endParaRPr>
          </a:p>
          <a:p>
            <a:pPr>
              <a:spcBef>
                <a:spcPts val="0"/>
              </a:spcBef>
              <a:spcAft>
                <a:spcPts val="600"/>
              </a:spcAft>
            </a:pPr>
            <a:r>
              <a:rPr lang="en-US" sz="2400" dirty="0">
                <a:ea typeface="+mn-lt"/>
                <a:cs typeface="+mn-lt"/>
              </a:rPr>
              <a:t>When you summarize an article or a movie that you watched you will only extract the most important information in the context and disregard other irrelevant information. </a:t>
            </a:r>
            <a:endParaRPr lang="en-US" sz="2400">
              <a:ea typeface="+mn-lt"/>
              <a:cs typeface="+mn-lt"/>
            </a:endParaRPr>
          </a:p>
          <a:p>
            <a:pPr marL="0" indent="0">
              <a:spcBef>
                <a:spcPts val="0"/>
              </a:spcBef>
              <a:spcAft>
                <a:spcPts val="600"/>
              </a:spcAft>
              <a:buNone/>
            </a:pPr>
            <a:endParaRPr lang="en-US" sz="2400" dirty="0">
              <a:ea typeface="+mn-lt"/>
              <a:cs typeface="+mn-lt"/>
            </a:endParaRPr>
          </a:p>
        </p:txBody>
      </p:sp>
      <p:pic>
        <p:nvPicPr>
          <p:cNvPr id="25" name="Picture 24">
            <a:extLst>
              <a:ext uri="{FF2B5EF4-FFF2-40B4-BE49-F238E27FC236}">
                <a16:creationId xmlns:a16="http://schemas.microsoft.com/office/drawing/2014/main" id="{7B5F49BB-BE3E-08B2-A6E7-D65A4101DE1F}"/>
              </a:ext>
            </a:extLst>
          </p:cNvPr>
          <p:cNvPicPr>
            <a:picLocks noChangeAspect="1"/>
          </p:cNvPicPr>
          <p:nvPr/>
        </p:nvPicPr>
        <p:blipFill rotWithShape="1">
          <a:blip r:embed="rId2"/>
          <a:srcRect l="13138" r="2882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03547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E001-A043-E336-7B56-CF5CE03FFC2A}"/>
              </a:ext>
            </a:extLst>
          </p:cNvPr>
          <p:cNvSpPr>
            <a:spLocks noGrp="1"/>
          </p:cNvSpPr>
          <p:nvPr>
            <p:ph type="title"/>
          </p:nvPr>
        </p:nvSpPr>
        <p:spPr>
          <a:xfrm>
            <a:off x="191655" y="365125"/>
            <a:ext cx="7971847" cy="1342880"/>
          </a:xfrm>
        </p:spPr>
        <p:txBody>
          <a:bodyPr>
            <a:normAutofit/>
          </a:bodyPr>
          <a:lstStyle/>
          <a:p>
            <a:r>
              <a:rPr lang="en-US" b="1" dirty="0">
                <a:cs typeface="Calibri Light"/>
              </a:rPr>
              <a:t>Pattern Recognition</a:t>
            </a:r>
          </a:p>
        </p:txBody>
      </p:sp>
      <p:sp>
        <p:nvSpPr>
          <p:cNvPr id="3" name="Content Placeholder 2">
            <a:extLst>
              <a:ext uri="{FF2B5EF4-FFF2-40B4-BE49-F238E27FC236}">
                <a16:creationId xmlns:a16="http://schemas.microsoft.com/office/drawing/2014/main" id="{327BCC21-E5F9-555D-E192-EF9C2DF449AB}"/>
              </a:ext>
            </a:extLst>
          </p:cNvPr>
          <p:cNvSpPr>
            <a:spLocks noGrp="1"/>
          </p:cNvSpPr>
          <p:nvPr>
            <p:ph idx="1"/>
          </p:nvPr>
        </p:nvSpPr>
        <p:spPr>
          <a:xfrm>
            <a:off x="312882" y="1790989"/>
            <a:ext cx="7002029" cy="4351338"/>
          </a:xfrm>
        </p:spPr>
        <p:txBody>
          <a:bodyPr vert="horz" lIns="91440" tIns="45720" rIns="91440" bIns="45720" rtlCol="0" anchor="t">
            <a:normAutofit/>
          </a:bodyPr>
          <a:lstStyle/>
          <a:p>
            <a:r>
              <a:rPr lang="en-US" sz="2400" dirty="0">
                <a:ea typeface="+mn-lt"/>
                <a:cs typeface="+mn-lt"/>
              </a:rPr>
              <a:t>We observe patterns everywhere in our daily lives.</a:t>
            </a:r>
            <a:endParaRPr lang="en-US" dirty="0"/>
          </a:p>
          <a:p>
            <a:r>
              <a:rPr lang="en-US" sz="2400" dirty="0">
                <a:ea typeface="+mn-lt"/>
                <a:cs typeface="+mn-lt"/>
              </a:rPr>
              <a:t> It is not limited to physical patterns but may be patterns in habits, routines, as well as traditions. </a:t>
            </a:r>
            <a:endParaRPr lang="en-US"/>
          </a:p>
          <a:p>
            <a:r>
              <a:rPr lang="en-US" sz="2400" dirty="0">
                <a:ea typeface="+mn-lt"/>
                <a:cs typeface="+mn-lt"/>
              </a:rPr>
              <a:t>Patterns help us solve complex problems by drawing from the solution of a similar problem solved in the past. </a:t>
            </a:r>
          </a:p>
          <a:p>
            <a:r>
              <a:rPr lang="en-US" sz="2400" b="1" dirty="0">
                <a:ea typeface="+mn-lt"/>
                <a:cs typeface="+mn-lt"/>
              </a:rPr>
              <a:t>Pattern recognition in data analysis:</a:t>
            </a:r>
            <a:r>
              <a:rPr lang="en-US" sz="2400" dirty="0">
                <a:ea typeface="+mn-lt"/>
                <a:cs typeface="+mn-lt"/>
              </a:rPr>
              <a:t> When we are analyzing data, we examine the patterns of data and visualize it. </a:t>
            </a:r>
            <a:endParaRPr lang="en-US" sz="2400" dirty="0">
              <a:cs typeface="Calibri"/>
            </a:endParaRPr>
          </a:p>
        </p:txBody>
      </p:sp>
      <p:pic>
        <p:nvPicPr>
          <p:cNvPr id="4" name="Picture 4" descr="A picture containing clothing, fabric&#10;&#10;Description automatically generated">
            <a:extLst>
              <a:ext uri="{FF2B5EF4-FFF2-40B4-BE49-F238E27FC236}">
                <a16:creationId xmlns:a16="http://schemas.microsoft.com/office/drawing/2014/main" id="{654A4868-1899-023F-B2B8-824DAB21F4F2}"/>
              </a:ext>
            </a:extLst>
          </p:cNvPr>
          <p:cNvPicPr>
            <a:picLocks noChangeAspect="1"/>
          </p:cNvPicPr>
          <p:nvPr/>
        </p:nvPicPr>
        <p:blipFill rotWithShape="1">
          <a:blip r:embed="rId2"/>
          <a:srcRect l="42939" r="22457" b="-2"/>
          <a:stretch/>
        </p:blipFill>
        <p:spPr>
          <a:xfrm>
            <a:off x="7737635" y="-1"/>
            <a:ext cx="3555205" cy="6858001"/>
          </a:xfrm>
          <a:prstGeom prst="rect">
            <a:avLst/>
          </a:prstGeom>
        </p:spPr>
      </p:pic>
      <p:sp>
        <p:nvSpPr>
          <p:cNvPr id="37" name="Rectangle 32">
            <a:extLst>
              <a:ext uri="{FF2B5EF4-FFF2-40B4-BE49-F238E27FC236}">
                <a16:creationId xmlns:a16="http://schemas.microsoft.com/office/drawing/2014/main" id="{C413D172-8B6A-47F5-9813-DE455773F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810644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Computational Thinking</vt:lpstr>
      <vt:lpstr>Computational Thinking Competencies </vt:lpstr>
      <vt:lpstr> What is Computational Thinking? </vt:lpstr>
      <vt:lpstr>Computational Thinking </vt:lpstr>
      <vt:lpstr>Why is Computational Thinking Important?</vt:lpstr>
      <vt:lpstr>Decomposition</vt:lpstr>
      <vt:lpstr>Algorithmic Thinking</vt:lpstr>
      <vt:lpstr>Abstraction</vt:lpstr>
      <vt:lpstr>Pattern Recognition</vt:lpstr>
      <vt:lpstr>Computational Thinking in Academics </vt:lpstr>
      <vt:lpstr>Computational Thinking in the Professional World</vt:lpstr>
      <vt:lpstr>Computational Thinking in Business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348</cp:revision>
  <dcterms:created xsi:type="dcterms:W3CDTF">2022-04-21T21:08:44Z</dcterms:created>
  <dcterms:modified xsi:type="dcterms:W3CDTF">2022-08-15T18:39:31Z</dcterms:modified>
</cp:coreProperties>
</file>