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79" r:id="rId6"/>
    <p:sldId id="281" r:id="rId7"/>
    <p:sldId id="282" r:id="rId8"/>
    <p:sldId id="283" r:id="rId9"/>
    <p:sldId id="284" r:id="rId10"/>
    <p:sldId id="285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89DB"/>
    <a:srgbClr val="7A9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AFBDF4-5D24-2206-8DB5-84FC7128ABD3}" v="16" dt="2022-07-23T02:35:27.119"/>
    <p1510:client id="{10C6BBB1-72FD-5A17-1A10-4CE2E3486393}" v="112" dt="2022-03-29T14:26:35.695"/>
    <p1510:client id="{11480972-57CB-B210-22B2-9CD0BD174AD7}" v="97" dt="2022-04-13T18:32:00.720"/>
    <p1510:client id="{123092CC-957B-1255-F386-D87FEF7B980E}" v="40" dt="2022-04-13T07:14:28.294"/>
    <p1510:client id="{63E7D9FC-76B8-45D1-A2EE-2AC73669BC93}" v="17" dt="2022-03-28T19:37:56.542"/>
    <p1510:client id="{7BFC7E97-CBF5-70AA-678D-05D096FBD018}" v="2677" dt="2022-07-21T00:36:31.761"/>
    <p1510:client id="{BED1D068-1F99-2CDE-7EE4-43B87EAC5CF1}" v="736" dt="2022-04-09T17:04:01.364"/>
    <p1510:client id="{C315B860-3E94-32C4-B5B4-A6A7595EE74D}" v="9" dt="2022-07-21T06:13:28.884"/>
    <p1510:client id="{C7ADAFA7-7377-CA41-DCE1-E351C0C8252D}" v="1" dt="2022-07-21T05:09:34.354"/>
    <p1510:client id="{DD1C4590-F0AE-8AF4-1522-7F0D08FC48E8}" v="18" dt="2022-07-21T03:26:57.049"/>
    <p1510:client id="{E22806AA-55C2-D114-E5FA-0E094CB7B879}" v="209" dt="2022-07-23T02:33:02.003"/>
    <p1510:client id="{ED716965-74D1-03B9-8246-8D70E1070D6B}" v="94" dt="2022-07-23T02:10:43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xsYpP2-omg" TargetMode="External"/><Relationship Id="rId2" Type="http://schemas.openxmlformats.org/officeDocument/2006/relationships/hyperlink" Target="https://www.coursera.org/lecture/computational-thinking-problem-solving/1-2-decomposition-phm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quip.learning.com/decomposition-computational-thinking/" TargetMode="External"/><Relationship Id="rId5" Type="http://schemas.openxmlformats.org/officeDocument/2006/relationships/hyperlink" Target="https://www.bbc.co.uk/bitesize/guides/zqqfyrd/revision/1" TargetMode="External"/><Relationship Id="rId4" Type="http://schemas.openxmlformats.org/officeDocument/2006/relationships/hyperlink" Target="https://medium.com/tech-based-teaching/breaking-down-thinking-a-brief-intro-to-decomposition-5ba0a8749fe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001AFEA-2442-4A9F-BA37-8C469F306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776" y="-265028"/>
            <a:ext cx="6462883" cy="2971473"/>
          </a:xfrm>
        </p:spPr>
        <p:txBody>
          <a:bodyPr>
            <a:normAutofit/>
          </a:bodyPr>
          <a:lstStyle/>
          <a:p>
            <a:pPr algn="l"/>
            <a:r>
              <a:rPr lang="en-US" sz="6600" b="1" dirty="0">
                <a:solidFill>
                  <a:srgbClr val="FFFFFF"/>
                </a:solidFill>
                <a:cs typeface="Calibri Light"/>
              </a:rPr>
              <a:t>Decomposition 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Block Arc 39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Arc 47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872052">
            <a:off x="6113252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74A80-9B12-323F-9103-047A0465F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  <a:ea typeface="Calibri Light"/>
                <a:cs typeface="Calibri Light"/>
              </a:rPr>
              <a:t>Practice Decomposition 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486C3-539A-9308-27B5-54F74D844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591" y="1046016"/>
            <a:ext cx="5257799" cy="226853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200" dirty="0">
                <a:ea typeface="+mn-lt"/>
                <a:cs typeface="+mn-lt"/>
              </a:rPr>
              <a:t>As you noticed in the previous example the decomposition and algorithm design process are very correlated. </a:t>
            </a:r>
            <a:endParaRPr lang="en-US" sz="2200" dirty="0">
              <a:ea typeface="+mn-lt"/>
              <a:cs typeface="Calibri"/>
            </a:endParaRPr>
          </a:p>
          <a:p>
            <a:r>
              <a:rPr lang="en-US" sz="2200" dirty="0">
                <a:ea typeface="+mn-lt"/>
                <a:cs typeface="+mn-lt"/>
              </a:rPr>
              <a:t>Normally you decompose a problem and after that or in parallel to that you design the algorithm to solve each sub-problem. </a:t>
            </a:r>
            <a:br>
              <a:rPr lang="en-US" sz="2200" dirty="0"/>
            </a:br>
            <a:endParaRPr lang="en-US" sz="2200">
              <a:cs typeface="Calibri" panose="020F0502020204030204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7737E19-6C36-7860-D73D-384941A1928F}"/>
              </a:ext>
            </a:extLst>
          </p:cNvPr>
          <p:cNvSpPr/>
          <p:nvPr/>
        </p:nvSpPr>
        <p:spPr>
          <a:xfrm>
            <a:off x="5618595" y="3671658"/>
            <a:ext cx="5917893" cy="1916544"/>
          </a:xfrm>
          <a:prstGeom prst="roundRect">
            <a:avLst/>
          </a:prstGeom>
          <a:solidFill>
            <a:srgbClr val="5A89DB"/>
          </a:solidFill>
          <a:ln>
            <a:solidFill>
              <a:srgbClr val="7A99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+mn-lt"/>
                <a:cs typeface="+mn-lt"/>
              </a:rPr>
              <a:t>Now think of a problem in any given domain (math, science, everyday life, ..) and explain how you answer or accomplish that by decomposing it into sub-task and creating the algorithm for those sub-tasks.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072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EF7189-26A9-C438-527E-7A05BE432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6253" y="1370571"/>
            <a:ext cx="3722933" cy="757130"/>
          </a:xfrm>
          <a:ln w="25400" cap="sq">
            <a:noFill/>
            <a:miter lim="800000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sz="2800" b="1" kern="1200" dirty="0">
                <a:latin typeface="+mj-lt"/>
                <a:ea typeface="+mj-ea"/>
                <a:cs typeface="+mj-cs"/>
              </a:rPr>
              <a:t>Additional Resources</a:t>
            </a:r>
            <a:endParaRPr lang="en-US" sz="2800" b="1" kern="1200">
              <a:latin typeface="+mj-lt"/>
              <a:cs typeface="Calibri Ligh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1008E-8D7B-29E7-2C12-AEA552A7B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536" y="640080"/>
            <a:ext cx="5053066" cy="2546604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000"/>
          </a:p>
          <a:p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BDE808-ADB9-740E-DBBE-9C10F542FD0C}"/>
              </a:ext>
            </a:extLst>
          </p:cNvPr>
          <p:cNvSpPr txBox="1"/>
          <p:nvPr/>
        </p:nvSpPr>
        <p:spPr>
          <a:xfrm>
            <a:off x="6570204" y="2360906"/>
            <a:ext cx="5057398" cy="385701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>
                <a:hlinkClick r:id="rId2"/>
              </a:rPr>
              <a:t>https://www.coursera.org/lecture/computational-thinking-problem-solving/1-2-decomposition-phmNk</a:t>
            </a:r>
            <a:endParaRPr lang="en-US" sz="1400"/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>
                <a:hlinkClick r:id="rId3"/>
              </a:rPr>
              <a:t>https://youtu.be/rxsYpP2-omg</a:t>
            </a:r>
            <a:r>
              <a:rPr lang="en-US" sz="1400"/>
              <a:t> </a:t>
            </a: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400">
                <a:hlinkClick r:id="rId4"/>
              </a:rPr>
              <a:t>https://medium.com/tech-based-teaching/breaking-down-thinking-a-brief-intro-to-decomposition-5ba0a8749fe7</a:t>
            </a:r>
            <a:r>
              <a:rPr lang="en-US" sz="1400"/>
              <a:t> </a:t>
            </a: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400">
                <a:hlinkClick r:id="rId5"/>
              </a:rPr>
              <a:t>https://www.bbc.co.uk/bitesize/guides/zqqfyrd/revision/1</a:t>
            </a:r>
            <a:r>
              <a:rPr lang="en-US" sz="1400"/>
              <a:t> </a:t>
            </a:r>
          </a:p>
          <a:p>
            <a:pPr marL="28575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400">
                <a:hlinkClick r:id="rId6"/>
              </a:rPr>
              <a:t>https://equip.learning.com/decomposition-computational-thinking/</a:t>
            </a:r>
            <a:r>
              <a:rPr lang="en-US" sz="1400"/>
              <a:t> 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3305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EA264-025E-E9FA-136B-0EEAB1B46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b="1" dirty="0">
                <a:ea typeface="+mj-lt"/>
                <a:cs typeface="+mj-lt"/>
              </a:rPr>
              <a:t>Learning Objectives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21ED5-7564-0170-CF27-365FA04C8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2684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Definition of Decomposition </a:t>
            </a:r>
            <a:endParaRPr lang="en-US" sz="2400" dirty="0">
              <a:ea typeface="Calibri"/>
              <a:cs typeface="Calibri"/>
            </a:endParaRPr>
          </a:p>
          <a:p>
            <a:r>
              <a:rPr lang="en-US" sz="2400" dirty="0">
                <a:ea typeface="+mn-lt"/>
                <a:cs typeface="+mn-lt"/>
              </a:rPr>
              <a:t>Importance of Decomposition </a:t>
            </a:r>
            <a:endParaRPr lang="en-US"/>
          </a:p>
          <a:p>
            <a:r>
              <a:rPr lang="en-US" sz="2400" dirty="0">
                <a:ea typeface="+mn-lt"/>
                <a:cs typeface="+mn-lt"/>
              </a:rPr>
              <a:t>The application of Decomposition in real life and Computer Science </a:t>
            </a:r>
            <a:endParaRPr lang="en-US"/>
          </a:p>
          <a:p>
            <a:r>
              <a:rPr lang="en-US" sz="2400" dirty="0">
                <a:ea typeface="+mn-lt"/>
                <a:cs typeface="+mn-lt"/>
              </a:rPr>
              <a:t>Decomposition and Algorithm design </a:t>
            </a:r>
            <a:endParaRPr lang="en-US"/>
          </a:p>
          <a:p>
            <a:r>
              <a:rPr lang="en-US" sz="2400" dirty="0">
                <a:ea typeface="+mn-lt"/>
                <a:cs typeface="+mn-lt"/>
              </a:rPr>
              <a:t>Practice Decomposition</a:t>
            </a:r>
            <a:endParaRPr lang="en-US" dirty="0">
              <a:ea typeface="+mn-lt"/>
              <a:cs typeface="+mn-lt"/>
            </a:endParaRPr>
          </a:p>
          <a:p>
            <a:endParaRPr lang="en-US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C7F07897-2F3E-4C50-72EE-08AAFED89A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0"/>
          <a:stretch/>
        </p:blipFill>
        <p:spPr>
          <a:xfrm>
            <a:off x="8007923" y="3105466"/>
            <a:ext cx="2969521" cy="2969521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24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895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447842-1E2C-D249-A845-800ABD5E8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400" b="1">
                <a:solidFill>
                  <a:srgbClr val="FFFFFF"/>
                </a:solidFill>
                <a:ea typeface="Calibri Light"/>
                <a:cs typeface="Calibri Light"/>
              </a:rPr>
              <a:t> What is Decomposition? </a:t>
            </a:r>
            <a:endParaRPr lang="en-US" sz="3400" b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AC93E-E2F3-E9B7-0809-316FCA883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Decomposition comes first in the process of computational thinking. 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Decomposition means breaking down problems into sub-problems that can be managed and solved more easily. 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Sometimes decomposition is called the "divide and conquer" approach. </a:t>
            </a:r>
            <a:endParaRPr lang="en-US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281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59CED-4CEA-5B27-4A08-56E0EE54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700" b="1">
                <a:solidFill>
                  <a:srgbClr val="FFFFFF"/>
                </a:solidFill>
                <a:ea typeface="Calibri Light"/>
                <a:cs typeface="Calibri Light"/>
              </a:rPr>
              <a:t>Why Decomposition Matters?</a:t>
            </a:r>
            <a:endParaRPr lang="en-US" sz="3700" b="1">
              <a:solidFill>
                <a:srgbClr val="FFFFFF"/>
              </a:solidFill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394A6-30B9-0480-AB93-CAA1FE776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>
                <a:ea typeface="+mn-lt"/>
                <a:cs typeface="+mn-lt"/>
              </a:rPr>
              <a:t>Decomposition is very helpful in solving complex problems. </a:t>
            </a:r>
            <a:endParaRPr lang="en-US" sz="2200">
              <a:cs typeface="Calibri"/>
            </a:endParaRPr>
          </a:p>
          <a:p>
            <a:r>
              <a:rPr lang="en-US" sz="2200">
                <a:ea typeface="+mn-lt"/>
                <a:cs typeface="+mn-lt"/>
              </a:rPr>
              <a:t>In decomposition, we find the solution to sub-problems and by combining them we solve the complex problem.  </a:t>
            </a:r>
            <a:endParaRPr lang="en-US" sz="2200"/>
          </a:p>
          <a:p>
            <a:r>
              <a:rPr lang="en-US" sz="2200">
                <a:ea typeface="+mn-lt"/>
                <a:cs typeface="+mn-lt"/>
              </a:rPr>
              <a:t>Decomposition process goes hand in hand with algorithmic thinking, in which you will provide a sequence of detailed instructions to solve a problem. </a:t>
            </a:r>
            <a:endParaRPr lang="en-US" sz="2200"/>
          </a:p>
          <a:p>
            <a:r>
              <a:rPr lang="en-US" sz="2200">
                <a:ea typeface="+mn-lt"/>
                <a:cs typeface="+mn-lt"/>
              </a:rPr>
              <a:t>Decomposition allows more efficient collaboration, by allowing each team member to work on a sub-problem. </a:t>
            </a:r>
            <a:endParaRPr lang="en-US" sz="2200"/>
          </a:p>
          <a:p>
            <a:r>
              <a:rPr lang="en-US" sz="2200">
                <a:ea typeface="+mn-lt"/>
                <a:cs typeface="+mn-lt"/>
              </a:rPr>
              <a:t>Decomposing a big or complex problem into smaller parts allows for more accurate debugging and testing of the solution. </a:t>
            </a:r>
            <a:br>
              <a:rPr lang="en-US" sz="2200"/>
            </a:b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86806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020E00-EF15-B7AF-31EA-2153E9546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 sz="3700" b="1">
                <a:solidFill>
                  <a:srgbClr val="FFFFFF"/>
                </a:solidFill>
                <a:ea typeface="Calibri Light"/>
                <a:cs typeface="Calibri Light"/>
              </a:rPr>
              <a:t>Decomposition in Everyday Life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79D0-D662-7973-8DE9-5623BBF37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We apply decomposition in doing daily life tasks without being aware of that. </a:t>
            </a:r>
          </a:p>
          <a:p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For example, you plan to organize a birthday party with your friends. What is your thought process in providing the supplies and preparing for the event? These could be: </a:t>
            </a:r>
            <a:endParaRPr lang="en-US" sz="2000">
              <a:cs typeface="Calibri" panose="020F0502020204030204"/>
            </a:endParaRPr>
          </a:p>
          <a:p>
            <a:pPr lvl="1">
              <a:buFont typeface="Wingdings" panose="020B0604020202020204" pitchFamily="34" charset="0"/>
              <a:buChar char="ü"/>
            </a:pPr>
            <a:r>
              <a:rPr lang="en-US" sz="2000" dirty="0">
                <a:ea typeface="+mn-lt"/>
                <a:cs typeface="+mn-lt"/>
              </a:rPr>
              <a:t> Where will we gather? </a:t>
            </a:r>
            <a:endParaRPr lang="en-US" sz="2000">
              <a:cs typeface="Calibri" panose="020F0502020204030204"/>
            </a:endParaRPr>
          </a:p>
          <a:p>
            <a:pPr lvl="1">
              <a:spcBef>
                <a:spcPts val="1000"/>
              </a:spcBef>
              <a:buFont typeface="Wingdings" panose="020B0604020202020204" pitchFamily="34" charset="0"/>
              <a:buChar char="ü"/>
            </a:pPr>
            <a:r>
              <a:rPr lang="en-US" sz="2000" dirty="0">
                <a:ea typeface="+mn-lt"/>
                <a:cs typeface="+mn-lt"/>
              </a:rPr>
              <a:t>How many guests will be there? </a:t>
            </a:r>
            <a:endParaRPr lang="en-US" sz="2000">
              <a:cs typeface="Calibri" panose="020F0502020204030204"/>
            </a:endParaRPr>
          </a:p>
          <a:p>
            <a:pPr lvl="1">
              <a:buFont typeface="Wingdings" panose="020B0604020202020204" pitchFamily="34" charset="0"/>
              <a:buChar char="ü"/>
            </a:pPr>
            <a:r>
              <a:rPr lang="en-US" sz="2000" dirty="0">
                <a:ea typeface="+mn-lt"/>
                <a:cs typeface="+mn-lt"/>
              </a:rPr>
              <a:t>What will I serve for dinner? </a:t>
            </a:r>
            <a:endParaRPr lang="en-US" sz="2000">
              <a:cs typeface="Calibri" panose="020F0502020204030204"/>
            </a:endParaRPr>
          </a:p>
          <a:p>
            <a:pPr lvl="2">
              <a:buFont typeface="Wingdings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Do I have what I need to make dinner? </a:t>
            </a:r>
            <a:endParaRPr lang="en-US">
              <a:cs typeface="Calibri" panose="020F0502020204030204"/>
            </a:endParaRPr>
          </a:p>
          <a:p>
            <a:pPr lvl="2">
              <a:buFont typeface="Wingdings" panose="020B0604020202020204" pitchFamily="34" charset="0"/>
              <a:buChar char="ü"/>
            </a:pPr>
            <a:r>
              <a:rPr lang="en-US" dirty="0">
                <a:ea typeface="+mn-lt"/>
                <a:cs typeface="+mn-lt"/>
              </a:rPr>
              <a:t>Are my guests allergic to certain foods? </a:t>
            </a:r>
            <a:endParaRPr lang="en-US">
              <a:cs typeface="Calibri" panose="020F0502020204030204"/>
            </a:endParaRPr>
          </a:p>
          <a:p>
            <a:pPr lvl="1">
              <a:buFont typeface="Wingdings" panose="020B0604020202020204" pitchFamily="34" charset="0"/>
              <a:buChar char="ü"/>
            </a:pPr>
            <a:r>
              <a:rPr lang="en-US" sz="2000" dirty="0">
                <a:ea typeface="+mn-lt"/>
                <a:cs typeface="+mn-lt"/>
              </a:rPr>
              <a:t>How will I entertain them? </a:t>
            </a:r>
            <a:endParaRPr lang="en-US" sz="2000">
              <a:cs typeface="Calibri" panose="020F0502020204030204"/>
            </a:endParaRPr>
          </a:p>
          <a:p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After you answer all these questions (sub-problems), you have a complete plan (solution) to throw a party (main problem). </a:t>
            </a:r>
            <a:br>
              <a:rPr lang="en-US" sz="2000" dirty="0"/>
            </a:br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920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94FFE4-E40F-D804-6046-DF4D6D305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 sz="3700" b="1">
                <a:solidFill>
                  <a:srgbClr val="FFFFFF"/>
                </a:solidFill>
                <a:ea typeface="Calibri Light"/>
                <a:cs typeface="Calibri Light"/>
              </a:rPr>
              <a:t>Decomposition and Algorithmic Thinking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F26F5-A3EF-B342-70FA-CCD43A5CF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>
                <a:ea typeface="+mn-lt"/>
                <a:cs typeface="+mn-lt"/>
              </a:rPr>
              <a:t>In the previous example, after you break down the tasks that you need to do to prepare for the party, you will </a:t>
            </a:r>
            <a:r>
              <a:rPr lang="en-US" sz="2200" b="1">
                <a:ea typeface="+mn-lt"/>
                <a:cs typeface="+mn-lt"/>
              </a:rPr>
              <a:t>Prioritize </a:t>
            </a:r>
            <a:r>
              <a:rPr lang="en-US" sz="2200">
                <a:ea typeface="+mn-lt"/>
                <a:cs typeface="+mn-lt"/>
              </a:rPr>
              <a:t>them. </a:t>
            </a:r>
            <a:endParaRPr lang="en-US" sz="2200">
              <a:cs typeface="Calibri" panose="020F0502020204030204"/>
            </a:endParaRPr>
          </a:p>
          <a:p>
            <a:r>
              <a:rPr lang="en-US" sz="2200">
                <a:ea typeface="+mn-lt"/>
                <a:cs typeface="+mn-lt"/>
              </a:rPr>
              <a:t>In this process, you will define the priority of each task in the given time and decide which will be done first, or which tasks can be done in parallel. </a:t>
            </a:r>
            <a:endParaRPr lang="en-US" sz="2200">
              <a:cs typeface="Calibri" panose="020F0502020204030204"/>
            </a:endParaRPr>
          </a:p>
          <a:p>
            <a:r>
              <a:rPr lang="en-US" sz="2200">
                <a:ea typeface="+mn-lt"/>
                <a:cs typeface="+mn-lt"/>
              </a:rPr>
              <a:t>In your mind, you will </a:t>
            </a:r>
            <a:r>
              <a:rPr lang="en-US" sz="2200" b="1">
                <a:ea typeface="+mn-lt"/>
                <a:cs typeface="+mn-lt"/>
              </a:rPr>
              <a:t>design an algorithm</a:t>
            </a:r>
            <a:r>
              <a:rPr lang="en-US" sz="2200">
                <a:ea typeface="+mn-lt"/>
                <a:cs typeface="+mn-lt"/>
              </a:rPr>
              <a:t> to complete all the subtasks. </a:t>
            </a:r>
            <a:endParaRPr lang="en-US" sz="2200">
              <a:cs typeface="Calibri" panose="020F0502020204030204"/>
            </a:endParaRPr>
          </a:p>
          <a:p>
            <a:r>
              <a:rPr lang="en-US" sz="2200">
                <a:ea typeface="+mn-lt"/>
                <a:cs typeface="+mn-lt"/>
              </a:rPr>
              <a:t>Finally, you may have multiple algorithms for the whole problem (which is throwing a birthday party) by designing one algorithm for each sub-task: </a:t>
            </a:r>
            <a:endParaRPr lang="en-US" sz="2200">
              <a:cs typeface="Calibri" panose="020F0502020204030204"/>
            </a:endParaRPr>
          </a:p>
          <a:p>
            <a:r>
              <a:rPr lang="en-US" sz="2200">
                <a:ea typeface="+mn-lt"/>
                <a:cs typeface="+mn-lt"/>
              </a:rPr>
              <a:t>One algorithm for place arrangement</a:t>
            </a:r>
            <a:endParaRPr lang="en-US" sz="2200">
              <a:cs typeface="Calibri" panose="020F0502020204030204"/>
            </a:endParaRPr>
          </a:p>
          <a:p>
            <a:r>
              <a:rPr lang="en-US" sz="2200">
                <a:ea typeface="+mn-lt"/>
                <a:cs typeface="+mn-lt"/>
              </a:rPr>
              <a:t>One algorithm for shopping </a:t>
            </a:r>
            <a:endParaRPr lang="en-US" sz="2200">
              <a:cs typeface="Calibri" panose="020F0502020204030204"/>
            </a:endParaRPr>
          </a:p>
          <a:p>
            <a:r>
              <a:rPr lang="en-US" sz="2200">
                <a:ea typeface="+mn-lt"/>
                <a:cs typeface="+mn-lt"/>
              </a:rPr>
              <a:t>One algorithm for cooking </a:t>
            </a:r>
            <a:endParaRPr lang="en-US" sz="2200">
              <a:cs typeface="Calibri" panose="020F0502020204030204"/>
            </a:endParaRPr>
          </a:p>
          <a:p>
            <a:r>
              <a:rPr lang="en-US" sz="2200">
                <a:ea typeface="+mn-lt"/>
                <a:cs typeface="+mn-lt"/>
              </a:rPr>
              <a:t>And more </a:t>
            </a:r>
            <a:endParaRPr lang="en-US" sz="2200">
              <a:cs typeface="Calibri" panose="020F0502020204030204"/>
            </a:endParaRPr>
          </a:p>
          <a:p>
            <a:pPr marL="0" indent="0"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30314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38C937-4EFE-AEAE-DC0B-E2303EB48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sz="3700" b="1">
                <a:solidFill>
                  <a:srgbClr val="FFFFFF"/>
                </a:solidFill>
                <a:ea typeface="Calibri Light"/>
                <a:cs typeface="Calibri Light"/>
              </a:rPr>
              <a:t>Decomposition in Curriculum and Industry: 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C614C-7788-20B1-EFDE-DEBB6B56D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>
                <a:ea typeface="+mn-lt"/>
                <a:cs typeface="+mn-lt"/>
              </a:rPr>
              <a:t>We learned that decomposition is a thought process that we adopt to solve the problems we face in everyday life </a:t>
            </a:r>
          </a:p>
          <a:p>
            <a:r>
              <a:rPr lang="en-US" sz="1800">
                <a:ea typeface="+mn-lt"/>
                <a:cs typeface="+mn-lt"/>
              </a:rPr>
              <a:t>Decomposition is a very useful skill in curriculum too. </a:t>
            </a:r>
          </a:p>
          <a:p>
            <a:pPr marL="0" indent="0">
              <a:buNone/>
            </a:pPr>
            <a:r>
              <a:rPr lang="en-US" sz="1800">
                <a:ea typeface="+mn-lt"/>
                <a:cs typeface="+mn-lt"/>
              </a:rPr>
              <a:t>For example in:</a:t>
            </a:r>
          </a:p>
          <a:p>
            <a:r>
              <a:rPr lang="en-US" sz="1800" b="1">
                <a:ea typeface="+mn-lt"/>
                <a:cs typeface="+mn-lt"/>
              </a:rPr>
              <a:t>Chemistry</a:t>
            </a:r>
            <a:r>
              <a:rPr lang="en-US" sz="1800">
                <a:ea typeface="+mn-lt"/>
                <a:cs typeface="+mn-lt"/>
              </a:rPr>
              <a:t>: identifying the chemical compounds of a substance </a:t>
            </a:r>
          </a:p>
          <a:p>
            <a:r>
              <a:rPr lang="en-US" sz="1800" b="1">
                <a:ea typeface="+mn-lt"/>
                <a:cs typeface="+mn-lt"/>
              </a:rPr>
              <a:t>Mathematics</a:t>
            </a:r>
            <a:r>
              <a:rPr lang="en-US" sz="1800">
                <a:ea typeface="+mn-lt"/>
                <a:cs typeface="+mn-lt"/>
              </a:rPr>
              <a:t>: Calculating the pyramid of a cylinder by breaking it down into primitive shapes of a circle and a rectangle. </a:t>
            </a:r>
          </a:p>
          <a:p>
            <a:r>
              <a:rPr lang="en-US" sz="1800" b="1">
                <a:ea typeface="+mn-lt"/>
                <a:cs typeface="+mn-lt"/>
              </a:rPr>
              <a:t>Manufacturing</a:t>
            </a:r>
            <a:r>
              <a:rPr lang="en-US" sz="1800">
                <a:ea typeface="+mn-lt"/>
                <a:cs typeface="+mn-lt"/>
              </a:rPr>
              <a:t>: Different parts of a car are built first and then assembled together.  </a:t>
            </a:r>
          </a:p>
          <a:p>
            <a:endParaRPr lang="en-US" sz="18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8596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2F0BE-AAFB-6BAB-DD71-80EE1899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sz="3700" b="1">
                <a:solidFill>
                  <a:srgbClr val="FFFFFF"/>
                </a:solidFill>
                <a:ea typeface="Calibri Light"/>
                <a:cs typeface="Calibri Light"/>
              </a:rPr>
              <a:t>Decomposition in Computer Science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E7186-E691-2D76-0F65-0251FBE69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7789" y="1554897"/>
            <a:ext cx="5536397" cy="393528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ea typeface="+mn-lt"/>
                <a:cs typeface="+mn-lt"/>
              </a:rPr>
              <a:t>Decomposition is a key skill in computer science. </a:t>
            </a:r>
            <a:endParaRPr lang="en-US"/>
          </a:p>
          <a:p>
            <a:pPr>
              <a:lnSpc>
                <a:spcPct val="110000"/>
              </a:lnSpc>
            </a:pPr>
            <a:r>
              <a:rPr lang="en-US" sz="2400" dirty="0">
                <a:ea typeface="+mn-lt"/>
                <a:cs typeface="+mn-lt"/>
              </a:rPr>
              <a:t>We use computers to accomplish complex tasks for us. 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ea typeface="+mn-lt"/>
                <a:cs typeface="+mn-lt"/>
              </a:rPr>
              <a:t>We need to instruct them by providing detailed instruction about what they should do (designing the algorithm) 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ea typeface="+mn-lt"/>
                <a:cs typeface="+mn-lt"/>
              </a:rPr>
              <a:t>For designing the algorithm (steps that the computer should follow sequentially), we need to first determine the sub-tasks (this process is </a:t>
            </a:r>
            <a:r>
              <a:rPr lang="en-US" sz="2400" b="1" dirty="0">
                <a:ea typeface="+mn-lt"/>
                <a:cs typeface="+mn-lt"/>
              </a:rPr>
              <a:t>decomposition</a:t>
            </a:r>
            <a:r>
              <a:rPr lang="en-US" sz="2400" dirty="0">
                <a:ea typeface="+mn-lt"/>
                <a:cs typeface="+mn-lt"/>
              </a:rPr>
              <a:t>) - which comes first in programming </a:t>
            </a:r>
          </a:p>
        </p:txBody>
      </p:sp>
    </p:spTree>
    <p:extLst>
      <p:ext uri="{BB962C8B-B14F-4D97-AF65-F5344CB8AC3E}">
        <p14:creationId xmlns:p14="http://schemas.microsoft.com/office/powerpoint/2010/main" val="157780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260090-A2CB-3B55-1E42-C8FCC0995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ea typeface="Calibri Light"/>
                <a:cs typeface="Calibri Light"/>
              </a:rPr>
              <a:t>Example of Decomposition in Computer science </a:t>
            </a:r>
            <a:endParaRPr lang="en-US" sz="4000" dirty="0"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16CE3-C094-EE49-BECA-BB4D02466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ea typeface="+mn-lt"/>
                <a:cs typeface="+mn-lt"/>
              </a:rPr>
              <a:t>You want to write a program (or algorithm) that calculates the sum of the digits of an integer. </a:t>
            </a:r>
            <a:endParaRPr lang="en-US" sz="2000" dirty="0">
              <a:cs typeface="Calibri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ea typeface="+mn-lt"/>
                <a:cs typeface="+mn-lt"/>
              </a:rPr>
              <a:t>For this purpose, you will do the following (</a:t>
            </a:r>
            <a:r>
              <a:rPr lang="en-US" sz="2000" b="1" dirty="0">
                <a:ea typeface="+mn-lt"/>
                <a:cs typeface="+mn-lt"/>
              </a:rPr>
              <a:t>design an algorithm</a:t>
            </a:r>
            <a:r>
              <a:rPr lang="en-US" sz="2000" dirty="0">
                <a:ea typeface="+mn-lt"/>
                <a:cs typeface="+mn-lt"/>
              </a:rPr>
              <a:t>):</a:t>
            </a:r>
            <a:endParaRPr lang="en-US" sz="2000" dirty="0">
              <a:cs typeface="Calibri"/>
            </a:endParaRPr>
          </a:p>
          <a:p>
            <a:pPr lvl="1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Take the first digit </a:t>
            </a:r>
            <a:endParaRPr lang="en-US" sz="2000" dirty="0"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sz="2000" dirty="0">
                <a:ea typeface="+mn-lt"/>
                <a:cs typeface="+mn-lt"/>
              </a:rPr>
              <a:t>Sum it with the digit next to that </a:t>
            </a:r>
            <a:endParaRPr lang="en-US" sz="2000" dirty="0">
              <a:cs typeface="Calibri"/>
            </a:endParaRPr>
          </a:p>
          <a:p>
            <a:pPr lvl="1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Store the sum value </a:t>
            </a:r>
            <a:endParaRPr lang="en-US" sz="2000" dirty="0">
              <a:cs typeface="Calibri"/>
            </a:endParaRPr>
          </a:p>
          <a:p>
            <a:pPr lvl="1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Add the sum value to the next digit on the right </a:t>
            </a:r>
            <a:endParaRPr lang="en-US" sz="2000" dirty="0">
              <a:cs typeface="Calibri"/>
            </a:endParaRPr>
          </a:p>
          <a:p>
            <a:pPr lvl="1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Continue this process until no more digit is left on the right </a:t>
            </a:r>
            <a:endParaRPr lang="en-US" sz="2000" dirty="0">
              <a:cs typeface="Calibri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ea typeface="+mn-lt"/>
                <a:cs typeface="+mn-lt"/>
              </a:rPr>
              <a:t>In this example you decomposed the integer number into constituent pairs of digits at a time to sum them together and calculated the sum of all digits – This is decomposition! </a:t>
            </a:r>
            <a:endParaRPr lang="en-US" sz="2000" dirty="0">
              <a:cs typeface="Calibri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5618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Decomposition </vt:lpstr>
      <vt:lpstr>Learning Objectives </vt:lpstr>
      <vt:lpstr> What is Decomposition? </vt:lpstr>
      <vt:lpstr>Why Decomposition Matters?</vt:lpstr>
      <vt:lpstr>Decomposition in Everyday Life</vt:lpstr>
      <vt:lpstr>Decomposition and Algorithmic Thinking</vt:lpstr>
      <vt:lpstr>Decomposition in Curriculum and Industry: </vt:lpstr>
      <vt:lpstr>Decomposition in Computer Science</vt:lpstr>
      <vt:lpstr>Example of Decomposition in Computer science </vt:lpstr>
      <vt:lpstr>Practice Decomposition 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813</cp:revision>
  <dcterms:created xsi:type="dcterms:W3CDTF">2022-03-28T19:36:14Z</dcterms:created>
  <dcterms:modified xsi:type="dcterms:W3CDTF">2022-08-15T18:41:44Z</dcterms:modified>
</cp:coreProperties>
</file>