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1" r:id="rId4"/>
    <p:sldId id="282" r:id="rId5"/>
    <p:sldId id="258" r:id="rId6"/>
    <p:sldId id="259" r:id="rId7"/>
    <p:sldId id="265" r:id="rId8"/>
    <p:sldId id="278" r:id="rId9"/>
    <p:sldId id="279"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17D36-E494-6695-09F9-6B70CA49B3FB}" v="206" dt="2022-04-09T17:06:09.983"/>
    <p1510:client id="{333795D1-A2B7-C74B-9EF0-2051EA234CCD}" v="1" dt="2022-07-21T05:10:09.236"/>
    <p1510:client id="{38687B09-784E-6FB2-F4F5-FA5309F7C1BB}" v="20" dt="2022-07-21T02:57:17.396"/>
    <p1510:client id="{3A571BE2-E756-4893-BA9F-89B09F9968F9}" v="7" dt="2022-03-28T19:32:27.080"/>
    <p1510:client id="{3F8A77B5-09A2-52FE-3B39-218D9577B6FA}" v="8" dt="2022-04-13T18:23:58.474"/>
    <p1510:client id="{4CE686DE-C9B2-6875-8F60-86EA9E215225}" v="55" dt="2022-04-13T06:52:37.453"/>
    <p1510:client id="{67ACAB9C-CA65-28E2-ECEF-50D6AB1C2E20}" v="187" dt="2022-04-09T20:20:31.132"/>
    <p1510:client id="{7BCAAD95-C42B-4E14-0237-2E3066703DEF}" v="375" dt="2022-07-23T07:28:59.972"/>
    <p1510:client id="{8252C200-5DB6-81ED-04FA-2B95EDA071A6}" v="2065" dt="2022-07-21T00:36:20.006"/>
    <p1510:client id="{864D09F3-AC18-2E11-7D11-1E9E6C99EB66}" v="89" dt="2022-03-29T14:38:29.931"/>
    <p1510:client id="{8922264F-BE48-FB41-ABFF-8F2514D71F61}" v="3" dt="2022-07-23T07:29:44.629"/>
    <p1510:client id="{9560674B-91C1-D3A9-1CEA-9BD44E105C05}" v="18" dt="2022-07-21T06:17:35.982"/>
    <p1510:client id="{DD145CF9-40D7-5CDF-91B7-C583B2CA1CB3}" v="7" dt="2022-03-30T20:22:00.748"/>
    <p1510:client id="{DF3F650E-0D99-5A1B-05DF-F15727B90743}" v="77" dt="2022-07-23T06:58:31.346"/>
    <p1510:client id="{E4601E32-F0F8-7E3E-FE77-D6C2372E5CB3}" v="150" dt="2022-04-12T17:06:11.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897EC2-FA35-43D9-8942-1EB67BB1D1E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118342F-995F-49EC-9162-53924BA89A73}">
      <dgm:prSet/>
      <dgm:spPr/>
      <dgm:t>
        <a:bodyPr/>
        <a:lstStyle/>
        <a:p>
          <a:pPr>
            <a:lnSpc>
              <a:spcPct val="100000"/>
            </a:lnSpc>
          </a:pPr>
          <a:r>
            <a:rPr lang="en-US"/>
            <a:t>Similar to other computational thinking skills, we apply pattern recognition in our daily tasks involuntarily and without being conscious of it. </a:t>
          </a:r>
        </a:p>
      </dgm:t>
    </dgm:pt>
    <dgm:pt modelId="{B177DBF0-87AC-417B-9156-583DFB3805E9}" type="parTrans" cxnId="{20EE6069-2960-415B-963B-603523323AB9}">
      <dgm:prSet/>
      <dgm:spPr/>
      <dgm:t>
        <a:bodyPr/>
        <a:lstStyle/>
        <a:p>
          <a:endParaRPr lang="en-US"/>
        </a:p>
      </dgm:t>
    </dgm:pt>
    <dgm:pt modelId="{DE49044A-D93F-4450-9CD4-BA61FA87A517}" type="sibTrans" cxnId="{20EE6069-2960-415B-963B-603523323AB9}">
      <dgm:prSet/>
      <dgm:spPr/>
      <dgm:t>
        <a:bodyPr/>
        <a:lstStyle/>
        <a:p>
          <a:endParaRPr lang="en-US"/>
        </a:p>
      </dgm:t>
    </dgm:pt>
    <dgm:pt modelId="{54104664-C547-455B-AD10-1B4FBDF41BE8}">
      <dgm:prSet/>
      <dgm:spPr/>
      <dgm:t>
        <a:bodyPr/>
        <a:lstStyle/>
        <a:p>
          <a:pPr>
            <a:lnSpc>
              <a:spcPct val="100000"/>
            </a:lnSpc>
          </a:pPr>
          <a:r>
            <a:rPr lang="en-US"/>
            <a:t>For example: when you drive to a new city you can easily navigate the streets and follow the traffic signs because you have already created a pattern of traffic signs in your mind and can easily apply/map them in different situations. </a:t>
          </a:r>
        </a:p>
      </dgm:t>
    </dgm:pt>
    <dgm:pt modelId="{8778090B-5299-4EFA-A828-787F2E383C3D}" type="parTrans" cxnId="{0E0A42F9-4E77-4F1A-A036-D145536E9382}">
      <dgm:prSet/>
      <dgm:spPr/>
      <dgm:t>
        <a:bodyPr/>
        <a:lstStyle/>
        <a:p>
          <a:endParaRPr lang="en-US"/>
        </a:p>
      </dgm:t>
    </dgm:pt>
    <dgm:pt modelId="{21E7B2EF-96CE-4E4C-B931-4E6CD0C8119D}" type="sibTrans" cxnId="{0E0A42F9-4E77-4F1A-A036-D145536E9382}">
      <dgm:prSet/>
      <dgm:spPr/>
      <dgm:t>
        <a:bodyPr/>
        <a:lstStyle/>
        <a:p>
          <a:endParaRPr lang="en-US"/>
        </a:p>
      </dgm:t>
    </dgm:pt>
    <dgm:pt modelId="{CC022D33-E65E-4AD4-A53B-BB9559E52979}">
      <dgm:prSet/>
      <dgm:spPr/>
      <dgm:t>
        <a:bodyPr/>
        <a:lstStyle/>
        <a:p>
          <a:pPr>
            <a:lnSpc>
              <a:spcPct val="100000"/>
            </a:lnSpc>
          </a:pPr>
          <a:r>
            <a:rPr lang="en-US"/>
            <a:t>When you learn how to make coffee with one coffee machine, its pattern is developed in your mind and you will know how to make coffee with different brands of coffee machines since you replicate the same pattern in different situations. </a:t>
          </a:r>
        </a:p>
      </dgm:t>
    </dgm:pt>
    <dgm:pt modelId="{8A10F7F3-644E-4509-84E0-B9FC01CE3ED0}" type="parTrans" cxnId="{34EA44B2-6AF0-4037-B9E1-831975A2723F}">
      <dgm:prSet/>
      <dgm:spPr/>
      <dgm:t>
        <a:bodyPr/>
        <a:lstStyle/>
        <a:p>
          <a:endParaRPr lang="en-US"/>
        </a:p>
      </dgm:t>
    </dgm:pt>
    <dgm:pt modelId="{78E42485-6742-47FC-A6FC-81C9330487A4}" type="sibTrans" cxnId="{34EA44B2-6AF0-4037-B9E1-831975A2723F}">
      <dgm:prSet/>
      <dgm:spPr/>
      <dgm:t>
        <a:bodyPr/>
        <a:lstStyle/>
        <a:p>
          <a:endParaRPr lang="en-US"/>
        </a:p>
      </dgm:t>
    </dgm:pt>
    <dgm:pt modelId="{33E17C45-2240-4B5D-87F7-D041DC2098F4}" type="pres">
      <dgm:prSet presAssocID="{C1897EC2-FA35-43D9-8942-1EB67BB1D1EB}" presName="root" presStyleCnt="0">
        <dgm:presLayoutVars>
          <dgm:dir/>
          <dgm:resizeHandles val="exact"/>
        </dgm:presLayoutVars>
      </dgm:prSet>
      <dgm:spPr/>
    </dgm:pt>
    <dgm:pt modelId="{288E38B3-26F2-43F0-A7B9-5E2099D01DCC}" type="pres">
      <dgm:prSet presAssocID="{5118342F-995F-49EC-9162-53924BA89A73}" presName="compNode" presStyleCnt="0"/>
      <dgm:spPr/>
    </dgm:pt>
    <dgm:pt modelId="{8E3E73A7-9B1D-40BA-A06B-FF0D29B4A255}" type="pres">
      <dgm:prSet presAssocID="{5118342F-995F-49EC-9162-53924BA89A73}" presName="bgRect" presStyleLbl="bgShp" presStyleIdx="0" presStyleCnt="3"/>
      <dgm:spPr/>
    </dgm:pt>
    <dgm:pt modelId="{0E76E44F-DFB7-4743-9DEC-E2EDD60F2183}" type="pres">
      <dgm:prSet presAssocID="{5118342F-995F-49EC-9162-53924BA89A7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058065F1-CF10-4B56-BE47-E154751396F5}" type="pres">
      <dgm:prSet presAssocID="{5118342F-995F-49EC-9162-53924BA89A73}" presName="spaceRect" presStyleCnt="0"/>
      <dgm:spPr/>
    </dgm:pt>
    <dgm:pt modelId="{3216689F-9FA3-489A-9E75-717ADC945A1F}" type="pres">
      <dgm:prSet presAssocID="{5118342F-995F-49EC-9162-53924BA89A73}" presName="parTx" presStyleLbl="revTx" presStyleIdx="0" presStyleCnt="3">
        <dgm:presLayoutVars>
          <dgm:chMax val="0"/>
          <dgm:chPref val="0"/>
        </dgm:presLayoutVars>
      </dgm:prSet>
      <dgm:spPr/>
    </dgm:pt>
    <dgm:pt modelId="{A0C473B5-6CF3-4FB4-B75E-846FA3A5AF89}" type="pres">
      <dgm:prSet presAssocID="{DE49044A-D93F-4450-9CD4-BA61FA87A517}" presName="sibTrans" presStyleCnt="0"/>
      <dgm:spPr/>
    </dgm:pt>
    <dgm:pt modelId="{C05CB23D-D461-4F05-8A18-B21435D47E40}" type="pres">
      <dgm:prSet presAssocID="{54104664-C547-455B-AD10-1B4FBDF41BE8}" presName="compNode" presStyleCnt="0"/>
      <dgm:spPr/>
    </dgm:pt>
    <dgm:pt modelId="{AFBFA580-756E-4E4E-80F9-4A5B52782E73}" type="pres">
      <dgm:prSet presAssocID="{54104664-C547-455B-AD10-1B4FBDF41BE8}" presName="bgRect" presStyleLbl="bgShp" presStyleIdx="1" presStyleCnt="3"/>
      <dgm:spPr/>
    </dgm:pt>
    <dgm:pt modelId="{1E712B50-4558-4BFD-87DF-439260197BD3}" type="pres">
      <dgm:prSet presAssocID="{54104664-C547-455B-AD10-1B4FBDF41BE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83E3F92A-1483-4130-8427-878BFD171D47}" type="pres">
      <dgm:prSet presAssocID="{54104664-C547-455B-AD10-1B4FBDF41BE8}" presName="spaceRect" presStyleCnt="0"/>
      <dgm:spPr/>
    </dgm:pt>
    <dgm:pt modelId="{78FAC4C9-1713-4193-822E-ACD01FD3A343}" type="pres">
      <dgm:prSet presAssocID="{54104664-C547-455B-AD10-1B4FBDF41BE8}" presName="parTx" presStyleLbl="revTx" presStyleIdx="1" presStyleCnt="3">
        <dgm:presLayoutVars>
          <dgm:chMax val="0"/>
          <dgm:chPref val="0"/>
        </dgm:presLayoutVars>
      </dgm:prSet>
      <dgm:spPr/>
    </dgm:pt>
    <dgm:pt modelId="{138E5CD5-A73D-433F-9F66-D5A8D5EC35F1}" type="pres">
      <dgm:prSet presAssocID="{21E7B2EF-96CE-4E4C-B931-4E6CD0C8119D}" presName="sibTrans" presStyleCnt="0"/>
      <dgm:spPr/>
    </dgm:pt>
    <dgm:pt modelId="{4D614C30-4AC9-4A32-90B9-6DE9B59D3481}" type="pres">
      <dgm:prSet presAssocID="{CC022D33-E65E-4AD4-A53B-BB9559E52979}" presName="compNode" presStyleCnt="0"/>
      <dgm:spPr/>
    </dgm:pt>
    <dgm:pt modelId="{EF1E5FFB-5C28-41CA-B0EC-4EFE06AEC37C}" type="pres">
      <dgm:prSet presAssocID="{CC022D33-E65E-4AD4-A53B-BB9559E52979}" presName="bgRect" presStyleLbl="bgShp" presStyleIdx="2" presStyleCnt="3"/>
      <dgm:spPr/>
    </dgm:pt>
    <dgm:pt modelId="{71561992-8117-4B93-A9AC-72DC22FB61D0}" type="pres">
      <dgm:prSet presAssocID="{CC022D33-E65E-4AD4-A53B-BB9559E5297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ffee"/>
        </a:ext>
      </dgm:extLst>
    </dgm:pt>
    <dgm:pt modelId="{A4630191-A75E-41A5-8E6C-2A644B182F9E}" type="pres">
      <dgm:prSet presAssocID="{CC022D33-E65E-4AD4-A53B-BB9559E52979}" presName="spaceRect" presStyleCnt="0"/>
      <dgm:spPr/>
    </dgm:pt>
    <dgm:pt modelId="{DFB45FC0-C760-4CEF-9CF7-4EC1D66234B1}" type="pres">
      <dgm:prSet presAssocID="{CC022D33-E65E-4AD4-A53B-BB9559E52979}" presName="parTx" presStyleLbl="revTx" presStyleIdx="2" presStyleCnt="3">
        <dgm:presLayoutVars>
          <dgm:chMax val="0"/>
          <dgm:chPref val="0"/>
        </dgm:presLayoutVars>
      </dgm:prSet>
      <dgm:spPr/>
    </dgm:pt>
  </dgm:ptLst>
  <dgm:cxnLst>
    <dgm:cxn modelId="{20EE6069-2960-415B-963B-603523323AB9}" srcId="{C1897EC2-FA35-43D9-8942-1EB67BB1D1EB}" destId="{5118342F-995F-49EC-9162-53924BA89A73}" srcOrd="0" destOrd="0" parTransId="{B177DBF0-87AC-417B-9156-583DFB3805E9}" sibTransId="{DE49044A-D93F-4450-9CD4-BA61FA87A517}"/>
    <dgm:cxn modelId="{51A6A280-3ED2-460E-98CE-8B696C4A25A5}" type="presOf" srcId="{5118342F-995F-49EC-9162-53924BA89A73}" destId="{3216689F-9FA3-489A-9E75-717ADC945A1F}" srcOrd="0" destOrd="0" presId="urn:microsoft.com/office/officeart/2018/2/layout/IconVerticalSolidList"/>
    <dgm:cxn modelId="{A2A6D3A0-1DC2-4BDC-9BCA-07CB6AAE4D87}" type="presOf" srcId="{CC022D33-E65E-4AD4-A53B-BB9559E52979}" destId="{DFB45FC0-C760-4CEF-9CF7-4EC1D66234B1}" srcOrd="0" destOrd="0" presId="urn:microsoft.com/office/officeart/2018/2/layout/IconVerticalSolidList"/>
    <dgm:cxn modelId="{34EA44B2-6AF0-4037-B9E1-831975A2723F}" srcId="{C1897EC2-FA35-43D9-8942-1EB67BB1D1EB}" destId="{CC022D33-E65E-4AD4-A53B-BB9559E52979}" srcOrd="2" destOrd="0" parTransId="{8A10F7F3-644E-4509-84E0-B9FC01CE3ED0}" sibTransId="{78E42485-6742-47FC-A6FC-81C9330487A4}"/>
    <dgm:cxn modelId="{CBF1C0B5-E023-41A2-81FE-4C8485727CDE}" type="presOf" srcId="{C1897EC2-FA35-43D9-8942-1EB67BB1D1EB}" destId="{33E17C45-2240-4B5D-87F7-D041DC2098F4}" srcOrd="0" destOrd="0" presId="urn:microsoft.com/office/officeart/2018/2/layout/IconVerticalSolidList"/>
    <dgm:cxn modelId="{EE6684CE-4F45-4FE8-8C93-768E46BE1337}" type="presOf" srcId="{54104664-C547-455B-AD10-1B4FBDF41BE8}" destId="{78FAC4C9-1713-4193-822E-ACD01FD3A343}" srcOrd="0" destOrd="0" presId="urn:microsoft.com/office/officeart/2018/2/layout/IconVerticalSolidList"/>
    <dgm:cxn modelId="{0E0A42F9-4E77-4F1A-A036-D145536E9382}" srcId="{C1897EC2-FA35-43D9-8942-1EB67BB1D1EB}" destId="{54104664-C547-455B-AD10-1B4FBDF41BE8}" srcOrd="1" destOrd="0" parTransId="{8778090B-5299-4EFA-A828-787F2E383C3D}" sibTransId="{21E7B2EF-96CE-4E4C-B931-4E6CD0C8119D}"/>
    <dgm:cxn modelId="{198131F4-A0B2-4F1B-A9E4-5A460808866B}" type="presParOf" srcId="{33E17C45-2240-4B5D-87F7-D041DC2098F4}" destId="{288E38B3-26F2-43F0-A7B9-5E2099D01DCC}" srcOrd="0" destOrd="0" presId="urn:microsoft.com/office/officeart/2018/2/layout/IconVerticalSolidList"/>
    <dgm:cxn modelId="{0579A719-BE6F-4078-AE15-AB22AE13310A}" type="presParOf" srcId="{288E38B3-26F2-43F0-A7B9-5E2099D01DCC}" destId="{8E3E73A7-9B1D-40BA-A06B-FF0D29B4A255}" srcOrd="0" destOrd="0" presId="urn:microsoft.com/office/officeart/2018/2/layout/IconVerticalSolidList"/>
    <dgm:cxn modelId="{A6C261C8-0592-484C-B09E-9B5EB71EBA3D}" type="presParOf" srcId="{288E38B3-26F2-43F0-A7B9-5E2099D01DCC}" destId="{0E76E44F-DFB7-4743-9DEC-E2EDD60F2183}" srcOrd="1" destOrd="0" presId="urn:microsoft.com/office/officeart/2018/2/layout/IconVerticalSolidList"/>
    <dgm:cxn modelId="{FB82F751-A958-49CD-B679-7639279A9F25}" type="presParOf" srcId="{288E38B3-26F2-43F0-A7B9-5E2099D01DCC}" destId="{058065F1-CF10-4B56-BE47-E154751396F5}" srcOrd="2" destOrd="0" presId="urn:microsoft.com/office/officeart/2018/2/layout/IconVerticalSolidList"/>
    <dgm:cxn modelId="{E052BCFD-8034-40DC-A1D2-B85ED1259930}" type="presParOf" srcId="{288E38B3-26F2-43F0-A7B9-5E2099D01DCC}" destId="{3216689F-9FA3-489A-9E75-717ADC945A1F}" srcOrd="3" destOrd="0" presId="urn:microsoft.com/office/officeart/2018/2/layout/IconVerticalSolidList"/>
    <dgm:cxn modelId="{CDD37AC6-A993-4961-952C-B96761DA7C88}" type="presParOf" srcId="{33E17C45-2240-4B5D-87F7-D041DC2098F4}" destId="{A0C473B5-6CF3-4FB4-B75E-846FA3A5AF89}" srcOrd="1" destOrd="0" presId="urn:microsoft.com/office/officeart/2018/2/layout/IconVerticalSolidList"/>
    <dgm:cxn modelId="{D059BF5F-6A72-446F-8D18-BFDCCD736087}" type="presParOf" srcId="{33E17C45-2240-4B5D-87F7-D041DC2098F4}" destId="{C05CB23D-D461-4F05-8A18-B21435D47E40}" srcOrd="2" destOrd="0" presId="urn:microsoft.com/office/officeart/2018/2/layout/IconVerticalSolidList"/>
    <dgm:cxn modelId="{D29D5E02-3D9C-4E30-B0BE-B338D30782B6}" type="presParOf" srcId="{C05CB23D-D461-4F05-8A18-B21435D47E40}" destId="{AFBFA580-756E-4E4E-80F9-4A5B52782E73}" srcOrd="0" destOrd="0" presId="urn:microsoft.com/office/officeart/2018/2/layout/IconVerticalSolidList"/>
    <dgm:cxn modelId="{FDB33023-D8F0-4414-835D-14D32A8FC27C}" type="presParOf" srcId="{C05CB23D-D461-4F05-8A18-B21435D47E40}" destId="{1E712B50-4558-4BFD-87DF-439260197BD3}" srcOrd="1" destOrd="0" presId="urn:microsoft.com/office/officeart/2018/2/layout/IconVerticalSolidList"/>
    <dgm:cxn modelId="{906DF5DE-EB51-46BE-BB1C-2B751C68D27E}" type="presParOf" srcId="{C05CB23D-D461-4F05-8A18-B21435D47E40}" destId="{83E3F92A-1483-4130-8427-878BFD171D47}" srcOrd="2" destOrd="0" presId="urn:microsoft.com/office/officeart/2018/2/layout/IconVerticalSolidList"/>
    <dgm:cxn modelId="{67FEE97B-C85E-48C9-8667-92069543F877}" type="presParOf" srcId="{C05CB23D-D461-4F05-8A18-B21435D47E40}" destId="{78FAC4C9-1713-4193-822E-ACD01FD3A343}" srcOrd="3" destOrd="0" presId="urn:microsoft.com/office/officeart/2018/2/layout/IconVerticalSolidList"/>
    <dgm:cxn modelId="{FD8E653A-6AE2-4D2D-A5CE-F1DE52644CC3}" type="presParOf" srcId="{33E17C45-2240-4B5D-87F7-D041DC2098F4}" destId="{138E5CD5-A73D-433F-9F66-D5A8D5EC35F1}" srcOrd="3" destOrd="0" presId="urn:microsoft.com/office/officeart/2018/2/layout/IconVerticalSolidList"/>
    <dgm:cxn modelId="{823D7856-E8AF-4B1F-B21B-4F335328A25E}" type="presParOf" srcId="{33E17C45-2240-4B5D-87F7-D041DC2098F4}" destId="{4D614C30-4AC9-4A32-90B9-6DE9B59D3481}" srcOrd="4" destOrd="0" presId="urn:microsoft.com/office/officeart/2018/2/layout/IconVerticalSolidList"/>
    <dgm:cxn modelId="{F6B7E4EF-0BE1-4231-845C-93B0F7017470}" type="presParOf" srcId="{4D614C30-4AC9-4A32-90B9-6DE9B59D3481}" destId="{EF1E5FFB-5C28-41CA-B0EC-4EFE06AEC37C}" srcOrd="0" destOrd="0" presId="urn:microsoft.com/office/officeart/2018/2/layout/IconVerticalSolidList"/>
    <dgm:cxn modelId="{DF8990BB-B866-494B-A422-68F37ACCCB28}" type="presParOf" srcId="{4D614C30-4AC9-4A32-90B9-6DE9B59D3481}" destId="{71561992-8117-4B93-A9AC-72DC22FB61D0}" srcOrd="1" destOrd="0" presId="urn:microsoft.com/office/officeart/2018/2/layout/IconVerticalSolidList"/>
    <dgm:cxn modelId="{E5E008AE-4943-4D9D-8255-BAFC3C353436}" type="presParOf" srcId="{4D614C30-4AC9-4A32-90B9-6DE9B59D3481}" destId="{A4630191-A75E-41A5-8E6C-2A644B182F9E}" srcOrd="2" destOrd="0" presId="urn:microsoft.com/office/officeart/2018/2/layout/IconVerticalSolidList"/>
    <dgm:cxn modelId="{4F37B39A-CD9C-473B-A29F-1D1A9E929FE2}" type="presParOf" srcId="{4D614C30-4AC9-4A32-90B9-6DE9B59D3481}" destId="{DFB45FC0-C760-4CEF-9CF7-4EC1D66234B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E73A7-9B1D-40BA-A06B-FF0D29B4A255}">
      <dsp:nvSpPr>
        <dsp:cNvPr id="0" name=""/>
        <dsp:cNvSpPr/>
      </dsp:nvSpPr>
      <dsp:spPr>
        <a:xfrm>
          <a:off x="0" y="719"/>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76E44F-DFB7-4743-9DEC-E2EDD60F2183}">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16689F-9FA3-489A-9E75-717ADC945A1F}">
      <dsp:nvSpPr>
        <dsp:cNvPr id="0" name=""/>
        <dsp:cNvSpPr/>
      </dsp:nvSpPr>
      <dsp:spPr>
        <a:xfrm>
          <a:off x="1945450" y="719"/>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711200">
            <a:lnSpc>
              <a:spcPct val="100000"/>
            </a:lnSpc>
            <a:spcBef>
              <a:spcPct val="0"/>
            </a:spcBef>
            <a:spcAft>
              <a:spcPct val="35000"/>
            </a:spcAft>
            <a:buNone/>
          </a:pPr>
          <a:r>
            <a:rPr lang="en-US" sz="1600" kern="1200"/>
            <a:t>Similar to other computational thinking skills, we apply pattern recognition in our daily tasks involuntarily and without being conscious of it. </a:t>
          </a:r>
        </a:p>
      </dsp:txBody>
      <dsp:txXfrm>
        <a:off x="1945450" y="719"/>
        <a:ext cx="4643240" cy="1684372"/>
      </dsp:txXfrm>
    </dsp:sp>
    <dsp:sp modelId="{AFBFA580-756E-4E4E-80F9-4A5B52782E73}">
      <dsp:nvSpPr>
        <dsp:cNvPr id="0" name=""/>
        <dsp:cNvSpPr/>
      </dsp:nvSpPr>
      <dsp:spPr>
        <a:xfrm>
          <a:off x="0" y="2106185"/>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712B50-4558-4BFD-87DF-439260197BD3}">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FAC4C9-1713-4193-822E-ACD01FD3A343}">
      <dsp:nvSpPr>
        <dsp:cNvPr id="0" name=""/>
        <dsp:cNvSpPr/>
      </dsp:nvSpPr>
      <dsp:spPr>
        <a:xfrm>
          <a:off x="1945450" y="2106185"/>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711200">
            <a:lnSpc>
              <a:spcPct val="100000"/>
            </a:lnSpc>
            <a:spcBef>
              <a:spcPct val="0"/>
            </a:spcBef>
            <a:spcAft>
              <a:spcPct val="35000"/>
            </a:spcAft>
            <a:buNone/>
          </a:pPr>
          <a:r>
            <a:rPr lang="en-US" sz="1600" kern="1200"/>
            <a:t>For example: when you drive to a new city you can easily navigate the streets and follow the traffic signs because you have already created a pattern of traffic signs in your mind and can easily apply/map them in different situations. </a:t>
          </a:r>
        </a:p>
      </dsp:txBody>
      <dsp:txXfrm>
        <a:off x="1945450" y="2106185"/>
        <a:ext cx="4643240" cy="1684372"/>
      </dsp:txXfrm>
    </dsp:sp>
    <dsp:sp modelId="{EF1E5FFB-5C28-41CA-B0EC-4EFE06AEC37C}">
      <dsp:nvSpPr>
        <dsp:cNvPr id="0" name=""/>
        <dsp:cNvSpPr/>
      </dsp:nvSpPr>
      <dsp:spPr>
        <a:xfrm>
          <a:off x="0" y="4211650"/>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561992-8117-4B93-A9AC-72DC22FB61D0}">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B45FC0-C760-4CEF-9CF7-4EC1D66234B1}">
      <dsp:nvSpPr>
        <dsp:cNvPr id="0" name=""/>
        <dsp:cNvSpPr/>
      </dsp:nvSpPr>
      <dsp:spPr>
        <a:xfrm>
          <a:off x="1945450" y="4211650"/>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711200">
            <a:lnSpc>
              <a:spcPct val="100000"/>
            </a:lnSpc>
            <a:spcBef>
              <a:spcPct val="0"/>
            </a:spcBef>
            <a:spcAft>
              <a:spcPct val="35000"/>
            </a:spcAft>
            <a:buNone/>
          </a:pPr>
          <a:r>
            <a:rPr lang="en-US" sz="1600" kern="1200"/>
            <a:t>When you learn how to make coffee with one coffee machine, its pattern is developed in your mind and you will know how to make coffee with different brands of coffee machines since you replicate the same pattern in different situations. </a:t>
          </a:r>
        </a:p>
      </dsp:txBody>
      <dsp:txXfrm>
        <a:off x="1945450" y="4211650"/>
        <a:ext cx="4643240" cy="168437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quip.learning.com/pattern-recognition-computational-thinking/" TargetMode="External"/><Relationship Id="rId2" Type="http://schemas.openxmlformats.org/officeDocument/2006/relationships/hyperlink" Target="https://youtu.be/SC30MuyK1-8" TargetMode="External"/><Relationship Id="rId1" Type="http://schemas.openxmlformats.org/officeDocument/2006/relationships/slideLayout" Target="../slideLayouts/slideLayout2.xml"/><Relationship Id="rId6" Type="http://schemas.openxmlformats.org/officeDocument/2006/relationships/hyperlink" Target="https://www.educba.com/pattern-recognition-applications/" TargetMode="External"/><Relationship Id="rId5" Type="http://schemas.openxmlformats.org/officeDocument/2006/relationships/hyperlink" Target="https://www.geeksforgeeks.org/pattern-recognition-introduction/" TargetMode="External"/><Relationship Id="rId4" Type="http://schemas.openxmlformats.org/officeDocument/2006/relationships/hyperlink" Target="https://medium.com/tech-based-teaching/thinking-in-patterns-a-brief-intro-to-pattern-recognition-4c33258aca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970891" y="3607032"/>
            <a:ext cx="4515147" cy="1529232"/>
          </a:xfrm>
        </p:spPr>
        <p:txBody>
          <a:bodyPr>
            <a:noAutofit/>
          </a:bodyPr>
          <a:lstStyle/>
          <a:p>
            <a:pPr algn="l"/>
            <a:r>
              <a:rPr lang="en-US" sz="5400" b="1">
                <a:cs typeface="Calibri Light"/>
              </a:rPr>
              <a:t>Pattern Recognition</a:t>
            </a:r>
            <a:endParaRPr lang="en-US" sz="5400" b="1">
              <a:ea typeface="Calibri Light"/>
              <a:cs typeface="Calibri Light"/>
            </a:endParaRPr>
          </a:p>
        </p:txBody>
      </p:sp>
      <p:pic>
        <p:nvPicPr>
          <p:cNvPr id="3" name="Picture 3" descr="A picture containing colorful, outdoor object, colors, bright&#10;&#10;Description automatically generated">
            <a:extLst>
              <a:ext uri="{FF2B5EF4-FFF2-40B4-BE49-F238E27FC236}">
                <a16:creationId xmlns:a16="http://schemas.microsoft.com/office/drawing/2014/main" id="{496504AE-B1F0-CF19-5A90-80D740019171}"/>
              </a:ext>
            </a:extLst>
          </p:cNvPr>
          <p:cNvPicPr>
            <a:picLocks noChangeAspect="1"/>
          </p:cNvPicPr>
          <p:nvPr/>
        </p:nvPicPr>
        <p:blipFill rotWithShape="1">
          <a:blip r:embed="rId2"/>
          <a:srcRect t="17767" b="21264"/>
          <a:stretch/>
        </p:blipFill>
        <p:spPr>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E07A2-5F98-34C9-80E1-EDAF0AC6EB17}"/>
              </a:ext>
            </a:extLst>
          </p:cNvPr>
          <p:cNvSpPr>
            <a:spLocks noGrp="1"/>
          </p:cNvSpPr>
          <p:nvPr>
            <p:ph type="title"/>
          </p:nvPr>
        </p:nvSpPr>
        <p:spPr/>
        <p:txBody>
          <a:bodyPr/>
          <a:lstStyle/>
          <a:p>
            <a:r>
              <a:rPr lang="en-US" b="1">
                <a:cs typeface="Calibri Light"/>
              </a:rPr>
              <a:t>Additional Resources</a:t>
            </a:r>
            <a:endParaRPr lang="en-US" b="1"/>
          </a:p>
        </p:txBody>
      </p:sp>
      <p:sp>
        <p:nvSpPr>
          <p:cNvPr id="3" name="Content Placeholder 2">
            <a:extLst>
              <a:ext uri="{FF2B5EF4-FFF2-40B4-BE49-F238E27FC236}">
                <a16:creationId xmlns:a16="http://schemas.microsoft.com/office/drawing/2014/main" id="{94E9179B-C960-EE80-D1B2-5E3FACC50F94}"/>
              </a:ext>
            </a:extLst>
          </p:cNvPr>
          <p:cNvSpPr>
            <a:spLocks noGrp="1"/>
          </p:cNvSpPr>
          <p:nvPr>
            <p:ph idx="1"/>
          </p:nvPr>
        </p:nvSpPr>
        <p:spPr/>
        <p:txBody>
          <a:bodyPr vert="horz" lIns="91440" tIns="45720" rIns="91440" bIns="45720" rtlCol="0" anchor="t">
            <a:normAutofit/>
          </a:bodyPr>
          <a:lstStyle/>
          <a:p>
            <a:r>
              <a:rPr lang="en-US" sz="2000">
                <a:ea typeface="+mn-lt"/>
                <a:cs typeface="+mn-lt"/>
                <a:hlinkClick r:id="rId2"/>
              </a:rPr>
              <a:t>https://youtu.be/SC30MuyK1-8</a:t>
            </a:r>
            <a:endParaRPr lang="en-US" sz="2000">
              <a:ea typeface="+mn-lt"/>
              <a:cs typeface="+mn-lt"/>
            </a:endParaRPr>
          </a:p>
          <a:p>
            <a:r>
              <a:rPr lang="en-US" sz="2000">
                <a:ea typeface="+mn-lt"/>
                <a:cs typeface="+mn-lt"/>
                <a:hlinkClick r:id="rId3"/>
              </a:rPr>
              <a:t>https://equip.learning.com/pattern-recognition-computational-thinking/</a:t>
            </a:r>
            <a:endParaRPr lang="en-US" sz="2000">
              <a:ea typeface="+mn-lt"/>
              <a:cs typeface="+mn-lt"/>
            </a:endParaRPr>
          </a:p>
          <a:p>
            <a:r>
              <a:rPr lang="en-US" sz="2000">
                <a:ea typeface="+mn-lt"/>
                <a:cs typeface="+mn-lt"/>
                <a:hlinkClick r:id="rId4"/>
              </a:rPr>
              <a:t>https://medium.com/tech-based-teaching/thinking-in-patterns-a-brief-intro-to-pattern-recognition-4c33258acad</a:t>
            </a:r>
            <a:r>
              <a:rPr lang="en-US" sz="2000">
                <a:ea typeface="+mn-lt"/>
                <a:cs typeface="+mn-lt"/>
              </a:rPr>
              <a:t> </a:t>
            </a:r>
          </a:p>
          <a:p>
            <a:r>
              <a:rPr lang="en-US" sz="2000">
                <a:ea typeface="+mn-lt"/>
                <a:cs typeface="+mn-lt"/>
                <a:hlinkClick r:id="rId5"/>
              </a:rPr>
              <a:t>https://www.geeksforgeeks.org/pattern-recognition-introduction/</a:t>
            </a:r>
            <a:endParaRPr lang="en-US" sz="2000">
              <a:ea typeface="+mn-lt"/>
              <a:cs typeface="+mn-lt"/>
            </a:endParaRPr>
          </a:p>
          <a:p>
            <a:r>
              <a:rPr lang="en-US" sz="2000">
                <a:ea typeface="+mn-lt"/>
                <a:cs typeface="+mn-lt"/>
                <a:hlinkClick r:id="rId6"/>
              </a:rPr>
              <a:t>https://www.educba.com/pattern-recognition-applications/</a:t>
            </a:r>
            <a:r>
              <a:rPr lang="en-US" sz="2000">
                <a:ea typeface="+mn-lt"/>
                <a:cs typeface="+mn-lt"/>
              </a:rPr>
              <a:t> </a:t>
            </a:r>
          </a:p>
        </p:txBody>
      </p:sp>
    </p:spTree>
    <p:extLst>
      <p:ext uri="{BB962C8B-B14F-4D97-AF65-F5344CB8AC3E}">
        <p14:creationId xmlns:p14="http://schemas.microsoft.com/office/powerpoint/2010/main" val="4006302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5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E2363-7107-2C16-B2D3-E2F6AF53801F}"/>
              </a:ext>
            </a:extLst>
          </p:cNvPr>
          <p:cNvSpPr>
            <a:spLocks noGrp="1"/>
          </p:cNvSpPr>
          <p:nvPr>
            <p:ph type="title"/>
          </p:nvPr>
        </p:nvSpPr>
        <p:spPr>
          <a:xfrm>
            <a:off x="636538" y="640080"/>
            <a:ext cx="6651050" cy="1481328"/>
          </a:xfrm>
        </p:spPr>
        <p:txBody>
          <a:bodyPr anchor="b">
            <a:normAutofit/>
          </a:bodyPr>
          <a:lstStyle/>
          <a:p>
            <a:r>
              <a:rPr lang="en-US" sz="5000" b="1">
                <a:cs typeface="Calibri Light"/>
              </a:rPr>
              <a:t>Learning Objectives </a:t>
            </a:r>
          </a:p>
        </p:txBody>
      </p:sp>
      <p:sp>
        <p:nvSpPr>
          <p:cNvPr id="6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9D382F-DD95-20D9-318F-FA4701C249E0}"/>
              </a:ext>
            </a:extLst>
          </p:cNvPr>
          <p:cNvSpPr>
            <a:spLocks noGrp="1"/>
          </p:cNvSpPr>
          <p:nvPr>
            <p:ph idx="1"/>
          </p:nvPr>
        </p:nvSpPr>
        <p:spPr>
          <a:xfrm>
            <a:off x="630936" y="2660904"/>
            <a:ext cx="4818888" cy="3547872"/>
          </a:xfrm>
        </p:spPr>
        <p:txBody>
          <a:bodyPr vert="horz" lIns="91440" tIns="45720" rIns="91440" bIns="45720" rtlCol="0" anchor="t">
            <a:normAutofit/>
          </a:bodyPr>
          <a:lstStyle/>
          <a:p>
            <a:r>
              <a:rPr lang="en-US" sz="2200">
                <a:cs typeface="Calibri"/>
              </a:rPr>
              <a:t> Pattern recognition </a:t>
            </a:r>
          </a:p>
          <a:p>
            <a:r>
              <a:rPr lang="en-US" sz="2200">
                <a:cs typeface="Calibri"/>
              </a:rPr>
              <a:t>Importance of pattern recognition</a:t>
            </a:r>
          </a:p>
          <a:p>
            <a:r>
              <a:rPr lang="en-US" sz="2200">
                <a:cs typeface="Calibri"/>
              </a:rPr>
              <a:t>Application of Pattern recognition </a:t>
            </a:r>
            <a:endParaRPr lang="en-US" sz="2200"/>
          </a:p>
          <a:p>
            <a:r>
              <a:rPr lang="en-US" sz="2200">
                <a:cs typeface="Calibri"/>
              </a:rPr>
              <a:t>Practice pattern recognition</a:t>
            </a:r>
          </a:p>
          <a:p>
            <a:endParaRPr lang="en-US" sz="2200">
              <a:cs typeface="Calibri"/>
            </a:endParaRPr>
          </a:p>
        </p:txBody>
      </p:sp>
      <p:pic>
        <p:nvPicPr>
          <p:cNvPr id="4" name="Picture 4" descr="Icon&#10;&#10;Description automatically generated">
            <a:extLst>
              <a:ext uri="{FF2B5EF4-FFF2-40B4-BE49-F238E27FC236}">
                <a16:creationId xmlns:a16="http://schemas.microsoft.com/office/drawing/2014/main" id="{87198E68-F7A8-C334-0BD6-EAE8B7CDC90B}"/>
              </a:ext>
            </a:extLst>
          </p:cNvPr>
          <p:cNvPicPr>
            <a:picLocks noChangeAspect="1"/>
          </p:cNvPicPr>
          <p:nvPr/>
        </p:nvPicPr>
        <p:blipFill rotWithShape="1">
          <a:blip r:embed="rId2"/>
          <a:srcRect t="15518" r="9089" b="12559"/>
          <a:stretch/>
        </p:blipFill>
        <p:spPr>
          <a:xfrm>
            <a:off x="6620122" y="1986781"/>
            <a:ext cx="4013410" cy="3170187"/>
          </a:xfrm>
          <a:prstGeom prst="rect">
            <a:avLst/>
          </a:prstGeom>
        </p:spPr>
      </p:pic>
    </p:spTree>
    <p:extLst>
      <p:ext uri="{BB962C8B-B14F-4D97-AF65-F5344CB8AC3E}">
        <p14:creationId xmlns:p14="http://schemas.microsoft.com/office/powerpoint/2010/main" val="223123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14D9FF5-9EB6-AB62-18C2-962ED103C9A5}"/>
              </a:ext>
            </a:extLst>
          </p:cNvPr>
          <p:cNvSpPr>
            <a:spLocks noGrp="1"/>
          </p:cNvSpPr>
          <p:nvPr>
            <p:ph type="title"/>
          </p:nvPr>
        </p:nvSpPr>
        <p:spPr>
          <a:xfrm>
            <a:off x="227757" y="385482"/>
            <a:ext cx="4784796" cy="1330840"/>
          </a:xfrm>
        </p:spPr>
        <p:txBody>
          <a:bodyPr>
            <a:normAutofit/>
          </a:bodyPr>
          <a:lstStyle/>
          <a:p>
            <a:r>
              <a:rPr lang="en-US" b="1">
                <a:cs typeface="Calibri Light"/>
              </a:rPr>
              <a:t>Pattern Recognition </a:t>
            </a:r>
          </a:p>
        </p:txBody>
      </p:sp>
      <p:sp>
        <p:nvSpPr>
          <p:cNvPr id="8" name="Content Placeholder 7">
            <a:extLst>
              <a:ext uri="{FF2B5EF4-FFF2-40B4-BE49-F238E27FC236}">
                <a16:creationId xmlns:a16="http://schemas.microsoft.com/office/drawing/2014/main" id="{CA5FDE14-08FF-8107-0007-D649B46D9F6E}"/>
              </a:ext>
            </a:extLst>
          </p:cNvPr>
          <p:cNvSpPr>
            <a:spLocks noGrp="1"/>
          </p:cNvSpPr>
          <p:nvPr>
            <p:ph idx="1"/>
          </p:nvPr>
        </p:nvSpPr>
        <p:spPr>
          <a:xfrm>
            <a:off x="336614" y="2194102"/>
            <a:ext cx="5757128" cy="3908585"/>
          </a:xfrm>
        </p:spPr>
        <p:txBody>
          <a:bodyPr vert="horz" lIns="91440" tIns="45720" rIns="91440" bIns="45720" rtlCol="0" anchor="t">
            <a:normAutofit/>
          </a:bodyPr>
          <a:lstStyle/>
          <a:p>
            <a:pPr marL="0" indent="0">
              <a:buNone/>
            </a:pPr>
            <a:r>
              <a:rPr lang="en-US" sz="2400">
                <a:ea typeface="+mn-lt"/>
                <a:cs typeface="+mn-lt"/>
              </a:rPr>
              <a:t>Let's start with an example: </a:t>
            </a:r>
          </a:p>
          <a:p>
            <a:pPr>
              <a:buFont typeface="Arial"/>
              <a:buChar char="•"/>
            </a:pPr>
            <a:r>
              <a:rPr lang="en-US" sz="2400">
                <a:ea typeface="+mn-lt"/>
                <a:cs typeface="+mn-lt"/>
              </a:rPr>
              <a:t>Can you identify a pattern in this picture and predict the arrangement of the shapes in the row number 4?</a:t>
            </a:r>
            <a:endParaRPr lang="en-US" sz="2400"/>
          </a:p>
          <a:p>
            <a:pPr>
              <a:buNone/>
            </a:pPr>
            <a:endParaRPr lang="en-US" sz="2000">
              <a:cs typeface="Calibri" panose="020F0502020204030204"/>
            </a:endParaRPr>
          </a:p>
        </p:txBody>
      </p:sp>
      <p:pic>
        <p:nvPicPr>
          <p:cNvPr id="12" name="Picture 11" descr="Shape&#10;&#10;Description automatically generated">
            <a:extLst>
              <a:ext uri="{FF2B5EF4-FFF2-40B4-BE49-F238E27FC236}">
                <a16:creationId xmlns:a16="http://schemas.microsoft.com/office/drawing/2014/main" id="{1BA73C18-086C-BE70-3437-B3C2F9EC30D0}"/>
              </a:ext>
            </a:extLst>
          </p:cNvPr>
          <p:cNvPicPr>
            <a:picLocks noChangeAspect="1"/>
          </p:cNvPicPr>
          <p:nvPr/>
        </p:nvPicPr>
        <p:blipFill>
          <a:blip r:embed="rId2"/>
          <a:stretch>
            <a:fillRect/>
          </a:stretch>
        </p:blipFill>
        <p:spPr>
          <a:xfrm>
            <a:off x="7667291" y="1545603"/>
            <a:ext cx="3883871" cy="3810769"/>
          </a:xfrm>
          <a:prstGeom prst="rect">
            <a:avLst/>
          </a:prstGeom>
        </p:spPr>
      </p:pic>
      <p:sp>
        <p:nvSpPr>
          <p:cNvPr id="14" name="TextBox 2">
            <a:extLst>
              <a:ext uri="{FF2B5EF4-FFF2-40B4-BE49-F238E27FC236}">
                <a16:creationId xmlns:a16="http://schemas.microsoft.com/office/drawing/2014/main" id="{AA29875B-80A0-9EB1-507C-9F6F4991FC90}"/>
              </a:ext>
            </a:extLst>
          </p:cNvPr>
          <p:cNvSpPr txBox="1"/>
          <p:nvPr/>
        </p:nvSpPr>
        <p:spPr>
          <a:xfrm>
            <a:off x="7203920" y="1869095"/>
            <a:ext cx="92479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1</a:t>
            </a:r>
          </a:p>
        </p:txBody>
      </p:sp>
      <p:sp>
        <p:nvSpPr>
          <p:cNvPr id="15" name="TextBox 3">
            <a:extLst>
              <a:ext uri="{FF2B5EF4-FFF2-40B4-BE49-F238E27FC236}">
                <a16:creationId xmlns:a16="http://schemas.microsoft.com/office/drawing/2014/main" id="{89512522-AAAB-E558-A75E-1BAEBCAB7670}"/>
              </a:ext>
            </a:extLst>
          </p:cNvPr>
          <p:cNvSpPr txBox="1"/>
          <p:nvPr/>
        </p:nvSpPr>
        <p:spPr>
          <a:xfrm>
            <a:off x="7203920" y="2856231"/>
            <a:ext cx="92479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2</a:t>
            </a:r>
          </a:p>
        </p:txBody>
      </p:sp>
      <p:sp>
        <p:nvSpPr>
          <p:cNvPr id="16" name="TextBox 4">
            <a:extLst>
              <a:ext uri="{FF2B5EF4-FFF2-40B4-BE49-F238E27FC236}">
                <a16:creationId xmlns:a16="http://schemas.microsoft.com/office/drawing/2014/main" id="{CC072362-CDDB-D3E8-0B71-AA7F480F736D}"/>
              </a:ext>
            </a:extLst>
          </p:cNvPr>
          <p:cNvSpPr txBox="1"/>
          <p:nvPr/>
        </p:nvSpPr>
        <p:spPr>
          <a:xfrm>
            <a:off x="7203920" y="3889549"/>
            <a:ext cx="92479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3</a:t>
            </a:r>
          </a:p>
        </p:txBody>
      </p:sp>
      <p:sp>
        <p:nvSpPr>
          <p:cNvPr id="17" name="TextBox 5">
            <a:extLst>
              <a:ext uri="{FF2B5EF4-FFF2-40B4-BE49-F238E27FC236}">
                <a16:creationId xmlns:a16="http://schemas.microsoft.com/office/drawing/2014/main" id="{2021EDA9-BC7B-F267-F7D4-EAF7454CE1D2}"/>
              </a:ext>
            </a:extLst>
          </p:cNvPr>
          <p:cNvSpPr txBox="1"/>
          <p:nvPr/>
        </p:nvSpPr>
        <p:spPr>
          <a:xfrm>
            <a:off x="7255874" y="4674640"/>
            <a:ext cx="92479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4</a:t>
            </a:r>
          </a:p>
        </p:txBody>
      </p:sp>
    </p:spTree>
    <p:extLst>
      <p:ext uri="{BB962C8B-B14F-4D97-AF65-F5344CB8AC3E}">
        <p14:creationId xmlns:p14="http://schemas.microsoft.com/office/powerpoint/2010/main" val="2873305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14D9FF5-9EB6-AB62-18C2-962ED103C9A5}"/>
              </a:ext>
            </a:extLst>
          </p:cNvPr>
          <p:cNvSpPr>
            <a:spLocks noGrp="1"/>
          </p:cNvSpPr>
          <p:nvPr>
            <p:ph type="title"/>
          </p:nvPr>
        </p:nvSpPr>
        <p:spPr>
          <a:xfrm>
            <a:off x="227757" y="385482"/>
            <a:ext cx="4784796" cy="1330840"/>
          </a:xfrm>
        </p:spPr>
        <p:txBody>
          <a:bodyPr>
            <a:normAutofit/>
          </a:bodyPr>
          <a:lstStyle/>
          <a:p>
            <a:r>
              <a:rPr lang="en-US" b="1">
                <a:cs typeface="Calibri Light"/>
              </a:rPr>
              <a:t>Pattern Recognition </a:t>
            </a:r>
          </a:p>
        </p:txBody>
      </p:sp>
      <p:sp>
        <p:nvSpPr>
          <p:cNvPr id="8" name="Content Placeholder 7">
            <a:extLst>
              <a:ext uri="{FF2B5EF4-FFF2-40B4-BE49-F238E27FC236}">
                <a16:creationId xmlns:a16="http://schemas.microsoft.com/office/drawing/2014/main" id="{CA5FDE14-08FF-8107-0007-D649B46D9F6E}"/>
              </a:ext>
            </a:extLst>
          </p:cNvPr>
          <p:cNvSpPr>
            <a:spLocks noGrp="1"/>
          </p:cNvSpPr>
          <p:nvPr>
            <p:ph idx="1"/>
          </p:nvPr>
        </p:nvSpPr>
        <p:spPr>
          <a:xfrm>
            <a:off x="298194" y="1713850"/>
            <a:ext cx="5757128" cy="3908585"/>
          </a:xfrm>
        </p:spPr>
        <p:txBody>
          <a:bodyPr vert="horz" lIns="91440" tIns="45720" rIns="91440" bIns="45720" rtlCol="0" anchor="t">
            <a:normAutofit lnSpcReduction="10000"/>
          </a:bodyPr>
          <a:lstStyle/>
          <a:p>
            <a:pPr>
              <a:buNone/>
            </a:pPr>
            <a:r>
              <a:rPr lang="en-US" sz="2000">
                <a:ea typeface="+mn-lt"/>
                <a:cs typeface="+mn-lt"/>
              </a:rPr>
              <a:t>You might have already guessed the right answer! </a:t>
            </a:r>
            <a:endParaRPr lang="en-US" sz="2000">
              <a:cs typeface="Calibri"/>
            </a:endParaRPr>
          </a:p>
          <a:p>
            <a:pPr>
              <a:buNone/>
            </a:pPr>
            <a:r>
              <a:rPr lang="en-US" sz="2000" b="1">
                <a:ea typeface="+mn-lt"/>
                <a:cs typeface="+mn-lt"/>
              </a:rPr>
              <a:t>How did we predict the arrangement?</a:t>
            </a:r>
            <a:r>
              <a:rPr lang="en-US" sz="2000">
                <a:ea typeface="+mn-lt"/>
                <a:cs typeface="+mn-lt"/>
              </a:rPr>
              <a:t> </a:t>
            </a:r>
            <a:endParaRPr lang="en-US" sz="2000">
              <a:cs typeface="Calibri"/>
            </a:endParaRPr>
          </a:p>
          <a:p>
            <a:pPr>
              <a:buNone/>
            </a:pPr>
            <a:r>
              <a:rPr lang="en-US" sz="2000">
                <a:ea typeface="+mn-lt"/>
                <a:cs typeface="+mn-lt"/>
              </a:rPr>
              <a:t>- We observed the </a:t>
            </a:r>
            <a:r>
              <a:rPr lang="en-US" sz="2000" b="1">
                <a:ea typeface="+mn-lt"/>
                <a:cs typeface="+mn-lt"/>
              </a:rPr>
              <a:t>similarities </a:t>
            </a:r>
            <a:r>
              <a:rPr lang="en-US" sz="2000">
                <a:ea typeface="+mn-lt"/>
                <a:cs typeface="+mn-lt"/>
              </a:rPr>
              <a:t>and </a:t>
            </a:r>
            <a:r>
              <a:rPr lang="en-US" sz="2000" b="1">
                <a:ea typeface="+mn-lt"/>
                <a:cs typeface="+mn-lt"/>
              </a:rPr>
              <a:t>differences </a:t>
            </a:r>
            <a:r>
              <a:rPr lang="en-US" sz="2000">
                <a:ea typeface="+mn-lt"/>
                <a:cs typeface="+mn-lt"/>
              </a:rPr>
              <a:t>between the first three rows and predicted the arrangement (solved the problems based on a developed pattern). </a:t>
            </a:r>
            <a:endParaRPr lang="en-US" sz="2000">
              <a:cs typeface="Calibri"/>
            </a:endParaRPr>
          </a:p>
          <a:p>
            <a:pPr>
              <a:buNone/>
            </a:pPr>
            <a:endParaRPr lang="en-US" sz="2000">
              <a:cs typeface="Calibri"/>
            </a:endParaRPr>
          </a:p>
          <a:p>
            <a:pPr>
              <a:buNone/>
            </a:pPr>
            <a:r>
              <a:rPr lang="en-US" sz="2000" b="1">
                <a:ea typeface="+mn-lt"/>
                <a:cs typeface="+mn-lt"/>
              </a:rPr>
              <a:t>What are the observed similarities and differences?</a:t>
            </a:r>
            <a:r>
              <a:rPr lang="en-US" sz="2000">
                <a:ea typeface="+mn-lt"/>
                <a:cs typeface="+mn-lt"/>
              </a:rPr>
              <a:t> </a:t>
            </a:r>
            <a:endParaRPr lang="en-US" sz="2000">
              <a:cs typeface="Calibri"/>
            </a:endParaRPr>
          </a:p>
          <a:p>
            <a:pPr>
              <a:buNone/>
            </a:pPr>
            <a:r>
              <a:rPr lang="en-US" sz="2000" b="1">
                <a:ea typeface="+mn-lt"/>
                <a:cs typeface="+mn-lt"/>
              </a:rPr>
              <a:t>Similarities</a:t>
            </a:r>
            <a:r>
              <a:rPr lang="en-US" sz="2000">
                <a:ea typeface="+mn-lt"/>
                <a:cs typeface="+mn-lt"/>
              </a:rPr>
              <a:t>: the unique shapes and colors and direction of the shift (right shift in shapes of every row)</a:t>
            </a:r>
          </a:p>
          <a:p>
            <a:pPr>
              <a:buNone/>
            </a:pPr>
            <a:r>
              <a:rPr lang="en-US" sz="2000" b="1">
                <a:ea typeface="+mn-lt"/>
                <a:cs typeface="+mn-lt"/>
              </a:rPr>
              <a:t>Differences</a:t>
            </a:r>
            <a:r>
              <a:rPr lang="en-US" sz="2000">
                <a:ea typeface="+mn-lt"/>
                <a:cs typeface="+mn-lt"/>
              </a:rPr>
              <a:t>: The position of shapes in each row </a:t>
            </a:r>
            <a:endParaRPr lang="en-US" sz="2000">
              <a:cs typeface="Calibri" panose="020F0502020204030204"/>
            </a:endParaRPr>
          </a:p>
        </p:txBody>
      </p:sp>
      <p:pic>
        <p:nvPicPr>
          <p:cNvPr id="3" name="Picture 4" descr="Shape&#10;&#10;Description automatically generated">
            <a:extLst>
              <a:ext uri="{FF2B5EF4-FFF2-40B4-BE49-F238E27FC236}">
                <a16:creationId xmlns:a16="http://schemas.microsoft.com/office/drawing/2014/main" id="{74A9EE4B-59E0-8583-DBA8-7B8AA053BA02}"/>
              </a:ext>
            </a:extLst>
          </p:cNvPr>
          <p:cNvPicPr>
            <a:picLocks noChangeAspect="1"/>
          </p:cNvPicPr>
          <p:nvPr/>
        </p:nvPicPr>
        <p:blipFill>
          <a:blip r:embed="rId2"/>
          <a:stretch>
            <a:fillRect/>
          </a:stretch>
        </p:blipFill>
        <p:spPr>
          <a:xfrm>
            <a:off x="6880610" y="748261"/>
            <a:ext cx="4737650" cy="5383693"/>
          </a:xfrm>
          <a:prstGeom prst="rect">
            <a:avLst/>
          </a:prstGeom>
        </p:spPr>
      </p:pic>
    </p:spTree>
    <p:extLst>
      <p:ext uri="{BB962C8B-B14F-4D97-AF65-F5344CB8AC3E}">
        <p14:creationId xmlns:p14="http://schemas.microsoft.com/office/powerpoint/2010/main" val="68849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a:extLst>
              <a:ext uri="{FF2B5EF4-FFF2-40B4-BE49-F238E27FC236}">
                <a16:creationId xmlns:a16="http://schemas.microsoft.com/office/drawing/2014/main" id="{C6DAADEA-79B4-DB85-9DF7-1C636A6DE33D}"/>
              </a:ext>
            </a:extLst>
          </p:cNvPr>
          <p:cNvPicPr>
            <a:picLocks noChangeAspect="1"/>
          </p:cNvPicPr>
          <p:nvPr/>
        </p:nvPicPr>
        <p:blipFill>
          <a:blip r:embed="rId2"/>
          <a:stretch>
            <a:fillRect/>
          </a:stretch>
        </p:blipFill>
        <p:spPr>
          <a:xfrm>
            <a:off x="8091532" y="2116471"/>
            <a:ext cx="3933058" cy="3483075"/>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19" name="Arc 18">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C27584-2302-79C4-A384-AA5CBDDCF0AF}"/>
              </a:ext>
            </a:extLst>
          </p:cNvPr>
          <p:cNvSpPr>
            <a:spLocks noGrp="1"/>
          </p:cNvSpPr>
          <p:nvPr>
            <p:ph type="title"/>
          </p:nvPr>
        </p:nvSpPr>
        <p:spPr>
          <a:xfrm>
            <a:off x="838200" y="365125"/>
            <a:ext cx="10515599" cy="1325563"/>
          </a:xfrm>
        </p:spPr>
        <p:txBody>
          <a:bodyPr>
            <a:normAutofit/>
          </a:bodyPr>
          <a:lstStyle/>
          <a:p>
            <a:r>
              <a:rPr lang="en-US" b="1">
                <a:cs typeface="Calibri Light"/>
              </a:rPr>
              <a:t>What is Pattern Recognition </a:t>
            </a:r>
          </a:p>
        </p:txBody>
      </p:sp>
      <p:sp>
        <p:nvSpPr>
          <p:cNvPr id="3" name="Content Placeholder 2">
            <a:extLst>
              <a:ext uri="{FF2B5EF4-FFF2-40B4-BE49-F238E27FC236}">
                <a16:creationId xmlns:a16="http://schemas.microsoft.com/office/drawing/2014/main" id="{2D4C833D-2B0A-F311-81D7-30F8EE8AB34F}"/>
              </a:ext>
            </a:extLst>
          </p:cNvPr>
          <p:cNvSpPr>
            <a:spLocks noGrp="1"/>
          </p:cNvSpPr>
          <p:nvPr>
            <p:ph idx="1"/>
          </p:nvPr>
        </p:nvSpPr>
        <p:spPr>
          <a:xfrm>
            <a:off x="745837" y="2350943"/>
            <a:ext cx="7119405" cy="4351338"/>
          </a:xfrm>
        </p:spPr>
        <p:txBody>
          <a:bodyPr vert="horz" lIns="91440" tIns="45720" rIns="91440" bIns="45720" rtlCol="0" anchor="t">
            <a:normAutofit/>
          </a:bodyPr>
          <a:lstStyle/>
          <a:p>
            <a:r>
              <a:rPr lang="en-US" sz="2200">
                <a:ea typeface="+mn-lt"/>
                <a:cs typeface="+mn-lt"/>
              </a:rPr>
              <a:t>Pattern recognition is the skill of recognizing the similarities and differences between concepts and objects. </a:t>
            </a:r>
            <a:endParaRPr lang="en-US" sz="2200">
              <a:cs typeface="Calibri"/>
            </a:endParaRPr>
          </a:p>
          <a:p>
            <a:r>
              <a:rPr lang="en-US" sz="2200">
                <a:ea typeface="+mn-lt"/>
                <a:cs typeface="+mn-lt"/>
              </a:rPr>
              <a:t>Pattern recognition is the ability to analyze and identify the shared characteristics between parts of a decomposed problem. (Can we conclude pattern recognition occurs after decomposition?) </a:t>
            </a:r>
            <a:endParaRPr lang="en-US"/>
          </a:p>
          <a:p>
            <a:r>
              <a:rPr lang="en-US" sz="2200">
                <a:ea typeface="+mn-lt"/>
                <a:cs typeface="+mn-lt"/>
              </a:rPr>
              <a:t>Pattern recognition is a core computational thinking skill that helps in creating shortcuts to solve complex problems. </a:t>
            </a:r>
            <a:br>
              <a:rPr lang="en-US"/>
            </a:br>
            <a:endParaRPr lang="en-US">
              <a:cs typeface="Calibri" panose="020F0502020204030204"/>
            </a:endParaRPr>
          </a:p>
        </p:txBody>
      </p:sp>
      <p:sp>
        <p:nvSpPr>
          <p:cNvPr id="21" name="Oval 20">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561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D25B6B-60E5-F2A1-BCCD-158B138C6954}"/>
              </a:ext>
            </a:extLst>
          </p:cNvPr>
          <p:cNvSpPr txBox="1"/>
          <p:nvPr/>
        </p:nvSpPr>
        <p:spPr>
          <a:xfrm>
            <a:off x="595753" y="617442"/>
            <a:ext cx="6002110" cy="149542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b="1">
                <a:latin typeface="+mj-lt"/>
                <a:ea typeface="+mj-ea"/>
                <a:cs typeface="+mj-cs"/>
              </a:rPr>
              <a:t>More on Pattern Recognition</a:t>
            </a:r>
          </a:p>
        </p:txBody>
      </p:sp>
      <p:sp>
        <p:nvSpPr>
          <p:cNvPr id="3" name="Content Placeholder 2">
            <a:extLst>
              <a:ext uri="{FF2B5EF4-FFF2-40B4-BE49-F238E27FC236}">
                <a16:creationId xmlns:a16="http://schemas.microsoft.com/office/drawing/2014/main" id="{31A21154-8237-4034-3E04-E7E164FA4D0B}"/>
              </a:ext>
            </a:extLst>
          </p:cNvPr>
          <p:cNvSpPr>
            <a:spLocks noGrp="1"/>
          </p:cNvSpPr>
          <p:nvPr>
            <p:ph idx="1"/>
          </p:nvPr>
        </p:nvSpPr>
        <p:spPr>
          <a:xfrm>
            <a:off x="432419" y="1822531"/>
            <a:ext cx="6668859" cy="3729034"/>
          </a:xfrm>
        </p:spPr>
        <p:txBody>
          <a:bodyPr vert="horz" lIns="91440" tIns="45720" rIns="91440" bIns="45720" rtlCol="0" anchor="t">
            <a:noAutofit/>
          </a:bodyPr>
          <a:lstStyle/>
          <a:p>
            <a:r>
              <a:rPr lang="en-US" sz="2400">
                <a:ea typeface="+mn-lt"/>
                <a:cs typeface="+mn-lt"/>
              </a:rPr>
              <a:t>Pattern recognition is a key skill for problem-solving. </a:t>
            </a:r>
          </a:p>
          <a:p>
            <a:r>
              <a:rPr lang="en-US" sz="2400">
                <a:ea typeface="+mn-lt"/>
                <a:cs typeface="+mn-lt"/>
              </a:rPr>
              <a:t>It can be applied to identify the commonalities of the problems and finding solutions to address them. </a:t>
            </a:r>
          </a:p>
          <a:p>
            <a:r>
              <a:rPr lang="en-US" sz="2400">
                <a:ea typeface="+mn-lt"/>
                <a:cs typeface="+mn-lt"/>
              </a:rPr>
              <a:t>In the process of solving a problem, it helps in identifying the solution that can be used again from similar problems that were solved in the past. </a:t>
            </a:r>
          </a:p>
          <a:p>
            <a:r>
              <a:rPr lang="en-US" sz="2400">
                <a:ea typeface="+mn-lt"/>
                <a:cs typeface="+mn-lt"/>
              </a:rPr>
              <a:t>Pattern recognition helps avoid duplications, and not to reinvent the wheel!</a:t>
            </a:r>
          </a:p>
          <a:p>
            <a:endParaRPr lang="en-US" sz="1900">
              <a:cs typeface="Calibri"/>
            </a:endParaRPr>
          </a:p>
        </p:txBody>
      </p:sp>
      <p:pic>
        <p:nvPicPr>
          <p:cNvPr id="68" name="Picture 67" descr="White 3D hexagon background">
            <a:extLst>
              <a:ext uri="{FF2B5EF4-FFF2-40B4-BE49-F238E27FC236}">
                <a16:creationId xmlns:a16="http://schemas.microsoft.com/office/drawing/2014/main" id="{F7EEBA61-713B-2031-5B00-0EFE8349BE6E}"/>
              </a:ext>
            </a:extLst>
          </p:cNvPr>
          <p:cNvPicPr>
            <a:picLocks noChangeAspect="1"/>
          </p:cNvPicPr>
          <p:nvPr/>
        </p:nvPicPr>
        <p:blipFill rotWithShape="1">
          <a:blip r:embed="rId2"/>
          <a:srcRect l="25992" r="25486" b="-3"/>
          <a:stretch/>
        </p:blipFill>
        <p:spPr>
          <a:xfrm>
            <a:off x="7199440" y="10"/>
            <a:ext cx="4992560" cy="6857990"/>
          </a:xfrm>
          <a:prstGeom prst="rect">
            <a:avLst/>
          </a:prstGeom>
          <a:effectLst/>
        </p:spPr>
      </p:pic>
    </p:spTree>
    <p:extLst>
      <p:ext uri="{BB962C8B-B14F-4D97-AF65-F5344CB8AC3E}">
        <p14:creationId xmlns:p14="http://schemas.microsoft.com/office/powerpoint/2010/main" val="1842139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CB80-6022-E114-A3CF-A6AF93CC9E00}"/>
              </a:ext>
            </a:extLst>
          </p:cNvPr>
          <p:cNvSpPr>
            <a:spLocks noGrp="1"/>
          </p:cNvSpPr>
          <p:nvPr>
            <p:ph type="title"/>
          </p:nvPr>
        </p:nvSpPr>
        <p:spPr>
          <a:xfrm>
            <a:off x="1653363" y="365760"/>
            <a:ext cx="9367203" cy="1188720"/>
          </a:xfrm>
        </p:spPr>
        <p:txBody>
          <a:bodyPr>
            <a:normAutofit/>
          </a:bodyPr>
          <a:lstStyle/>
          <a:p>
            <a:r>
              <a:rPr lang="en-US" sz="3700" b="1"/>
              <a:t>Pattern Recognition in Computational Thinking</a:t>
            </a:r>
          </a:p>
          <a:p>
            <a:endParaRPr lang="en-US" sz="3700">
              <a:cs typeface="Calibri Light"/>
            </a:endParaRPr>
          </a:p>
        </p:txBody>
      </p:sp>
      <p:sp>
        <p:nvSpPr>
          <p:cNvPr id="42" name="Freeform: Shape 33">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35">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37">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Content Placeholder 2">
            <a:extLst>
              <a:ext uri="{FF2B5EF4-FFF2-40B4-BE49-F238E27FC236}">
                <a16:creationId xmlns:a16="http://schemas.microsoft.com/office/drawing/2014/main" id="{AE062904-F069-796E-2D5F-E537977DE3F4}"/>
              </a:ext>
            </a:extLst>
          </p:cNvPr>
          <p:cNvSpPr>
            <a:spLocks noGrp="1"/>
          </p:cNvSpPr>
          <p:nvPr>
            <p:ph idx="1"/>
          </p:nvPr>
        </p:nvSpPr>
        <p:spPr>
          <a:xfrm>
            <a:off x="1653363" y="2176272"/>
            <a:ext cx="9367204" cy="4041648"/>
          </a:xfrm>
        </p:spPr>
        <p:txBody>
          <a:bodyPr vert="horz" lIns="91440" tIns="45720" rIns="91440" bIns="45720" rtlCol="0" anchor="t">
            <a:normAutofit/>
          </a:bodyPr>
          <a:lstStyle/>
          <a:p>
            <a:r>
              <a:rPr lang="en-US" sz="2400">
                <a:ea typeface="+mn-lt"/>
                <a:cs typeface="+mn-lt"/>
              </a:rPr>
              <a:t>Pattern recognition is one of the key components of computational thinking. </a:t>
            </a:r>
            <a:endParaRPr lang="en-US" sz="2400">
              <a:cs typeface="Calibri"/>
            </a:endParaRPr>
          </a:p>
          <a:p>
            <a:r>
              <a:rPr lang="en-US" sz="2400">
                <a:ea typeface="+mn-lt"/>
                <a:cs typeface="+mn-lt"/>
              </a:rPr>
              <a:t>Patterns help in creating an abstraction of a concept that can be used over and over again without being similar in every instance of the application. </a:t>
            </a:r>
            <a:endParaRPr lang="en-US" sz="2400">
              <a:cs typeface="Calibri"/>
            </a:endParaRPr>
          </a:p>
          <a:p>
            <a:r>
              <a:rPr lang="en-US" sz="2400">
                <a:ea typeface="+mn-lt"/>
                <a:cs typeface="+mn-lt"/>
              </a:rPr>
              <a:t>We may conclude that pattern recognition goes hand in hand with  </a:t>
            </a:r>
            <a:r>
              <a:rPr lang="en-US" sz="2400" b="1">
                <a:ea typeface="+mn-lt"/>
                <a:cs typeface="+mn-lt"/>
              </a:rPr>
              <a:t>abstraction </a:t>
            </a:r>
            <a:r>
              <a:rPr lang="en-US" sz="2400">
                <a:ea typeface="+mn-lt"/>
                <a:cs typeface="+mn-lt"/>
              </a:rPr>
              <a:t>(creating an abstraction of the problem and solution to be applied in similar problems/domains in the future). </a:t>
            </a:r>
            <a:endParaRPr lang="en-US" sz="2400"/>
          </a:p>
        </p:txBody>
      </p:sp>
    </p:spTree>
    <p:extLst>
      <p:ext uri="{BB962C8B-B14F-4D97-AF65-F5344CB8AC3E}">
        <p14:creationId xmlns:p14="http://schemas.microsoft.com/office/powerpoint/2010/main" val="3087273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B45C1-4422-7D66-FBD9-F294BBB5FA2C}"/>
              </a:ext>
            </a:extLst>
          </p:cNvPr>
          <p:cNvSpPr>
            <a:spLocks noGrp="1"/>
          </p:cNvSpPr>
          <p:nvPr>
            <p:ph type="title"/>
          </p:nvPr>
        </p:nvSpPr>
        <p:spPr>
          <a:xfrm>
            <a:off x="594360" y="637125"/>
            <a:ext cx="3802276" cy="5256371"/>
          </a:xfrm>
        </p:spPr>
        <p:txBody>
          <a:bodyPr>
            <a:normAutofit/>
          </a:bodyPr>
          <a:lstStyle/>
          <a:p>
            <a:r>
              <a:rPr lang="en-US" sz="4800" b="1">
                <a:solidFill>
                  <a:schemeClr val="bg1"/>
                </a:solidFill>
                <a:cs typeface="Calibri Light"/>
              </a:rPr>
              <a:t>Pattern Recognition in Everyday life</a:t>
            </a:r>
          </a:p>
        </p:txBody>
      </p:sp>
      <p:graphicFrame>
        <p:nvGraphicFramePr>
          <p:cNvPr id="23" name="Content Placeholder 2">
            <a:extLst>
              <a:ext uri="{FF2B5EF4-FFF2-40B4-BE49-F238E27FC236}">
                <a16:creationId xmlns:a16="http://schemas.microsoft.com/office/drawing/2014/main" id="{F5989BAA-5736-6000-C7C2-071691AB263F}"/>
              </a:ext>
            </a:extLst>
          </p:cNvPr>
          <p:cNvGraphicFramePr>
            <a:graphicFrameLocks noGrp="1"/>
          </p:cNvGraphicFramePr>
          <p:nvPr>
            <p:ph idx="1"/>
            <p:extLst>
              <p:ext uri="{D42A27DB-BD31-4B8C-83A1-F6EECF244321}">
                <p14:modId xmlns:p14="http://schemas.microsoft.com/office/powerpoint/2010/main" val="559643904"/>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6216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45B9D0-1F58-BDD6-0D51-3666678535AA}"/>
              </a:ext>
            </a:extLst>
          </p:cNvPr>
          <p:cNvSpPr>
            <a:spLocks noGrp="1"/>
          </p:cNvSpPr>
          <p:nvPr>
            <p:ph type="title"/>
          </p:nvPr>
        </p:nvSpPr>
        <p:spPr>
          <a:xfrm>
            <a:off x="838200" y="365125"/>
            <a:ext cx="10515600" cy="1325563"/>
          </a:xfrm>
        </p:spPr>
        <p:txBody>
          <a:bodyPr>
            <a:normAutofit/>
          </a:bodyPr>
          <a:lstStyle/>
          <a:p>
            <a:r>
              <a:rPr lang="en-US" sz="4600" b="1">
                <a:cs typeface="Calibri Light"/>
              </a:rPr>
              <a:t>Pattern Recognition on Computer Science</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F79FC4-0BC4-C937-89E1-9383ABEE787F}"/>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sz="2200">
                <a:ea typeface="+mn-lt"/>
                <a:cs typeface="+mn-lt"/>
              </a:rPr>
              <a:t>Pattern recognition helps us solve computing problems easily and develop advanced algorithms for complex problems. </a:t>
            </a:r>
            <a:endParaRPr lang="en-US" sz="2200">
              <a:cs typeface="Calibri"/>
            </a:endParaRPr>
          </a:p>
          <a:p>
            <a:r>
              <a:rPr lang="en-US" sz="2200">
                <a:ea typeface="+mn-lt"/>
                <a:cs typeface="+mn-lt"/>
              </a:rPr>
              <a:t>For example, in programming and software development we create patterns based on the best practices and replicate the style of their architecture for other applications in the same domain (-- design patterns and domain-specific software architecture design). </a:t>
            </a:r>
            <a:endParaRPr lang="en-US" sz="2200"/>
          </a:p>
          <a:p>
            <a:r>
              <a:rPr lang="en-US" sz="2200">
                <a:ea typeface="+mn-lt"/>
                <a:cs typeface="+mn-lt"/>
              </a:rPr>
              <a:t>In artificial intelligence, we use pattern recognition to analyze data and identify similarities to recommend an object or content to the end user. </a:t>
            </a:r>
            <a:endParaRPr lang="en-US" sz="2200"/>
          </a:p>
          <a:p>
            <a:r>
              <a:rPr lang="en-US" sz="2200">
                <a:ea typeface="+mn-lt"/>
                <a:cs typeface="+mn-lt"/>
              </a:rPr>
              <a:t> For example, Amazon, Netflix, or Facebook recommend items, movies, and friends or events from the patterns they develop based on your interaction history with these systems. </a:t>
            </a:r>
            <a:endParaRPr lang="en-US" sz="2200"/>
          </a:p>
          <a:p>
            <a:pPr marL="0" indent="0">
              <a:buNone/>
            </a:pPr>
            <a:endParaRPr lang="en-US" sz="2200"/>
          </a:p>
        </p:txBody>
      </p:sp>
    </p:spTree>
    <p:extLst>
      <p:ext uri="{BB962C8B-B14F-4D97-AF65-F5344CB8AC3E}">
        <p14:creationId xmlns:p14="http://schemas.microsoft.com/office/powerpoint/2010/main" val="31857568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633</Words>
  <Application>Microsoft Office PowerPoint</Application>
  <PresentationFormat>Widescreen</PresentationFormat>
  <Paragraphs>49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Pattern Recognition</vt:lpstr>
      <vt:lpstr>Learning Objectives </vt:lpstr>
      <vt:lpstr>Pattern Recognition </vt:lpstr>
      <vt:lpstr>Pattern Recognition </vt:lpstr>
      <vt:lpstr>What is Pattern Recognition </vt:lpstr>
      <vt:lpstr>PowerPoint Presentation</vt:lpstr>
      <vt:lpstr>Pattern Recognition in Computational Thinking </vt:lpstr>
      <vt:lpstr>Pattern Recognition in Everyday life</vt:lpstr>
      <vt:lpstr>Pattern Recognition on Computer Science</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Douglas Malcolm</cp:lastModifiedBy>
  <cp:revision>2</cp:revision>
  <dcterms:created xsi:type="dcterms:W3CDTF">2022-03-28T19:32:16Z</dcterms:created>
  <dcterms:modified xsi:type="dcterms:W3CDTF">2022-09-29T18:51:45Z</dcterms:modified>
</cp:coreProperties>
</file>