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256" r:id="rId2"/>
    <p:sldId id="275" r:id="rId3"/>
    <p:sldId id="286" r:id="rId4"/>
    <p:sldId id="276" r:id="rId5"/>
    <p:sldId id="277" r:id="rId6"/>
    <p:sldId id="278" r:id="rId7"/>
    <p:sldId id="279" r:id="rId8"/>
    <p:sldId id="280" r:id="rId9"/>
    <p:sldId id="281" r:id="rId10"/>
    <p:sldId id="282" r:id="rId11"/>
    <p:sldId id="284" r:id="rId12"/>
    <p:sldId id="283" r:id="rId13"/>
    <p:sldId id="285"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2"/>
    <p:restoredTop sz="94679"/>
  </p:normalViewPr>
  <p:slideViewPr>
    <p:cSldViewPr snapToGrid="0" snapToObjects="1">
      <p:cViewPr varScale="1">
        <p:scale>
          <a:sx n="42" d="100"/>
          <a:sy n="42" d="100"/>
        </p:scale>
        <p:origin x="22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yourself and welcome the students</a:t>
            </a: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0" y="57944"/>
            <a:ext cx="4351339"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8"/>
            <a:ext cx="581183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3"/>
            <a:ext cx="581183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143000" y="3602037"/>
            <a:ext cx="6858000" cy="16557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9" name="Google Shape;29;p4"/>
          <p:cNvSpPr txBox="1">
            <a:spLocks noGrp="1"/>
          </p:cNvSpPr>
          <p:nvPr>
            <p:ph type="dt" idx="10"/>
          </p:nvPr>
        </p:nvSpPr>
        <p:spPr>
          <a:xfrm>
            <a:off x="628650" y="64988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64988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4988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46291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7"/>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p:nvPr/>
        </p:nvSpPr>
        <p:spPr>
          <a:xfrm>
            <a:off x="2989253" y="4066163"/>
            <a:ext cx="363623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91" name="Google Shape;91;p14"/>
          <p:cNvSpPr txBox="1">
            <a:spLocks noGrp="1"/>
          </p:cNvSpPr>
          <p:nvPr>
            <p:ph type="title"/>
          </p:nvPr>
        </p:nvSpPr>
        <p:spPr>
          <a:xfrm>
            <a:off x="1152375" y="1983398"/>
            <a:ext cx="7310100" cy="77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Calibri"/>
              <a:buNone/>
            </a:pPr>
            <a:r>
              <a:rPr lang="en-US" sz="3240" dirty="0"/>
              <a:t>CSE1300</a:t>
            </a:r>
            <a:endParaRPr sz="3240" dirty="0"/>
          </a:p>
        </p:txBody>
      </p:sp>
      <p:sp>
        <p:nvSpPr>
          <p:cNvPr id="92" name="Google Shape;92;p14"/>
          <p:cNvSpPr txBox="1"/>
          <p:nvPr/>
        </p:nvSpPr>
        <p:spPr>
          <a:xfrm>
            <a:off x="3195449" y="3090450"/>
            <a:ext cx="3636237"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dirty="0">
                <a:latin typeface="Calibri"/>
                <a:ea typeface="Calibri"/>
                <a:cs typeface="Calibri"/>
                <a:sym typeface="Calibri"/>
              </a:rPr>
              <a:t>Operating Systems</a:t>
            </a:r>
            <a:endParaRPr sz="3200"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D320-F0FC-51E7-53FE-8D3F61A36215}"/>
              </a:ext>
            </a:extLst>
          </p:cNvPr>
          <p:cNvSpPr>
            <a:spLocks noGrp="1"/>
          </p:cNvSpPr>
          <p:nvPr>
            <p:ph type="title"/>
          </p:nvPr>
        </p:nvSpPr>
        <p:spPr/>
        <p:txBody>
          <a:bodyPr/>
          <a:lstStyle/>
          <a:p>
            <a:r>
              <a:rPr lang="en-US" b="0" i="0" u="none" strike="noStrike" dirty="0">
                <a:solidFill>
                  <a:srgbClr val="000000"/>
                </a:solidFill>
                <a:effectLst/>
                <a:latin typeface="-webkit-standard"/>
              </a:rPr>
              <a:t>Linux</a:t>
            </a:r>
            <a:endParaRPr lang="en-US" dirty="0"/>
          </a:p>
        </p:txBody>
      </p:sp>
      <p:sp>
        <p:nvSpPr>
          <p:cNvPr id="3" name="Text Placeholder 2">
            <a:extLst>
              <a:ext uri="{FF2B5EF4-FFF2-40B4-BE49-F238E27FC236}">
                <a16:creationId xmlns:a16="http://schemas.microsoft.com/office/drawing/2014/main" id="{1EBB80F4-B5DD-9DFA-F40C-5C0DD5603AC6}"/>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Open-Source</a:t>
            </a:r>
            <a:r>
              <a:rPr lang="en-US" b="0" i="0" u="none" strike="noStrike" dirty="0">
                <a:solidFill>
                  <a:srgbClr val="000000"/>
                </a:solidFill>
                <a:effectLst/>
              </a:rPr>
              <a:t>: Free to use, modify, and distribute.</a:t>
            </a:r>
          </a:p>
          <a:p>
            <a:pPr algn="l">
              <a:buFont typeface="Arial" panose="020B0604020202020204" pitchFamily="34" charset="0"/>
              <a:buChar char="•"/>
            </a:pPr>
            <a:r>
              <a:rPr lang="en-US" b="1" i="0" u="none" strike="noStrike" dirty="0">
                <a:solidFill>
                  <a:srgbClr val="000000"/>
                </a:solidFill>
                <a:effectLst/>
              </a:rPr>
              <a:t>Distributions (“Distros”)</a:t>
            </a:r>
            <a:r>
              <a:rPr lang="en-US" b="0" i="0" u="none" strike="noStrike" dirty="0">
                <a:solidFill>
                  <a:srgbClr val="000000"/>
                </a:solidFill>
                <a:effectLst/>
              </a:rPr>
              <a:t>: Examples include Ubuntu, Fedora, Debian, and many others. Each distro has its own look and feel but shares the same Linux kernel.</a:t>
            </a:r>
          </a:p>
          <a:p>
            <a:pPr algn="l">
              <a:buFont typeface="Arial" panose="020B0604020202020204" pitchFamily="34" charset="0"/>
              <a:buChar char="•"/>
            </a:pPr>
            <a:r>
              <a:rPr lang="en-US" b="1" i="0" u="none" strike="noStrike" dirty="0">
                <a:solidFill>
                  <a:srgbClr val="000000"/>
                </a:solidFill>
                <a:effectLst/>
              </a:rPr>
              <a:t>Customization</a:t>
            </a:r>
            <a:r>
              <a:rPr lang="en-US" b="0" i="0" u="none" strike="noStrike" dirty="0">
                <a:solidFill>
                  <a:srgbClr val="000000"/>
                </a:solidFill>
                <a:effectLst/>
              </a:rPr>
              <a:t>: Highly flexible; can tailor the OS to specific needs.</a:t>
            </a:r>
          </a:p>
          <a:p>
            <a:pPr algn="l">
              <a:buFont typeface="Arial" panose="020B0604020202020204" pitchFamily="34" charset="0"/>
              <a:buChar char="•"/>
            </a:pPr>
            <a:r>
              <a:rPr lang="en-US" b="1" i="0" u="none" strike="noStrike" dirty="0">
                <a:solidFill>
                  <a:srgbClr val="000000"/>
                </a:solidFill>
                <a:effectLst/>
              </a:rPr>
              <a:t>Community Support</a:t>
            </a:r>
            <a:r>
              <a:rPr lang="en-US" b="0" i="0" u="none" strike="noStrike" dirty="0">
                <a:solidFill>
                  <a:srgbClr val="000000"/>
                </a:solidFill>
                <a:effectLst/>
              </a:rPr>
              <a:t>: Large online communities offer free help, tutorials, and troubleshooting guides.</a:t>
            </a:r>
          </a:p>
          <a:p>
            <a:pPr algn="l">
              <a:buFont typeface="Arial" panose="020B0604020202020204" pitchFamily="34" charset="0"/>
              <a:buChar char="•"/>
            </a:pPr>
            <a:r>
              <a:rPr lang="en-US" b="0" i="0" u="none" strike="noStrike" dirty="0">
                <a:solidFill>
                  <a:srgbClr val="000000"/>
                </a:solidFill>
                <a:effectLst/>
              </a:rPr>
              <a:t>Linux’s important role in servers, cloud computing, smartphones (Android is Linux-based), and more.</a:t>
            </a:r>
          </a:p>
          <a:p>
            <a:pPr algn="l">
              <a:buFont typeface="Arial" panose="020B0604020202020204" pitchFamily="34" charset="0"/>
              <a:buChar char="•"/>
            </a:pPr>
            <a:r>
              <a:rPr lang="en-US" dirty="0">
                <a:solidFill>
                  <a:srgbClr val="000000"/>
                </a:solidFill>
              </a:rPr>
              <a:t>M</a:t>
            </a:r>
            <a:r>
              <a:rPr lang="en-US" b="0" i="0" u="none" strike="noStrike" dirty="0">
                <a:solidFill>
                  <a:srgbClr val="000000"/>
                </a:solidFill>
                <a:effectLst/>
              </a:rPr>
              <a:t>odern Linux distros (like Ubuntu) are user-friendly and come with intuitive installers.</a:t>
            </a:r>
          </a:p>
          <a:p>
            <a:endParaRPr lang="en-US" dirty="0"/>
          </a:p>
        </p:txBody>
      </p:sp>
    </p:spTree>
    <p:extLst>
      <p:ext uri="{BB962C8B-B14F-4D97-AF65-F5344CB8AC3E}">
        <p14:creationId xmlns:p14="http://schemas.microsoft.com/office/powerpoint/2010/main" val="254321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E694-099F-BB1D-97FD-8AB1197A780D}"/>
              </a:ext>
            </a:extLst>
          </p:cNvPr>
          <p:cNvSpPr>
            <a:spLocks noGrp="1"/>
          </p:cNvSpPr>
          <p:nvPr>
            <p:ph type="title"/>
          </p:nvPr>
        </p:nvSpPr>
        <p:spPr/>
        <p:txBody>
          <a:bodyPr/>
          <a:lstStyle/>
          <a:p>
            <a:r>
              <a:rPr lang="en-US" b="0" i="1" u="none" strike="noStrike" dirty="0">
                <a:solidFill>
                  <a:srgbClr val="000000"/>
                </a:solidFill>
                <a:effectLst/>
              </a:rPr>
              <a:t>How to Install Ubuntu Linux</a:t>
            </a:r>
            <a:endParaRPr lang="en-US" dirty="0"/>
          </a:p>
        </p:txBody>
      </p:sp>
      <p:sp>
        <p:nvSpPr>
          <p:cNvPr id="3" name="Text Placeholder 2">
            <a:extLst>
              <a:ext uri="{FF2B5EF4-FFF2-40B4-BE49-F238E27FC236}">
                <a16:creationId xmlns:a16="http://schemas.microsoft.com/office/drawing/2014/main" id="{C7E4948D-07A9-0B88-6450-3CA05AD8F9D7}"/>
              </a:ext>
            </a:extLst>
          </p:cNvPr>
          <p:cNvSpPr>
            <a:spLocks noGrp="1"/>
          </p:cNvSpPr>
          <p:nvPr>
            <p:ph type="body" idx="1"/>
          </p:nvPr>
        </p:nvSpPr>
        <p:spPr/>
        <p:txBody>
          <a:bodyPr/>
          <a:lstStyle/>
          <a:p>
            <a:r>
              <a:rPr lang="en-US" dirty="0"/>
              <a:t>The next slide has the instructions to install Ubuntu Linux into your computer, you do not have to do it your computer or any of the lab computers. That is just for your understanding on how an OS is installed. </a:t>
            </a:r>
          </a:p>
          <a:p>
            <a:pPr lvl="1"/>
            <a:r>
              <a:rPr lang="en-US" b="1" dirty="0"/>
              <a:t>Please note, if you do this you’ll lose everything on your computer!  </a:t>
            </a:r>
            <a:br>
              <a:rPr lang="en-US" b="1" dirty="0"/>
            </a:br>
            <a:r>
              <a:rPr lang="en-US" b="1" dirty="0"/>
              <a:t>So don’t do it on a machine you use every day.</a:t>
            </a:r>
          </a:p>
          <a:p>
            <a:r>
              <a:rPr lang="en-US" dirty="0"/>
              <a:t>You can watch any </a:t>
            </a:r>
            <a:r>
              <a:rPr lang="en-US" dirty="0" err="1"/>
              <a:t>youtube</a:t>
            </a:r>
            <a:r>
              <a:rPr lang="en-US" dirty="0"/>
              <a:t> video instead to understand how Ubuntu Linux is installed.</a:t>
            </a:r>
          </a:p>
        </p:txBody>
      </p:sp>
    </p:spTree>
    <p:extLst>
      <p:ext uri="{BB962C8B-B14F-4D97-AF65-F5344CB8AC3E}">
        <p14:creationId xmlns:p14="http://schemas.microsoft.com/office/powerpoint/2010/main" val="313686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105D-2A7C-A041-A35F-C12B3309FDAA}"/>
              </a:ext>
            </a:extLst>
          </p:cNvPr>
          <p:cNvSpPr>
            <a:spLocks noGrp="1"/>
          </p:cNvSpPr>
          <p:nvPr>
            <p:ph type="title"/>
          </p:nvPr>
        </p:nvSpPr>
        <p:spPr/>
        <p:txBody>
          <a:bodyPr/>
          <a:lstStyle/>
          <a:p>
            <a:r>
              <a:rPr lang="en-US" b="0" i="1" u="none" strike="noStrike" dirty="0">
                <a:solidFill>
                  <a:srgbClr val="000000"/>
                </a:solidFill>
                <a:effectLst/>
              </a:rPr>
              <a:t>How to Install Ubuntu Linux</a:t>
            </a:r>
            <a:endParaRPr lang="en-US" dirty="0"/>
          </a:p>
        </p:txBody>
      </p:sp>
      <p:sp>
        <p:nvSpPr>
          <p:cNvPr id="3" name="Text Placeholder 2">
            <a:extLst>
              <a:ext uri="{FF2B5EF4-FFF2-40B4-BE49-F238E27FC236}">
                <a16:creationId xmlns:a16="http://schemas.microsoft.com/office/drawing/2014/main" id="{2442D3E2-75E4-0B91-B8A7-40B959B859B4}"/>
              </a:ext>
            </a:extLst>
          </p:cNvPr>
          <p:cNvSpPr>
            <a:spLocks noGrp="1"/>
          </p:cNvSpPr>
          <p:nvPr>
            <p:ph type="body" idx="1"/>
          </p:nvPr>
        </p:nvSpPr>
        <p:spPr>
          <a:xfrm>
            <a:off x="628650" y="1393139"/>
            <a:ext cx="7886700" cy="4351339"/>
          </a:xfrm>
        </p:spPr>
        <p:txBody>
          <a:bodyPr/>
          <a:lstStyle/>
          <a:p>
            <a:pPr>
              <a:buFont typeface="Arial" panose="020B0604020202020204" pitchFamily="34" charset="0"/>
              <a:buChar char="•"/>
            </a:pPr>
            <a:r>
              <a:rPr lang="en-US" b="1" dirty="0"/>
              <a:t>Choose Your Distro</a:t>
            </a:r>
            <a:r>
              <a:rPr lang="en-US" dirty="0"/>
              <a:t>: Download the ISO file from the Ubuntu website (or another distro site).</a:t>
            </a:r>
          </a:p>
          <a:p>
            <a:pPr>
              <a:buFont typeface="Arial" panose="020B0604020202020204" pitchFamily="34" charset="0"/>
              <a:buChar char="•"/>
            </a:pPr>
            <a:r>
              <a:rPr lang="en-US" b="1" dirty="0"/>
              <a:t>Create a Bootable USB</a:t>
            </a:r>
            <a:r>
              <a:rPr lang="en-US" dirty="0"/>
              <a:t>: Use tools like Rufus (Windows) or </a:t>
            </a:r>
            <a:r>
              <a:rPr lang="en-US" dirty="0" err="1"/>
              <a:t>balenaEtcher</a:t>
            </a:r>
            <a:r>
              <a:rPr lang="en-US" dirty="0"/>
              <a:t> (macOS/Windows) to copy the ISO to a USB drive.</a:t>
            </a:r>
          </a:p>
          <a:p>
            <a:pPr>
              <a:buFont typeface="Arial" panose="020B0604020202020204" pitchFamily="34" charset="0"/>
              <a:buChar char="•"/>
            </a:pPr>
            <a:r>
              <a:rPr lang="en-US" b="1" dirty="0"/>
              <a:t>Boot from USB</a:t>
            </a:r>
            <a:r>
              <a:rPr lang="en-US" dirty="0"/>
              <a:t>: Restart your computer and access BIOS/UEFI (often by pressing F2, F10, or DEL). Select the USB drive as the primary boot device.</a:t>
            </a:r>
          </a:p>
          <a:p>
            <a:pPr>
              <a:buFont typeface="Arial" panose="020B0604020202020204" pitchFamily="34" charset="0"/>
              <a:buChar char="•"/>
            </a:pPr>
            <a:r>
              <a:rPr lang="en-US" b="1" dirty="0"/>
              <a:t>Installation Process</a:t>
            </a:r>
            <a:r>
              <a:rPr lang="en-US" dirty="0"/>
              <a:t>: Select Language, Keyboard Layout</a:t>
            </a:r>
          </a:p>
          <a:p>
            <a:pPr>
              <a:buFont typeface="Arial" panose="020B0604020202020204" pitchFamily="34" charset="0"/>
              <a:buChar char="•"/>
            </a:pPr>
            <a:r>
              <a:rPr lang="en-US" dirty="0"/>
              <a:t>Choose “Install Ubuntu”</a:t>
            </a:r>
          </a:p>
          <a:p>
            <a:pPr>
              <a:buFont typeface="Arial" panose="020B0604020202020204" pitchFamily="34" charset="0"/>
              <a:buChar char="•"/>
            </a:pPr>
            <a:r>
              <a:rPr lang="en-US" dirty="0"/>
              <a:t>Configure disk partitioning (automatic or manual)</a:t>
            </a:r>
          </a:p>
          <a:p>
            <a:pPr>
              <a:buFont typeface="Arial" panose="020B0604020202020204" pitchFamily="34" charset="0"/>
              <a:buChar char="•"/>
            </a:pPr>
            <a:r>
              <a:rPr lang="en-US" dirty="0"/>
              <a:t>Set up username, password, and computer name</a:t>
            </a:r>
          </a:p>
          <a:p>
            <a:r>
              <a:rPr lang="en-US" b="1" dirty="0"/>
              <a:t>Reboot &amp; Enjoy</a:t>
            </a:r>
            <a:r>
              <a:rPr lang="en-US" dirty="0"/>
              <a:t>: After installation, remove the USB and reboot into your new Linux system.</a:t>
            </a:r>
          </a:p>
        </p:txBody>
      </p:sp>
    </p:spTree>
    <p:extLst>
      <p:ext uri="{BB962C8B-B14F-4D97-AF65-F5344CB8AC3E}">
        <p14:creationId xmlns:p14="http://schemas.microsoft.com/office/powerpoint/2010/main" val="40352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62D8-CB83-A715-09D1-336E4C4C9C47}"/>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E0DF9FF1-A759-0328-0A8B-C00D33AC0C6A}"/>
              </a:ext>
            </a:extLst>
          </p:cNvPr>
          <p:cNvSpPr>
            <a:spLocks noGrp="1"/>
          </p:cNvSpPr>
          <p:nvPr>
            <p:ph type="body" idx="1"/>
          </p:nvPr>
        </p:nvSpPr>
        <p:spPr/>
        <p:txBody>
          <a:bodyPr/>
          <a:lstStyle/>
          <a:p>
            <a:pPr algn="l">
              <a:buFont typeface="Arial" panose="020B0604020202020204" pitchFamily="34" charset="0"/>
              <a:buChar char="•"/>
            </a:pPr>
            <a:r>
              <a:rPr lang="en-US" b="1" i="0" u="none" strike="noStrike" dirty="0">
                <a:solidFill>
                  <a:srgbClr val="000000"/>
                </a:solidFill>
                <a:effectLst/>
              </a:rPr>
              <a:t>Purpose of an OS</a:t>
            </a:r>
            <a:r>
              <a:rPr lang="en-US" b="0" i="0" u="none" strike="noStrike" dirty="0">
                <a:solidFill>
                  <a:srgbClr val="000000"/>
                </a:solidFill>
                <a:effectLst/>
              </a:rPr>
              <a:t>: Manages resources, provides an interface, and ensures security.</a:t>
            </a:r>
          </a:p>
          <a:p>
            <a:pPr algn="l">
              <a:buFont typeface="Arial" panose="020B0604020202020204" pitchFamily="34" charset="0"/>
              <a:buChar char="•"/>
            </a:pPr>
            <a:r>
              <a:rPr lang="en-US" b="1" i="0" u="none" strike="noStrike" dirty="0">
                <a:solidFill>
                  <a:srgbClr val="000000"/>
                </a:solidFill>
                <a:effectLst/>
              </a:rPr>
              <a:t>Examples</a:t>
            </a:r>
            <a:r>
              <a:rPr lang="en-US" b="0" i="0" u="none" strike="noStrike" dirty="0">
                <a:solidFill>
                  <a:srgbClr val="000000"/>
                </a:solidFill>
                <a:effectLst/>
              </a:rPr>
              <a:t>: Windows, macOS, iOS</a:t>
            </a:r>
            <a:r>
              <a:rPr lang="en-US" b="0" i="0" u="none" strike="noStrike">
                <a:solidFill>
                  <a:srgbClr val="000000"/>
                </a:solidFill>
                <a:effectLst/>
              </a:rPr>
              <a:t>, Android </a:t>
            </a:r>
            <a:r>
              <a:rPr lang="en-US" b="0" i="0" u="none" strike="noStrike" dirty="0" err="1">
                <a:solidFill>
                  <a:srgbClr val="000000"/>
                </a:solidFill>
                <a:effectLst/>
              </a:rPr>
              <a:t>and</a:t>
            </a:r>
            <a:r>
              <a:rPr lang="en-US" b="0" i="0" u="none" strike="noStrike" dirty="0">
                <a:solidFill>
                  <a:srgbClr val="000000"/>
                </a:solidFill>
                <a:effectLst/>
              </a:rPr>
              <a:t> Linux</a:t>
            </a:r>
          </a:p>
          <a:p>
            <a:pPr algn="l">
              <a:buFont typeface="Arial" panose="020B0604020202020204" pitchFamily="34" charset="0"/>
              <a:buChar char="•"/>
            </a:pPr>
            <a:r>
              <a:rPr lang="en-US" b="1" i="0" u="none" strike="noStrike" dirty="0">
                <a:solidFill>
                  <a:srgbClr val="000000"/>
                </a:solidFill>
                <a:effectLst/>
              </a:rPr>
              <a:t>Linux Installation</a:t>
            </a:r>
            <a:r>
              <a:rPr lang="en-US" b="0" i="0" u="none" strike="noStrike" dirty="0">
                <a:solidFill>
                  <a:srgbClr val="000000"/>
                </a:solidFill>
                <a:effectLst/>
              </a:rPr>
              <a:t>: Straightforward with a bootable USB and guided installer.</a:t>
            </a:r>
          </a:p>
          <a:p>
            <a:r>
              <a:rPr lang="en-US" b="1" dirty="0"/>
              <a:t>Experiment Safely</a:t>
            </a:r>
            <a:r>
              <a:rPr lang="en-US" dirty="0"/>
              <a:t>: If you want to try Linux, do so on a spare computer or in a virtual machine (e.g., VirtualBox, VMware).</a:t>
            </a:r>
          </a:p>
          <a:p>
            <a:r>
              <a:rPr lang="en-US" b="1" dirty="0"/>
              <a:t>Stay Updated</a:t>
            </a:r>
            <a:r>
              <a:rPr lang="en-US" dirty="0"/>
              <a:t>: Regularly install updates to keep your OS secure and stable.</a:t>
            </a:r>
          </a:p>
        </p:txBody>
      </p:sp>
    </p:spTree>
    <p:extLst>
      <p:ext uri="{BB962C8B-B14F-4D97-AF65-F5344CB8AC3E}">
        <p14:creationId xmlns:p14="http://schemas.microsoft.com/office/powerpoint/2010/main" val="112332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1CB5-B0A7-6892-9EFD-D0B9B3147D12}"/>
              </a:ext>
            </a:extLst>
          </p:cNvPr>
          <p:cNvSpPr>
            <a:spLocks noGrp="1"/>
          </p:cNvSpPr>
          <p:nvPr>
            <p:ph type="title"/>
          </p:nvPr>
        </p:nvSpPr>
        <p:spPr/>
        <p:txBody>
          <a:bodyPr/>
          <a:lstStyle/>
          <a:p>
            <a:r>
              <a:rPr lang="en-US" b="0" i="1" u="none" strike="noStrike" dirty="0">
                <a:solidFill>
                  <a:srgbClr val="000000"/>
                </a:solidFill>
                <a:effectLst/>
              </a:rPr>
              <a:t>What is an Operating System (OS)?</a:t>
            </a:r>
            <a:endParaRPr lang="en-US" dirty="0"/>
          </a:p>
        </p:txBody>
      </p:sp>
      <p:sp>
        <p:nvSpPr>
          <p:cNvPr id="3" name="Text Placeholder 2">
            <a:extLst>
              <a:ext uri="{FF2B5EF4-FFF2-40B4-BE49-F238E27FC236}">
                <a16:creationId xmlns:a16="http://schemas.microsoft.com/office/drawing/2014/main" id="{157E8EB4-B2D9-C607-9E5C-B8CBADC7C60E}"/>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An OS is the core software that manages all hardware and software resources in a computer.</a:t>
            </a:r>
          </a:p>
          <a:p>
            <a:pPr algn="l">
              <a:buFont typeface="Arial" panose="020B0604020202020204" pitchFamily="34" charset="0"/>
              <a:buChar char="•"/>
            </a:pPr>
            <a:r>
              <a:rPr lang="en-US" b="0" i="0" u="none" strike="noStrike" dirty="0">
                <a:solidFill>
                  <a:srgbClr val="000000"/>
                </a:solidFill>
                <a:effectLst/>
              </a:rPr>
              <a:t>It provides a user interface (text-based or graphical) to interact with the computer.</a:t>
            </a:r>
          </a:p>
          <a:p>
            <a:pPr algn="l">
              <a:buFont typeface="Arial" panose="020B0604020202020204" pitchFamily="34" charset="0"/>
              <a:buChar char="•"/>
            </a:pPr>
            <a:r>
              <a:rPr lang="en-US" b="0" i="0" u="none" strike="noStrike" dirty="0">
                <a:solidFill>
                  <a:srgbClr val="000000"/>
                </a:solidFill>
                <a:effectLst/>
              </a:rPr>
              <a:t>Acts as a bridge between applications and the computer hardware.</a:t>
            </a:r>
          </a:p>
          <a:p>
            <a:pPr algn="l">
              <a:buFont typeface="Arial" panose="020B0604020202020204" pitchFamily="34" charset="0"/>
              <a:buChar char="•"/>
            </a:pPr>
            <a:r>
              <a:rPr lang="en-US" dirty="0"/>
              <a:t>Without an OS, using a computer would be very complicated.</a:t>
            </a:r>
          </a:p>
          <a:p>
            <a:pPr algn="l">
              <a:buFont typeface="Arial" panose="020B0604020202020204" pitchFamily="34" charset="0"/>
              <a:buChar char="•"/>
            </a:pPr>
            <a:r>
              <a:rPr lang="en-US" dirty="0"/>
              <a:t>OS controls how applications share the CPU, memory, disk, and other hardware components.</a:t>
            </a: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228246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DDD1DDD-A307-725A-4F21-4FAE8F84CC68}"/>
              </a:ext>
            </a:extLst>
          </p:cNvPr>
          <p:cNvSpPr/>
          <p:nvPr/>
        </p:nvSpPr>
        <p:spPr>
          <a:xfrm>
            <a:off x="2656703" y="2323070"/>
            <a:ext cx="3237470" cy="6054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USER</a:t>
            </a:r>
          </a:p>
        </p:txBody>
      </p:sp>
      <p:sp>
        <p:nvSpPr>
          <p:cNvPr id="5" name="Rounded Rectangle 4">
            <a:extLst>
              <a:ext uri="{FF2B5EF4-FFF2-40B4-BE49-F238E27FC236}">
                <a16:creationId xmlns:a16="http://schemas.microsoft.com/office/drawing/2014/main" id="{AB84CC68-FE1B-B355-B292-97B8E20FF4CC}"/>
              </a:ext>
            </a:extLst>
          </p:cNvPr>
          <p:cNvSpPr/>
          <p:nvPr/>
        </p:nvSpPr>
        <p:spPr>
          <a:xfrm>
            <a:off x="2656703" y="3262184"/>
            <a:ext cx="3237470" cy="6301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APPLICATION</a:t>
            </a:r>
          </a:p>
        </p:txBody>
      </p:sp>
      <p:sp>
        <p:nvSpPr>
          <p:cNvPr id="6" name="Rounded Rectangle 5">
            <a:extLst>
              <a:ext uri="{FF2B5EF4-FFF2-40B4-BE49-F238E27FC236}">
                <a16:creationId xmlns:a16="http://schemas.microsoft.com/office/drawing/2014/main" id="{5E65C029-7093-3199-3E08-5AC8299FE17F}"/>
              </a:ext>
            </a:extLst>
          </p:cNvPr>
          <p:cNvSpPr/>
          <p:nvPr/>
        </p:nvSpPr>
        <p:spPr>
          <a:xfrm>
            <a:off x="2656703" y="4349578"/>
            <a:ext cx="3237470" cy="5931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OPERATING SYSTEM</a:t>
            </a:r>
          </a:p>
        </p:txBody>
      </p:sp>
      <p:sp>
        <p:nvSpPr>
          <p:cNvPr id="7" name="Rounded Rectangle 6">
            <a:extLst>
              <a:ext uri="{FF2B5EF4-FFF2-40B4-BE49-F238E27FC236}">
                <a16:creationId xmlns:a16="http://schemas.microsoft.com/office/drawing/2014/main" id="{A11F183C-0D41-029A-35AC-68C3ADDBD0FF}"/>
              </a:ext>
            </a:extLst>
          </p:cNvPr>
          <p:cNvSpPr/>
          <p:nvPr/>
        </p:nvSpPr>
        <p:spPr>
          <a:xfrm>
            <a:off x="2656703" y="5301049"/>
            <a:ext cx="3323967" cy="6301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HARDWARE</a:t>
            </a:r>
          </a:p>
        </p:txBody>
      </p:sp>
      <p:sp>
        <p:nvSpPr>
          <p:cNvPr id="10" name="Down Arrow 9">
            <a:extLst>
              <a:ext uri="{FF2B5EF4-FFF2-40B4-BE49-F238E27FC236}">
                <a16:creationId xmlns:a16="http://schemas.microsoft.com/office/drawing/2014/main" id="{48471F57-8332-7171-F4A6-E3810F179909}"/>
              </a:ext>
            </a:extLst>
          </p:cNvPr>
          <p:cNvSpPr/>
          <p:nvPr/>
        </p:nvSpPr>
        <p:spPr>
          <a:xfrm>
            <a:off x="5025492" y="3892378"/>
            <a:ext cx="308919"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38F2041F-702B-0238-2135-9B7BA108F4AD}"/>
              </a:ext>
            </a:extLst>
          </p:cNvPr>
          <p:cNvSpPr/>
          <p:nvPr/>
        </p:nvSpPr>
        <p:spPr>
          <a:xfrm>
            <a:off x="5074919" y="4942703"/>
            <a:ext cx="259492" cy="3583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39B5815C-C87A-B452-6A54-838EFBB2BCEE}"/>
              </a:ext>
            </a:extLst>
          </p:cNvPr>
          <p:cNvSpPr/>
          <p:nvPr/>
        </p:nvSpPr>
        <p:spPr>
          <a:xfrm>
            <a:off x="5074919" y="2928551"/>
            <a:ext cx="259492" cy="3336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C8EBC7C2-994E-2E6E-6368-D8F55CD5C210}"/>
              </a:ext>
            </a:extLst>
          </p:cNvPr>
          <p:cNvSpPr/>
          <p:nvPr/>
        </p:nvSpPr>
        <p:spPr>
          <a:xfrm>
            <a:off x="3138616" y="4942703"/>
            <a:ext cx="271849" cy="35834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56B98A33-AFB1-250A-27BD-87899FCB8743}"/>
              </a:ext>
            </a:extLst>
          </p:cNvPr>
          <p:cNvSpPr/>
          <p:nvPr/>
        </p:nvSpPr>
        <p:spPr>
          <a:xfrm>
            <a:off x="3138616" y="3892378"/>
            <a:ext cx="271849" cy="457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8483EAAB-ADFA-3321-EF50-A398A4642190}"/>
              </a:ext>
            </a:extLst>
          </p:cNvPr>
          <p:cNvSpPr/>
          <p:nvPr/>
        </p:nvSpPr>
        <p:spPr>
          <a:xfrm>
            <a:off x="3138616" y="2966116"/>
            <a:ext cx="271849" cy="29606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77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4690-6801-6E7F-0E46-C8D7517A09FB}"/>
              </a:ext>
            </a:extLst>
          </p:cNvPr>
          <p:cNvSpPr>
            <a:spLocks noGrp="1"/>
          </p:cNvSpPr>
          <p:nvPr>
            <p:ph type="title"/>
          </p:nvPr>
        </p:nvSpPr>
        <p:spPr/>
        <p:txBody>
          <a:bodyPr/>
          <a:lstStyle/>
          <a:p>
            <a:r>
              <a:rPr lang="en-US" b="0" i="0" u="none" strike="noStrike" dirty="0">
                <a:solidFill>
                  <a:srgbClr val="000000"/>
                </a:solidFill>
                <a:effectLst/>
                <a:latin typeface="-webkit-standard"/>
              </a:rPr>
              <a:t>Functions of an Operating System</a:t>
            </a:r>
            <a:endParaRPr lang="en-US" dirty="0"/>
          </a:p>
        </p:txBody>
      </p:sp>
      <p:sp>
        <p:nvSpPr>
          <p:cNvPr id="3" name="Text Placeholder 2">
            <a:extLst>
              <a:ext uri="{FF2B5EF4-FFF2-40B4-BE49-F238E27FC236}">
                <a16:creationId xmlns:a16="http://schemas.microsoft.com/office/drawing/2014/main" id="{BCF22713-CA9E-407E-D91F-A0CD4969095C}"/>
              </a:ext>
            </a:extLst>
          </p:cNvPr>
          <p:cNvSpPr>
            <a:spLocks noGrp="1"/>
          </p:cNvSpPr>
          <p:nvPr>
            <p:ph type="body" idx="1"/>
          </p:nvPr>
        </p:nvSpPr>
        <p:spPr>
          <a:xfrm>
            <a:off x="628650" y="1690689"/>
            <a:ext cx="7886700" cy="4486276"/>
          </a:xfrm>
        </p:spPr>
        <p:txBody>
          <a:bodyPr/>
          <a:lstStyle/>
          <a:p>
            <a:pPr marL="114300" indent="0" algn="l">
              <a:buNone/>
            </a:pPr>
            <a:r>
              <a:rPr lang="en-US" b="0" i="1" u="none" strike="noStrike" dirty="0">
                <a:solidFill>
                  <a:srgbClr val="000000"/>
                </a:solidFill>
                <a:effectLst/>
              </a:rPr>
              <a:t>Resource Management</a:t>
            </a:r>
            <a:endParaRPr lang="en-US" b="0" i="0" u="none" strike="noStrike" dirty="0">
              <a:solidFill>
                <a:srgbClr val="000000"/>
              </a:solidFill>
              <a:effectLst/>
            </a:endParaRPr>
          </a:p>
          <a:p>
            <a:pPr algn="l">
              <a:buFont typeface="Arial" panose="020B0604020202020204" pitchFamily="34" charset="0"/>
              <a:buChar char="•"/>
            </a:pPr>
            <a:r>
              <a:rPr lang="en-US" b="1" i="0" u="none" strike="noStrike" dirty="0">
                <a:solidFill>
                  <a:srgbClr val="000000"/>
                </a:solidFill>
                <a:effectLst/>
              </a:rPr>
              <a:t>CPU Management</a:t>
            </a:r>
            <a:r>
              <a:rPr lang="en-US" b="0" i="0" u="none" strike="noStrike" dirty="0">
                <a:solidFill>
                  <a:srgbClr val="000000"/>
                </a:solidFill>
                <a:effectLst/>
              </a:rPr>
              <a:t>: Decides when and how long each process can use the CPU.</a:t>
            </a:r>
          </a:p>
          <a:p>
            <a:pPr algn="l">
              <a:buFont typeface="Arial" panose="020B0604020202020204" pitchFamily="34" charset="0"/>
              <a:buChar char="•"/>
            </a:pPr>
            <a:r>
              <a:rPr lang="en-US" b="1" i="0" u="none" strike="noStrike" dirty="0">
                <a:solidFill>
                  <a:srgbClr val="000000"/>
                </a:solidFill>
                <a:effectLst/>
              </a:rPr>
              <a:t>Memory Management (RAM)</a:t>
            </a:r>
            <a:r>
              <a:rPr lang="en-US" b="0" i="0" u="none" strike="noStrike" dirty="0">
                <a:solidFill>
                  <a:srgbClr val="000000"/>
                </a:solidFill>
                <a:effectLst/>
              </a:rPr>
              <a:t>: Allocates space for programs to run; handles swapping data in and out of memory.</a:t>
            </a:r>
          </a:p>
          <a:p>
            <a:pPr algn="l">
              <a:buFont typeface="Arial" panose="020B0604020202020204" pitchFamily="34" charset="0"/>
              <a:buChar char="•"/>
            </a:pPr>
            <a:r>
              <a:rPr lang="en-US" b="1" i="0" u="none" strike="noStrike" dirty="0">
                <a:solidFill>
                  <a:srgbClr val="000000"/>
                </a:solidFill>
                <a:effectLst/>
              </a:rPr>
              <a:t>Storage Management (Disk)</a:t>
            </a:r>
            <a:r>
              <a:rPr lang="en-US" b="0" i="0" u="none" strike="noStrike" dirty="0">
                <a:solidFill>
                  <a:srgbClr val="000000"/>
                </a:solidFill>
                <a:effectLst/>
              </a:rPr>
              <a:t>: Organizes files, directories, and controls data access.</a:t>
            </a:r>
          </a:p>
          <a:p>
            <a:pPr algn="l">
              <a:buFont typeface="Arial" panose="020B0604020202020204" pitchFamily="34" charset="0"/>
              <a:buChar char="•"/>
            </a:pPr>
            <a:r>
              <a:rPr lang="en-US" b="1" i="0" u="none" strike="noStrike" dirty="0">
                <a:solidFill>
                  <a:srgbClr val="000000"/>
                </a:solidFill>
                <a:effectLst/>
              </a:rPr>
              <a:t>Network Management</a:t>
            </a:r>
            <a:r>
              <a:rPr lang="en-US" b="0" i="0" u="none" strike="noStrike" dirty="0">
                <a:solidFill>
                  <a:srgbClr val="000000"/>
                </a:solidFill>
                <a:effectLst/>
              </a:rPr>
              <a:t>: Handles data transfer between devices over the network.</a:t>
            </a:r>
          </a:p>
          <a:p>
            <a:pPr algn="l">
              <a:buFont typeface="Arial" panose="020B0604020202020204" pitchFamily="34" charset="0"/>
              <a:buChar char="•"/>
            </a:pPr>
            <a:r>
              <a:rPr lang="en-US" b="1" i="0" u="none" strike="noStrike" dirty="0">
                <a:solidFill>
                  <a:srgbClr val="000000"/>
                </a:solidFill>
                <a:effectLst/>
              </a:rPr>
              <a:t>Security &amp; Permissions</a:t>
            </a:r>
            <a:r>
              <a:rPr lang="en-US" b="0" i="0" u="none" strike="noStrike" dirty="0">
                <a:solidFill>
                  <a:srgbClr val="000000"/>
                </a:solidFill>
                <a:effectLst/>
              </a:rPr>
              <a:t>: Manages user accounts, password protection, and file access rules.</a:t>
            </a:r>
          </a:p>
          <a:p>
            <a:endParaRPr lang="en-US" dirty="0"/>
          </a:p>
        </p:txBody>
      </p:sp>
    </p:spTree>
    <p:extLst>
      <p:ext uri="{BB962C8B-B14F-4D97-AF65-F5344CB8AC3E}">
        <p14:creationId xmlns:p14="http://schemas.microsoft.com/office/powerpoint/2010/main" val="99354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77F6-214E-1FEA-9F0F-A64C3E1B6D7E}"/>
              </a:ext>
            </a:extLst>
          </p:cNvPr>
          <p:cNvSpPr>
            <a:spLocks noGrp="1"/>
          </p:cNvSpPr>
          <p:nvPr>
            <p:ph type="title"/>
          </p:nvPr>
        </p:nvSpPr>
        <p:spPr/>
        <p:txBody>
          <a:bodyPr/>
          <a:lstStyle/>
          <a:p>
            <a:r>
              <a:rPr lang="en-US" b="0" i="0" u="none" strike="noStrike" dirty="0">
                <a:solidFill>
                  <a:srgbClr val="000000"/>
                </a:solidFill>
                <a:effectLst/>
                <a:latin typeface="-webkit-standard"/>
              </a:rPr>
              <a:t>Functions of an Operating System</a:t>
            </a:r>
            <a:endParaRPr lang="en-US" dirty="0"/>
          </a:p>
        </p:txBody>
      </p:sp>
      <p:sp>
        <p:nvSpPr>
          <p:cNvPr id="3" name="Text Placeholder 2">
            <a:extLst>
              <a:ext uri="{FF2B5EF4-FFF2-40B4-BE49-F238E27FC236}">
                <a16:creationId xmlns:a16="http://schemas.microsoft.com/office/drawing/2014/main" id="{3A78C33D-11D7-1305-31D0-7983CACD4593}"/>
              </a:ext>
            </a:extLst>
          </p:cNvPr>
          <p:cNvSpPr>
            <a:spLocks noGrp="1"/>
          </p:cNvSpPr>
          <p:nvPr>
            <p:ph type="body" idx="1"/>
          </p:nvPr>
        </p:nvSpPr>
        <p:spPr/>
        <p:txBody>
          <a:bodyPr/>
          <a:lstStyle/>
          <a:p>
            <a:r>
              <a:rPr lang="en-US" dirty="0"/>
              <a:t>Allows multiple programs to run effectively without interfering with each other.</a:t>
            </a:r>
          </a:p>
          <a:p>
            <a:r>
              <a:rPr lang="en-US" dirty="0"/>
              <a:t>For example, your web browser (Chrome, Firefox, Safari, Edge) and PowerPoint (showing this presentation)</a:t>
            </a:r>
          </a:p>
          <a:p>
            <a:endParaRPr lang="en-US" dirty="0"/>
          </a:p>
          <a:p>
            <a:endParaRPr lang="en-US" dirty="0"/>
          </a:p>
        </p:txBody>
      </p:sp>
      <p:pic>
        <p:nvPicPr>
          <p:cNvPr id="4" name="Picture 3">
            <a:extLst>
              <a:ext uri="{FF2B5EF4-FFF2-40B4-BE49-F238E27FC236}">
                <a16:creationId xmlns:a16="http://schemas.microsoft.com/office/drawing/2014/main" id="{09E0F76E-639E-3A0B-DA76-EB43BE41C5A9}"/>
              </a:ext>
            </a:extLst>
          </p:cNvPr>
          <p:cNvPicPr>
            <a:picLocks noChangeAspect="1"/>
          </p:cNvPicPr>
          <p:nvPr/>
        </p:nvPicPr>
        <p:blipFill>
          <a:blip r:embed="rId2"/>
          <a:stretch>
            <a:fillRect/>
          </a:stretch>
        </p:blipFill>
        <p:spPr>
          <a:xfrm>
            <a:off x="2631989" y="3429000"/>
            <a:ext cx="3289300" cy="2578100"/>
          </a:xfrm>
          <a:prstGeom prst="rect">
            <a:avLst/>
          </a:prstGeom>
        </p:spPr>
      </p:pic>
    </p:spTree>
    <p:extLst>
      <p:ext uri="{BB962C8B-B14F-4D97-AF65-F5344CB8AC3E}">
        <p14:creationId xmlns:p14="http://schemas.microsoft.com/office/powerpoint/2010/main" val="57176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0F27-EEAC-D184-388D-71AC3F3363BE}"/>
              </a:ext>
            </a:extLst>
          </p:cNvPr>
          <p:cNvSpPr>
            <a:spLocks noGrp="1"/>
          </p:cNvSpPr>
          <p:nvPr>
            <p:ph type="title"/>
          </p:nvPr>
        </p:nvSpPr>
        <p:spPr/>
        <p:txBody>
          <a:bodyPr/>
          <a:lstStyle/>
          <a:p>
            <a:r>
              <a:rPr lang="en-US" b="0" i="1" u="none" strike="noStrike" dirty="0">
                <a:solidFill>
                  <a:srgbClr val="000000"/>
                </a:solidFill>
                <a:effectLst/>
              </a:rPr>
              <a:t>Desktop Operating Systems</a:t>
            </a:r>
            <a:endParaRPr lang="en-US" dirty="0"/>
          </a:p>
        </p:txBody>
      </p:sp>
      <p:sp>
        <p:nvSpPr>
          <p:cNvPr id="3" name="Text Placeholder 2">
            <a:extLst>
              <a:ext uri="{FF2B5EF4-FFF2-40B4-BE49-F238E27FC236}">
                <a16:creationId xmlns:a16="http://schemas.microsoft.com/office/drawing/2014/main" id="{A5372ED2-11F1-27BE-9FE8-4DC2977250AB}"/>
              </a:ext>
            </a:extLst>
          </p:cNvPr>
          <p:cNvSpPr>
            <a:spLocks noGrp="1"/>
          </p:cNvSpPr>
          <p:nvPr>
            <p:ph type="body" idx="1"/>
          </p:nvPr>
        </p:nvSpPr>
        <p:spPr/>
        <p:txBody>
          <a:bodyPr/>
          <a:lstStyle/>
          <a:p>
            <a:pPr algn="l">
              <a:buFont typeface="Arial" panose="020B0604020202020204" pitchFamily="34" charset="0"/>
              <a:buChar char="•"/>
            </a:pPr>
            <a:r>
              <a:rPr lang="en-US" sz="1800" b="1" i="0" u="none" strike="noStrike" dirty="0">
                <a:solidFill>
                  <a:srgbClr val="000000"/>
                </a:solidFill>
                <a:effectLst/>
              </a:rPr>
              <a:t>Microsoft Windows</a:t>
            </a:r>
            <a:r>
              <a:rPr lang="en-US" sz="1800" b="0" i="0" u="none" strike="noStrike" dirty="0">
                <a:solidFill>
                  <a:srgbClr val="000000"/>
                </a:solidFill>
                <a:effectLst/>
              </a:rPr>
              <a:t>:</a:t>
            </a:r>
            <a:br>
              <a:rPr lang="en-US" sz="1800" b="0" i="0" u="none" strike="noStrike" dirty="0">
                <a:solidFill>
                  <a:srgbClr val="000000"/>
                </a:solidFill>
                <a:effectLst/>
              </a:rPr>
            </a:br>
            <a:r>
              <a:rPr lang="en-US" sz="1800" b="0" i="0" u="none" strike="noStrike" dirty="0">
                <a:solidFill>
                  <a:srgbClr val="000000"/>
                </a:solidFill>
                <a:effectLst/>
              </a:rPr>
              <a:t>- User-friendly, widespread, supports extensive range of software.</a:t>
            </a:r>
            <a:br>
              <a:rPr lang="en-US" sz="1800" b="0" i="0" u="none" strike="noStrike" dirty="0">
                <a:solidFill>
                  <a:srgbClr val="000000"/>
                </a:solidFill>
                <a:effectLst/>
              </a:rPr>
            </a:br>
            <a:r>
              <a:rPr lang="en-US" sz="1800" b="0" i="0" u="none" strike="noStrike" dirty="0">
                <a:solidFill>
                  <a:srgbClr val="000000"/>
                </a:solidFill>
                <a:effectLst/>
              </a:rPr>
              <a:t>- Often pre-installed on many PCs.</a:t>
            </a:r>
          </a:p>
          <a:p>
            <a:pPr algn="l">
              <a:buFont typeface="Arial" panose="020B0604020202020204" pitchFamily="34" charset="0"/>
              <a:buChar char="•"/>
            </a:pPr>
            <a:r>
              <a:rPr lang="en-US" sz="1800" b="1" i="0" u="none" strike="noStrike" dirty="0">
                <a:solidFill>
                  <a:srgbClr val="000000"/>
                </a:solidFill>
                <a:effectLst/>
              </a:rPr>
              <a:t>Apple macOS</a:t>
            </a:r>
            <a:r>
              <a:rPr lang="en-US" sz="1800" b="0" i="0" u="none" strike="noStrike" dirty="0">
                <a:solidFill>
                  <a:srgbClr val="000000"/>
                </a:solidFill>
                <a:effectLst/>
              </a:rPr>
              <a:t>:</a:t>
            </a:r>
            <a:br>
              <a:rPr lang="en-US" sz="1800" b="0" i="0" u="none" strike="noStrike" dirty="0">
                <a:solidFill>
                  <a:srgbClr val="000000"/>
                </a:solidFill>
                <a:effectLst/>
              </a:rPr>
            </a:br>
            <a:r>
              <a:rPr lang="en-US" sz="1800" b="0" i="0" u="none" strike="noStrike" dirty="0">
                <a:solidFill>
                  <a:srgbClr val="000000"/>
                </a:solidFill>
                <a:effectLst/>
              </a:rPr>
              <a:t>- Known for sleek design, stability, strong integration with Apple hardware.</a:t>
            </a:r>
            <a:br>
              <a:rPr lang="en-US" sz="1800" b="0" i="0" u="none" strike="noStrike" dirty="0">
                <a:solidFill>
                  <a:srgbClr val="000000"/>
                </a:solidFill>
                <a:effectLst/>
              </a:rPr>
            </a:br>
            <a:r>
              <a:rPr lang="en-US" sz="1800" b="0" i="0" u="none" strike="noStrike" dirty="0">
                <a:solidFill>
                  <a:srgbClr val="000000"/>
                </a:solidFill>
                <a:effectLst/>
              </a:rPr>
              <a:t>- Comes exclusively with Apple devices.</a:t>
            </a:r>
          </a:p>
          <a:p>
            <a:pPr algn="l">
              <a:buFont typeface="Arial" panose="020B0604020202020204" pitchFamily="34" charset="0"/>
              <a:buChar char="•"/>
            </a:pPr>
            <a:r>
              <a:rPr lang="en-US" sz="1800" b="1" i="0" u="none" strike="noStrike" dirty="0">
                <a:solidFill>
                  <a:srgbClr val="000000"/>
                </a:solidFill>
                <a:effectLst/>
              </a:rPr>
              <a:t>Linux</a:t>
            </a:r>
            <a:r>
              <a:rPr lang="en-US" sz="1800" b="0" i="0" u="none" strike="noStrike" dirty="0">
                <a:solidFill>
                  <a:srgbClr val="000000"/>
                </a:solidFill>
                <a:effectLst/>
              </a:rPr>
              <a:t>:</a:t>
            </a:r>
            <a:br>
              <a:rPr lang="en-US" sz="1800" b="0" i="0" u="none" strike="noStrike" dirty="0">
                <a:solidFill>
                  <a:srgbClr val="000000"/>
                </a:solidFill>
                <a:effectLst/>
              </a:rPr>
            </a:br>
            <a:r>
              <a:rPr lang="en-US" sz="1800" b="0" i="0" u="none" strike="noStrike" dirty="0">
                <a:solidFill>
                  <a:srgbClr val="000000"/>
                </a:solidFill>
                <a:effectLst/>
              </a:rPr>
              <a:t>- Open-source, free to download and modify.</a:t>
            </a:r>
            <a:br>
              <a:rPr lang="en-US" sz="1800" b="0" i="0" u="none" strike="noStrike" dirty="0">
                <a:solidFill>
                  <a:srgbClr val="000000"/>
                </a:solidFill>
                <a:effectLst/>
              </a:rPr>
            </a:br>
            <a:r>
              <a:rPr lang="en-US" sz="1800" b="0" i="0" u="none" strike="noStrike" dirty="0">
                <a:solidFill>
                  <a:srgbClr val="000000"/>
                </a:solidFill>
                <a:effectLst/>
              </a:rPr>
              <a:t>- Highly flexible and used in servers, personal desktops, embedded systems.</a:t>
            </a:r>
          </a:p>
          <a:p>
            <a:pPr algn="l">
              <a:buFont typeface="Arial" panose="020B0604020202020204" pitchFamily="34" charset="0"/>
              <a:buChar char="•"/>
            </a:pPr>
            <a:r>
              <a:rPr lang="en-US" sz="1800" b="1" i="0" u="none" strike="noStrike" dirty="0">
                <a:solidFill>
                  <a:srgbClr val="000000"/>
                </a:solidFill>
                <a:effectLst/>
              </a:rPr>
              <a:t>Chrome</a:t>
            </a:r>
            <a:br>
              <a:rPr lang="en-US" sz="1800" b="1" i="0" u="none" strike="noStrike" dirty="0">
                <a:solidFill>
                  <a:srgbClr val="000000"/>
                </a:solidFill>
                <a:effectLst/>
              </a:rPr>
            </a:br>
            <a:r>
              <a:rPr lang="en-US" sz="1800" b="1" i="0" u="none" strike="noStrike" dirty="0">
                <a:solidFill>
                  <a:srgbClr val="000000"/>
                </a:solidFill>
                <a:effectLst/>
              </a:rPr>
              <a:t>- </a:t>
            </a:r>
            <a:r>
              <a:rPr lang="en-US" sz="1800" i="0" u="none" strike="noStrike" dirty="0">
                <a:solidFill>
                  <a:srgbClr val="000000"/>
                </a:solidFill>
                <a:effectLst/>
              </a:rPr>
              <a:t>Simple, just uses a web browser to access everything online.</a:t>
            </a:r>
            <a:endParaRPr lang="en-US" sz="1500" i="0" u="none" strike="noStrike" dirty="0">
              <a:solidFill>
                <a:srgbClr val="000000"/>
              </a:solidFill>
              <a:effectLst/>
            </a:endParaRPr>
          </a:p>
          <a:p>
            <a:endParaRPr lang="en-US" dirty="0"/>
          </a:p>
        </p:txBody>
      </p:sp>
    </p:spTree>
    <p:extLst>
      <p:ext uri="{BB962C8B-B14F-4D97-AF65-F5344CB8AC3E}">
        <p14:creationId xmlns:p14="http://schemas.microsoft.com/office/powerpoint/2010/main" val="306515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3792-F77C-CAEE-9F1C-98DCA5149CC0}"/>
              </a:ext>
            </a:extLst>
          </p:cNvPr>
          <p:cNvSpPr>
            <a:spLocks noGrp="1"/>
          </p:cNvSpPr>
          <p:nvPr>
            <p:ph type="title"/>
          </p:nvPr>
        </p:nvSpPr>
        <p:spPr/>
        <p:txBody>
          <a:bodyPr/>
          <a:lstStyle/>
          <a:p>
            <a:r>
              <a:rPr lang="en-US" b="0" i="1" u="none" strike="noStrike" dirty="0">
                <a:solidFill>
                  <a:srgbClr val="000000"/>
                </a:solidFill>
                <a:effectLst/>
              </a:rPr>
              <a:t>Diverse Operating Systems</a:t>
            </a:r>
            <a:endParaRPr lang="en-US" dirty="0"/>
          </a:p>
        </p:txBody>
      </p:sp>
      <p:sp>
        <p:nvSpPr>
          <p:cNvPr id="3" name="Text Placeholder 2">
            <a:extLst>
              <a:ext uri="{FF2B5EF4-FFF2-40B4-BE49-F238E27FC236}">
                <a16:creationId xmlns:a16="http://schemas.microsoft.com/office/drawing/2014/main" id="{CA0FFCE5-8E76-4C79-51D2-1898BF4B186E}"/>
              </a:ext>
            </a:extLst>
          </p:cNvPr>
          <p:cNvSpPr>
            <a:spLocks noGrp="1"/>
          </p:cNvSpPr>
          <p:nvPr>
            <p:ph type="body" idx="1"/>
          </p:nvPr>
        </p:nvSpPr>
        <p:spPr/>
        <p:txBody>
          <a:bodyPr/>
          <a:lstStyle/>
          <a:p>
            <a:r>
              <a:rPr lang="en-US" dirty="0"/>
              <a:t>The variety in appearance, software compatibility, and user experience for each OS.</a:t>
            </a:r>
          </a:p>
          <a:p>
            <a:r>
              <a:rPr lang="en-US" dirty="0"/>
              <a:t>Note that while Windows and macOS are proprietary, Linux is community-driven and open-source.</a:t>
            </a:r>
          </a:p>
        </p:txBody>
      </p:sp>
      <p:pic>
        <p:nvPicPr>
          <p:cNvPr id="4" name="Picture 3">
            <a:extLst>
              <a:ext uri="{FF2B5EF4-FFF2-40B4-BE49-F238E27FC236}">
                <a16:creationId xmlns:a16="http://schemas.microsoft.com/office/drawing/2014/main" id="{F5895896-AD55-A199-7BAD-255AECE1045F}"/>
              </a:ext>
            </a:extLst>
          </p:cNvPr>
          <p:cNvPicPr>
            <a:picLocks noChangeAspect="1"/>
          </p:cNvPicPr>
          <p:nvPr/>
        </p:nvPicPr>
        <p:blipFill>
          <a:blip r:embed="rId2"/>
          <a:stretch>
            <a:fillRect/>
          </a:stretch>
        </p:blipFill>
        <p:spPr>
          <a:xfrm>
            <a:off x="1878226" y="3536207"/>
            <a:ext cx="4615249" cy="2372083"/>
          </a:xfrm>
          <a:prstGeom prst="rect">
            <a:avLst/>
          </a:prstGeom>
        </p:spPr>
      </p:pic>
    </p:spTree>
    <p:extLst>
      <p:ext uri="{BB962C8B-B14F-4D97-AF65-F5344CB8AC3E}">
        <p14:creationId xmlns:p14="http://schemas.microsoft.com/office/powerpoint/2010/main" val="127401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2CFA-B3BE-E283-BE37-19DAE01BC595}"/>
              </a:ext>
            </a:extLst>
          </p:cNvPr>
          <p:cNvSpPr>
            <a:spLocks noGrp="1"/>
          </p:cNvSpPr>
          <p:nvPr>
            <p:ph type="title"/>
          </p:nvPr>
        </p:nvSpPr>
        <p:spPr/>
        <p:txBody>
          <a:bodyPr/>
          <a:lstStyle/>
          <a:p>
            <a:r>
              <a:rPr lang="en-US" b="0" i="0" u="none" strike="noStrike" dirty="0">
                <a:solidFill>
                  <a:srgbClr val="000000"/>
                </a:solidFill>
                <a:effectLst/>
                <a:latin typeface="-webkit-standard"/>
              </a:rPr>
              <a:t>Microsoft Windows OS</a:t>
            </a:r>
            <a:endParaRPr lang="en-US" dirty="0"/>
          </a:p>
        </p:txBody>
      </p:sp>
      <p:sp>
        <p:nvSpPr>
          <p:cNvPr id="3" name="Text Placeholder 2">
            <a:extLst>
              <a:ext uri="{FF2B5EF4-FFF2-40B4-BE49-F238E27FC236}">
                <a16:creationId xmlns:a16="http://schemas.microsoft.com/office/drawing/2014/main" id="{3162E457-3576-029B-125B-6ED26F59B001}"/>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Easiest for beginners due to extensive user-friendly features.</a:t>
            </a:r>
          </a:p>
          <a:p>
            <a:pPr algn="l">
              <a:buFont typeface="Arial" panose="020B0604020202020204" pitchFamily="34" charset="0"/>
              <a:buChar char="•"/>
            </a:pPr>
            <a:r>
              <a:rPr lang="en-US" b="0" i="0" u="none" strike="noStrike" dirty="0">
                <a:solidFill>
                  <a:srgbClr val="000000"/>
                </a:solidFill>
                <a:effectLst/>
              </a:rPr>
              <a:t>Large ecosystem of software (Microsoft Office, gaming, etc.).</a:t>
            </a:r>
          </a:p>
          <a:p>
            <a:pPr algn="l">
              <a:buFont typeface="Arial" panose="020B0604020202020204" pitchFamily="34" charset="0"/>
              <a:buChar char="•"/>
            </a:pPr>
            <a:r>
              <a:rPr lang="en-US" b="0" i="0" u="none" strike="noStrike" dirty="0">
                <a:solidFill>
                  <a:srgbClr val="000000"/>
                </a:solidFill>
                <a:effectLst/>
              </a:rPr>
              <a:t>Frequent updates (feature updates, security patches).</a:t>
            </a:r>
          </a:p>
          <a:p>
            <a:pPr algn="l">
              <a:buFont typeface="Arial" panose="020B0604020202020204" pitchFamily="34" charset="0"/>
              <a:buChar char="•"/>
            </a:pPr>
            <a:r>
              <a:rPr lang="en-US" b="0" i="0" u="none" strike="noStrike" dirty="0">
                <a:solidFill>
                  <a:srgbClr val="000000"/>
                </a:solidFill>
                <a:effectLst/>
              </a:rPr>
              <a:t>Common in both home and business environments.</a:t>
            </a:r>
          </a:p>
          <a:p>
            <a:pPr algn="l">
              <a:buFont typeface="Arial" panose="020B0604020202020204" pitchFamily="34" charset="0"/>
              <a:buChar char="•"/>
            </a:pPr>
            <a:r>
              <a:rPr lang="en-US" b="0" i="0" u="none" strike="noStrike" dirty="0">
                <a:solidFill>
                  <a:srgbClr val="000000"/>
                </a:solidFill>
                <a:effectLst/>
              </a:rPr>
              <a:t>Windows has been around since the mid-1980s and still remains popular.</a:t>
            </a:r>
          </a:p>
          <a:p>
            <a:pPr algn="l">
              <a:buFont typeface="Arial" panose="020B0604020202020204" pitchFamily="34" charset="0"/>
              <a:buChar char="•"/>
            </a:pPr>
            <a:r>
              <a:rPr lang="en-US" dirty="0">
                <a:solidFill>
                  <a:srgbClr val="000000"/>
                </a:solidFill>
              </a:rPr>
              <a:t>S</a:t>
            </a:r>
            <a:r>
              <a:rPr lang="en-US" b="0" i="0" u="none" strike="noStrike" dirty="0">
                <a:solidFill>
                  <a:srgbClr val="000000"/>
                </a:solidFill>
                <a:effectLst/>
              </a:rPr>
              <a:t>ystem updates are very important for security.</a:t>
            </a:r>
          </a:p>
          <a:p>
            <a:endParaRPr lang="en-US" dirty="0"/>
          </a:p>
        </p:txBody>
      </p:sp>
    </p:spTree>
    <p:extLst>
      <p:ext uri="{BB962C8B-B14F-4D97-AF65-F5344CB8AC3E}">
        <p14:creationId xmlns:p14="http://schemas.microsoft.com/office/powerpoint/2010/main" val="397603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78D5-C31A-5AF1-DD69-D6DEB69118D6}"/>
              </a:ext>
            </a:extLst>
          </p:cNvPr>
          <p:cNvSpPr>
            <a:spLocks noGrp="1"/>
          </p:cNvSpPr>
          <p:nvPr>
            <p:ph type="title"/>
          </p:nvPr>
        </p:nvSpPr>
        <p:spPr/>
        <p:txBody>
          <a:bodyPr/>
          <a:lstStyle/>
          <a:p>
            <a:r>
              <a:rPr lang="en-US" b="0" i="0" u="none" strike="noStrike" dirty="0">
                <a:solidFill>
                  <a:srgbClr val="000000"/>
                </a:solidFill>
                <a:effectLst/>
                <a:latin typeface="-webkit-standard"/>
              </a:rPr>
              <a:t>Apple macOS</a:t>
            </a:r>
            <a:endParaRPr lang="en-US" dirty="0"/>
          </a:p>
        </p:txBody>
      </p:sp>
      <p:sp>
        <p:nvSpPr>
          <p:cNvPr id="3" name="Text Placeholder 2">
            <a:extLst>
              <a:ext uri="{FF2B5EF4-FFF2-40B4-BE49-F238E27FC236}">
                <a16:creationId xmlns:a16="http://schemas.microsoft.com/office/drawing/2014/main" id="{7E431360-2263-3800-C836-9083E7E9196E}"/>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rPr>
              <a:t>Built exclusively for Apple hardware (MacBook, iMac, Mac Mini).</a:t>
            </a:r>
          </a:p>
          <a:p>
            <a:pPr algn="l">
              <a:buFont typeface="Arial" panose="020B0604020202020204" pitchFamily="34" charset="0"/>
              <a:buChar char="•"/>
            </a:pPr>
            <a:r>
              <a:rPr lang="en-US" b="0" i="0" u="none" strike="noStrike" dirty="0">
                <a:solidFill>
                  <a:srgbClr val="000000"/>
                </a:solidFill>
                <a:effectLst/>
              </a:rPr>
              <a:t>Known for its robust performance with creative software (graphics, video editing).</a:t>
            </a:r>
          </a:p>
          <a:p>
            <a:pPr algn="l">
              <a:buFont typeface="Arial" panose="020B0604020202020204" pitchFamily="34" charset="0"/>
              <a:buChar char="•"/>
            </a:pPr>
            <a:r>
              <a:rPr lang="en-US" b="0" i="0" u="none" strike="noStrike" dirty="0">
                <a:solidFill>
                  <a:srgbClr val="000000"/>
                </a:solidFill>
                <a:effectLst/>
              </a:rPr>
              <a:t>Tight integration with Apple services (iCloud, iMessage, etc.).</a:t>
            </a:r>
          </a:p>
          <a:p>
            <a:pPr algn="l">
              <a:buFont typeface="Arial" panose="020B0604020202020204" pitchFamily="34" charset="0"/>
              <a:buChar char="•"/>
            </a:pPr>
            <a:r>
              <a:rPr lang="en-US" b="0" i="0" u="none" strike="noStrike" dirty="0">
                <a:solidFill>
                  <a:srgbClr val="000000"/>
                </a:solidFill>
                <a:effectLst/>
              </a:rPr>
              <a:t>Stable, consistent interface, but limited to Apple devices.</a:t>
            </a:r>
          </a:p>
          <a:p>
            <a:pPr algn="l">
              <a:buFont typeface="Arial" panose="020B0604020202020204" pitchFamily="34" charset="0"/>
              <a:buChar char="•"/>
            </a:pPr>
            <a:r>
              <a:rPr lang="en-US" dirty="0">
                <a:solidFill>
                  <a:srgbClr val="000000"/>
                </a:solidFill>
              </a:rPr>
              <a:t>M</a:t>
            </a:r>
            <a:r>
              <a:rPr lang="en-US" b="0" i="0" u="none" strike="noStrike" dirty="0">
                <a:solidFill>
                  <a:srgbClr val="000000"/>
                </a:solidFill>
                <a:effectLst/>
              </a:rPr>
              <a:t>acOS is Unix-based at its core, which aids stability and security.</a:t>
            </a:r>
          </a:p>
          <a:p>
            <a:pPr algn="l">
              <a:buFont typeface="Arial" panose="020B0604020202020204" pitchFamily="34" charset="0"/>
              <a:buChar char="•"/>
            </a:pPr>
            <a:r>
              <a:rPr lang="en-US" b="0" i="0" u="none" strike="noStrike" dirty="0">
                <a:solidFill>
                  <a:srgbClr val="000000"/>
                </a:solidFill>
                <a:effectLst/>
              </a:rPr>
              <a:t>Apple’s controlled hardware environment typically results in fewer driver or compatibility issues.</a:t>
            </a:r>
          </a:p>
          <a:p>
            <a:endParaRPr lang="en-US" dirty="0"/>
          </a:p>
        </p:txBody>
      </p:sp>
    </p:spTree>
    <p:extLst>
      <p:ext uri="{BB962C8B-B14F-4D97-AF65-F5344CB8AC3E}">
        <p14:creationId xmlns:p14="http://schemas.microsoft.com/office/powerpoint/2010/main" val="3435215401"/>
      </p:ext>
    </p:extLst>
  </p:cSld>
  <p:clrMapOvr>
    <a:masterClrMapping/>
  </p:clrMapOvr>
</p:sld>
</file>

<file path=ppt/theme/theme1.xml><?xml version="1.0" encoding="utf-8"?>
<a:theme xmlns:a="http://schemas.openxmlformats.org/drawingml/2006/main" name="PPT2_16to9">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898</Words>
  <Application>Microsoft Office PowerPoint</Application>
  <PresentationFormat>On-screen Show (4:3)</PresentationFormat>
  <Paragraphs>72</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-webkit-standard</vt:lpstr>
      <vt:lpstr>PPT2_16to9</vt:lpstr>
      <vt:lpstr>CSE1300</vt:lpstr>
      <vt:lpstr>What is an Operating System (OS)?</vt:lpstr>
      <vt:lpstr>PowerPoint Presentation</vt:lpstr>
      <vt:lpstr>Functions of an Operating System</vt:lpstr>
      <vt:lpstr>Functions of an Operating System</vt:lpstr>
      <vt:lpstr>Desktop Operating Systems</vt:lpstr>
      <vt:lpstr>Diverse Operating Systems</vt:lpstr>
      <vt:lpstr>Microsoft Windows OS</vt:lpstr>
      <vt:lpstr>Apple macOS</vt:lpstr>
      <vt:lpstr>Linux</vt:lpstr>
      <vt:lpstr>How to Install Ubuntu Linux</vt:lpstr>
      <vt:lpstr>How to Install Ubuntu Linux</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First-Year Experience! </dc:title>
  <cp:lastModifiedBy>Enda Sullivan</cp:lastModifiedBy>
  <cp:revision>17</cp:revision>
  <dcterms:modified xsi:type="dcterms:W3CDTF">2025-01-07T21:29:36Z</dcterms:modified>
</cp:coreProperties>
</file>