
<file path=[Content_Types].xml><?xml version="1.0" encoding="utf-8"?>
<Types xmlns="http://schemas.openxmlformats.org/package/2006/content-types">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5"/>
  </p:notesMasterIdLst>
  <p:sldIdLst>
    <p:sldId id="256" r:id="rId2"/>
    <p:sldId id="275" r:id="rId3"/>
    <p:sldId id="276" r:id="rId4"/>
    <p:sldId id="277" r:id="rId5"/>
    <p:sldId id="278" r:id="rId6"/>
    <p:sldId id="280"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3" r:id="rId25"/>
    <p:sldId id="304" r:id="rId26"/>
    <p:sldId id="305" r:id="rId27"/>
    <p:sldId id="323" r:id="rId28"/>
    <p:sldId id="307" r:id="rId29"/>
    <p:sldId id="308"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4" r:id="rId44"/>
    <p:sldId id="325" r:id="rId45"/>
    <p:sldId id="326" r:id="rId46"/>
    <p:sldId id="327" r:id="rId47"/>
    <p:sldId id="328" r:id="rId48"/>
    <p:sldId id="329" r:id="rId49"/>
    <p:sldId id="331" r:id="rId50"/>
    <p:sldId id="332" r:id="rId51"/>
    <p:sldId id="333" r:id="rId52"/>
    <p:sldId id="334" r:id="rId53"/>
    <p:sldId id="284"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12"/>
    <p:restoredTop sz="94682"/>
  </p:normalViewPr>
  <p:slideViewPr>
    <p:cSldViewPr snapToGrid="0" snapToObjects="1">
      <p:cViewPr varScale="1">
        <p:scale>
          <a:sx n="119" d="100"/>
          <a:sy n="119" d="100"/>
        </p:scale>
        <p:origin x="1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yourself and welcome the students</a:t>
            </a: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142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0" y="57944"/>
            <a:ext cx="4351339"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8"/>
            <a:ext cx="581183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3"/>
            <a:ext cx="581183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143000" y="3602037"/>
            <a:ext cx="6858000" cy="16557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9" name="Google Shape;29;p4"/>
          <p:cNvSpPr txBox="1">
            <a:spLocks noGrp="1"/>
          </p:cNvSpPr>
          <p:nvPr>
            <p:ph type="dt" idx="10"/>
          </p:nvPr>
        </p:nvSpPr>
        <p:spPr>
          <a:xfrm>
            <a:off x="628650" y="64988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4988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4988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86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4629150" y="1825625"/>
            <a:ext cx="3886200" cy="435133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1"/>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9"/>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p:nvPr/>
        </p:nvSpPr>
        <p:spPr>
          <a:xfrm>
            <a:off x="2989253" y="4066163"/>
            <a:ext cx="363623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91" name="Google Shape;91;p14"/>
          <p:cNvSpPr txBox="1">
            <a:spLocks noGrp="1"/>
          </p:cNvSpPr>
          <p:nvPr>
            <p:ph type="title"/>
          </p:nvPr>
        </p:nvSpPr>
        <p:spPr>
          <a:xfrm>
            <a:off x="916950" y="1847429"/>
            <a:ext cx="7310100" cy="77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Calibri"/>
              <a:buNone/>
            </a:pPr>
            <a:r>
              <a:rPr lang="en-US" sz="3240" dirty="0"/>
              <a:t>CSE1300</a:t>
            </a:r>
            <a:endParaRPr sz="3240" dirty="0"/>
          </a:p>
        </p:txBody>
      </p:sp>
      <p:sp>
        <p:nvSpPr>
          <p:cNvPr id="92" name="Google Shape;92;p14"/>
          <p:cNvSpPr txBox="1"/>
          <p:nvPr/>
        </p:nvSpPr>
        <p:spPr>
          <a:xfrm>
            <a:off x="413951" y="3313573"/>
            <a:ext cx="8068962" cy="923299"/>
          </a:xfrm>
          <a:prstGeom prst="rect">
            <a:avLst/>
          </a:prstGeom>
          <a:noFill/>
          <a:ln>
            <a:noFill/>
          </a:ln>
        </p:spPr>
        <p:txBody>
          <a:bodyPr spcFirstLastPara="1" wrap="square" lIns="91425" tIns="91425" rIns="91425" bIns="91425" anchor="t" anchorCtr="0">
            <a:spAutoFit/>
          </a:bodyPr>
          <a:lstStyle/>
          <a:p>
            <a:pPr algn="ctr"/>
            <a:r>
              <a:rPr lang="en-US" sz="2800" b="1" i="0" u="none" strike="noStrike" dirty="0">
                <a:solidFill>
                  <a:srgbClr val="000000"/>
                </a:solidFill>
                <a:effectLst/>
              </a:rPr>
              <a:t>Introduction to </a:t>
            </a:r>
            <a:r>
              <a:rPr lang="en-US" sz="2800" b="1" dirty="0"/>
              <a:t>Web Development</a:t>
            </a:r>
            <a:endParaRPr lang="en-US" sz="2800" b="1" i="0" u="none" strike="noStrike" dirty="0">
              <a:solidFill>
                <a:srgbClr val="000000"/>
              </a:solidFill>
              <a:effectLst/>
            </a:endParaRPr>
          </a:p>
          <a:p>
            <a:pPr marL="0" lvl="0" indent="0" algn="ctr" rtl="0">
              <a:spcBef>
                <a:spcPts val="0"/>
              </a:spcBef>
              <a:spcAft>
                <a:spcPts val="0"/>
              </a:spcAft>
              <a:buNone/>
            </a:pPr>
            <a:endParaRPr sz="2000" b="1"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6607-6D36-C532-B2FF-E798849E20C0}"/>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What is an HTML Element?</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63AC7A26-8A76-3A79-74D6-3B91928838DF}"/>
              </a:ext>
            </a:extLst>
          </p:cNvPr>
          <p:cNvSpPr>
            <a:spLocks noGrp="1"/>
          </p:cNvSpPr>
          <p:nvPr>
            <p:ph type="body" idx="1"/>
          </p:nvPr>
        </p:nvSpPr>
        <p:spPr>
          <a:xfrm>
            <a:off x="628650" y="1253330"/>
            <a:ext cx="7886700" cy="4351339"/>
          </a:xfrm>
        </p:spPr>
        <p:txBody>
          <a:bodyPr/>
          <a:lstStyle/>
          <a:p>
            <a:pPr algn="l"/>
            <a:r>
              <a:rPr lang="en-US" b="0" i="0" u="none" strike="noStrike" dirty="0">
                <a:solidFill>
                  <a:srgbClr val="000000"/>
                </a:solidFill>
                <a:effectLst/>
                <a:latin typeface="Verdana" panose="020B0604030504040204" pitchFamily="34" charset="0"/>
              </a:rPr>
              <a:t>An HTML element is defined by a start tag, some content, and an end tag:</a:t>
            </a:r>
          </a:p>
          <a:p>
            <a:pPr algn="l">
              <a:spcAft>
                <a:spcPts val="750"/>
              </a:spcAft>
            </a:pPr>
            <a:r>
              <a:rPr lang="en-US" b="0" i="0" u="none" strike="noStrike" dirty="0">
                <a:solidFill>
                  <a:srgbClr val="0000CD"/>
                </a:solidFill>
                <a:effectLst/>
                <a:latin typeface="Verdana" panose="020B0604030504040204" pitchFamily="34" charset="0"/>
              </a:rPr>
              <a:t>&lt;</a:t>
            </a:r>
            <a:r>
              <a:rPr lang="en-US" b="0" i="0" u="none" strike="noStrike" dirty="0" err="1">
                <a:solidFill>
                  <a:srgbClr val="A52A2A"/>
                </a:solidFill>
                <a:effectLst/>
                <a:latin typeface="Verdana" panose="020B0604030504040204" pitchFamily="34" charset="0"/>
              </a:rPr>
              <a:t>tagname</a:t>
            </a:r>
            <a:r>
              <a:rPr lang="en-US" b="0" i="0" u="none" strike="noStrike" dirty="0">
                <a:solidFill>
                  <a:srgbClr val="0000CD"/>
                </a:solidFill>
                <a:effectLst/>
                <a:latin typeface="Verdana" panose="020B0604030504040204" pitchFamily="34" charset="0"/>
              </a:rPr>
              <a:t>&gt;</a:t>
            </a:r>
            <a:r>
              <a:rPr lang="en-US" b="0" i="0" u="none" strike="noStrike" dirty="0">
                <a:solidFill>
                  <a:srgbClr val="000000"/>
                </a:solidFill>
                <a:effectLst/>
                <a:latin typeface="Verdana" panose="020B0604030504040204" pitchFamily="34" charset="0"/>
              </a:rPr>
              <a:t> Content goes here... </a:t>
            </a:r>
            <a:r>
              <a:rPr lang="en-US" b="0" i="0" u="none" strike="noStrike" dirty="0">
                <a:solidFill>
                  <a:srgbClr val="0000CD"/>
                </a:solidFill>
                <a:effectLst/>
                <a:latin typeface="Verdana" panose="020B0604030504040204" pitchFamily="34" charset="0"/>
              </a:rPr>
              <a:t>&lt;</a:t>
            </a:r>
            <a:r>
              <a:rPr lang="en-US" b="0" i="0" u="none" strike="noStrike" dirty="0">
                <a:solidFill>
                  <a:srgbClr val="A52A2A"/>
                </a:solidFill>
                <a:effectLst/>
                <a:latin typeface="Verdana" panose="020B0604030504040204" pitchFamily="34" charset="0"/>
              </a:rPr>
              <a:t>/</a:t>
            </a:r>
            <a:r>
              <a:rPr lang="en-US" b="0" i="0" u="none" strike="noStrike" dirty="0" err="1">
                <a:solidFill>
                  <a:srgbClr val="A52A2A"/>
                </a:solidFill>
                <a:effectLst/>
                <a:latin typeface="Verdana" panose="020B0604030504040204" pitchFamily="34" charset="0"/>
              </a:rPr>
              <a:t>tagname</a:t>
            </a:r>
            <a:r>
              <a:rPr lang="en-US" b="0" i="0" u="none" strike="noStrike" dirty="0">
                <a:solidFill>
                  <a:srgbClr val="0000CD"/>
                </a:solidFill>
                <a:effectLst/>
                <a:latin typeface="Verdana" panose="020B0604030504040204" pitchFamily="34" charset="0"/>
              </a:rPr>
              <a:t>&gt;</a:t>
            </a:r>
            <a:endParaRPr lang="en-US" b="0" i="0" u="none" strike="noStrike" dirty="0">
              <a:solidFill>
                <a:srgbClr val="000000"/>
              </a:solidFill>
              <a:effectLst/>
              <a:latin typeface="Verdana" panose="020B0604030504040204" pitchFamily="34" charset="0"/>
            </a:endParaRPr>
          </a:p>
          <a:p>
            <a:pPr algn="l"/>
            <a:r>
              <a:rPr lang="en-US" b="0" i="0" u="none" strike="noStrike" dirty="0">
                <a:solidFill>
                  <a:srgbClr val="000000"/>
                </a:solidFill>
                <a:effectLst/>
                <a:latin typeface="Verdana" panose="020B0604030504040204" pitchFamily="34" charset="0"/>
              </a:rPr>
              <a:t>The HTML </a:t>
            </a:r>
            <a:r>
              <a:rPr lang="en-US" b="1" i="0" u="none" strike="noStrike" dirty="0">
                <a:solidFill>
                  <a:srgbClr val="000000"/>
                </a:solidFill>
                <a:effectLst/>
                <a:latin typeface="Verdana" panose="020B0604030504040204" pitchFamily="34" charset="0"/>
              </a:rPr>
              <a:t>element</a:t>
            </a:r>
            <a:r>
              <a:rPr lang="en-US" b="0" i="0" u="none" strike="noStrike" dirty="0">
                <a:solidFill>
                  <a:srgbClr val="000000"/>
                </a:solidFill>
                <a:effectLst/>
                <a:latin typeface="Verdana" panose="020B0604030504040204" pitchFamily="34" charset="0"/>
              </a:rPr>
              <a:t> is everything from the start tag to the end tag:</a:t>
            </a:r>
          </a:p>
          <a:p>
            <a:pPr algn="l">
              <a:spcAft>
                <a:spcPts val="750"/>
              </a:spcAft>
            </a:pPr>
            <a:r>
              <a:rPr lang="en-US" b="0" i="0" u="none" strike="noStrike" dirty="0">
                <a:solidFill>
                  <a:srgbClr val="0000CD"/>
                </a:solidFill>
                <a:effectLst/>
                <a:latin typeface="Verdana" panose="020B0604030504040204" pitchFamily="34" charset="0"/>
              </a:rPr>
              <a:t>&lt;</a:t>
            </a:r>
            <a:r>
              <a:rPr lang="en-US" b="0" i="0" u="none" strike="noStrike" dirty="0">
                <a:solidFill>
                  <a:srgbClr val="A52A2A"/>
                </a:solidFill>
                <a:effectLst/>
                <a:latin typeface="Verdana" panose="020B0604030504040204" pitchFamily="34" charset="0"/>
              </a:rPr>
              <a:t>h1</a:t>
            </a:r>
            <a:r>
              <a:rPr lang="en-US" b="0" i="0" u="none" strike="noStrike" dirty="0">
                <a:solidFill>
                  <a:srgbClr val="0000CD"/>
                </a:solidFill>
                <a:effectLst/>
                <a:latin typeface="Verdana" panose="020B0604030504040204" pitchFamily="34" charset="0"/>
              </a:rPr>
              <a:t>&gt;</a:t>
            </a:r>
            <a:r>
              <a:rPr lang="en-US" b="0" i="0" u="none" strike="noStrike" dirty="0">
                <a:solidFill>
                  <a:srgbClr val="000000"/>
                </a:solidFill>
                <a:effectLst/>
                <a:latin typeface="Verdana" panose="020B0604030504040204" pitchFamily="34" charset="0"/>
              </a:rPr>
              <a:t>My First Heading</a:t>
            </a:r>
            <a:r>
              <a:rPr lang="en-US" b="0" i="0" u="none" strike="noStrike" dirty="0">
                <a:solidFill>
                  <a:srgbClr val="0000CD"/>
                </a:solidFill>
                <a:effectLst/>
                <a:latin typeface="Verdana" panose="020B0604030504040204" pitchFamily="34" charset="0"/>
              </a:rPr>
              <a:t>&lt;</a:t>
            </a:r>
            <a:r>
              <a:rPr lang="en-US" b="0" i="0" u="none" strike="noStrike" dirty="0">
                <a:solidFill>
                  <a:srgbClr val="A52A2A"/>
                </a:solidFill>
                <a:effectLst/>
                <a:latin typeface="Verdana" panose="020B0604030504040204" pitchFamily="34" charset="0"/>
              </a:rPr>
              <a:t>/h1</a:t>
            </a:r>
            <a:r>
              <a:rPr lang="en-US" b="0" i="0" u="none" strike="noStrike" dirty="0">
                <a:solidFill>
                  <a:srgbClr val="0000CD"/>
                </a:solidFill>
                <a:effectLst/>
                <a:latin typeface="Verdana" panose="020B0604030504040204" pitchFamily="34" charset="0"/>
              </a:rPr>
              <a:t>&gt;</a:t>
            </a:r>
            <a:endParaRPr lang="en-US" b="0" i="0" u="none" strike="noStrike" dirty="0">
              <a:solidFill>
                <a:srgbClr val="000000"/>
              </a:solidFill>
              <a:effectLst/>
              <a:latin typeface="Verdana" panose="020B0604030504040204" pitchFamily="34" charset="0"/>
            </a:endParaRPr>
          </a:p>
          <a:p>
            <a:pPr algn="l">
              <a:spcAft>
                <a:spcPts val="750"/>
              </a:spcAft>
            </a:pPr>
            <a:r>
              <a:rPr lang="en-US" b="0" i="0" u="none" strike="noStrike" dirty="0">
                <a:solidFill>
                  <a:srgbClr val="0000CD"/>
                </a:solidFill>
                <a:effectLst/>
                <a:latin typeface="Verdana" panose="020B0604030504040204" pitchFamily="34" charset="0"/>
              </a:rPr>
              <a:t>&lt;</a:t>
            </a:r>
            <a:r>
              <a:rPr lang="en-US" b="0" i="0" u="none" strike="noStrike" dirty="0">
                <a:solidFill>
                  <a:srgbClr val="A52A2A"/>
                </a:solidFill>
                <a:effectLst/>
                <a:latin typeface="Verdana" panose="020B0604030504040204" pitchFamily="34" charset="0"/>
              </a:rPr>
              <a:t>p</a:t>
            </a:r>
            <a:r>
              <a:rPr lang="en-US" b="0" i="0" u="none" strike="noStrike" dirty="0">
                <a:solidFill>
                  <a:srgbClr val="0000CD"/>
                </a:solidFill>
                <a:effectLst/>
                <a:latin typeface="Verdana" panose="020B0604030504040204" pitchFamily="34" charset="0"/>
              </a:rPr>
              <a:t>&gt;</a:t>
            </a:r>
            <a:r>
              <a:rPr lang="en-US" b="0" i="0" u="none" strike="noStrike" dirty="0">
                <a:solidFill>
                  <a:srgbClr val="000000"/>
                </a:solidFill>
                <a:effectLst/>
                <a:latin typeface="Verdana" panose="020B0604030504040204" pitchFamily="34" charset="0"/>
              </a:rPr>
              <a:t>My first paragraph.</a:t>
            </a:r>
            <a:r>
              <a:rPr lang="en-US" b="0" i="0" u="none" strike="noStrike" dirty="0">
                <a:solidFill>
                  <a:srgbClr val="0000CD"/>
                </a:solidFill>
                <a:effectLst/>
                <a:latin typeface="Verdana" panose="020B0604030504040204" pitchFamily="34" charset="0"/>
              </a:rPr>
              <a:t>&lt;</a:t>
            </a:r>
            <a:r>
              <a:rPr lang="en-US" b="0" i="0" u="none" strike="noStrike" dirty="0">
                <a:solidFill>
                  <a:srgbClr val="A52A2A"/>
                </a:solidFill>
                <a:effectLst/>
                <a:latin typeface="Verdana" panose="020B0604030504040204" pitchFamily="34" charset="0"/>
              </a:rPr>
              <a:t>/p</a:t>
            </a:r>
            <a:r>
              <a:rPr lang="en-US" b="0" i="0" u="none" strike="noStrike" dirty="0">
                <a:solidFill>
                  <a:srgbClr val="0000CD"/>
                </a:solidFill>
                <a:effectLst/>
                <a:latin typeface="Verdana" panose="020B0604030504040204" pitchFamily="34" charset="0"/>
              </a:rPr>
              <a:t>&gt;</a:t>
            </a:r>
            <a:endParaRPr lang="en-US" b="0" i="0" u="none" strike="noStrike" dirty="0">
              <a:solidFill>
                <a:srgbClr val="000000"/>
              </a:solidFill>
              <a:effectLst/>
              <a:latin typeface="Verdana" panose="020B0604030504040204" pitchFamily="34" charset="0"/>
            </a:endParaRPr>
          </a:p>
          <a:p>
            <a:endParaRPr lang="en-US" dirty="0"/>
          </a:p>
        </p:txBody>
      </p:sp>
    </p:spTree>
    <p:extLst>
      <p:ext uri="{BB962C8B-B14F-4D97-AF65-F5344CB8AC3E}">
        <p14:creationId xmlns:p14="http://schemas.microsoft.com/office/powerpoint/2010/main" val="355557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795B-2734-4B3F-7BF1-C2DB07D6DB07}"/>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HTML Documents</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CECD2A35-0CFD-C734-047C-1F4FC5470214}"/>
              </a:ext>
            </a:extLst>
          </p:cNvPr>
          <p:cNvSpPr>
            <a:spLocks noGrp="1"/>
          </p:cNvSpPr>
          <p:nvPr>
            <p:ph type="body" idx="1"/>
          </p:nvPr>
        </p:nvSpPr>
        <p:spPr>
          <a:xfrm>
            <a:off x="628650" y="1253330"/>
            <a:ext cx="7886700" cy="4351339"/>
          </a:xfrm>
        </p:spPr>
        <p:txBody>
          <a:bodyPr/>
          <a:lstStyle/>
          <a:p>
            <a:pPr algn="l"/>
            <a:r>
              <a:rPr lang="en-US" b="0" i="0" u="none" strike="noStrike" dirty="0">
                <a:solidFill>
                  <a:srgbClr val="000000"/>
                </a:solidFill>
                <a:effectLst/>
                <a:latin typeface="Verdana" panose="020B0604030504040204" pitchFamily="34" charset="0"/>
              </a:rPr>
              <a:t>All HTML documents must start with a document type declaration: &lt;!DOCTYPE html&gt;.</a:t>
            </a:r>
          </a:p>
          <a:p>
            <a:pPr algn="l"/>
            <a:r>
              <a:rPr lang="en-US" b="0" i="0" u="none" strike="noStrike" dirty="0">
                <a:solidFill>
                  <a:srgbClr val="000000"/>
                </a:solidFill>
                <a:effectLst/>
                <a:latin typeface="Verdana" panose="020B0604030504040204" pitchFamily="34" charset="0"/>
              </a:rPr>
              <a:t>The HTML document itself begins with &lt;html&gt; and ends with &lt;/html&gt;.</a:t>
            </a:r>
          </a:p>
          <a:p>
            <a:pPr algn="l"/>
            <a:r>
              <a:rPr lang="en-US" b="0" i="0" u="none" strike="noStrike" dirty="0">
                <a:solidFill>
                  <a:srgbClr val="000000"/>
                </a:solidFill>
                <a:effectLst/>
                <a:latin typeface="Verdana" panose="020B0604030504040204" pitchFamily="34" charset="0"/>
              </a:rPr>
              <a:t>The visible part of the HTML document is between &lt;body&gt; and &lt;/body&gt;.</a:t>
            </a:r>
          </a:p>
          <a:p>
            <a:r>
              <a:rPr lang="en-US" b="0" i="0" u="none" strike="noStrike" dirty="0">
                <a:solidFill>
                  <a:srgbClr val="708090"/>
                </a:solidFill>
                <a:effectLst/>
                <a:latin typeface="Consolas" panose="020B0609020204030204" pitchFamily="49" charset="0"/>
              </a:rPr>
              <a:t>&lt;!DOCTYPE html&gt;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html</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body</a:t>
            </a:r>
            <a:r>
              <a:rPr lang="en-US" b="0" i="0" u="none" strike="noStrike" dirty="0">
                <a:solidFill>
                  <a:srgbClr val="999999"/>
                </a:solidFill>
                <a:effectLst/>
                <a:latin typeface="Consolas" panose="020B0609020204030204" pitchFamily="49" charset="0"/>
              </a:rPr>
              <a:t>&gt;</a:t>
            </a:r>
            <a:br>
              <a:rPr lang="en-US" dirty="0"/>
            </a:b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h1</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My First Heading</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/h1</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p</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My first paragraph.</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/p</a:t>
            </a:r>
            <a:r>
              <a:rPr lang="en-US" b="0" i="0" u="none" strike="noStrike" dirty="0">
                <a:solidFill>
                  <a:srgbClr val="999999"/>
                </a:solidFill>
                <a:effectLst/>
                <a:latin typeface="Consolas" panose="020B0609020204030204" pitchFamily="49" charset="0"/>
              </a:rPr>
              <a:t>&gt;</a:t>
            </a:r>
            <a:br>
              <a:rPr lang="en-US" dirty="0"/>
            </a:b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/body</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/html</a:t>
            </a:r>
            <a:r>
              <a:rPr lang="en-US" b="0" i="0" u="none" strike="noStrike" dirty="0">
                <a:solidFill>
                  <a:srgbClr val="999999"/>
                </a:solidFill>
                <a:effectLst/>
                <a:latin typeface="Consolas" panose="020B0609020204030204" pitchFamily="49" charset="0"/>
              </a:rPr>
              <a:t>&gt;</a:t>
            </a:r>
            <a:endParaRPr lang="en-US" dirty="0"/>
          </a:p>
        </p:txBody>
      </p:sp>
    </p:spTree>
    <p:extLst>
      <p:ext uri="{BB962C8B-B14F-4D97-AF65-F5344CB8AC3E}">
        <p14:creationId xmlns:p14="http://schemas.microsoft.com/office/powerpoint/2010/main" val="172865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1C30-36CF-49C6-8820-8D790E4AC45A}"/>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The &lt;!DOCTYPE&gt; Declaration</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E2D28234-97B5-F8BF-F344-6DC83ADFCCC2}"/>
              </a:ext>
            </a:extLst>
          </p:cNvPr>
          <p:cNvSpPr>
            <a:spLocks noGrp="1"/>
          </p:cNvSpPr>
          <p:nvPr>
            <p:ph type="body" idx="1"/>
          </p:nvPr>
        </p:nvSpPr>
        <p:spPr/>
        <p:txBody>
          <a:bodyPr/>
          <a:lstStyle/>
          <a:p>
            <a:pPr algn="l"/>
            <a:r>
              <a:rPr lang="en-US" b="0" i="0" u="none" strike="noStrike" dirty="0">
                <a:solidFill>
                  <a:srgbClr val="000000"/>
                </a:solidFill>
                <a:effectLst/>
                <a:latin typeface="Verdana" panose="020B0604030504040204" pitchFamily="34" charset="0"/>
              </a:rPr>
              <a:t>The &lt;!DOCTYPE&gt; declaration represents the document type, and helps browsers to display web pages correctly.</a:t>
            </a:r>
          </a:p>
          <a:p>
            <a:pPr algn="l"/>
            <a:r>
              <a:rPr lang="en-US" b="0" i="0" u="none" strike="noStrike" dirty="0">
                <a:solidFill>
                  <a:srgbClr val="000000"/>
                </a:solidFill>
                <a:effectLst/>
                <a:latin typeface="Verdana" panose="020B0604030504040204" pitchFamily="34" charset="0"/>
              </a:rPr>
              <a:t>It must only appear once, at the top of the page (before any HTML tags). </a:t>
            </a:r>
          </a:p>
          <a:p>
            <a:pPr algn="l"/>
            <a:r>
              <a:rPr lang="en-US" b="0" i="0" u="none" strike="noStrike" dirty="0">
                <a:solidFill>
                  <a:srgbClr val="000000"/>
                </a:solidFill>
                <a:effectLst/>
                <a:latin typeface="Verdana" panose="020B0604030504040204" pitchFamily="34" charset="0"/>
              </a:rPr>
              <a:t>The &lt;!DOCTYPE&gt; declaration is not case sensitive.</a:t>
            </a:r>
          </a:p>
          <a:p>
            <a:pPr algn="l"/>
            <a:r>
              <a:rPr lang="en-US" b="0" i="0" u="none" strike="noStrike" dirty="0">
                <a:solidFill>
                  <a:srgbClr val="000000"/>
                </a:solidFill>
                <a:effectLst/>
                <a:latin typeface="Verdana" panose="020B0604030504040204" pitchFamily="34" charset="0"/>
              </a:rPr>
              <a:t>The &lt;!DOCTYPE&gt; declaration for HTML5 is:</a:t>
            </a:r>
          </a:p>
          <a:p>
            <a:r>
              <a:rPr lang="en-US" b="0" i="0" u="none" strike="noStrike" dirty="0">
                <a:solidFill>
                  <a:srgbClr val="708090"/>
                </a:solidFill>
                <a:effectLst/>
                <a:latin typeface="Consolas" panose="020B0609020204030204" pitchFamily="49" charset="0"/>
              </a:rPr>
              <a:t>&lt;!DOCTYPE html&gt;</a:t>
            </a:r>
            <a:endParaRPr lang="en-US" dirty="0"/>
          </a:p>
        </p:txBody>
      </p:sp>
    </p:spTree>
    <p:extLst>
      <p:ext uri="{BB962C8B-B14F-4D97-AF65-F5344CB8AC3E}">
        <p14:creationId xmlns:p14="http://schemas.microsoft.com/office/powerpoint/2010/main" val="416775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BDB4-3763-1B2E-8C08-2FD2A7CA58AD}"/>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HTML Headings</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2CF1AE02-0A16-5F25-A0FE-E2BF96418C13}"/>
              </a:ext>
            </a:extLst>
          </p:cNvPr>
          <p:cNvSpPr>
            <a:spLocks noGrp="1"/>
          </p:cNvSpPr>
          <p:nvPr>
            <p:ph type="body" idx="1"/>
          </p:nvPr>
        </p:nvSpPr>
        <p:spPr/>
        <p:txBody>
          <a:bodyPr/>
          <a:lstStyle/>
          <a:p>
            <a:pPr algn="l"/>
            <a:r>
              <a:rPr lang="en-US" b="0" i="0" u="none" strike="noStrike" dirty="0">
                <a:solidFill>
                  <a:srgbClr val="000000"/>
                </a:solidFill>
                <a:effectLst/>
                <a:latin typeface="Verdana" panose="020B0604030504040204" pitchFamily="34" charset="0"/>
              </a:rPr>
              <a:t>HTML headings are defined with the &lt;h1&gt; to &lt;h6&gt; tags.</a:t>
            </a:r>
          </a:p>
          <a:p>
            <a:pPr algn="l"/>
            <a:r>
              <a:rPr lang="en-US" b="0" i="0" u="none" strike="noStrike" dirty="0">
                <a:solidFill>
                  <a:srgbClr val="000000"/>
                </a:solidFill>
                <a:effectLst/>
                <a:latin typeface="Verdana" panose="020B0604030504040204" pitchFamily="34" charset="0"/>
              </a:rPr>
              <a:t>&lt;h1&gt; defines the most important heading. &lt;h6&gt; defines the least important heading: </a:t>
            </a:r>
          </a:p>
          <a:p>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h1</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This is heading 1</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/h1</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h2</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This is heading 2</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/h2</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h3</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This is heading 3</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/h3</a:t>
            </a:r>
            <a:r>
              <a:rPr lang="en-US" b="0" i="0" u="none" strike="noStrike" dirty="0">
                <a:solidFill>
                  <a:srgbClr val="999999"/>
                </a:solidFill>
                <a:effectLst/>
                <a:latin typeface="Consolas" panose="020B0609020204030204" pitchFamily="49" charset="0"/>
              </a:rPr>
              <a:t>&gt;</a:t>
            </a:r>
            <a:endParaRPr lang="en-US" dirty="0"/>
          </a:p>
        </p:txBody>
      </p:sp>
    </p:spTree>
    <p:extLst>
      <p:ext uri="{BB962C8B-B14F-4D97-AF65-F5344CB8AC3E}">
        <p14:creationId xmlns:p14="http://schemas.microsoft.com/office/powerpoint/2010/main" val="206108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5A37-C79D-EC43-1FFA-BCB682AF90C6}"/>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HTML Paragraphs</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E90966BC-B189-6CBD-9513-7E7B2196C59B}"/>
              </a:ext>
            </a:extLst>
          </p:cNvPr>
          <p:cNvSpPr>
            <a:spLocks noGrp="1"/>
          </p:cNvSpPr>
          <p:nvPr>
            <p:ph type="body" idx="1"/>
          </p:nvPr>
        </p:nvSpPr>
        <p:spPr/>
        <p:txBody>
          <a:bodyPr/>
          <a:lstStyle/>
          <a:p>
            <a:r>
              <a:rPr lang="en-US" dirty="0">
                <a:effectLst/>
              </a:rPr>
              <a:t>HTML paragraphs are defined with the &lt;p&gt; tag:</a:t>
            </a:r>
            <a:endParaRPr lang="en-US" dirty="0"/>
          </a:p>
          <a:p>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p</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This is a paragraph.</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/p</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p</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This is another paragraph.</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/p</a:t>
            </a:r>
            <a:r>
              <a:rPr lang="en-US" b="0" i="0" u="none" strike="noStrike" dirty="0">
                <a:solidFill>
                  <a:srgbClr val="999999"/>
                </a:solidFill>
                <a:effectLst/>
                <a:latin typeface="Consolas" panose="020B0609020204030204" pitchFamily="49" charset="0"/>
              </a:rPr>
              <a:t>&gt;</a:t>
            </a:r>
            <a:endParaRPr lang="en-US" dirty="0">
              <a:effectLst/>
            </a:endParaRPr>
          </a:p>
        </p:txBody>
      </p:sp>
    </p:spTree>
    <p:extLst>
      <p:ext uri="{BB962C8B-B14F-4D97-AF65-F5344CB8AC3E}">
        <p14:creationId xmlns:p14="http://schemas.microsoft.com/office/powerpoint/2010/main" val="3503399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178C-794E-4F2F-029B-3E04E25DAA4D}"/>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HTML Links</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D78982C0-A375-449C-D198-FD5CF78ACD91}"/>
              </a:ext>
            </a:extLst>
          </p:cNvPr>
          <p:cNvSpPr>
            <a:spLocks noGrp="1"/>
          </p:cNvSpPr>
          <p:nvPr>
            <p:ph type="body" idx="1"/>
          </p:nvPr>
        </p:nvSpPr>
        <p:spPr/>
        <p:txBody>
          <a:bodyPr/>
          <a:lstStyle/>
          <a:p>
            <a:r>
              <a:rPr lang="en-US" b="0" i="0" u="none" strike="noStrike" dirty="0">
                <a:solidFill>
                  <a:srgbClr val="000000"/>
                </a:solidFill>
                <a:effectLst/>
                <a:latin typeface="Verdana" panose="020B0604030504040204" pitchFamily="34" charset="0"/>
              </a:rPr>
              <a:t>HTML links are defined with the </a:t>
            </a:r>
            <a:r>
              <a:rPr lang="en-US" dirty="0"/>
              <a:t>&lt;a&gt;</a:t>
            </a:r>
            <a:r>
              <a:rPr lang="en-US" b="0" i="0" u="none" strike="noStrike" dirty="0">
                <a:solidFill>
                  <a:srgbClr val="000000"/>
                </a:solidFill>
                <a:effectLst/>
                <a:latin typeface="Verdana" panose="020B0604030504040204" pitchFamily="34" charset="0"/>
              </a:rPr>
              <a:t> tag:</a:t>
            </a:r>
          </a:p>
          <a:p>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a</a:t>
            </a:r>
            <a:r>
              <a:rPr lang="en-US" b="0" i="0" u="none" strike="noStrike" dirty="0">
                <a:solidFill>
                  <a:srgbClr val="008000"/>
                </a:solidFill>
                <a:effectLst/>
                <a:latin typeface="Consolas" panose="020B0609020204030204" pitchFamily="49" charset="0"/>
              </a:rPr>
              <a:t> </a:t>
            </a:r>
            <a:r>
              <a:rPr lang="en-US" b="0" i="0" u="none" strike="noStrike" dirty="0" err="1">
                <a:solidFill>
                  <a:srgbClr val="008000"/>
                </a:solidFill>
                <a:effectLst/>
                <a:latin typeface="Consolas" panose="020B0609020204030204" pitchFamily="49" charset="0"/>
              </a:rPr>
              <a:t>href</a:t>
            </a:r>
            <a:r>
              <a:rPr lang="en-US" b="0" i="0" u="none" strike="noStrike" dirty="0">
                <a:solidFill>
                  <a:srgbClr val="005CC5"/>
                </a:solidFill>
                <a:effectLst/>
                <a:latin typeface="Consolas" panose="020B0609020204030204" pitchFamily="49" charset="0"/>
              </a:rPr>
              <a:t>="https://www.w3schools.com"</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This is a link</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/a</a:t>
            </a:r>
            <a:r>
              <a:rPr lang="en-US" b="0" i="0" u="none" strike="noStrike" dirty="0">
                <a:solidFill>
                  <a:srgbClr val="999999"/>
                </a:solidFill>
                <a:effectLst/>
                <a:latin typeface="Consolas" panose="020B0609020204030204" pitchFamily="49" charset="0"/>
              </a:rPr>
              <a:t>&gt;</a:t>
            </a:r>
            <a:endParaRPr lang="en-US" dirty="0">
              <a:solidFill>
                <a:srgbClr val="000000"/>
              </a:solidFill>
              <a:latin typeface="Verdana" panose="020B0604030504040204" pitchFamily="34" charset="0"/>
            </a:endParaRPr>
          </a:p>
          <a:p>
            <a:pPr algn="l"/>
            <a:r>
              <a:rPr lang="en-US" b="0" i="0" u="none" strike="noStrike" dirty="0">
                <a:solidFill>
                  <a:srgbClr val="000000"/>
                </a:solidFill>
                <a:effectLst/>
                <a:latin typeface="Verdana" panose="020B0604030504040204" pitchFamily="34" charset="0"/>
              </a:rPr>
              <a:t>The link's destination is specified in the </a:t>
            </a:r>
            <a:r>
              <a:rPr lang="en-US" b="0" i="0" u="none" strike="noStrike" dirty="0" err="1">
                <a:solidFill>
                  <a:srgbClr val="000000"/>
                </a:solidFill>
                <a:effectLst/>
                <a:latin typeface="Verdana" panose="020B0604030504040204" pitchFamily="34" charset="0"/>
              </a:rPr>
              <a:t>href</a:t>
            </a:r>
            <a:r>
              <a:rPr lang="en-US" b="0" i="0" u="none" strike="noStrike" dirty="0">
                <a:solidFill>
                  <a:srgbClr val="000000"/>
                </a:solidFill>
                <a:effectLst/>
                <a:latin typeface="Verdana" panose="020B0604030504040204" pitchFamily="34" charset="0"/>
              </a:rPr>
              <a:t> attribute. </a:t>
            </a:r>
          </a:p>
          <a:p>
            <a:pPr algn="l"/>
            <a:r>
              <a:rPr lang="en-US" b="0" i="0" u="none" strike="noStrike" dirty="0">
                <a:solidFill>
                  <a:srgbClr val="000000"/>
                </a:solidFill>
                <a:effectLst/>
                <a:latin typeface="Verdana" panose="020B0604030504040204" pitchFamily="34" charset="0"/>
              </a:rPr>
              <a:t>Attributes are used to provide additional information about HTML elements, which is advanced HTML. </a:t>
            </a:r>
          </a:p>
          <a:p>
            <a:endParaRPr lang="en-US" dirty="0"/>
          </a:p>
        </p:txBody>
      </p:sp>
    </p:spTree>
    <p:extLst>
      <p:ext uri="{BB962C8B-B14F-4D97-AF65-F5344CB8AC3E}">
        <p14:creationId xmlns:p14="http://schemas.microsoft.com/office/powerpoint/2010/main" val="226765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7FD2-E0BE-B059-95E4-0E7992770A49}"/>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HTML Images</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D779302A-7276-E498-A086-69FA2616124E}"/>
              </a:ext>
            </a:extLst>
          </p:cNvPr>
          <p:cNvSpPr>
            <a:spLocks noGrp="1"/>
          </p:cNvSpPr>
          <p:nvPr>
            <p:ph type="body" idx="1"/>
          </p:nvPr>
        </p:nvSpPr>
        <p:spPr/>
        <p:txBody>
          <a:bodyPr/>
          <a:lstStyle/>
          <a:p>
            <a:r>
              <a:rPr lang="en-US" dirty="0">
                <a:effectLst/>
              </a:rPr>
              <a:t>HTML images are defined with the &lt;</a:t>
            </a:r>
            <a:r>
              <a:rPr lang="en-US" dirty="0" err="1">
                <a:effectLst/>
              </a:rPr>
              <a:t>img</a:t>
            </a:r>
            <a:r>
              <a:rPr lang="en-US" dirty="0">
                <a:effectLst/>
              </a:rPr>
              <a:t>&gt; tag.</a:t>
            </a:r>
          </a:p>
          <a:p>
            <a:r>
              <a:rPr lang="en-US" dirty="0">
                <a:effectLst/>
              </a:rPr>
              <a:t>The source file (</a:t>
            </a:r>
            <a:r>
              <a:rPr lang="en-US" dirty="0" err="1">
                <a:effectLst/>
              </a:rPr>
              <a:t>src</a:t>
            </a:r>
            <a:r>
              <a:rPr lang="en-US" dirty="0">
                <a:effectLst/>
              </a:rPr>
              <a:t>), alternative text (alt), width, and height are provided as attributes:</a:t>
            </a:r>
            <a:endParaRPr lang="en-US" dirty="0"/>
          </a:p>
          <a:p>
            <a:r>
              <a:rPr lang="en-US" b="0" i="0" u="none" strike="noStrike" dirty="0">
                <a:solidFill>
                  <a:srgbClr val="999999"/>
                </a:solidFill>
                <a:effectLst/>
                <a:latin typeface="Consolas" panose="020B0609020204030204" pitchFamily="49" charset="0"/>
              </a:rPr>
              <a:t>&lt;</a:t>
            </a:r>
            <a:r>
              <a:rPr lang="en-US" b="0" i="0" u="none" strike="noStrike" dirty="0" err="1">
                <a:solidFill>
                  <a:srgbClr val="990055"/>
                </a:solidFill>
                <a:effectLst/>
                <a:latin typeface="Consolas" panose="020B0609020204030204" pitchFamily="49" charset="0"/>
              </a:rPr>
              <a:t>img</a:t>
            </a:r>
            <a:r>
              <a:rPr lang="en-US" b="0" i="0" u="none" strike="noStrike" dirty="0">
                <a:solidFill>
                  <a:srgbClr val="008000"/>
                </a:solidFill>
                <a:effectLst/>
                <a:latin typeface="Consolas" panose="020B0609020204030204" pitchFamily="49" charset="0"/>
              </a:rPr>
              <a:t> </a:t>
            </a:r>
            <a:r>
              <a:rPr lang="en-US" b="0" i="0" u="none" strike="noStrike" dirty="0" err="1">
                <a:solidFill>
                  <a:srgbClr val="008000"/>
                </a:solidFill>
                <a:effectLst/>
                <a:latin typeface="Consolas" panose="020B0609020204030204" pitchFamily="49" charset="0"/>
              </a:rPr>
              <a:t>src</a:t>
            </a:r>
            <a:r>
              <a:rPr lang="en-US" b="0" i="0" u="none" strike="noStrike" dirty="0">
                <a:solidFill>
                  <a:srgbClr val="005CC5"/>
                </a:solidFill>
                <a:effectLst/>
                <a:latin typeface="Consolas" panose="020B0609020204030204" pitchFamily="49" charset="0"/>
              </a:rPr>
              <a:t>="w3schools.jpg"</a:t>
            </a:r>
            <a:r>
              <a:rPr lang="en-US" b="0" i="0" u="none" strike="noStrike" dirty="0">
                <a:solidFill>
                  <a:srgbClr val="008000"/>
                </a:solidFill>
                <a:effectLst/>
                <a:latin typeface="Consolas" panose="020B0609020204030204" pitchFamily="49" charset="0"/>
              </a:rPr>
              <a:t> alt</a:t>
            </a:r>
            <a:r>
              <a:rPr lang="en-US" b="0" i="0" u="none" strike="noStrike" dirty="0">
                <a:solidFill>
                  <a:srgbClr val="005CC5"/>
                </a:solidFill>
                <a:effectLst/>
                <a:latin typeface="Consolas" panose="020B0609020204030204" pitchFamily="49" charset="0"/>
              </a:rPr>
              <a:t>="W3Schools.com"</a:t>
            </a:r>
            <a:r>
              <a:rPr lang="en-US" b="0" i="0" u="none" strike="noStrike" dirty="0">
                <a:solidFill>
                  <a:srgbClr val="008000"/>
                </a:solidFill>
                <a:effectLst/>
                <a:latin typeface="Consolas" panose="020B0609020204030204" pitchFamily="49" charset="0"/>
              </a:rPr>
              <a:t> width</a:t>
            </a:r>
            <a:r>
              <a:rPr lang="en-US" b="0" i="0" u="none" strike="noStrike" dirty="0">
                <a:solidFill>
                  <a:srgbClr val="005CC5"/>
                </a:solidFill>
                <a:effectLst/>
                <a:latin typeface="Consolas" panose="020B0609020204030204" pitchFamily="49" charset="0"/>
              </a:rPr>
              <a:t>="104"</a:t>
            </a:r>
            <a:r>
              <a:rPr lang="en-US" b="0" i="0" u="none" strike="noStrike" dirty="0">
                <a:solidFill>
                  <a:srgbClr val="008000"/>
                </a:solidFill>
                <a:effectLst/>
                <a:latin typeface="Consolas" panose="020B0609020204030204" pitchFamily="49" charset="0"/>
              </a:rPr>
              <a:t> height</a:t>
            </a:r>
            <a:r>
              <a:rPr lang="en-US" b="0" i="0" u="none" strike="noStrike" dirty="0">
                <a:solidFill>
                  <a:srgbClr val="005CC5"/>
                </a:solidFill>
                <a:effectLst/>
                <a:latin typeface="Consolas" panose="020B0609020204030204" pitchFamily="49" charset="0"/>
              </a:rPr>
              <a:t>="142"</a:t>
            </a:r>
            <a:r>
              <a:rPr lang="en-US" b="0" i="0" u="none" strike="noStrike" dirty="0">
                <a:solidFill>
                  <a:srgbClr val="999999"/>
                </a:solidFill>
                <a:effectLst/>
                <a:latin typeface="Consolas" panose="020B0609020204030204" pitchFamily="49" charset="0"/>
              </a:rPr>
              <a:t>&gt;</a:t>
            </a:r>
            <a:endParaRPr lang="en-US" dirty="0">
              <a:effectLst/>
            </a:endParaRPr>
          </a:p>
        </p:txBody>
      </p:sp>
    </p:spTree>
    <p:extLst>
      <p:ext uri="{BB962C8B-B14F-4D97-AF65-F5344CB8AC3E}">
        <p14:creationId xmlns:p14="http://schemas.microsoft.com/office/powerpoint/2010/main" val="86938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9611-3FC3-E8A3-F4CB-BA8C6E8EF586}"/>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What is CSS?</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4BFA47B3-7463-62B6-6BE9-EFBD32060CB3}"/>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CSS stands for Cascading Style Sheets</a:t>
            </a:r>
          </a:p>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CSS describes how HTML elements are to be displayed on screen, paper, or in other media</a:t>
            </a:r>
          </a:p>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CSS saves a lot of work. It can control the layout of multiple web pages all at once</a:t>
            </a:r>
          </a:p>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External stylesheets are stored in CSS files</a:t>
            </a:r>
          </a:p>
          <a:p>
            <a:endParaRPr lang="en-US" dirty="0"/>
          </a:p>
        </p:txBody>
      </p:sp>
    </p:spTree>
    <p:extLst>
      <p:ext uri="{BB962C8B-B14F-4D97-AF65-F5344CB8AC3E}">
        <p14:creationId xmlns:p14="http://schemas.microsoft.com/office/powerpoint/2010/main" val="3588596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CB7B-02CA-25DB-4F69-4E837723C4AC}"/>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Why Use CSS?</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35A9F844-E179-BB08-4128-B158B281477F}"/>
              </a:ext>
            </a:extLst>
          </p:cNvPr>
          <p:cNvSpPr>
            <a:spLocks noGrp="1"/>
          </p:cNvSpPr>
          <p:nvPr>
            <p:ph type="body" idx="1"/>
          </p:nvPr>
        </p:nvSpPr>
        <p:spPr>
          <a:xfrm>
            <a:off x="628650" y="1158651"/>
            <a:ext cx="7886700" cy="4351339"/>
          </a:xfrm>
        </p:spPr>
        <p:txBody>
          <a:bodyPr/>
          <a:lstStyle/>
          <a:p>
            <a:r>
              <a:rPr lang="en-US" dirty="0">
                <a:effectLst/>
              </a:rPr>
              <a:t>CSS is used to define styles for your web pages, including the design, layout and variations in display for different devices and screen sizes.</a:t>
            </a:r>
            <a:endParaRPr lang="en-US" dirty="0"/>
          </a:p>
          <a:p>
            <a:r>
              <a:rPr lang="en-US" b="0" i="0" u="none" strike="noStrike" dirty="0">
                <a:solidFill>
                  <a:srgbClr val="990055"/>
                </a:solidFill>
                <a:effectLst/>
                <a:latin typeface="Consolas" panose="020B0609020204030204" pitchFamily="49" charset="0"/>
              </a:rPr>
              <a:t>body </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D73A49"/>
                </a:solidFill>
                <a:effectLst/>
                <a:latin typeface="Consolas" panose="020B0609020204030204" pitchFamily="49" charset="0"/>
              </a:rPr>
              <a:t>  background-color</a:t>
            </a:r>
            <a:r>
              <a:rPr lang="en-US" b="0" i="0" u="none" strike="noStrike" dirty="0">
                <a:solidFill>
                  <a:srgbClr val="999999"/>
                </a:solidFill>
                <a:effectLst/>
                <a:latin typeface="Consolas" panose="020B0609020204030204" pitchFamily="49" charset="0"/>
              </a:rPr>
              <a:t>:</a:t>
            </a:r>
            <a:r>
              <a:rPr lang="en-US" b="0" i="0" u="none" strike="noStrike" dirty="0">
                <a:solidFill>
                  <a:srgbClr val="005CC5"/>
                </a:solidFill>
                <a:effectLst/>
                <a:latin typeface="Consolas" panose="020B0609020204030204" pitchFamily="49" charset="0"/>
              </a:rPr>
              <a:t> </a:t>
            </a:r>
            <a:r>
              <a:rPr lang="en-US" b="0" i="0" u="none" strike="noStrike" dirty="0" err="1">
                <a:solidFill>
                  <a:srgbClr val="005CC5"/>
                </a:solidFill>
                <a:effectLst/>
                <a:latin typeface="Consolas" panose="020B0609020204030204" pitchFamily="49" charset="0"/>
              </a:rPr>
              <a:t>lightblue</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999999"/>
                </a:solidFill>
                <a:effectLst/>
                <a:latin typeface="Consolas" panose="020B0609020204030204" pitchFamily="49" charset="0"/>
              </a:rPr>
              <a:t>}</a:t>
            </a:r>
            <a:br>
              <a:rPr lang="en-US" dirty="0"/>
            </a:br>
            <a:br>
              <a:rPr lang="en-US" dirty="0"/>
            </a:br>
            <a:r>
              <a:rPr lang="en-US" b="0" i="0" u="none" strike="noStrike" dirty="0">
                <a:solidFill>
                  <a:srgbClr val="990055"/>
                </a:solidFill>
                <a:effectLst/>
                <a:latin typeface="Consolas" panose="020B0609020204030204" pitchFamily="49" charset="0"/>
              </a:rPr>
              <a:t>h1 </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D73A49"/>
                </a:solidFill>
                <a:effectLst/>
                <a:latin typeface="Consolas" panose="020B0609020204030204" pitchFamily="49" charset="0"/>
              </a:rPr>
              <a:t>  color</a:t>
            </a:r>
            <a:r>
              <a:rPr lang="en-US" b="0" i="0" u="none" strike="noStrike" dirty="0">
                <a:solidFill>
                  <a:srgbClr val="999999"/>
                </a:solidFill>
                <a:effectLst/>
                <a:latin typeface="Consolas" panose="020B0609020204030204" pitchFamily="49" charset="0"/>
              </a:rPr>
              <a:t>:</a:t>
            </a:r>
            <a:r>
              <a:rPr lang="en-US" b="0" i="0" u="none" strike="noStrike" dirty="0">
                <a:solidFill>
                  <a:srgbClr val="005CC5"/>
                </a:solidFill>
                <a:effectLst/>
                <a:latin typeface="Consolas" panose="020B0609020204030204" pitchFamily="49" charset="0"/>
              </a:rPr>
              <a:t> white</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D73A49"/>
                </a:solidFill>
                <a:effectLst/>
                <a:latin typeface="Consolas" panose="020B0609020204030204" pitchFamily="49" charset="0"/>
              </a:rPr>
              <a:t>  text-align</a:t>
            </a:r>
            <a:r>
              <a:rPr lang="en-US" b="0" i="0" u="none" strike="noStrike" dirty="0">
                <a:solidFill>
                  <a:srgbClr val="999999"/>
                </a:solidFill>
                <a:effectLst/>
                <a:latin typeface="Consolas" panose="020B0609020204030204" pitchFamily="49" charset="0"/>
              </a:rPr>
              <a:t>:</a:t>
            </a:r>
            <a:r>
              <a:rPr lang="en-US" b="0" i="0" u="none" strike="noStrike" dirty="0">
                <a:solidFill>
                  <a:srgbClr val="005CC5"/>
                </a:solidFill>
                <a:effectLst/>
                <a:latin typeface="Consolas" panose="020B0609020204030204" pitchFamily="49" charset="0"/>
              </a:rPr>
              <a:t> center</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999999"/>
                </a:solidFill>
                <a:effectLst/>
                <a:latin typeface="Consolas" panose="020B0609020204030204" pitchFamily="49" charset="0"/>
              </a:rPr>
              <a:t>}</a:t>
            </a:r>
            <a:br>
              <a:rPr lang="en-US" dirty="0"/>
            </a:br>
            <a:br>
              <a:rPr lang="en-US" dirty="0"/>
            </a:br>
            <a:r>
              <a:rPr lang="en-US" b="0" i="0" u="none" strike="noStrike" dirty="0">
                <a:solidFill>
                  <a:srgbClr val="990055"/>
                </a:solidFill>
                <a:effectLst/>
                <a:latin typeface="Consolas" panose="020B0609020204030204" pitchFamily="49" charset="0"/>
              </a:rPr>
              <a:t>p </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D73A49"/>
                </a:solidFill>
                <a:effectLst/>
                <a:latin typeface="Consolas" panose="020B0609020204030204" pitchFamily="49" charset="0"/>
              </a:rPr>
              <a:t>  font-family</a:t>
            </a:r>
            <a:r>
              <a:rPr lang="en-US" b="0" i="0" u="none" strike="noStrike" dirty="0">
                <a:solidFill>
                  <a:srgbClr val="999999"/>
                </a:solidFill>
                <a:effectLst/>
                <a:latin typeface="Consolas" panose="020B0609020204030204" pitchFamily="49" charset="0"/>
              </a:rPr>
              <a:t>:</a:t>
            </a:r>
            <a:r>
              <a:rPr lang="en-US" b="0" i="0" u="none" strike="noStrike" dirty="0">
                <a:solidFill>
                  <a:srgbClr val="005CC5"/>
                </a:solidFill>
                <a:effectLst/>
                <a:latin typeface="Consolas" panose="020B0609020204030204" pitchFamily="49" charset="0"/>
              </a:rPr>
              <a:t> </a:t>
            </a:r>
            <a:r>
              <a:rPr lang="en-US" b="0" i="0" u="none" strike="noStrike" dirty="0" err="1">
                <a:solidFill>
                  <a:srgbClr val="005CC5"/>
                </a:solidFill>
                <a:effectLst/>
                <a:latin typeface="Consolas" panose="020B0609020204030204" pitchFamily="49" charset="0"/>
              </a:rPr>
              <a:t>verdana</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D73A49"/>
                </a:solidFill>
                <a:effectLst/>
                <a:latin typeface="Consolas" panose="020B0609020204030204" pitchFamily="49" charset="0"/>
              </a:rPr>
              <a:t>  font-size</a:t>
            </a:r>
            <a:r>
              <a:rPr lang="en-US" b="0" i="0" u="none" strike="noStrike" dirty="0">
                <a:solidFill>
                  <a:srgbClr val="999999"/>
                </a:solidFill>
                <a:effectLst/>
                <a:latin typeface="Consolas" panose="020B0609020204030204" pitchFamily="49" charset="0"/>
              </a:rPr>
              <a:t>:</a:t>
            </a:r>
            <a:r>
              <a:rPr lang="en-US" b="0" i="0" u="none" strike="noStrike" dirty="0">
                <a:solidFill>
                  <a:srgbClr val="005CC5"/>
                </a:solidFill>
                <a:effectLst/>
                <a:latin typeface="Consolas" panose="020B0609020204030204" pitchFamily="49" charset="0"/>
              </a:rPr>
              <a:t> 20px</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999999"/>
                </a:solidFill>
                <a:effectLst/>
                <a:latin typeface="Consolas" panose="020B0609020204030204" pitchFamily="49" charset="0"/>
              </a:rPr>
              <a:t>}</a:t>
            </a:r>
            <a:endParaRPr lang="en-US" dirty="0">
              <a:effectLst/>
            </a:endParaRPr>
          </a:p>
        </p:txBody>
      </p:sp>
    </p:spTree>
    <p:extLst>
      <p:ext uri="{BB962C8B-B14F-4D97-AF65-F5344CB8AC3E}">
        <p14:creationId xmlns:p14="http://schemas.microsoft.com/office/powerpoint/2010/main" val="263575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F7DA-452D-DC2E-E4E1-FA4080EB23B8}"/>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CSS Solved a Big Problem</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3D2B9F1D-8E68-FA5C-20E7-3135688BFD77}"/>
              </a:ext>
            </a:extLst>
          </p:cNvPr>
          <p:cNvSpPr>
            <a:spLocks noGrp="1"/>
          </p:cNvSpPr>
          <p:nvPr>
            <p:ph type="body" idx="1"/>
          </p:nvPr>
        </p:nvSpPr>
        <p:spPr>
          <a:xfrm>
            <a:off x="628650" y="1027906"/>
            <a:ext cx="7886700" cy="4351339"/>
          </a:xfrm>
        </p:spPr>
        <p:txBody>
          <a:bodyPr/>
          <a:lstStyle/>
          <a:p>
            <a:pPr algn="l"/>
            <a:r>
              <a:rPr lang="en-US" sz="2000" b="0" i="0" u="none" strike="noStrike" dirty="0">
                <a:solidFill>
                  <a:srgbClr val="000000"/>
                </a:solidFill>
                <a:effectLst/>
                <a:latin typeface="Verdana" panose="020B0604030504040204" pitchFamily="34" charset="0"/>
              </a:rPr>
              <a:t>HTML was NEVER intended to contain tags for formatting a web page!</a:t>
            </a:r>
          </a:p>
          <a:p>
            <a:pPr algn="l"/>
            <a:r>
              <a:rPr lang="en-US" sz="2000" b="0" i="0" u="none" strike="noStrike" dirty="0">
                <a:solidFill>
                  <a:srgbClr val="000000"/>
                </a:solidFill>
                <a:effectLst/>
                <a:latin typeface="Verdana" panose="020B0604030504040204" pitchFamily="34" charset="0"/>
              </a:rPr>
              <a:t>HTML was created to describe the content of a web page, like:</a:t>
            </a:r>
          </a:p>
          <a:p>
            <a:pPr algn="l"/>
            <a:r>
              <a:rPr lang="en-US" sz="2000" b="0" i="0" u="none" strike="noStrike" dirty="0">
                <a:solidFill>
                  <a:srgbClr val="000000"/>
                </a:solidFill>
                <a:effectLst/>
                <a:latin typeface="Verdana" panose="020B0604030504040204" pitchFamily="34" charset="0"/>
              </a:rPr>
              <a:t>&lt;h1&gt;This is a heading&lt;/h1&gt;</a:t>
            </a:r>
          </a:p>
          <a:p>
            <a:pPr algn="l"/>
            <a:r>
              <a:rPr lang="en-US" sz="2000" b="0" i="0" u="none" strike="noStrike" dirty="0">
                <a:solidFill>
                  <a:srgbClr val="000000"/>
                </a:solidFill>
                <a:effectLst/>
                <a:latin typeface="Verdana" panose="020B0604030504040204" pitchFamily="34" charset="0"/>
              </a:rPr>
              <a:t>&lt;p&gt;This is a paragraph.&lt;/p&gt;</a:t>
            </a:r>
          </a:p>
          <a:p>
            <a:pPr algn="l"/>
            <a:r>
              <a:rPr lang="en-US" sz="2000" b="0" i="0" u="none" strike="noStrike" dirty="0">
                <a:solidFill>
                  <a:srgbClr val="000000"/>
                </a:solidFill>
                <a:effectLst/>
                <a:latin typeface="Verdana" panose="020B0604030504040204" pitchFamily="34" charset="0"/>
              </a:rPr>
              <a:t>When tags like &lt;font&gt;, and color attributes were added to the HTML 3.2 specification, it started a nightmare for web developers. Development of large websites, where fonts and color information were added to every single page, became a long and expensive process.</a:t>
            </a:r>
          </a:p>
          <a:p>
            <a:pPr algn="l"/>
            <a:r>
              <a:rPr lang="en-US" sz="2000" b="0" i="0" u="none" strike="noStrike" dirty="0">
                <a:solidFill>
                  <a:srgbClr val="000000"/>
                </a:solidFill>
                <a:effectLst/>
                <a:latin typeface="Verdana" panose="020B0604030504040204" pitchFamily="34" charset="0"/>
              </a:rPr>
              <a:t>To solve this problem, the World Wide Web Consortium (W3C) created CSS.</a:t>
            </a:r>
          </a:p>
          <a:p>
            <a:pPr algn="l"/>
            <a:r>
              <a:rPr lang="en-US" sz="2000" b="0" i="0" u="none" strike="noStrike" dirty="0">
                <a:solidFill>
                  <a:srgbClr val="000000"/>
                </a:solidFill>
                <a:effectLst/>
                <a:latin typeface="Verdana" panose="020B0604030504040204" pitchFamily="34" charset="0"/>
              </a:rPr>
              <a:t>CSS removed the style formatting from the HTML page!</a:t>
            </a:r>
          </a:p>
          <a:p>
            <a:endParaRPr lang="en-US" sz="2000" dirty="0"/>
          </a:p>
        </p:txBody>
      </p:sp>
    </p:spTree>
    <p:extLst>
      <p:ext uri="{BB962C8B-B14F-4D97-AF65-F5344CB8AC3E}">
        <p14:creationId xmlns:p14="http://schemas.microsoft.com/office/powerpoint/2010/main" val="406735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CB5-B0A7-6892-9EFD-D0B9B3147D12}"/>
              </a:ext>
            </a:extLst>
          </p:cNvPr>
          <p:cNvSpPr>
            <a:spLocks noGrp="1"/>
          </p:cNvSpPr>
          <p:nvPr>
            <p:ph type="title"/>
          </p:nvPr>
        </p:nvSpPr>
        <p:spPr>
          <a:xfrm>
            <a:off x="628650" y="809968"/>
            <a:ext cx="7886700" cy="1325563"/>
          </a:xfrm>
        </p:spPr>
        <p:txBody>
          <a:bodyPr/>
          <a:lstStyle/>
          <a:p>
            <a:r>
              <a:rPr lang="en-US" dirty="0"/>
              <a:t>Introduction</a:t>
            </a:r>
          </a:p>
        </p:txBody>
      </p:sp>
      <p:sp>
        <p:nvSpPr>
          <p:cNvPr id="3" name="Text Placeholder 2">
            <a:extLst>
              <a:ext uri="{FF2B5EF4-FFF2-40B4-BE49-F238E27FC236}">
                <a16:creationId xmlns:a16="http://schemas.microsoft.com/office/drawing/2014/main" id="{157E8EB4-B2D9-C607-9E5C-B8CBADC7C60E}"/>
              </a:ext>
            </a:extLst>
          </p:cNvPr>
          <p:cNvSpPr>
            <a:spLocks noGrp="1"/>
          </p:cNvSpPr>
          <p:nvPr>
            <p:ph type="body" idx="1"/>
          </p:nvPr>
        </p:nvSpPr>
        <p:spPr/>
        <p:txBody>
          <a:bodyPr/>
          <a:lstStyle/>
          <a:p>
            <a:pPr>
              <a:buFont typeface="Arial" panose="020B0604020202020204" pitchFamily="34" charset="0"/>
              <a:buChar char="•"/>
            </a:pPr>
            <a:r>
              <a:rPr lang="en-US" sz="2000" dirty="0">
                <a:effectLst/>
                <a:latin typeface="Helvetica" pitchFamily="2" charset="0"/>
              </a:rPr>
              <a:t>﻿Web development refers to the building, creating, and maintaining of websites. It includes aspects such as web design, web publishing, web programming, and database management.</a:t>
            </a:r>
          </a:p>
          <a:p>
            <a:pPr>
              <a:buFont typeface="Arial" panose="020B0604020202020204" pitchFamily="34" charset="0"/>
              <a:buChar char="•"/>
            </a:pPr>
            <a:r>
              <a:rPr lang="en-US" sz="2000" dirty="0">
                <a:effectLst/>
                <a:latin typeface="Helvetica" pitchFamily="2" charset="0"/>
              </a:rPr>
              <a:t>﻿﻿It is the creation of an application that works over the internet i.e. websites.</a:t>
            </a:r>
          </a:p>
          <a:p>
            <a:pPr>
              <a:buFont typeface="Arial" panose="020B0604020202020204" pitchFamily="34" charset="0"/>
              <a:buChar char="•"/>
            </a:pPr>
            <a:r>
              <a:rPr lang="en-US" sz="2000" dirty="0">
                <a:effectLst/>
                <a:latin typeface="Helvetica" pitchFamily="2" charset="0"/>
              </a:rPr>
              <a:t>﻿﻿The term development is usually reserved for the actual construction of these things (that is to say, the programming of sites). The basic tools involved are programming languages called HTML (Hypertext Markup Language), CSS (Cascading Style Sheets), and JavaScript.</a:t>
            </a:r>
          </a:p>
          <a:p>
            <a:pPr algn="just"/>
            <a:endParaRPr lang="en-US" sz="2800" dirty="0"/>
          </a:p>
        </p:txBody>
      </p:sp>
    </p:spTree>
    <p:extLst>
      <p:ext uri="{BB962C8B-B14F-4D97-AF65-F5344CB8AC3E}">
        <p14:creationId xmlns:p14="http://schemas.microsoft.com/office/powerpoint/2010/main" val="228246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C798-2F3A-808B-8C66-32B9F11129F5}"/>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CSS Saves a Lot of Work!</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29E28B88-1EBC-D66E-1F65-1F7F5C3FBC45}"/>
              </a:ext>
            </a:extLst>
          </p:cNvPr>
          <p:cNvSpPr>
            <a:spLocks noGrp="1"/>
          </p:cNvSpPr>
          <p:nvPr>
            <p:ph type="body" idx="1"/>
          </p:nvPr>
        </p:nvSpPr>
        <p:spPr/>
        <p:txBody>
          <a:bodyPr/>
          <a:lstStyle/>
          <a:p>
            <a:pPr algn="l"/>
            <a:r>
              <a:rPr lang="en-US" b="0" i="0" u="none" strike="noStrike" dirty="0">
                <a:solidFill>
                  <a:srgbClr val="000000"/>
                </a:solidFill>
                <a:effectLst/>
                <a:latin typeface="Verdana" panose="020B0604030504040204" pitchFamily="34" charset="0"/>
              </a:rPr>
              <a:t>The style definitions are normally saved in external .</a:t>
            </a:r>
            <a:r>
              <a:rPr lang="en-US" b="0" i="0" u="none" strike="noStrike" dirty="0" err="1">
                <a:solidFill>
                  <a:srgbClr val="000000"/>
                </a:solidFill>
                <a:effectLst/>
                <a:latin typeface="Verdana" panose="020B0604030504040204" pitchFamily="34" charset="0"/>
              </a:rPr>
              <a:t>css</a:t>
            </a:r>
            <a:r>
              <a:rPr lang="en-US" b="0" i="0" u="none" strike="noStrike" dirty="0">
                <a:solidFill>
                  <a:srgbClr val="000000"/>
                </a:solidFill>
                <a:effectLst/>
                <a:latin typeface="Verdana" panose="020B0604030504040204" pitchFamily="34" charset="0"/>
              </a:rPr>
              <a:t> files.</a:t>
            </a:r>
          </a:p>
          <a:p>
            <a:pPr algn="l"/>
            <a:r>
              <a:rPr lang="en-US" b="0" i="0" u="none" strike="noStrike" dirty="0">
                <a:solidFill>
                  <a:srgbClr val="000000"/>
                </a:solidFill>
                <a:effectLst/>
                <a:latin typeface="Verdana" panose="020B0604030504040204" pitchFamily="34" charset="0"/>
              </a:rPr>
              <a:t>With an external stylesheet file, you can change the look of an entire website by changing just one file!</a:t>
            </a:r>
          </a:p>
          <a:p>
            <a:endParaRPr lang="en-US" dirty="0"/>
          </a:p>
        </p:txBody>
      </p:sp>
    </p:spTree>
    <p:extLst>
      <p:ext uri="{BB962C8B-B14F-4D97-AF65-F5344CB8AC3E}">
        <p14:creationId xmlns:p14="http://schemas.microsoft.com/office/powerpoint/2010/main" val="714230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7F9C-04D5-3D05-5533-3F6A5825FD79}"/>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CSS Syntax</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E9B78F30-1478-6D49-9FF5-98212BAD4F1F}"/>
              </a:ext>
            </a:extLst>
          </p:cNvPr>
          <p:cNvSpPr>
            <a:spLocks noGrp="1"/>
          </p:cNvSpPr>
          <p:nvPr>
            <p:ph type="body" idx="1"/>
          </p:nvPr>
        </p:nvSpPr>
        <p:spPr>
          <a:xfrm>
            <a:off x="628650" y="1253330"/>
            <a:ext cx="7886700" cy="4351339"/>
          </a:xfrm>
        </p:spPr>
        <p:txBody>
          <a:bodyPr/>
          <a:lstStyle/>
          <a:p>
            <a:r>
              <a:rPr lang="en-US" b="0" i="0" u="none" strike="noStrike" dirty="0">
                <a:solidFill>
                  <a:srgbClr val="000000"/>
                </a:solidFill>
                <a:effectLst/>
                <a:latin typeface="Verdana" panose="020B0604030504040204" pitchFamily="34" charset="0"/>
              </a:rPr>
              <a:t>A CSS rule consists of a selector and a declaration block.</a:t>
            </a:r>
          </a:p>
          <a:p>
            <a:r>
              <a:rPr lang="en-US" dirty="0">
                <a:effectLst/>
              </a:rPr>
              <a:t>The selector points to the HTML element you want to style.</a:t>
            </a:r>
          </a:p>
          <a:p>
            <a:r>
              <a:rPr lang="en-US" dirty="0">
                <a:effectLst/>
              </a:rPr>
              <a:t>The declaration block contains one or more declarations separated by semicolons.</a:t>
            </a:r>
          </a:p>
          <a:p>
            <a:r>
              <a:rPr lang="en-US" dirty="0">
                <a:effectLst/>
              </a:rPr>
              <a:t>Each declaration includes a CSS property name and a value, separated by a colon.</a:t>
            </a:r>
          </a:p>
          <a:p>
            <a:r>
              <a:rPr lang="en-US" dirty="0">
                <a:effectLst/>
              </a:rPr>
              <a:t>Multiple CSS declarations are separated with semicolons, and declaration blocks are surrounded by curly braces.</a:t>
            </a:r>
          </a:p>
          <a:p>
            <a:pPr>
              <a:spcBef>
                <a:spcPts val="1800"/>
              </a:spcBef>
              <a:spcAft>
                <a:spcPts val="1800"/>
              </a:spcAft>
            </a:pPr>
            <a:br>
              <a:rPr lang="en-US" dirty="0">
                <a:effectLst/>
              </a:rPr>
            </a:br>
            <a:endParaRPr lang="en-US" dirty="0">
              <a:effectLst/>
            </a:endParaRPr>
          </a:p>
          <a:p>
            <a:endParaRPr lang="en-US" b="0" i="0" u="none" strike="noStrike" dirty="0">
              <a:solidFill>
                <a:srgbClr val="000000"/>
              </a:solidFill>
              <a:effectLst/>
              <a:latin typeface="Verdana" panose="020B0604030504040204" pitchFamily="34" charset="0"/>
            </a:endParaRPr>
          </a:p>
          <a:p>
            <a:endParaRPr lang="en-US" dirty="0"/>
          </a:p>
        </p:txBody>
      </p:sp>
      <p:pic>
        <p:nvPicPr>
          <p:cNvPr id="4" name="Picture 3">
            <a:extLst>
              <a:ext uri="{FF2B5EF4-FFF2-40B4-BE49-F238E27FC236}">
                <a16:creationId xmlns:a16="http://schemas.microsoft.com/office/drawing/2014/main" id="{9997FA76-5E9D-4F3A-14FD-0BB531DF7CB1}"/>
              </a:ext>
            </a:extLst>
          </p:cNvPr>
          <p:cNvPicPr>
            <a:picLocks noChangeAspect="1"/>
          </p:cNvPicPr>
          <p:nvPr/>
        </p:nvPicPr>
        <p:blipFill>
          <a:blip r:embed="rId2"/>
          <a:stretch>
            <a:fillRect/>
          </a:stretch>
        </p:blipFill>
        <p:spPr>
          <a:xfrm>
            <a:off x="1066275" y="4481815"/>
            <a:ext cx="5625472" cy="1510194"/>
          </a:xfrm>
          <a:prstGeom prst="rect">
            <a:avLst/>
          </a:prstGeom>
        </p:spPr>
      </p:pic>
    </p:spTree>
    <p:extLst>
      <p:ext uri="{BB962C8B-B14F-4D97-AF65-F5344CB8AC3E}">
        <p14:creationId xmlns:p14="http://schemas.microsoft.com/office/powerpoint/2010/main" val="310887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33C2-FC65-9344-1FEF-495B21614CFE}"/>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Example</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94926912-3613-A07D-8223-812533ED6DC1}"/>
              </a:ext>
            </a:extLst>
          </p:cNvPr>
          <p:cNvSpPr>
            <a:spLocks noGrp="1"/>
          </p:cNvSpPr>
          <p:nvPr>
            <p:ph type="body" idx="1"/>
          </p:nvPr>
        </p:nvSpPr>
        <p:spPr>
          <a:xfrm>
            <a:off x="628650" y="1690688"/>
            <a:ext cx="7886700" cy="4351339"/>
          </a:xfrm>
        </p:spPr>
        <p:txBody>
          <a:bodyPr/>
          <a:lstStyle/>
          <a:p>
            <a:pPr algn="l"/>
            <a:r>
              <a:rPr lang="en-US" b="0" i="0" u="none" strike="noStrike" dirty="0">
                <a:solidFill>
                  <a:srgbClr val="000000"/>
                </a:solidFill>
                <a:effectLst/>
                <a:latin typeface="Verdana" panose="020B0604030504040204" pitchFamily="34" charset="0"/>
              </a:rPr>
              <a:t>In this example all &lt;p&gt; elements will be center-aligned, with a red text color:</a:t>
            </a:r>
          </a:p>
          <a:p>
            <a:pPr algn="l"/>
            <a:r>
              <a:rPr lang="en-US" b="0" i="0" u="none" strike="noStrike" dirty="0">
                <a:solidFill>
                  <a:srgbClr val="990055"/>
                </a:solidFill>
                <a:effectLst/>
                <a:latin typeface="Consolas" panose="020B0609020204030204" pitchFamily="49" charset="0"/>
              </a:rPr>
              <a:t>p </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D73A49"/>
                </a:solidFill>
                <a:effectLst/>
                <a:latin typeface="Consolas" panose="020B0609020204030204" pitchFamily="49" charset="0"/>
              </a:rPr>
              <a:t>  color</a:t>
            </a:r>
            <a:r>
              <a:rPr lang="en-US" b="0" i="0" u="none" strike="noStrike" dirty="0">
                <a:solidFill>
                  <a:srgbClr val="999999"/>
                </a:solidFill>
                <a:effectLst/>
                <a:latin typeface="Consolas" panose="020B0609020204030204" pitchFamily="49" charset="0"/>
              </a:rPr>
              <a:t>:</a:t>
            </a:r>
            <a:r>
              <a:rPr lang="en-US" b="0" i="0" u="none" strike="noStrike" dirty="0">
                <a:solidFill>
                  <a:srgbClr val="005CC5"/>
                </a:solidFill>
                <a:effectLst/>
                <a:latin typeface="Consolas" panose="020B0609020204030204" pitchFamily="49" charset="0"/>
              </a:rPr>
              <a:t> red</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D73A49"/>
                </a:solidFill>
                <a:effectLst/>
                <a:latin typeface="Consolas" panose="020B0609020204030204" pitchFamily="49" charset="0"/>
              </a:rPr>
              <a:t>  text-align</a:t>
            </a:r>
            <a:r>
              <a:rPr lang="en-US" b="0" i="0" u="none" strike="noStrike" dirty="0">
                <a:solidFill>
                  <a:srgbClr val="999999"/>
                </a:solidFill>
                <a:effectLst/>
                <a:latin typeface="Consolas" panose="020B0609020204030204" pitchFamily="49" charset="0"/>
              </a:rPr>
              <a:t>:</a:t>
            </a:r>
            <a:r>
              <a:rPr lang="en-US" b="0" i="0" u="none" strike="noStrike" dirty="0">
                <a:solidFill>
                  <a:srgbClr val="005CC5"/>
                </a:solidFill>
                <a:effectLst/>
                <a:latin typeface="Consolas" panose="020B0609020204030204" pitchFamily="49" charset="0"/>
              </a:rPr>
              <a:t> center</a:t>
            </a:r>
            <a:r>
              <a:rPr lang="en-US" b="0" i="0" u="none" strike="noStrike" dirty="0">
                <a:solidFill>
                  <a:srgbClr val="999999"/>
                </a:solidFill>
                <a:effectLst/>
                <a:latin typeface="Consolas" panose="020B0609020204030204" pitchFamily="49" charset="0"/>
              </a:rPr>
              <a:t>;</a:t>
            </a:r>
            <a:br>
              <a:rPr lang="en-US" b="0" i="0" u="none" strike="noStrike" dirty="0">
                <a:solidFill>
                  <a:srgbClr val="D73A49"/>
                </a:solidFill>
                <a:effectLst/>
                <a:latin typeface="Consolas" panose="020B0609020204030204" pitchFamily="49" charset="0"/>
              </a:rPr>
            </a:br>
            <a:r>
              <a:rPr lang="en-US" b="0" i="0" u="none" strike="noStrike" dirty="0">
                <a:solidFill>
                  <a:srgbClr val="999999"/>
                </a:solidFill>
                <a:effectLst/>
                <a:latin typeface="Consolas" panose="020B0609020204030204" pitchFamily="49" charset="0"/>
              </a:rPr>
              <a:t>}</a:t>
            </a:r>
            <a:endParaRPr lang="en-US" dirty="0">
              <a:solidFill>
                <a:srgbClr val="000000"/>
              </a:solidFill>
              <a:latin typeface="Verdana" panose="020B0604030504040204" pitchFamily="34" charset="0"/>
            </a:endParaRPr>
          </a:p>
          <a:p>
            <a:pPr>
              <a:buFont typeface="Arial" panose="020B0604020202020204" pitchFamily="34" charset="0"/>
              <a:buChar char="•"/>
            </a:pPr>
            <a:r>
              <a:rPr lang="en-US" dirty="0">
                <a:effectLst/>
              </a:rPr>
              <a:t>p is a selector in CSS (it points to the HTML element you want to style: &lt;p&gt;).</a:t>
            </a:r>
          </a:p>
          <a:p>
            <a:pPr>
              <a:buFont typeface="Arial" panose="020B0604020202020204" pitchFamily="34" charset="0"/>
              <a:buChar char="•"/>
            </a:pPr>
            <a:r>
              <a:rPr lang="en-US" dirty="0">
                <a:effectLst/>
              </a:rPr>
              <a:t>color is a property, and red is the property value</a:t>
            </a:r>
          </a:p>
          <a:p>
            <a:pPr>
              <a:buFont typeface="Arial" panose="020B0604020202020204" pitchFamily="34" charset="0"/>
              <a:buChar char="•"/>
            </a:pPr>
            <a:r>
              <a:rPr lang="en-US" dirty="0">
                <a:effectLst/>
              </a:rPr>
              <a:t>text-align is a property, and center is the property value</a:t>
            </a:r>
          </a:p>
          <a:p>
            <a:pPr marL="114300" indent="0">
              <a:spcBef>
                <a:spcPts val="1800"/>
              </a:spcBef>
              <a:spcAft>
                <a:spcPts val="1800"/>
              </a:spcAft>
              <a:buNone/>
            </a:pPr>
            <a:endParaRPr lang="en-US" dirty="0">
              <a:effectLst/>
            </a:endParaRPr>
          </a:p>
        </p:txBody>
      </p:sp>
    </p:spTree>
    <p:extLst>
      <p:ext uri="{BB962C8B-B14F-4D97-AF65-F5344CB8AC3E}">
        <p14:creationId xmlns:p14="http://schemas.microsoft.com/office/powerpoint/2010/main" val="233969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CE9A-7B2D-1554-7008-FB176A242DED}"/>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What is JavaScript?</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804FE959-E8A8-B4B5-F259-1F2A1D90EC0F}"/>
              </a:ext>
            </a:extLst>
          </p:cNvPr>
          <p:cNvSpPr>
            <a:spLocks noGrp="1"/>
          </p:cNvSpPr>
          <p:nvPr>
            <p:ph type="body" idx="1"/>
          </p:nvPr>
        </p:nvSpPr>
        <p:spPr/>
        <p:txBody>
          <a:bodyPr/>
          <a:lstStyle/>
          <a:p>
            <a:pPr algn="l"/>
            <a:r>
              <a:rPr lang="en-US" b="0" i="0" u="none" strike="noStrike" dirty="0">
                <a:solidFill>
                  <a:srgbClr val="000000"/>
                </a:solidFill>
                <a:effectLst/>
                <a:latin typeface="Verdana" panose="020B0604030504040204" pitchFamily="34" charset="0"/>
              </a:rPr>
              <a:t>JavaScript is the programming language of the web.</a:t>
            </a:r>
          </a:p>
          <a:p>
            <a:pPr algn="l"/>
            <a:r>
              <a:rPr lang="en-US" b="0" i="0" u="none" strike="noStrike" dirty="0">
                <a:solidFill>
                  <a:srgbClr val="000000"/>
                </a:solidFill>
                <a:effectLst/>
                <a:latin typeface="Verdana" panose="020B0604030504040204" pitchFamily="34" charset="0"/>
              </a:rPr>
              <a:t>It can update and change both HTML and CSS.</a:t>
            </a:r>
          </a:p>
          <a:p>
            <a:pPr algn="l"/>
            <a:r>
              <a:rPr lang="en-US" b="0" i="0" u="none" strike="noStrike" dirty="0">
                <a:solidFill>
                  <a:srgbClr val="000000"/>
                </a:solidFill>
                <a:effectLst/>
                <a:latin typeface="Verdana" panose="020B0604030504040204" pitchFamily="34" charset="0"/>
              </a:rPr>
              <a:t>It can calculate, manipulate and validate data.</a:t>
            </a:r>
          </a:p>
          <a:p>
            <a:br>
              <a:rPr lang="en-US" dirty="0"/>
            </a:br>
            <a:endParaRPr lang="en-US" dirty="0"/>
          </a:p>
        </p:txBody>
      </p:sp>
    </p:spTree>
    <p:extLst>
      <p:ext uri="{BB962C8B-B14F-4D97-AF65-F5344CB8AC3E}">
        <p14:creationId xmlns:p14="http://schemas.microsoft.com/office/powerpoint/2010/main" val="43430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40A4-408A-D1C1-CCBC-128775157E71}"/>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JavaScript Can Change HTML Content</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6098419A-D568-A534-B959-9B474E5498FE}"/>
              </a:ext>
            </a:extLst>
          </p:cNvPr>
          <p:cNvSpPr>
            <a:spLocks noGrp="1"/>
          </p:cNvSpPr>
          <p:nvPr>
            <p:ph type="body" idx="1"/>
          </p:nvPr>
        </p:nvSpPr>
        <p:spPr/>
        <p:txBody>
          <a:bodyPr/>
          <a:lstStyle/>
          <a:p>
            <a:r>
              <a:rPr lang="en-US" dirty="0">
                <a:effectLst/>
              </a:rPr>
              <a:t>One of many JavaScript HTML methods is </a:t>
            </a:r>
            <a:r>
              <a:rPr lang="en-US" dirty="0" err="1">
                <a:effectLst/>
              </a:rPr>
              <a:t>getElementById</a:t>
            </a:r>
            <a:r>
              <a:rPr lang="en-US" dirty="0">
                <a:effectLst/>
              </a:rPr>
              <a:t>().</a:t>
            </a:r>
          </a:p>
          <a:p>
            <a:r>
              <a:rPr lang="en-US" dirty="0">
                <a:effectLst/>
              </a:rPr>
              <a:t>The example below "finds" an HTML element (with id="demo"), and changes the element content (</a:t>
            </a:r>
            <a:r>
              <a:rPr lang="en-US" dirty="0" err="1">
                <a:effectLst/>
              </a:rPr>
              <a:t>innerHTML</a:t>
            </a:r>
            <a:r>
              <a:rPr lang="en-US" dirty="0">
                <a:effectLst/>
              </a:rPr>
              <a:t>) to "Hello JavaScript":</a:t>
            </a:r>
            <a:endParaRPr lang="en-US" dirty="0"/>
          </a:p>
          <a:p>
            <a:r>
              <a:rPr lang="en-US" sz="1600" b="0" i="0" u="none" strike="noStrike" dirty="0" err="1">
                <a:solidFill>
                  <a:srgbClr val="000000"/>
                </a:solidFill>
                <a:effectLst/>
                <a:latin typeface="Consolas" panose="020B0609020204030204" pitchFamily="49" charset="0"/>
              </a:rPr>
              <a:t>document.getElementById</a:t>
            </a:r>
            <a:r>
              <a:rPr lang="en-US" sz="1600" b="0" i="0" u="none" strike="noStrike" dirty="0">
                <a:solidFill>
                  <a:srgbClr val="000000"/>
                </a:solidFill>
                <a:effectLst/>
                <a:latin typeface="Consolas" panose="020B0609020204030204" pitchFamily="49" charset="0"/>
              </a:rPr>
              <a:t>(</a:t>
            </a:r>
            <a:r>
              <a:rPr lang="en-US" sz="1600" b="0" i="0" u="none" strike="noStrike" dirty="0">
                <a:solidFill>
                  <a:srgbClr val="008000"/>
                </a:solidFill>
                <a:effectLst/>
                <a:latin typeface="Consolas" panose="020B0609020204030204" pitchFamily="49" charset="0"/>
              </a:rPr>
              <a:t>"demo"</a:t>
            </a:r>
            <a:r>
              <a:rPr lang="en-US" sz="1600" b="0" i="0" u="none" strike="noStrike" dirty="0">
                <a:solidFill>
                  <a:srgbClr val="000000"/>
                </a:solidFill>
                <a:effectLst/>
                <a:latin typeface="Consolas" panose="020B0609020204030204" pitchFamily="49" charset="0"/>
              </a:rPr>
              <a:t>).</a:t>
            </a:r>
            <a:r>
              <a:rPr lang="en-US" sz="1600" b="0" i="0" u="none" strike="noStrike" dirty="0" err="1">
                <a:solidFill>
                  <a:srgbClr val="000000"/>
                </a:solidFill>
                <a:effectLst/>
                <a:latin typeface="Consolas" panose="020B0609020204030204" pitchFamily="49" charset="0"/>
              </a:rPr>
              <a:t>innerHTML</a:t>
            </a:r>
            <a:r>
              <a:rPr lang="en-US" sz="1600" b="0" i="0" u="none" strike="noStrike" dirty="0">
                <a:solidFill>
                  <a:srgbClr val="000000"/>
                </a:solidFill>
                <a:effectLst/>
                <a:latin typeface="Consolas" panose="020B0609020204030204" pitchFamily="49" charset="0"/>
              </a:rPr>
              <a:t> = </a:t>
            </a:r>
            <a:r>
              <a:rPr lang="en-US" sz="1600" b="0" i="0" u="none" strike="noStrike" dirty="0">
                <a:solidFill>
                  <a:srgbClr val="008000"/>
                </a:solidFill>
                <a:effectLst/>
                <a:latin typeface="Consolas" panose="020B0609020204030204" pitchFamily="49" charset="0"/>
              </a:rPr>
              <a:t>"Hello JavaScript"</a:t>
            </a:r>
            <a:r>
              <a:rPr lang="en-US" sz="1600" b="0" i="0" u="none" strike="noStrike" dirty="0">
                <a:solidFill>
                  <a:srgbClr val="000000"/>
                </a:solidFill>
                <a:effectLst/>
                <a:latin typeface="Consolas" panose="020B0609020204030204" pitchFamily="49" charset="0"/>
              </a:rPr>
              <a:t>;</a:t>
            </a:r>
          </a:p>
          <a:p>
            <a:endParaRPr lang="en-US" b="0" i="0" u="none" strike="noStrike" dirty="0">
              <a:solidFill>
                <a:srgbClr val="000000"/>
              </a:solidFill>
              <a:effectLst/>
              <a:latin typeface="Verdana" panose="020B0604030504040204" pitchFamily="34" charset="0"/>
            </a:endParaRPr>
          </a:p>
          <a:p>
            <a:r>
              <a:rPr lang="en-US" b="0" i="0" u="none" strike="noStrike" dirty="0">
                <a:solidFill>
                  <a:srgbClr val="000000"/>
                </a:solidFill>
                <a:effectLst/>
                <a:latin typeface="Verdana" panose="020B0604030504040204" pitchFamily="34" charset="0"/>
              </a:rPr>
              <a:t>JavaScript accepts both double and single quotes:</a:t>
            </a:r>
            <a:endParaRPr lang="en-US" dirty="0">
              <a:solidFill>
                <a:srgbClr val="000000"/>
              </a:solidFill>
              <a:latin typeface="Consolas" panose="020B0609020204030204" pitchFamily="49" charset="0"/>
            </a:endParaRPr>
          </a:p>
          <a:p>
            <a:r>
              <a:rPr lang="en-US" sz="1600" b="0" i="0" u="none" strike="noStrike" dirty="0" err="1">
                <a:solidFill>
                  <a:srgbClr val="000000"/>
                </a:solidFill>
                <a:effectLst/>
                <a:latin typeface="Consolas" panose="020B0609020204030204" pitchFamily="49" charset="0"/>
              </a:rPr>
              <a:t>document.getElementById</a:t>
            </a:r>
            <a:r>
              <a:rPr lang="en-US" sz="1600" b="0" i="0" u="none" strike="noStrike" dirty="0">
                <a:solidFill>
                  <a:srgbClr val="000000"/>
                </a:solidFill>
                <a:effectLst/>
                <a:latin typeface="Consolas" panose="020B0609020204030204" pitchFamily="49" charset="0"/>
              </a:rPr>
              <a:t>(</a:t>
            </a:r>
            <a:r>
              <a:rPr lang="en-US" sz="1600" b="0" i="0" u="none" strike="noStrike" dirty="0">
                <a:solidFill>
                  <a:srgbClr val="008000"/>
                </a:solidFill>
                <a:effectLst/>
                <a:latin typeface="Consolas" panose="020B0609020204030204" pitchFamily="49" charset="0"/>
              </a:rPr>
              <a:t>'demo'</a:t>
            </a:r>
            <a:r>
              <a:rPr lang="en-US" sz="1600" b="0" i="0" u="none" strike="noStrike" dirty="0">
                <a:solidFill>
                  <a:srgbClr val="000000"/>
                </a:solidFill>
                <a:effectLst/>
                <a:latin typeface="Consolas" panose="020B0609020204030204" pitchFamily="49" charset="0"/>
              </a:rPr>
              <a:t>).</a:t>
            </a:r>
            <a:r>
              <a:rPr lang="en-US" sz="1600" b="0" i="0" u="none" strike="noStrike" dirty="0" err="1">
                <a:solidFill>
                  <a:srgbClr val="000000"/>
                </a:solidFill>
                <a:effectLst/>
                <a:latin typeface="Consolas" panose="020B0609020204030204" pitchFamily="49" charset="0"/>
              </a:rPr>
              <a:t>innerHTML</a:t>
            </a:r>
            <a:r>
              <a:rPr lang="en-US" sz="1600" b="0" i="0" u="none" strike="noStrike" dirty="0">
                <a:solidFill>
                  <a:srgbClr val="000000"/>
                </a:solidFill>
                <a:effectLst/>
                <a:latin typeface="Consolas" panose="020B0609020204030204" pitchFamily="49" charset="0"/>
              </a:rPr>
              <a:t> = </a:t>
            </a:r>
            <a:r>
              <a:rPr lang="en-US" sz="1600" b="0" i="0" u="none" strike="noStrike" dirty="0">
                <a:solidFill>
                  <a:srgbClr val="008000"/>
                </a:solidFill>
                <a:effectLst/>
                <a:latin typeface="Consolas" panose="020B0609020204030204" pitchFamily="49" charset="0"/>
              </a:rPr>
              <a:t>'Hello JavaScript'</a:t>
            </a:r>
            <a:r>
              <a:rPr lang="en-US" sz="1600" b="0" i="0" u="none" strike="noStrike" dirty="0">
                <a:solidFill>
                  <a:srgbClr val="000000"/>
                </a:solidFill>
                <a:effectLst/>
                <a:latin typeface="Consolas" panose="020B0609020204030204" pitchFamily="49" charset="0"/>
              </a:rPr>
              <a:t>;</a:t>
            </a:r>
            <a:endParaRPr lang="en-US" sz="1600" dirty="0">
              <a:effectLst/>
            </a:endParaRPr>
          </a:p>
        </p:txBody>
      </p:sp>
    </p:spTree>
    <p:extLst>
      <p:ext uri="{BB962C8B-B14F-4D97-AF65-F5344CB8AC3E}">
        <p14:creationId xmlns:p14="http://schemas.microsoft.com/office/powerpoint/2010/main" val="3180901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3557-8E4F-34D4-8144-4E7C429B1312}"/>
              </a:ext>
            </a:extLst>
          </p:cNvPr>
          <p:cNvSpPr>
            <a:spLocks noGrp="1"/>
          </p:cNvSpPr>
          <p:nvPr>
            <p:ph type="title"/>
          </p:nvPr>
        </p:nvSpPr>
        <p:spPr>
          <a:xfrm>
            <a:off x="628650" y="681036"/>
            <a:ext cx="7886700" cy="1325563"/>
          </a:xfrm>
        </p:spPr>
        <p:txBody>
          <a:bodyPr/>
          <a:lstStyle/>
          <a:p>
            <a:r>
              <a:rPr lang="en-US" b="0" i="0" u="none" strike="noStrike" dirty="0">
                <a:solidFill>
                  <a:srgbClr val="000000"/>
                </a:solidFill>
                <a:effectLst/>
                <a:latin typeface="Segoe UI" panose="020B0502040204020203" pitchFamily="34" charset="0"/>
              </a:rPr>
              <a:t>JavaScript Can Change HTML Attribute Values</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D2D87E85-8AE2-2C27-6F96-D34B51AD3C66}"/>
              </a:ext>
            </a:extLst>
          </p:cNvPr>
          <p:cNvSpPr>
            <a:spLocks noGrp="1"/>
          </p:cNvSpPr>
          <p:nvPr>
            <p:ph type="body" idx="1"/>
          </p:nvPr>
        </p:nvSpPr>
        <p:spPr/>
        <p:txBody>
          <a:bodyPr/>
          <a:lstStyle/>
          <a:p>
            <a:r>
              <a:rPr lang="en-US" dirty="0">
                <a:effectLst/>
              </a:rPr>
              <a:t>In this example JavaScript changes the value of the </a:t>
            </a:r>
            <a:r>
              <a:rPr lang="en-US" dirty="0" err="1">
                <a:effectLst/>
              </a:rPr>
              <a:t>src</a:t>
            </a:r>
            <a:r>
              <a:rPr lang="en-US" dirty="0">
                <a:effectLst/>
              </a:rPr>
              <a:t> (source) attribute of an &lt;</a:t>
            </a:r>
            <a:r>
              <a:rPr lang="en-US" dirty="0" err="1">
                <a:effectLst/>
              </a:rPr>
              <a:t>img</a:t>
            </a:r>
            <a:r>
              <a:rPr lang="en-US" dirty="0">
                <a:effectLst/>
              </a:rPr>
              <a:t>&gt; tag: (play the video)</a:t>
            </a:r>
          </a:p>
          <a:p>
            <a:pPr marL="114300" indent="0">
              <a:spcBef>
                <a:spcPts val="1800"/>
              </a:spcBef>
              <a:spcAft>
                <a:spcPts val="1800"/>
              </a:spcAft>
              <a:buNone/>
            </a:pPr>
            <a:endParaRPr lang="en-US" dirty="0">
              <a:effectLst/>
            </a:endParaRPr>
          </a:p>
        </p:txBody>
      </p:sp>
      <p:pic>
        <p:nvPicPr>
          <p:cNvPr id="4" name="web development.mov">
            <a:hlinkClick r:id="" action="ppaction://media"/>
            <a:extLst>
              <a:ext uri="{FF2B5EF4-FFF2-40B4-BE49-F238E27FC236}">
                <a16:creationId xmlns:a16="http://schemas.microsoft.com/office/drawing/2014/main" id="{E38FAA0F-B82A-92A0-D6CE-106942C49C3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06071" y="2860422"/>
            <a:ext cx="5819887" cy="2373422"/>
          </a:xfrm>
          <a:prstGeom prst="rect">
            <a:avLst/>
          </a:prstGeom>
        </p:spPr>
      </p:pic>
    </p:spTree>
    <p:extLst>
      <p:ext uri="{BB962C8B-B14F-4D97-AF65-F5344CB8AC3E}">
        <p14:creationId xmlns:p14="http://schemas.microsoft.com/office/powerpoint/2010/main" val="30466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F619-8645-3E2F-59B5-EC8969318182}"/>
              </a:ext>
            </a:extLst>
          </p:cNvPr>
          <p:cNvSpPr>
            <a:spLocks noGrp="1"/>
          </p:cNvSpPr>
          <p:nvPr>
            <p:ph type="title"/>
          </p:nvPr>
        </p:nvSpPr>
        <p:spPr/>
        <p:txBody>
          <a:bodyPr/>
          <a:lstStyle/>
          <a:p>
            <a:r>
              <a:rPr lang="en-US" dirty="0"/>
              <a:t>The code can look just as simple</a:t>
            </a:r>
          </a:p>
        </p:txBody>
      </p:sp>
      <p:sp>
        <p:nvSpPr>
          <p:cNvPr id="3" name="Text Placeholder 2">
            <a:extLst>
              <a:ext uri="{FF2B5EF4-FFF2-40B4-BE49-F238E27FC236}">
                <a16:creationId xmlns:a16="http://schemas.microsoft.com/office/drawing/2014/main" id="{BDA69554-0E99-F976-C581-57F96E213DAA}"/>
              </a:ext>
            </a:extLst>
          </p:cNvPr>
          <p:cNvSpPr>
            <a:spLocks noGrp="1"/>
          </p:cNvSpPr>
          <p:nvPr>
            <p:ph type="body" idx="1"/>
          </p:nvPr>
        </p:nvSpPr>
        <p:spPr>
          <a:xfrm>
            <a:off x="628650" y="1416834"/>
            <a:ext cx="7886700" cy="4351339"/>
          </a:xfrm>
        </p:spPr>
        <p:txBody>
          <a:bodyPr/>
          <a:lstStyle/>
          <a:p>
            <a:pPr marL="114300" indent="0">
              <a:buNone/>
            </a:pPr>
            <a:r>
              <a:rPr lang="en-US" sz="1400" dirty="0"/>
              <a:t>&lt;!DOCTYPE html&gt;</a:t>
            </a:r>
          </a:p>
          <a:p>
            <a:pPr marL="114300" indent="0">
              <a:buNone/>
            </a:pPr>
            <a:r>
              <a:rPr lang="en-US" sz="1400" dirty="0"/>
              <a:t>&lt;html&gt;</a:t>
            </a:r>
          </a:p>
          <a:p>
            <a:pPr marL="114300" indent="0">
              <a:buNone/>
            </a:pPr>
            <a:r>
              <a:rPr lang="en-US" sz="1400" dirty="0"/>
              <a:t>&lt;body&gt;</a:t>
            </a:r>
          </a:p>
          <a:p>
            <a:pPr marL="114300" indent="0">
              <a:buNone/>
            </a:pPr>
            <a:r>
              <a:rPr lang="en-US" sz="1400" dirty="0"/>
              <a:t>&lt;h2&gt;What Can JavaScript Do?&lt;/h2&gt;</a:t>
            </a:r>
          </a:p>
          <a:p>
            <a:pPr marL="114300" indent="0">
              <a:buNone/>
            </a:pPr>
            <a:r>
              <a:rPr lang="en-US" sz="1400" dirty="0"/>
              <a:t>&lt;p&gt;JavaScript can change HTML attribute values.&lt;/p&gt;</a:t>
            </a:r>
          </a:p>
          <a:p>
            <a:pPr marL="114300" indent="0">
              <a:buNone/>
            </a:pPr>
            <a:r>
              <a:rPr lang="en-US" sz="1400" dirty="0"/>
              <a:t>&lt;p&gt;In this case JavaScript changes the value of the </a:t>
            </a:r>
            <a:r>
              <a:rPr lang="en-US" sz="1400" dirty="0" err="1"/>
              <a:t>src</a:t>
            </a:r>
            <a:r>
              <a:rPr lang="en-US" sz="1400" dirty="0"/>
              <a:t> (source) attribute of an image.&lt;/p&gt;</a:t>
            </a:r>
          </a:p>
          <a:p>
            <a:pPr marL="114300" indent="0">
              <a:buNone/>
            </a:pPr>
            <a:r>
              <a:rPr lang="en-US" sz="1400" dirty="0"/>
              <a:t>&lt;button onclick="</a:t>
            </a:r>
            <a:r>
              <a:rPr lang="en-US" sz="1400" dirty="0" err="1"/>
              <a:t>document.getElementById</a:t>
            </a:r>
            <a:r>
              <a:rPr lang="en-US" sz="1400" dirty="0"/>
              <a:t>('</a:t>
            </a:r>
            <a:r>
              <a:rPr lang="en-US" sz="1400" dirty="0" err="1"/>
              <a:t>myImage</a:t>
            </a:r>
            <a:r>
              <a:rPr lang="en-US" sz="1400" dirty="0"/>
              <a:t>').</a:t>
            </a:r>
            <a:r>
              <a:rPr lang="en-US" sz="1400" dirty="0" err="1"/>
              <a:t>src</a:t>
            </a:r>
            <a:r>
              <a:rPr lang="en-US" sz="1400" dirty="0"/>
              <a:t>='</a:t>
            </a:r>
            <a:r>
              <a:rPr lang="en-US" sz="1400" dirty="0" err="1"/>
              <a:t>pic_bulbon.gif</a:t>
            </a:r>
            <a:r>
              <a:rPr lang="en-US" sz="1400" dirty="0"/>
              <a:t>'"&gt;Turn on the light&lt;/button&gt;</a:t>
            </a:r>
          </a:p>
          <a:p>
            <a:pPr marL="114300" indent="0">
              <a:buNone/>
            </a:pPr>
            <a:r>
              <a:rPr lang="en-US" sz="1400" dirty="0"/>
              <a:t>&lt;</a:t>
            </a:r>
            <a:r>
              <a:rPr lang="en-US" sz="1400" dirty="0" err="1"/>
              <a:t>img</a:t>
            </a:r>
            <a:r>
              <a:rPr lang="en-US" sz="1400" dirty="0"/>
              <a:t> id="</a:t>
            </a:r>
            <a:r>
              <a:rPr lang="en-US" sz="1400" dirty="0" err="1"/>
              <a:t>myImage</a:t>
            </a:r>
            <a:r>
              <a:rPr lang="en-US" sz="1400" dirty="0"/>
              <a:t>" </a:t>
            </a:r>
            <a:r>
              <a:rPr lang="en-US" sz="1400" dirty="0" err="1"/>
              <a:t>src</a:t>
            </a:r>
            <a:r>
              <a:rPr lang="en-US" sz="1400" dirty="0"/>
              <a:t>="</a:t>
            </a:r>
            <a:r>
              <a:rPr lang="en-US" sz="1400" dirty="0" err="1"/>
              <a:t>pic_bulboff.gif</a:t>
            </a:r>
            <a:r>
              <a:rPr lang="en-US" sz="1400" dirty="0"/>
              <a:t>" style="width:100px"&gt;</a:t>
            </a:r>
          </a:p>
          <a:p>
            <a:pPr marL="114300" indent="0">
              <a:buNone/>
            </a:pPr>
            <a:r>
              <a:rPr lang="en-US" sz="1400" dirty="0"/>
              <a:t>&lt;button onclick="</a:t>
            </a:r>
            <a:r>
              <a:rPr lang="en-US" sz="1400" dirty="0" err="1"/>
              <a:t>document.getElementById</a:t>
            </a:r>
            <a:r>
              <a:rPr lang="en-US" sz="1400" dirty="0"/>
              <a:t>('</a:t>
            </a:r>
            <a:r>
              <a:rPr lang="en-US" sz="1400" dirty="0" err="1"/>
              <a:t>myImage</a:t>
            </a:r>
            <a:r>
              <a:rPr lang="en-US" sz="1400" dirty="0"/>
              <a:t>').</a:t>
            </a:r>
            <a:r>
              <a:rPr lang="en-US" sz="1400" dirty="0" err="1"/>
              <a:t>src</a:t>
            </a:r>
            <a:r>
              <a:rPr lang="en-US" sz="1400" dirty="0"/>
              <a:t>='</a:t>
            </a:r>
            <a:r>
              <a:rPr lang="en-US" sz="1400" dirty="0" err="1"/>
              <a:t>pic_bulboff.gif</a:t>
            </a:r>
            <a:r>
              <a:rPr lang="en-US" sz="1400" dirty="0"/>
              <a:t>'"&gt;Turn off the light&lt;/button&gt;</a:t>
            </a:r>
          </a:p>
          <a:p>
            <a:pPr marL="114300" indent="0">
              <a:buNone/>
            </a:pPr>
            <a:r>
              <a:rPr lang="en-US" sz="1400" dirty="0"/>
              <a:t>&lt;/body&gt;</a:t>
            </a:r>
          </a:p>
          <a:p>
            <a:pPr marL="114300" indent="0">
              <a:buNone/>
            </a:pPr>
            <a:r>
              <a:rPr lang="en-US" sz="1400" dirty="0"/>
              <a:t>&lt;/html&gt;</a:t>
            </a:r>
          </a:p>
          <a:p>
            <a:pPr marL="114300" indent="0">
              <a:buNone/>
            </a:pPr>
            <a:endParaRPr lang="en-US" sz="1400" dirty="0"/>
          </a:p>
        </p:txBody>
      </p:sp>
      <p:pic>
        <p:nvPicPr>
          <p:cNvPr id="4" name="Picture 3">
            <a:extLst>
              <a:ext uri="{FF2B5EF4-FFF2-40B4-BE49-F238E27FC236}">
                <a16:creationId xmlns:a16="http://schemas.microsoft.com/office/drawing/2014/main" id="{CB7D1167-3C45-5872-3896-E28681D58E21}"/>
              </a:ext>
            </a:extLst>
          </p:cNvPr>
          <p:cNvPicPr>
            <a:picLocks noChangeAspect="1"/>
          </p:cNvPicPr>
          <p:nvPr/>
        </p:nvPicPr>
        <p:blipFill>
          <a:blip r:embed="rId2"/>
          <a:stretch>
            <a:fillRect/>
          </a:stretch>
        </p:blipFill>
        <p:spPr>
          <a:xfrm>
            <a:off x="2172041" y="4569950"/>
            <a:ext cx="2836764" cy="1742432"/>
          </a:xfrm>
          <a:prstGeom prst="rect">
            <a:avLst/>
          </a:prstGeom>
        </p:spPr>
      </p:pic>
    </p:spTree>
    <p:extLst>
      <p:ext uri="{BB962C8B-B14F-4D97-AF65-F5344CB8AC3E}">
        <p14:creationId xmlns:p14="http://schemas.microsoft.com/office/powerpoint/2010/main" val="420874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9F810-E333-E7D0-2081-185DEE21C0C3}"/>
              </a:ext>
            </a:extLst>
          </p:cNvPr>
          <p:cNvPicPr>
            <a:picLocks noChangeAspect="1"/>
          </p:cNvPicPr>
          <p:nvPr/>
        </p:nvPicPr>
        <p:blipFill>
          <a:blip r:embed="rId2"/>
          <a:srcRect b="8257"/>
          <a:stretch/>
        </p:blipFill>
        <p:spPr>
          <a:xfrm>
            <a:off x="20" y="10"/>
            <a:ext cx="9143980" cy="6857990"/>
          </a:xfrm>
          <a:prstGeom prst="rect">
            <a:avLst/>
          </a:prstGeom>
          <a:noFill/>
          <a:ln>
            <a:noFill/>
          </a:ln>
        </p:spPr>
      </p:pic>
    </p:spTree>
    <p:extLst>
      <p:ext uri="{BB962C8B-B14F-4D97-AF65-F5344CB8AC3E}">
        <p14:creationId xmlns:p14="http://schemas.microsoft.com/office/powerpoint/2010/main" val="1497524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C20B4-DFA1-4ED5-215A-E7087CA86D0A}"/>
              </a:ext>
            </a:extLst>
          </p:cNvPr>
          <p:cNvSpPr>
            <a:spLocks noGrp="1"/>
          </p:cNvSpPr>
          <p:nvPr>
            <p:ph type="title"/>
          </p:nvPr>
        </p:nvSpPr>
        <p:spPr/>
        <p:txBody>
          <a:bodyPr/>
          <a:lstStyle/>
          <a:p>
            <a:r>
              <a:rPr lang="en-US" dirty="0"/>
              <a:t>What is Web Hosting?</a:t>
            </a:r>
          </a:p>
        </p:txBody>
      </p:sp>
      <p:sp>
        <p:nvSpPr>
          <p:cNvPr id="3" name="Text Placeholder 2">
            <a:extLst>
              <a:ext uri="{FF2B5EF4-FFF2-40B4-BE49-F238E27FC236}">
                <a16:creationId xmlns:a16="http://schemas.microsoft.com/office/drawing/2014/main" id="{973713F6-4DAD-1497-C218-4C70198AFCA3}"/>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﻿Web Site - Consists of files and programs that can be accessed through the Internet.</a:t>
            </a:r>
          </a:p>
          <a:p>
            <a:pPr>
              <a:buFont typeface="Arial" panose="020B0604020202020204" pitchFamily="34" charset="0"/>
              <a:buChar char="•"/>
            </a:pPr>
            <a:r>
              <a:rPr lang="en-US" dirty="0">
                <a:effectLst/>
                <a:latin typeface="Helvetica" pitchFamily="2" charset="0"/>
              </a:rPr>
              <a:t>﻿﻿Web Server - A computer that retains information for a web site that allows others to view.</a:t>
            </a:r>
          </a:p>
          <a:p>
            <a:pPr>
              <a:buFont typeface="Arial" panose="020B0604020202020204" pitchFamily="34" charset="0"/>
              <a:buChar char="•"/>
            </a:pPr>
            <a:r>
              <a:rPr lang="en-US" dirty="0">
                <a:effectLst/>
                <a:latin typeface="Helvetica" pitchFamily="2" charset="0"/>
              </a:rPr>
              <a:t>Web Host - A company that maintains servers that allow users to put their web sites on the Internet.</a:t>
            </a:r>
          </a:p>
          <a:p>
            <a:pPr>
              <a:buFont typeface="Arial" panose="020B0604020202020204" pitchFamily="34" charset="0"/>
              <a:buChar char="•"/>
            </a:pPr>
            <a:r>
              <a:rPr lang="en-US" dirty="0">
                <a:effectLst/>
                <a:latin typeface="Helvetica" pitchFamily="2" charset="0"/>
              </a:rPr>
              <a:t>A Web host is like a Landlord</a:t>
            </a:r>
          </a:p>
          <a:p>
            <a:endParaRPr lang="en-US" dirty="0"/>
          </a:p>
        </p:txBody>
      </p:sp>
    </p:spTree>
    <p:extLst>
      <p:ext uri="{BB962C8B-B14F-4D97-AF65-F5344CB8AC3E}">
        <p14:creationId xmlns:p14="http://schemas.microsoft.com/office/powerpoint/2010/main" val="3353598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496A-F3A1-F33B-4C0E-28BE14C7697C}"/>
              </a:ext>
            </a:extLst>
          </p:cNvPr>
          <p:cNvSpPr>
            <a:spLocks noGrp="1"/>
          </p:cNvSpPr>
          <p:nvPr>
            <p:ph type="title"/>
          </p:nvPr>
        </p:nvSpPr>
        <p:spPr/>
        <p:txBody>
          <a:bodyPr/>
          <a:lstStyle/>
          <a:p>
            <a:r>
              <a:rPr lang="en-US" dirty="0"/>
              <a:t>Why have a web host?</a:t>
            </a:r>
          </a:p>
        </p:txBody>
      </p:sp>
      <p:sp>
        <p:nvSpPr>
          <p:cNvPr id="3" name="Text Placeholder 2">
            <a:extLst>
              <a:ext uri="{FF2B5EF4-FFF2-40B4-BE49-F238E27FC236}">
                <a16:creationId xmlns:a16="http://schemas.microsoft.com/office/drawing/2014/main" id="{23D0E895-E65E-1D31-C55D-4BBE7B2D8E04}"/>
              </a:ext>
            </a:extLst>
          </p:cNvPr>
          <p:cNvSpPr>
            <a:spLocks noGrp="1"/>
          </p:cNvSpPr>
          <p:nvPr>
            <p:ph type="body" idx="1"/>
          </p:nvPr>
        </p:nvSpPr>
        <p:spPr/>
        <p:txBody>
          <a:bodyPr/>
          <a:lstStyle/>
          <a:p>
            <a:pPr marL="114300" indent="0">
              <a:buNone/>
            </a:pPr>
            <a:r>
              <a:rPr lang="en-US" dirty="0">
                <a:effectLst/>
                <a:latin typeface="Helvetica" pitchFamily="2" charset="0"/>
              </a:rPr>
              <a:t>WEBSITES</a:t>
            </a:r>
          </a:p>
          <a:p>
            <a:r>
              <a:rPr lang="en-US" dirty="0">
                <a:effectLst/>
                <a:latin typeface="Helvetica" pitchFamily="2" charset="0"/>
              </a:rPr>
              <a:t>The small face of your business</a:t>
            </a:r>
          </a:p>
          <a:p>
            <a:r>
              <a:rPr lang="en-US" dirty="0">
                <a:effectLst/>
                <a:latin typeface="Helvetica" pitchFamily="2" charset="0"/>
              </a:rPr>
              <a:t>The only way to establish a prominent online presence in the digital world and up your sales, is to have website.</a:t>
            </a:r>
          </a:p>
          <a:p>
            <a:pPr marL="114300" indent="0">
              <a:buNone/>
            </a:pPr>
            <a:r>
              <a:rPr lang="en-US" dirty="0">
                <a:effectLst/>
                <a:latin typeface="Helvetica" pitchFamily="2" charset="0"/>
              </a:rPr>
              <a:t>NOT HAVING A WEBSITE IS EQUAL TO BECOMING EXTINCT IN THE ONLINE WORLD</a:t>
            </a:r>
          </a:p>
          <a:p>
            <a:r>
              <a:rPr lang="en-US" dirty="0">
                <a:effectLst/>
                <a:latin typeface="Helvetica" pitchFamily="2" charset="0"/>
              </a:rPr>
              <a:t>Few benefits of having a website :</a:t>
            </a:r>
          </a:p>
          <a:p>
            <a:pPr>
              <a:buFont typeface="Arial" panose="020B0604020202020204" pitchFamily="34" charset="0"/>
              <a:buChar char="•"/>
            </a:pPr>
            <a:r>
              <a:rPr lang="en-US" dirty="0">
                <a:effectLst/>
                <a:latin typeface="Helvetica" pitchFamily="2" charset="0"/>
              </a:rPr>
              <a:t>﻿﻿Establishing Business identity</a:t>
            </a:r>
          </a:p>
          <a:p>
            <a:pPr>
              <a:buFont typeface="Arial" panose="020B0604020202020204" pitchFamily="34" charset="0"/>
              <a:buChar char="•"/>
            </a:pPr>
            <a:r>
              <a:rPr lang="en-US" dirty="0">
                <a:effectLst/>
                <a:latin typeface="Helvetica" pitchFamily="2" charset="0"/>
              </a:rPr>
              <a:t>﻿Greater Lead Generation</a:t>
            </a:r>
          </a:p>
          <a:p>
            <a:pPr>
              <a:buFont typeface="Arial" panose="020B0604020202020204" pitchFamily="34" charset="0"/>
              <a:buChar char="•"/>
            </a:pPr>
            <a:r>
              <a:rPr lang="en-US" dirty="0">
                <a:effectLst/>
                <a:latin typeface="Helvetica" pitchFamily="2" charset="0"/>
              </a:rPr>
              <a:t>﻿Wider Business Reach</a:t>
            </a:r>
          </a:p>
          <a:p>
            <a:endParaRPr lang="en-US" dirty="0"/>
          </a:p>
        </p:txBody>
      </p:sp>
    </p:spTree>
    <p:extLst>
      <p:ext uri="{BB962C8B-B14F-4D97-AF65-F5344CB8AC3E}">
        <p14:creationId xmlns:p14="http://schemas.microsoft.com/office/powerpoint/2010/main" val="376211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1D32-835E-C2F1-C3B2-EB25253769E2}"/>
              </a:ext>
            </a:extLst>
          </p:cNvPr>
          <p:cNvSpPr>
            <a:spLocks noGrp="1"/>
          </p:cNvSpPr>
          <p:nvPr>
            <p:ph type="title"/>
          </p:nvPr>
        </p:nvSpPr>
        <p:spPr/>
        <p:txBody>
          <a:bodyPr/>
          <a:lstStyle/>
          <a:p>
            <a:r>
              <a:rPr lang="en-US" dirty="0"/>
              <a:t>Classification</a:t>
            </a:r>
          </a:p>
        </p:txBody>
      </p:sp>
      <p:sp>
        <p:nvSpPr>
          <p:cNvPr id="3" name="Text Placeholder 2">
            <a:extLst>
              <a:ext uri="{FF2B5EF4-FFF2-40B4-BE49-F238E27FC236}">
                <a16:creationId xmlns:a16="http://schemas.microsoft.com/office/drawing/2014/main" id="{C428B9F2-82AA-8EC7-8E40-00320B5F26C0}"/>
              </a:ext>
            </a:extLst>
          </p:cNvPr>
          <p:cNvSpPr>
            <a:spLocks noGrp="1"/>
          </p:cNvSpPr>
          <p:nvPr>
            <p:ph type="body" idx="1"/>
          </p:nvPr>
        </p:nvSpPr>
        <p:spPr/>
        <p:txBody>
          <a:bodyPr/>
          <a:lstStyle/>
          <a:p>
            <a:pPr marL="114300" indent="0">
              <a:buNone/>
            </a:pPr>
            <a:r>
              <a:rPr lang="en-US" dirty="0">
                <a:effectLst/>
                <a:latin typeface="Helvetica" pitchFamily="2" charset="0"/>
              </a:rPr>
              <a:t>Web Development can be classified into two ways:</a:t>
            </a:r>
          </a:p>
          <a:p>
            <a:pPr>
              <a:buFont typeface="Arial" panose="020B0604020202020204" pitchFamily="34" charset="0"/>
              <a:buChar char="•"/>
            </a:pPr>
            <a:r>
              <a:rPr lang="en-US" dirty="0">
                <a:effectLst/>
                <a:latin typeface="Helvetica" pitchFamily="2" charset="0"/>
              </a:rPr>
              <a:t>﻿﻿</a:t>
            </a:r>
            <a:r>
              <a:rPr lang="en-US" b="1" dirty="0">
                <a:effectLst/>
                <a:latin typeface="Helvetica" pitchFamily="2" charset="0"/>
              </a:rPr>
              <a:t>Frontend Development: </a:t>
            </a:r>
            <a:r>
              <a:rPr lang="en-US" dirty="0">
                <a:effectLst/>
                <a:latin typeface="Helvetica" pitchFamily="2" charset="0"/>
              </a:rPr>
              <a:t>The part of a website that the user interacts directly is termed as front end. It is also referred to as the 'client side' of the application.</a:t>
            </a:r>
          </a:p>
          <a:p>
            <a:pPr>
              <a:buFont typeface="Arial" panose="020B0604020202020204" pitchFamily="34" charset="0"/>
              <a:buChar char="•"/>
            </a:pPr>
            <a:r>
              <a:rPr lang="en-US" dirty="0">
                <a:effectLst/>
                <a:latin typeface="Helvetica" pitchFamily="2" charset="0"/>
              </a:rPr>
              <a:t>﻿﻿</a:t>
            </a:r>
            <a:r>
              <a:rPr lang="en-US" b="1" dirty="0">
                <a:effectLst/>
                <a:latin typeface="Helvetica" pitchFamily="2" charset="0"/>
              </a:rPr>
              <a:t>Backend Development: </a:t>
            </a:r>
            <a:r>
              <a:rPr lang="en-US" dirty="0">
                <a:effectLst/>
                <a:latin typeface="Helvetica" pitchFamily="2" charset="0"/>
              </a:rPr>
              <a:t>Backend is the server side of a website. It is the part of the website that users cannot see and interact. It is the portion of software that does not come in direct contact with the users. It is used to store and arrange data.</a:t>
            </a:r>
          </a:p>
          <a:p>
            <a:endParaRPr lang="en-US" dirty="0"/>
          </a:p>
        </p:txBody>
      </p:sp>
    </p:spTree>
    <p:extLst>
      <p:ext uri="{BB962C8B-B14F-4D97-AF65-F5344CB8AC3E}">
        <p14:creationId xmlns:p14="http://schemas.microsoft.com/office/powerpoint/2010/main" val="1594423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90BB-0C36-5789-CD28-CF35E61A6DB4}"/>
              </a:ext>
            </a:extLst>
          </p:cNvPr>
          <p:cNvSpPr>
            <a:spLocks noGrp="1"/>
          </p:cNvSpPr>
          <p:nvPr>
            <p:ph type="title"/>
          </p:nvPr>
        </p:nvSpPr>
        <p:spPr/>
        <p:txBody>
          <a:bodyPr/>
          <a:lstStyle/>
          <a:p>
            <a:r>
              <a:rPr lang="en-US" dirty="0">
                <a:effectLst/>
                <a:latin typeface="Helvetica" pitchFamily="2" charset="0"/>
              </a:rPr>
              <a:t>HOW DOES HOSTING HELPS?</a:t>
            </a:r>
            <a:br>
              <a:rPr lang="en-US" dirty="0">
                <a:effectLst/>
                <a:latin typeface="Helvetica" pitchFamily="2" charset="0"/>
              </a:rPr>
            </a:br>
            <a:r>
              <a:rPr lang="en-US" dirty="0">
                <a:effectLst/>
                <a:latin typeface="Helvetica" pitchFamily="2" charset="0"/>
              </a:rPr>
              <a:t>﻿﻿</a:t>
            </a:r>
            <a:endParaRPr lang="en-US" dirty="0"/>
          </a:p>
        </p:txBody>
      </p:sp>
      <p:sp>
        <p:nvSpPr>
          <p:cNvPr id="3" name="Text Placeholder 2">
            <a:extLst>
              <a:ext uri="{FF2B5EF4-FFF2-40B4-BE49-F238E27FC236}">
                <a16:creationId xmlns:a16="http://schemas.microsoft.com/office/drawing/2014/main" id="{6A664F8A-9887-1650-3D5A-859FBBCCD731}"/>
              </a:ext>
            </a:extLst>
          </p:cNvPr>
          <p:cNvSpPr>
            <a:spLocks noGrp="1"/>
          </p:cNvSpPr>
          <p:nvPr>
            <p:ph type="body" idx="1"/>
          </p:nvPr>
        </p:nvSpPr>
        <p:spPr/>
        <p:txBody>
          <a:bodyPr/>
          <a:lstStyle/>
          <a:p>
            <a:r>
              <a:rPr lang="en-US" dirty="0">
                <a:effectLst/>
                <a:latin typeface="Helvetica" pitchFamily="2" charset="0"/>
              </a:rPr>
              <a:t>Makes Website easily accessible</a:t>
            </a:r>
          </a:p>
          <a:p>
            <a:r>
              <a:rPr lang="en-US" dirty="0">
                <a:effectLst/>
                <a:latin typeface="Helvetica" pitchFamily="2" charset="0"/>
              </a:rPr>
              <a:t>﻿﻿Runs Website efficiently</a:t>
            </a:r>
          </a:p>
          <a:p>
            <a:br>
              <a:rPr lang="en-US" dirty="0">
                <a:effectLst/>
                <a:latin typeface="Helvetica" pitchFamily="2" charset="0"/>
              </a:rPr>
            </a:br>
            <a:endParaRPr lang="en-US" dirty="0"/>
          </a:p>
        </p:txBody>
      </p:sp>
      <p:pic>
        <p:nvPicPr>
          <p:cNvPr id="4" name="Picture 3">
            <a:extLst>
              <a:ext uri="{FF2B5EF4-FFF2-40B4-BE49-F238E27FC236}">
                <a16:creationId xmlns:a16="http://schemas.microsoft.com/office/drawing/2014/main" id="{792F2D31-9863-DBCE-5ACC-55FB086CA8D6}"/>
              </a:ext>
            </a:extLst>
          </p:cNvPr>
          <p:cNvPicPr>
            <a:picLocks noChangeAspect="1"/>
          </p:cNvPicPr>
          <p:nvPr/>
        </p:nvPicPr>
        <p:blipFill>
          <a:blip r:embed="rId2"/>
          <a:stretch>
            <a:fillRect/>
          </a:stretch>
        </p:blipFill>
        <p:spPr>
          <a:xfrm>
            <a:off x="1365100" y="3077210"/>
            <a:ext cx="6134100" cy="1435100"/>
          </a:xfrm>
          <a:prstGeom prst="rect">
            <a:avLst/>
          </a:prstGeom>
        </p:spPr>
      </p:pic>
    </p:spTree>
    <p:extLst>
      <p:ext uri="{BB962C8B-B14F-4D97-AF65-F5344CB8AC3E}">
        <p14:creationId xmlns:p14="http://schemas.microsoft.com/office/powerpoint/2010/main" val="2374378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FDBE-2DB8-0FE9-EF80-F69C9AE9B287}"/>
              </a:ext>
            </a:extLst>
          </p:cNvPr>
          <p:cNvSpPr>
            <a:spLocks noGrp="1"/>
          </p:cNvSpPr>
          <p:nvPr>
            <p:ph type="title"/>
          </p:nvPr>
        </p:nvSpPr>
        <p:spPr/>
        <p:txBody>
          <a:bodyPr/>
          <a:lstStyle/>
          <a:p>
            <a:r>
              <a:rPr lang="en-US" dirty="0"/>
              <a:t>Types of Hosting</a:t>
            </a:r>
          </a:p>
        </p:txBody>
      </p:sp>
      <p:sp>
        <p:nvSpPr>
          <p:cNvPr id="3" name="Text Placeholder 2">
            <a:extLst>
              <a:ext uri="{FF2B5EF4-FFF2-40B4-BE49-F238E27FC236}">
                <a16:creationId xmlns:a16="http://schemas.microsoft.com/office/drawing/2014/main" id="{D20AB0FF-5A74-8904-F1BF-3E7827ABEC57}"/>
              </a:ext>
            </a:extLst>
          </p:cNvPr>
          <p:cNvSpPr>
            <a:spLocks noGrp="1"/>
          </p:cNvSpPr>
          <p:nvPr>
            <p:ph type="body" idx="1"/>
          </p:nvPr>
        </p:nvSpPr>
        <p:spPr/>
        <p:txBody>
          <a:bodyPr/>
          <a:lstStyle/>
          <a:p>
            <a:r>
              <a:rPr lang="en-US" dirty="0"/>
              <a:t>SHARED HOSTING - </a:t>
            </a:r>
            <a:r>
              <a:rPr kumimoji="0" lang="en-US" altLang="en-US" sz="1800" b="0" i="0" u="none" strike="noStrike" cap="none" normalizeH="0" baseline="0" dirty="0">
                <a:ln>
                  <a:noFill/>
                </a:ln>
                <a:solidFill>
                  <a:schemeClr val="tx1"/>
                </a:solidFill>
                <a:effectLst/>
                <a:latin typeface="Helvetica" pitchFamily="2" charset="0"/>
              </a:rPr>
              <a:t>One's website is placed on the same server as many other sites, ranging from a few to hundreds or thousands. Typically, all domains may share a common pool of server resources, such as RAM and the CPU. It is not only the most popular, but also the most affordable web hosting plan.</a:t>
            </a:r>
          </a:p>
          <a:p>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a:p>
            <a:endParaRPr lang="en-US" dirty="0"/>
          </a:p>
        </p:txBody>
      </p:sp>
      <p:pic>
        <p:nvPicPr>
          <p:cNvPr id="6" name="Picture 5">
            <a:extLst>
              <a:ext uri="{FF2B5EF4-FFF2-40B4-BE49-F238E27FC236}">
                <a16:creationId xmlns:a16="http://schemas.microsoft.com/office/drawing/2014/main" id="{0A6194EE-8A53-49A2-68D6-0E4E8E960261}"/>
              </a:ext>
            </a:extLst>
          </p:cNvPr>
          <p:cNvPicPr>
            <a:picLocks noChangeAspect="1"/>
          </p:cNvPicPr>
          <p:nvPr/>
        </p:nvPicPr>
        <p:blipFill>
          <a:blip r:embed="rId3"/>
          <a:stretch>
            <a:fillRect/>
          </a:stretch>
        </p:blipFill>
        <p:spPr>
          <a:xfrm>
            <a:off x="1114761" y="3429000"/>
            <a:ext cx="7400589" cy="2121994"/>
          </a:xfrm>
          <a:prstGeom prst="rect">
            <a:avLst/>
          </a:prstGeom>
        </p:spPr>
      </p:pic>
    </p:spTree>
    <p:extLst>
      <p:ext uri="{BB962C8B-B14F-4D97-AF65-F5344CB8AC3E}">
        <p14:creationId xmlns:p14="http://schemas.microsoft.com/office/powerpoint/2010/main" val="90121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CAED-40BC-4427-2F94-8641FD2BBD5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4A15257-9B36-6BCA-F9AD-E2FBFE06C94E}"/>
              </a:ext>
            </a:extLst>
          </p:cNvPr>
          <p:cNvSpPr>
            <a:spLocks noGrp="1"/>
          </p:cNvSpPr>
          <p:nvPr>
            <p:ph type="body" idx="1"/>
          </p:nvPr>
        </p:nvSpPr>
        <p:spPr/>
        <p:txBody>
          <a:bodyPr/>
          <a:lstStyle/>
          <a:p>
            <a:pPr marL="342900" eaLnBrk="0" fontAlgn="base" hangingPunct="0">
              <a:lnSpc>
                <a:spcPct val="100000"/>
              </a:lnSpc>
              <a:spcBef>
                <a:spcPct val="0"/>
              </a:spcBef>
              <a:spcAft>
                <a:spcPct val="0"/>
              </a:spcAft>
              <a:buClrTx/>
              <a:buSzTx/>
            </a:pPr>
            <a:r>
              <a:rPr lang="en-US" dirty="0"/>
              <a:t>DEDICATED HOSTING - </a:t>
            </a:r>
            <a:r>
              <a:rPr kumimoji="0" lang="en-US" altLang="en-US" sz="1800" b="0" i="0" u="none" strike="noStrike" cap="none" normalizeH="0" baseline="0" dirty="0">
                <a:ln>
                  <a:noFill/>
                </a:ln>
                <a:solidFill>
                  <a:schemeClr val="tx1"/>
                </a:solidFill>
                <a:effectLst/>
                <a:latin typeface="Helvetica" pitchFamily="2" charset="0"/>
              </a:rPr>
              <a:t>The user gets his or her own Web server and gains full control over it (user has root access for Linux/administrator access for Windows); however, the user typically does not own the server. It is best suited for websites that require higher server performance, security and control.</a:t>
            </a: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90F2A1E1-E519-2A44-02B5-69AFCE518546}"/>
              </a:ext>
            </a:extLst>
          </p:cNvPr>
          <p:cNvPicPr>
            <a:picLocks noChangeAspect="1"/>
          </p:cNvPicPr>
          <p:nvPr/>
        </p:nvPicPr>
        <p:blipFill>
          <a:blip r:embed="rId2"/>
          <a:stretch>
            <a:fillRect/>
          </a:stretch>
        </p:blipFill>
        <p:spPr>
          <a:xfrm>
            <a:off x="1407907" y="3429000"/>
            <a:ext cx="6328186" cy="1784639"/>
          </a:xfrm>
          <a:prstGeom prst="rect">
            <a:avLst/>
          </a:prstGeom>
        </p:spPr>
      </p:pic>
    </p:spTree>
    <p:extLst>
      <p:ext uri="{BB962C8B-B14F-4D97-AF65-F5344CB8AC3E}">
        <p14:creationId xmlns:p14="http://schemas.microsoft.com/office/powerpoint/2010/main" val="265482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5F6C-6E3F-F21A-D597-B58BC5D7E36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C43F8B5-90EA-784A-93CE-35DA5439F0F8}"/>
              </a:ext>
            </a:extLst>
          </p:cNvPr>
          <p:cNvSpPr>
            <a:spLocks noGrp="1"/>
          </p:cNvSpPr>
          <p:nvPr>
            <p:ph type="body" idx="1"/>
          </p:nvPr>
        </p:nvSpPr>
        <p:spPr/>
        <p:txBody>
          <a:bodyPr/>
          <a:lstStyle/>
          <a:p>
            <a:pPr marL="342900" eaLnBrk="0" fontAlgn="base" hangingPunct="0">
              <a:lnSpc>
                <a:spcPct val="100000"/>
              </a:lnSpc>
              <a:spcBef>
                <a:spcPct val="0"/>
              </a:spcBef>
              <a:spcAft>
                <a:spcPct val="0"/>
              </a:spcAft>
              <a:buClrTx/>
              <a:buSzTx/>
            </a:pPr>
            <a:r>
              <a:rPr lang="en-US" dirty="0"/>
              <a:t>VPS HOSTING - </a:t>
            </a:r>
            <a:r>
              <a:rPr kumimoji="0" lang="en-US" altLang="en-US" sz="1800" b="0" i="0" u="none" strike="noStrike" cap="none" normalizeH="0" baseline="0" dirty="0">
                <a:ln>
                  <a:noFill/>
                </a:ln>
                <a:solidFill>
                  <a:schemeClr val="tx1"/>
                </a:solidFill>
                <a:effectLst/>
                <a:latin typeface="Helvetica" pitchFamily="2" charset="0"/>
              </a:rPr>
              <a:t>In this hosting plan, a server is divided into multiple virtual units and each unit acts as a dedicated server that hosts only one website.</a:t>
            </a:r>
          </a:p>
          <a:p>
            <a:pPr marL="342900" eaLnBrk="0" fontAlgn="base" hangingPunct="0">
              <a:lnSpc>
                <a:spcPct val="100000"/>
              </a:lnSpc>
              <a:spcBef>
                <a:spcPct val="0"/>
              </a:spcBef>
              <a:spcAft>
                <a:spcPct val="0"/>
              </a:spcAft>
              <a:buClrTx/>
              <a:buSzTx/>
            </a:pP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4370A60C-CCC8-11EB-F608-3D80191045B2}"/>
              </a:ext>
            </a:extLst>
          </p:cNvPr>
          <p:cNvPicPr>
            <a:picLocks noChangeAspect="1"/>
          </p:cNvPicPr>
          <p:nvPr/>
        </p:nvPicPr>
        <p:blipFill>
          <a:blip r:embed="rId2"/>
          <a:stretch>
            <a:fillRect/>
          </a:stretch>
        </p:blipFill>
        <p:spPr>
          <a:xfrm>
            <a:off x="742950" y="2909137"/>
            <a:ext cx="7772400" cy="2373673"/>
          </a:xfrm>
          <a:prstGeom prst="rect">
            <a:avLst/>
          </a:prstGeom>
        </p:spPr>
      </p:pic>
    </p:spTree>
    <p:extLst>
      <p:ext uri="{BB962C8B-B14F-4D97-AF65-F5344CB8AC3E}">
        <p14:creationId xmlns:p14="http://schemas.microsoft.com/office/powerpoint/2010/main" val="177520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EFEB-EB15-F776-63CB-7102DBFBB4E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BCE6A7E-514B-BEBA-0483-3A1552ED00E1}"/>
              </a:ext>
            </a:extLst>
          </p:cNvPr>
          <p:cNvSpPr>
            <a:spLocks noGrp="1"/>
          </p:cNvSpPr>
          <p:nvPr>
            <p:ph type="body" idx="1"/>
          </p:nvPr>
        </p:nvSpPr>
        <p:spPr/>
        <p:txBody>
          <a:bodyPr/>
          <a:lstStyle/>
          <a:p>
            <a:r>
              <a:rPr lang="en-US" dirty="0"/>
              <a:t>CLOUD HOSTING - This is a new type of hosting platform that allows customers powerful, scalable and reliable hosting based on clustered load-balanced servers and utility billing. A cloud hosted website may be more reliable than alternatives since other computers in the cloud can compensate when a single piece of hardware goes down.</a:t>
            </a:r>
          </a:p>
          <a:p>
            <a:endParaRPr lang="en-US" dirty="0"/>
          </a:p>
        </p:txBody>
      </p:sp>
      <p:pic>
        <p:nvPicPr>
          <p:cNvPr id="4" name="Picture 3">
            <a:extLst>
              <a:ext uri="{FF2B5EF4-FFF2-40B4-BE49-F238E27FC236}">
                <a16:creationId xmlns:a16="http://schemas.microsoft.com/office/drawing/2014/main" id="{2BD18C31-3679-47C2-9888-E2767A48D3C8}"/>
              </a:ext>
            </a:extLst>
          </p:cNvPr>
          <p:cNvPicPr>
            <a:picLocks noChangeAspect="1"/>
          </p:cNvPicPr>
          <p:nvPr/>
        </p:nvPicPr>
        <p:blipFill>
          <a:blip r:embed="rId2"/>
          <a:stretch>
            <a:fillRect/>
          </a:stretch>
        </p:blipFill>
        <p:spPr>
          <a:xfrm>
            <a:off x="1543722" y="3784513"/>
            <a:ext cx="6056555" cy="1769036"/>
          </a:xfrm>
          <a:prstGeom prst="rect">
            <a:avLst/>
          </a:prstGeom>
        </p:spPr>
      </p:pic>
    </p:spTree>
    <p:extLst>
      <p:ext uri="{BB962C8B-B14F-4D97-AF65-F5344CB8AC3E}">
        <p14:creationId xmlns:p14="http://schemas.microsoft.com/office/powerpoint/2010/main" val="2274869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9DB8-B7C3-9CC6-69A8-2C419A56CBB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F0476D1-896D-2621-37E9-8D7EA96F3E6F}"/>
              </a:ext>
            </a:extLst>
          </p:cNvPr>
          <p:cNvSpPr>
            <a:spLocks noGrp="1"/>
          </p:cNvSpPr>
          <p:nvPr>
            <p:ph type="body" idx="1"/>
          </p:nvPr>
        </p:nvSpPr>
        <p:spPr/>
        <p:txBody>
          <a:bodyPr/>
          <a:lstStyle/>
          <a:p>
            <a:r>
              <a:rPr lang="en-US" dirty="0"/>
              <a:t>RESELLER HOSTING - This hosting plan, allows clients to become web hosts themselves. Resellers could function, for individual domains, under any combination of these listed types of hosting, depending on who they are affiliated with as a reseller.</a:t>
            </a:r>
          </a:p>
          <a:p>
            <a:endParaRPr lang="en-US" dirty="0"/>
          </a:p>
        </p:txBody>
      </p:sp>
      <p:pic>
        <p:nvPicPr>
          <p:cNvPr id="4" name="Picture 3">
            <a:extLst>
              <a:ext uri="{FF2B5EF4-FFF2-40B4-BE49-F238E27FC236}">
                <a16:creationId xmlns:a16="http://schemas.microsoft.com/office/drawing/2014/main" id="{D64E56A3-B916-5CA6-320C-EE3CF60D3A27}"/>
              </a:ext>
            </a:extLst>
          </p:cNvPr>
          <p:cNvPicPr>
            <a:picLocks noChangeAspect="1"/>
          </p:cNvPicPr>
          <p:nvPr/>
        </p:nvPicPr>
        <p:blipFill>
          <a:blip r:embed="rId2"/>
          <a:stretch>
            <a:fillRect/>
          </a:stretch>
        </p:blipFill>
        <p:spPr>
          <a:xfrm>
            <a:off x="1301676" y="3295083"/>
            <a:ext cx="6736976" cy="2070629"/>
          </a:xfrm>
          <a:prstGeom prst="rect">
            <a:avLst/>
          </a:prstGeom>
        </p:spPr>
      </p:pic>
    </p:spTree>
    <p:extLst>
      <p:ext uri="{BB962C8B-B14F-4D97-AF65-F5344CB8AC3E}">
        <p14:creationId xmlns:p14="http://schemas.microsoft.com/office/powerpoint/2010/main" val="1259504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0257-1EC4-018D-5E2E-6FD7A799A763}"/>
              </a:ext>
            </a:extLst>
          </p:cNvPr>
          <p:cNvSpPr>
            <a:spLocks noGrp="1"/>
          </p:cNvSpPr>
          <p:nvPr>
            <p:ph type="title"/>
          </p:nvPr>
        </p:nvSpPr>
        <p:spPr/>
        <p:txBody>
          <a:bodyPr/>
          <a:lstStyle/>
          <a:p>
            <a:r>
              <a:rPr lang="en-US" dirty="0"/>
              <a:t>DOES IT PROVIDE ENOUGH DISK SPACE?</a:t>
            </a:r>
          </a:p>
        </p:txBody>
      </p:sp>
      <p:sp>
        <p:nvSpPr>
          <p:cNvPr id="3" name="Text Placeholder 2">
            <a:extLst>
              <a:ext uri="{FF2B5EF4-FFF2-40B4-BE49-F238E27FC236}">
                <a16:creationId xmlns:a16="http://schemas.microsoft.com/office/drawing/2014/main" id="{C2B445C9-793C-C2CB-E2D3-763054065409}"/>
              </a:ext>
            </a:extLst>
          </p:cNvPr>
          <p:cNvSpPr>
            <a:spLocks noGrp="1"/>
          </p:cNvSpPr>
          <p:nvPr>
            <p:ph type="body" idx="1"/>
          </p:nvPr>
        </p:nvSpPr>
        <p:spPr/>
        <p:txBody>
          <a:bodyPr/>
          <a:lstStyle/>
          <a:p>
            <a:r>
              <a:rPr lang="en-US" dirty="0"/>
              <a:t>On an average, a website doesn't need anything more than 1GB of disk space. Don't fall for the 'unlimited' trap when it comes to disk space. </a:t>
            </a:r>
          </a:p>
          <a:p>
            <a:r>
              <a:rPr lang="en-US" dirty="0" err="1"/>
              <a:t>Opt</a:t>
            </a:r>
            <a:r>
              <a:rPr lang="en-US" dirty="0"/>
              <a:t> a web host that is transparent about their resource allocation.</a:t>
            </a:r>
          </a:p>
        </p:txBody>
      </p:sp>
    </p:spTree>
    <p:extLst>
      <p:ext uri="{BB962C8B-B14F-4D97-AF65-F5344CB8AC3E}">
        <p14:creationId xmlns:p14="http://schemas.microsoft.com/office/powerpoint/2010/main" val="1006803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AB4D-53A4-967B-15CC-644D3BAA1F35}"/>
              </a:ext>
            </a:extLst>
          </p:cNvPr>
          <p:cNvSpPr>
            <a:spLocks noGrp="1"/>
          </p:cNvSpPr>
          <p:nvPr>
            <p:ph type="title"/>
          </p:nvPr>
        </p:nvSpPr>
        <p:spPr/>
        <p:txBody>
          <a:bodyPr/>
          <a:lstStyle/>
          <a:p>
            <a:r>
              <a:rPr lang="en-US" dirty="0"/>
              <a:t>DO THEY HAVE 24/7 TECHNICAL</a:t>
            </a:r>
            <a:br>
              <a:rPr lang="en-US" dirty="0"/>
            </a:br>
            <a:r>
              <a:rPr lang="en-US" dirty="0"/>
              <a:t>SUPPORT?</a:t>
            </a:r>
          </a:p>
        </p:txBody>
      </p:sp>
      <p:sp>
        <p:nvSpPr>
          <p:cNvPr id="3" name="Text Placeholder 2">
            <a:extLst>
              <a:ext uri="{FF2B5EF4-FFF2-40B4-BE49-F238E27FC236}">
                <a16:creationId xmlns:a16="http://schemas.microsoft.com/office/drawing/2014/main" id="{031B3BE6-1C06-5EB6-EE0B-F8009BB46C84}"/>
              </a:ext>
            </a:extLst>
          </p:cNvPr>
          <p:cNvSpPr>
            <a:spLocks noGrp="1"/>
          </p:cNvSpPr>
          <p:nvPr>
            <p:ph type="body" idx="1"/>
          </p:nvPr>
        </p:nvSpPr>
        <p:spPr/>
        <p:txBody>
          <a:bodyPr/>
          <a:lstStyle/>
          <a:p>
            <a:r>
              <a:rPr lang="en-US" dirty="0"/>
              <a:t>A website has dozens of programs and extensions running in the background; a technical glitch can arise anytime. To ensure your website doesn't break down and suffer bounce offs, choose a web host that offers 24/7 prompt technical support.</a:t>
            </a:r>
          </a:p>
        </p:txBody>
      </p:sp>
    </p:spTree>
    <p:extLst>
      <p:ext uri="{BB962C8B-B14F-4D97-AF65-F5344CB8AC3E}">
        <p14:creationId xmlns:p14="http://schemas.microsoft.com/office/powerpoint/2010/main" val="3680237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3AD4-EE41-532B-4572-955A2DF1AB79}"/>
              </a:ext>
            </a:extLst>
          </p:cNvPr>
          <p:cNvSpPr>
            <a:spLocks noGrp="1"/>
          </p:cNvSpPr>
          <p:nvPr>
            <p:ph type="title"/>
          </p:nvPr>
        </p:nvSpPr>
        <p:spPr/>
        <p:txBody>
          <a:bodyPr/>
          <a:lstStyle/>
          <a:p>
            <a:r>
              <a:rPr lang="en-US" dirty="0"/>
              <a:t>WHAT HARDWARE ARE THEY USING?</a:t>
            </a:r>
          </a:p>
        </p:txBody>
      </p:sp>
      <p:sp>
        <p:nvSpPr>
          <p:cNvPr id="3" name="Text Placeholder 2">
            <a:extLst>
              <a:ext uri="{FF2B5EF4-FFF2-40B4-BE49-F238E27FC236}">
                <a16:creationId xmlns:a16="http://schemas.microsoft.com/office/drawing/2014/main" id="{B294022A-9D06-7D49-DE5F-731EB9CBC79A}"/>
              </a:ext>
            </a:extLst>
          </p:cNvPr>
          <p:cNvSpPr>
            <a:spLocks noGrp="1"/>
          </p:cNvSpPr>
          <p:nvPr>
            <p:ph type="body" idx="1"/>
          </p:nvPr>
        </p:nvSpPr>
        <p:spPr/>
        <p:txBody>
          <a:bodyPr/>
          <a:lstStyle/>
          <a:p>
            <a:r>
              <a:rPr lang="en-US" dirty="0"/>
              <a:t>Always enquire about the hardware being used by web hosts to provide you services. Hardware has a direct impact on the efficiency of your website. Don't go for hosts hesitant on giving out details.</a:t>
            </a:r>
          </a:p>
        </p:txBody>
      </p:sp>
    </p:spTree>
    <p:extLst>
      <p:ext uri="{BB962C8B-B14F-4D97-AF65-F5344CB8AC3E}">
        <p14:creationId xmlns:p14="http://schemas.microsoft.com/office/powerpoint/2010/main" val="2370374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90F5-A8F7-23DF-D412-D7D9CEAB4CDC}"/>
              </a:ext>
            </a:extLst>
          </p:cNvPr>
          <p:cNvSpPr>
            <a:spLocks noGrp="1"/>
          </p:cNvSpPr>
          <p:nvPr>
            <p:ph type="title"/>
          </p:nvPr>
        </p:nvSpPr>
        <p:spPr/>
        <p:txBody>
          <a:bodyPr/>
          <a:lstStyle/>
          <a:p>
            <a:r>
              <a:rPr lang="en-US" dirty="0"/>
              <a:t>IS THEIR USER INTERFACE FOR YOU?</a:t>
            </a:r>
          </a:p>
        </p:txBody>
      </p:sp>
      <p:sp>
        <p:nvSpPr>
          <p:cNvPr id="3" name="Text Placeholder 2">
            <a:extLst>
              <a:ext uri="{FF2B5EF4-FFF2-40B4-BE49-F238E27FC236}">
                <a16:creationId xmlns:a16="http://schemas.microsoft.com/office/drawing/2014/main" id="{BD552548-DEC8-B9EA-7EEE-05E15A5DBAC1}"/>
              </a:ext>
            </a:extLst>
          </p:cNvPr>
          <p:cNvSpPr>
            <a:spLocks noGrp="1"/>
          </p:cNvSpPr>
          <p:nvPr>
            <p:ph type="body" idx="1"/>
          </p:nvPr>
        </p:nvSpPr>
        <p:spPr/>
        <p:txBody>
          <a:bodyPr/>
          <a:lstStyle/>
          <a:p>
            <a:r>
              <a:rPr lang="en-US" dirty="0"/>
              <a:t>Before you sign up for any hosting plan, go for a free trial to test if the user interface and control panels fulfill your needs; you don't want to be switching hosts later.</a:t>
            </a:r>
          </a:p>
        </p:txBody>
      </p:sp>
    </p:spTree>
    <p:extLst>
      <p:ext uri="{BB962C8B-B14F-4D97-AF65-F5344CB8AC3E}">
        <p14:creationId xmlns:p14="http://schemas.microsoft.com/office/powerpoint/2010/main" val="394478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A20-DF9B-A9C4-7676-9734537DBAC5}"/>
              </a:ext>
            </a:extLst>
          </p:cNvPr>
          <p:cNvSpPr>
            <a:spLocks noGrp="1"/>
          </p:cNvSpPr>
          <p:nvPr>
            <p:ph type="title"/>
          </p:nvPr>
        </p:nvSpPr>
        <p:spPr/>
        <p:txBody>
          <a:bodyPr/>
          <a:lstStyle/>
          <a:p>
            <a:r>
              <a:rPr lang="en-US" dirty="0"/>
              <a:t>Frontend Roadmap</a:t>
            </a:r>
          </a:p>
        </p:txBody>
      </p:sp>
      <p:sp>
        <p:nvSpPr>
          <p:cNvPr id="3" name="Text Placeholder 2">
            <a:extLst>
              <a:ext uri="{FF2B5EF4-FFF2-40B4-BE49-F238E27FC236}">
                <a16:creationId xmlns:a16="http://schemas.microsoft.com/office/drawing/2014/main" id="{1331601B-9E51-EAA5-D340-B0041C225B0C}"/>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﻿HTML: HTML stands for </a:t>
            </a:r>
            <a:r>
              <a:rPr lang="en-US" dirty="0" err="1">
                <a:effectLst/>
                <a:latin typeface="Helvetica" pitchFamily="2" charset="0"/>
              </a:rPr>
              <a:t>HyperText</a:t>
            </a:r>
            <a:r>
              <a:rPr lang="en-US" dirty="0">
                <a:effectLst/>
                <a:latin typeface="Helvetica" pitchFamily="2" charset="0"/>
              </a:rPr>
              <a:t> Markup Language. It is used to design the frontend portion of web pages using markup language. It acts as a skeleton for a website since it is used to make the structure of a website.</a:t>
            </a:r>
          </a:p>
          <a:p>
            <a:pPr>
              <a:buFont typeface="Arial" panose="020B0604020202020204" pitchFamily="34" charset="0"/>
              <a:buChar char="•"/>
            </a:pPr>
            <a:r>
              <a:rPr lang="en-US" dirty="0">
                <a:effectLst/>
                <a:latin typeface="Helvetica" pitchFamily="2" charset="0"/>
              </a:rPr>
              <a:t>﻿﻿CSS: Cascading Style Sheets fondly referred to as CSS is a simply designed language intended to simplify the process of making web pages presentable. It is used to style our website.</a:t>
            </a:r>
          </a:p>
          <a:p>
            <a:pPr>
              <a:buFont typeface="Arial" panose="020B0604020202020204" pitchFamily="34" charset="0"/>
              <a:buChar char="•"/>
            </a:pPr>
            <a:r>
              <a:rPr lang="en-US" dirty="0">
                <a:effectLst/>
                <a:latin typeface="Helvetica" pitchFamily="2" charset="0"/>
              </a:rPr>
              <a:t>﻿﻿JavaScript: JavaScript is a scripting language used to provide a dynamic behavior to our website</a:t>
            </a:r>
          </a:p>
          <a:p>
            <a:endParaRPr lang="en-US" dirty="0"/>
          </a:p>
        </p:txBody>
      </p:sp>
    </p:spTree>
    <p:extLst>
      <p:ext uri="{BB962C8B-B14F-4D97-AF65-F5344CB8AC3E}">
        <p14:creationId xmlns:p14="http://schemas.microsoft.com/office/powerpoint/2010/main" val="4053417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A8FC-519F-520C-5453-D2FADE52B626}"/>
              </a:ext>
            </a:extLst>
          </p:cNvPr>
          <p:cNvSpPr>
            <a:spLocks noGrp="1"/>
          </p:cNvSpPr>
          <p:nvPr>
            <p:ph type="title"/>
          </p:nvPr>
        </p:nvSpPr>
        <p:spPr/>
        <p:txBody>
          <a:bodyPr/>
          <a:lstStyle/>
          <a:p>
            <a:r>
              <a:rPr lang="en-US" dirty="0"/>
              <a:t>DOES IT OFFER EMAIL?</a:t>
            </a:r>
          </a:p>
        </p:txBody>
      </p:sp>
      <p:sp>
        <p:nvSpPr>
          <p:cNvPr id="3" name="Text Placeholder 2">
            <a:extLst>
              <a:ext uri="{FF2B5EF4-FFF2-40B4-BE49-F238E27FC236}">
                <a16:creationId xmlns:a16="http://schemas.microsoft.com/office/drawing/2014/main" id="{F75ED1EA-61FF-CA81-340E-234F331CA6EF}"/>
              </a:ext>
            </a:extLst>
          </p:cNvPr>
          <p:cNvSpPr>
            <a:spLocks noGrp="1"/>
          </p:cNvSpPr>
          <p:nvPr>
            <p:ph type="body" idx="1"/>
          </p:nvPr>
        </p:nvSpPr>
        <p:spPr/>
        <p:txBody>
          <a:bodyPr/>
          <a:lstStyle/>
          <a:p>
            <a:r>
              <a:rPr lang="en-US" dirty="0"/>
              <a:t>Ensure that your web host offers emailing features like smart inbox, auto responders, etc. This helps you make your website fully interactive.</a:t>
            </a:r>
          </a:p>
        </p:txBody>
      </p:sp>
    </p:spTree>
    <p:extLst>
      <p:ext uri="{BB962C8B-B14F-4D97-AF65-F5344CB8AC3E}">
        <p14:creationId xmlns:p14="http://schemas.microsoft.com/office/powerpoint/2010/main" val="3868831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4FCB-C9F0-76C1-1469-74CFE31E6AC5}"/>
              </a:ext>
            </a:extLst>
          </p:cNvPr>
          <p:cNvSpPr>
            <a:spLocks noGrp="1"/>
          </p:cNvSpPr>
          <p:nvPr>
            <p:ph type="title"/>
          </p:nvPr>
        </p:nvSpPr>
        <p:spPr/>
        <p:txBody>
          <a:bodyPr/>
          <a:lstStyle/>
          <a:p>
            <a:r>
              <a:rPr lang="en-US" dirty="0"/>
              <a:t>CAN IT FLEX?</a:t>
            </a:r>
          </a:p>
        </p:txBody>
      </p:sp>
      <p:sp>
        <p:nvSpPr>
          <p:cNvPr id="3" name="Text Placeholder 2">
            <a:extLst>
              <a:ext uri="{FF2B5EF4-FFF2-40B4-BE49-F238E27FC236}">
                <a16:creationId xmlns:a16="http://schemas.microsoft.com/office/drawing/2014/main" id="{BC097B0A-8C4E-FB90-FDD3-8980DDD70609}"/>
              </a:ext>
            </a:extLst>
          </p:cNvPr>
          <p:cNvSpPr>
            <a:spLocks noGrp="1"/>
          </p:cNvSpPr>
          <p:nvPr>
            <p:ph type="body" idx="1"/>
          </p:nvPr>
        </p:nvSpPr>
        <p:spPr/>
        <p:txBody>
          <a:bodyPr/>
          <a:lstStyle/>
          <a:p>
            <a:r>
              <a:rPr lang="en-US" dirty="0"/>
              <a:t>Your website resource needs might change with time and your plan should be able to cater to them. Look for a web host that lets you scale resources up or down easily; or upgrade from one hosting plan to another. Changing hosts isn't a good idea as your website could incur content loss and will be at the risk of being hacked.</a:t>
            </a:r>
          </a:p>
        </p:txBody>
      </p:sp>
    </p:spTree>
    <p:extLst>
      <p:ext uri="{BB962C8B-B14F-4D97-AF65-F5344CB8AC3E}">
        <p14:creationId xmlns:p14="http://schemas.microsoft.com/office/powerpoint/2010/main" val="3484658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0CA7-C91A-0089-B35F-EC83A7F33E59}"/>
              </a:ext>
            </a:extLst>
          </p:cNvPr>
          <p:cNvSpPr>
            <a:spLocks noGrp="1"/>
          </p:cNvSpPr>
          <p:nvPr>
            <p:ph type="title"/>
          </p:nvPr>
        </p:nvSpPr>
        <p:spPr/>
        <p:txBody>
          <a:bodyPr/>
          <a:lstStyle/>
          <a:p>
            <a:r>
              <a:rPr lang="en-US" dirty="0"/>
              <a:t>HOW MUCH DOES IT COST?</a:t>
            </a:r>
          </a:p>
        </p:txBody>
      </p:sp>
      <p:sp>
        <p:nvSpPr>
          <p:cNvPr id="3" name="Text Placeholder 2">
            <a:extLst>
              <a:ext uri="{FF2B5EF4-FFF2-40B4-BE49-F238E27FC236}">
                <a16:creationId xmlns:a16="http://schemas.microsoft.com/office/drawing/2014/main" id="{2D41AD61-A08E-8C43-CC9D-F6ED99C67D3A}"/>
              </a:ext>
            </a:extLst>
          </p:cNvPr>
          <p:cNvSpPr>
            <a:spLocks noGrp="1"/>
          </p:cNvSpPr>
          <p:nvPr>
            <p:ph type="body" idx="1"/>
          </p:nvPr>
        </p:nvSpPr>
        <p:spPr/>
        <p:txBody>
          <a:bodyPr/>
          <a:lstStyle/>
          <a:p>
            <a:r>
              <a:rPr lang="en-US" dirty="0"/>
              <a:t>One of the prime factors that affect your hosting decision is the pricing. Web hosts may charge you according to the resources your website utilizes or the plan you sign up for, on a periodic basis. Spend some time to research and compare hosting plans offered by different web hosts, and pick the one that suits your hosting budget.</a:t>
            </a:r>
          </a:p>
        </p:txBody>
      </p:sp>
    </p:spTree>
    <p:extLst>
      <p:ext uri="{BB962C8B-B14F-4D97-AF65-F5344CB8AC3E}">
        <p14:creationId xmlns:p14="http://schemas.microsoft.com/office/powerpoint/2010/main" val="2745261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text on a black background&#10;&#10;AI-generated content may be incorrect.">
            <a:extLst>
              <a:ext uri="{FF2B5EF4-FFF2-40B4-BE49-F238E27FC236}">
                <a16:creationId xmlns:a16="http://schemas.microsoft.com/office/drawing/2014/main" id="{68F50129-7BDC-106C-48A9-BD9306777D51}"/>
              </a:ext>
            </a:extLst>
          </p:cNvPr>
          <p:cNvPicPr>
            <a:picLocks noChangeAspect="1"/>
          </p:cNvPicPr>
          <p:nvPr/>
        </p:nvPicPr>
        <p:blipFill>
          <a:blip r:embed="rId2"/>
          <a:stretch>
            <a:fillRect/>
          </a:stretch>
        </p:blipFill>
        <p:spPr>
          <a:xfrm>
            <a:off x="90488" y="1210652"/>
            <a:ext cx="8963025" cy="4436697"/>
          </a:xfrm>
          <a:prstGeom prst="rect">
            <a:avLst/>
          </a:prstGeom>
          <a:noFill/>
          <a:ln>
            <a:noFill/>
          </a:ln>
        </p:spPr>
      </p:pic>
    </p:spTree>
    <p:extLst>
      <p:ext uri="{BB962C8B-B14F-4D97-AF65-F5344CB8AC3E}">
        <p14:creationId xmlns:p14="http://schemas.microsoft.com/office/powerpoint/2010/main" val="1131221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73A6-71BA-A565-D49D-C07B35FFE00E}"/>
              </a:ext>
            </a:extLst>
          </p:cNvPr>
          <p:cNvSpPr>
            <a:spLocks noGrp="1"/>
          </p:cNvSpPr>
          <p:nvPr>
            <p:ph type="title"/>
          </p:nvPr>
        </p:nvSpPr>
        <p:spPr/>
        <p:txBody>
          <a:bodyPr/>
          <a:lstStyle/>
          <a:p>
            <a:r>
              <a:rPr lang="en-US" dirty="0"/>
              <a:t>What is </a:t>
            </a:r>
            <a:r>
              <a:rPr lang="en-US" dirty="0" err="1"/>
              <a:t>Ul</a:t>
            </a:r>
            <a:r>
              <a:rPr lang="en-US" dirty="0"/>
              <a:t>?</a:t>
            </a:r>
          </a:p>
        </p:txBody>
      </p:sp>
      <p:sp>
        <p:nvSpPr>
          <p:cNvPr id="3" name="Text Placeholder 2">
            <a:extLst>
              <a:ext uri="{FF2B5EF4-FFF2-40B4-BE49-F238E27FC236}">
                <a16:creationId xmlns:a16="http://schemas.microsoft.com/office/drawing/2014/main" id="{2F4B288D-DDF2-F1F5-3074-274856A96FCC}"/>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﻿User Interface</a:t>
            </a:r>
          </a:p>
          <a:p>
            <a:pPr>
              <a:buFont typeface="Arial" panose="020B0604020202020204" pitchFamily="34" charset="0"/>
              <a:buChar char="•"/>
            </a:pPr>
            <a:r>
              <a:rPr lang="en-US" dirty="0">
                <a:effectLst/>
                <a:latin typeface="Helvetica" pitchFamily="2" charset="0"/>
              </a:rPr>
              <a:t>﻿﻿How people interact with other products / services</a:t>
            </a:r>
          </a:p>
          <a:p>
            <a:pPr>
              <a:buFont typeface="Arial" panose="020B0604020202020204" pitchFamily="34" charset="0"/>
              <a:buChar char="•"/>
            </a:pPr>
            <a:r>
              <a:rPr lang="en-US" dirty="0">
                <a:effectLst/>
                <a:latin typeface="Helvetica" pitchFamily="2" charset="0"/>
              </a:rPr>
              <a:t>﻿﻿Used in Web &amp; Mobile Applications</a:t>
            </a:r>
          </a:p>
          <a:p>
            <a:pPr>
              <a:buFont typeface="Arial" panose="020B0604020202020204" pitchFamily="34" charset="0"/>
              <a:buChar char="•"/>
            </a:pPr>
            <a:r>
              <a:rPr lang="en-US" dirty="0">
                <a:effectLst/>
                <a:latin typeface="Helvetica" pitchFamily="2" charset="0"/>
              </a:rPr>
              <a:t>﻿﻿A bridge between a human being and a system</a:t>
            </a:r>
          </a:p>
          <a:p>
            <a:endParaRPr lang="en-US" dirty="0"/>
          </a:p>
        </p:txBody>
      </p:sp>
    </p:spTree>
    <p:extLst>
      <p:ext uri="{BB962C8B-B14F-4D97-AF65-F5344CB8AC3E}">
        <p14:creationId xmlns:p14="http://schemas.microsoft.com/office/powerpoint/2010/main" val="953009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348E-42A4-4EB9-A2D1-8FA95CEEF767}"/>
              </a:ext>
            </a:extLst>
          </p:cNvPr>
          <p:cNvSpPr>
            <a:spLocks noGrp="1"/>
          </p:cNvSpPr>
          <p:nvPr>
            <p:ph type="title"/>
          </p:nvPr>
        </p:nvSpPr>
        <p:spPr/>
        <p:txBody>
          <a:bodyPr/>
          <a:lstStyle/>
          <a:p>
            <a:r>
              <a:rPr lang="en-US" dirty="0"/>
              <a:t>What is UX?</a:t>
            </a:r>
          </a:p>
        </p:txBody>
      </p:sp>
      <p:sp>
        <p:nvSpPr>
          <p:cNvPr id="3" name="Text Placeholder 2">
            <a:extLst>
              <a:ext uri="{FF2B5EF4-FFF2-40B4-BE49-F238E27FC236}">
                <a16:creationId xmlns:a16="http://schemas.microsoft.com/office/drawing/2014/main" id="{AFC05606-BBC1-9261-2AB6-3983E77E1D34}"/>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﻿User Experience</a:t>
            </a:r>
          </a:p>
          <a:p>
            <a:pPr>
              <a:buFont typeface="Arial" panose="020B0604020202020204" pitchFamily="34" charset="0"/>
              <a:buChar char="•"/>
            </a:pPr>
            <a:r>
              <a:rPr lang="en-US" dirty="0">
                <a:effectLst/>
                <a:latin typeface="Helvetica" pitchFamily="2" charset="0"/>
              </a:rPr>
              <a:t>﻿﻿What a person feels as </a:t>
            </a:r>
            <a:r>
              <a:rPr lang="en-US" dirty="0">
                <a:latin typeface="Helvetica" pitchFamily="2" charset="0"/>
              </a:rPr>
              <a:t>they </a:t>
            </a:r>
            <a:r>
              <a:rPr lang="en-US" dirty="0">
                <a:effectLst/>
                <a:latin typeface="Helvetica" pitchFamily="2" charset="0"/>
              </a:rPr>
              <a:t>experience a product or service</a:t>
            </a:r>
          </a:p>
          <a:p>
            <a:r>
              <a:rPr lang="en-US" dirty="0">
                <a:effectLst/>
                <a:latin typeface="Helvetica" pitchFamily="2" charset="0"/>
              </a:rPr>
              <a:t>Important role in all kinds of marketing</a:t>
            </a:r>
          </a:p>
          <a:p>
            <a:pPr>
              <a:buFont typeface="Arial" panose="020B0604020202020204" pitchFamily="34" charset="0"/>
              <a:buChar char="•"/>
            </a:pPr>
            <a:r>
              <a:rPr lang="th-TH" dirty="0">
                <a:effectLst/>
                <a:latin typeface="Helvetica" pitchFamily="2" charset="0"/>
              </a:rPr>
              <a:t>﻿﻿</a:t>
            </a:r>
            <a:r>
              <a:rPr lang="en-US" dirty="0">
                <a:effectLst/>
                <a:latin typeface="Helvetica" pitchFamily="2" charset="0"/>
              </a:rPr>
              <a:t>Plays a crucial role in web &amp; Mobile Applications</a:t>
            </a:r>
          </a:p>
          <a:p>
            <a:pPr>
              <a:buFont typeface="Arial" panose="020B0604020202020204" pitchFamily="34" charset="0"/>
              <a:buChar char="•"/>
            </a:pPr>
            <a:r>
              <a:rPr lang="en-US" dirty="0">
                <a:effectLst/>
                <a:latin typeface="Helvetica" pitchFamily="2" charset="0"/>
              </a:rPr>
              <a:t>﻿﻿Bridge between a product and its targeted audience</a:t>
            </a:r>
          </a:p>
          <a:p>
            <a:endParaRPr lang="en-US" dirty="0"/>
          </a:p>
        </p:txBody>
      </p:sp>
    </p:spTree>
    <p:extLst>
      <p:ext uri="{BB962C8B-B14F-4D97-AF65-F5344CB8AC3E}">
        <p14:creationId xmlns:p14="http://schemas.microsoft.com/office/powerpoint/2010/main" val="3197099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2C9E-4A2D-795E-5FD7-474E1EA3C5C7}"/>
              </a:ext>
            </a:extLst>
          </p:cNvPr>
          <p:cNvSpPr>
            <a:spLocks noGrp="1"/>
          </p:cNvSpPr>
          <p:nvPr>
            <p:ph type="title"/>
          </p:nvPr>
        </p:nvSpPr>
        <p:spPr/>
        <p:txBody>
          <a:bodyPr/>
          <a:lstStyle/>
          <a:p>
            <a:r>
              <a:rPr lang="en-US" dirty="0"/>
              <a:t>Design</a:t>
            </a:r>
          </a:p>
        </p:txBody>
      </p:sp>
      <p:sp>
        <p:nvSpPr>
          <p:cNvPr id="3" name="Text Placeholder 2">
            <a:extLst>
              <a:ext uri="{FF2B5EF4-FFF2-40B4-BE49-F238E27FC236}">
                <a16:creationId xmlns:a16="http://schemas.microsoft.com/office/drawing/2014/main" id="{1FFDCB55-AF17-13D8-5AC3-351D12E794E1}"/>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﻿A unique Design is present in all things, whether they are natural or man-made, and a good design always attracts the eye.</a:t>
            </a:r>
          </a:p>
          <a:p>
            <a:pPr>
              <a:buFont typeface="Arial" panose="020B0604020202020204" pitchFamily="34" charset="0"/>
              <a:buChar char="•"/>
            </a:pPr>
            <a:r>
              <a:rPr lang="en-US" dirty="0">
                <a:effectLst/>
                <a:latin typeface="Helvetica" pitchFamily="2" charset="0"/>
              </a:rPr>
              <a:t>﻿﻿The smallest of the smallest things in your life and the largest of the large, are all designed in some way.</a:t>
            </a:r>
          </a:p>
          <a:p>
            <a:pPr>
              <a:buFont typeface="Arial" panose="020B0604020202020204" pitchFamily="34" charset="0"/>
              <a:buChar char="•"/>
            </a:pPr>
            <a:r>
              <a:rPr lang="en-US" dirty="0">
                <a:effectLst/>
                <a:latin typeface="Helvetica" pitchFamily="2" charset="0"/>
              </a:rPr>
              <a:t>﻿﻿Many forms of Designing</a:t>
            </a:r>
          </a:p>
          <a:p>
            <a:pPr>
              <a:buFont typeface="Arial" panose="020B0604020202020204" pitchFamily="34" charset="0"/>
              <a:buChar char="•"/>
            </a:pPr>
            <a:r>
              <a:rPr lang="en-US" dirty="0">
                <a:effectLst/>
                <a:latin typeface="Helvetica" pitchFamily="2" charset="0"/>
              </a:rPr>
              <a:t>﻿﻿Web &amp; Mobile UX-</a:t>
            </a:r>
            <a:r>
              <a:rPr lang="en-US" dirty="0" err="1">
                <a:effectLst/>
                <a:latin typeface="Helvetica" pitchFamily="2" charset="0"/>
              </a:rPr>
              <a:t>Ul</a:t>
            </a:r>
            <a:br>
              <a:rPr lang="en-US" dirty="0">
                <a:effectLst/>
                <a:latin typeface="Helvetica" pitchFamily="2" charset="0"/>
              </a:rPr>
            </a:br>
            <a:r>
              <a:rPr lang="en-US" dirty="0" err="1">
                <a:effectLst/>
                <a:latin typeface="Helvetica" pitchFamily="2" charset="0"/>
              </a:rPr>
              <a:t>Desig</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800593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10AE-ADA9-6C7B-BCA4-86A50898330A}"/>
              </a:ext>
            </a:extLst>
          </p:cNvPr>
          <p:cNvSpPr>
            <a:spLocks noGrp="1"/>
          </p:cNvSpPr>
          <p:nvPr>
            <p:ph type="title"/>
          </p:nvPr>
        </p:nvSpPr>
        <p:spPr/>
        <p:txBody>
          <a:bodyPr/>
          <a:lstStyle/>
          <a:p>
            <a:r>
              <a:rPr lang="en-US" dirty="0"/>
              <a:t>Designing for Purpose</a:t>
            </a:r>
          </a:p>
        </p:txBody>
      </p:sp>
      <p:sp>
        <p:nvSpPr>
          <p:cNvPr id="3" name="Text Placeholder 2">
            <a:extLst>
              <a:ext uri="{FF2B5EF4-FFF2-40B4-BE49-F238E27FC236}">
                <a16:creationId xmlns:a16="http://schemas.microsoft.com/office/drawing/2014/main" id="{AA8E8A52-7AE8-4D3D-5883-F31E2D3A6F98}"/>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﻿Today's age is more tuned to designing for a purpose</a:t>
            </a:r>
          </a:p>
          <a:p>
            <a:pPr>
              <a:buFont typeface="Arial" panose="020B0604020202020204" pitchFamily="34" charset="0"/>
              <a:buChar char="•"/>
            </a:pPr>
            <a:r>
              <a:rPr lang="en-US" dirty="0">
                <a:effectLst/>
                <a:latin typeface="Helvetica" pitchFamily="2" charset="0"/>
              </a:rPr>
              <a:t>﻿﻿UX-</a:t>
            </a:r>
            <a:r>
              <a:rPr lang="en-US" dirty="0" err="1">
                <a:effectLst/>
                <a:latin typeface="Helvetica" pitchFamily="2" charset="0"/>
              </a:rPr>
              <a:t>Ul</a:t>
            </a:r>
            <a:r>
              <a:rPr lang="en-US" dirty="0">
                <a:effectLst/>
                <a:latin typeface="Helvetica" pitchFamily="2" charset="0"/>
              </a:rPr>
              <a:t> Design is prime example of Designing for purpose</a:t>
            </a:r>
          </a:p>
          <a:p>
            <a:pPr>
              <a:buFont typeface="Arial" panose="020B0604020202020204" pitchFamily="34" charset="0"/>
              <a:buChar char="•"/>
            </a:pPr>
            <a:r>
              <a:rPr lang="en-US" dirty="0">
                <a:effectLst/>
                <a:latin typeface="Helvetica" pitchFamily="2" charset="0"/>
              </a:rPr>
              <a:t>﻿﻿Our purpose is to make things functional look good.</a:t>
            </a:r>
          </a:p>
          <a:p>
            <a:pPr>
              <a:buFont typeface="Arial" panose="020B0604020202020204" pitchFamily="34" charset="0"/>
              <a:buChar char="•"/>
            </a:pPr>
            <a:r>
              <a:rPr lang="en-US" dirty="0">
                <a:effectLst/>
                <a:latin typeface="Helvetica" pitchFamily="2" charset="0"/>
              </a:rPr>
              <a:t>﻿﻿Evolution from Skeuomorphic design to Flat Design</a:t>
            </a:r>
          </a:p>
          <a:p>
            <a:endParaRPr lang="en-US" dirty="0"/>
          </a:p>
        </p:txBody>
      </p:sp>
    </p:spTree>
    <p:extLst>
      <p:ext uri="{BB962C8B-B14F-4D97-AF65-F5344CB8AC3E}">
        <p14:creationId xmlns:p14="http://schemas.microsoft.com/office/powerpoint/2010/main" val="3609291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5550-2AA7-533C-0FDD-F4C9C5C2629B}"/>
              </a:ext>
            </a:extLst>
          </p:cNvPr>
          <p:cNvSpPr>
            <a:spLocks noGrp="1"/>
          </p:cNvSpPr>
          <p:nvPr>
            <p:ph type="title"/>
          </p:nvPr>
        </p:nvSpPr>
        <p:spPr/>
        <p:txBody>
          <a:bodyPr/>
          <a:lstStyle/>
          <a:p>
            <a:r>
              <a:rPr lang="en-US" dirty="0"/>
              <a:t>Skeuomorphic Design</a:t>
            </a:r>
          </a:p>
        </p:txBody>
      </p:sp>
      <p:sp>
        <p:nvSpPr>
          <p:cNvPr id="3" name="Text Placeholder 2">
            <a:extLst>
              <a:ext uri="{FF2B5EF4-FFF2-40B4-BE49-F238E27FC236}">
                <a16:creationId xmlns:a16="http://schemas.microsoft.com/office/drawing/2014/main" id="{B3CB3241-0AC8-CF35-565E-33CE8A36573B}"/>
              </a:ext>
            </a:extLst>
          </p:cNvPr>
          <p:cNvSpPr>
            <a:spLocks noGrp="1"/>
          </p:cNvSpPr>
          <p:nvPr>
            <p:ph type="body" idx="1"/>
          </p:nvPr>
        </p:nvSpPr>
        <p:spPr>
          <a:xfrm>
            <a:off x="628650" y="1690688"/>
            <a:ext cx="7886700" cy="4351339"/>
          </a:xfrm>
        </p:spPr>
        <p:txBody>
          <a:bodyPr/>
          <a:lstStyle/>
          <a:p>
            <a:pPr>
              <a:buFont typeface="Arial" panose="020B0604020202020204" pitchFamily="34" charset="0"/>
              <a:buChar char="•"/>
            </a:pPr>
            <a:r>
              <a:rPr lang="en-US" dirty="0">
                <a:effectLst/>
                <a:latin typeface="Helvetica" pitchFamily="2" charset="0"/>
              </a:rPr>
              <a:t>A derivative object that retains ornamental design cues to a structure that was necessary in the original, even when not functionally necessary.</a:t>
            </a:r>
          </a:p>
          <a:p>
            <a:pPr>
              <a:buFont typeface="Arial" panose="020B0604020202020204" pitchFamily="34" charset="0"/>
              <a:buChar char="•"/>
            </a:pPr>
            <a:r>
              <a:rPr lang="en-US" dirty="0">
                <a:effectLst/>
                <a:latin typeface="Helvetica" pitchFamily="2" charset="0"/>
              </a:rPr>
              <a:t>﻿﻿In terms of user interface, this means applications that are designed to have elements of them that look or behave like their real-world counter-parts. For example turning a digital page to resemble the experience of reading a physical book.</a:t>
            </a:r>
          </a:p>
          <a:p>
            <a:pPr>
              <a:buFont typeface="Arial" panose="020B0604020202020204" pitchFamily="34" charset="0"/>
              <a:buChar char="•"/>
            </a:pPr>
            <a:r>
              <a:rPr lang="en-US" dirty="0">
                <a:effectLst/>
                <a:latin typeface="Helvetica" pitchFamily="2" charset="0"/>
              </a:rPr>
              <a:t>﻿﻿Skeuomorphic interfaces feel instantly familiar</a:t>
            </a:r>
          </a:p>
          <a:p>
            <a:pPr>
              <a:buFont typeface="Arial" panose="020B0604020202020204" pitchFamily="34" charset="0"/>
              <a:buChar char="•"/>
            </a:pPr>
            <a:r>
              <a:rPr lang="en-US" dirty="0">
                <a:effectLst/>
                <a:latin typeface="Helvetica" pitchFamily="2" charset="0"/>
              </a:rPr>
              <a:t>﻿﻿Visually rich and engaging</a:t>
            </a:r>
          </a:p>
          <a:p>
            <a:pPr>
              <a:buFont typeface="Arial" panose="020B0604020202020204" pitchFamily="34" charset="0"/>
              <a:buChar char="•"/>
            </a:pPr>
            <a:r>
              <a:rPr lang="en-US" dirty="0">
                <a:effectLst/>
                <a:latin typeface="Helvetica" pitchFamily="2" charset="0"/>
              </a:rPr>
              <a:t>﻿﻿Demonstrates attention to detail</a:t>
            </a:r>
          </a:p>
          <a:p>
            <a:pPr>
              <a:buFont typeface="Arial" panose="020B0604020202020204" pitchFamily="34" charset="0"/>
              <a:buChar char="•"/>
            </a:pPr>
            <a:r>
              <a:rPr lang="en-US" dirty="0">
                <a:effectLst/>
                <a:latin typeface="Helvetica" pitchFamily="2" charset="0"/>
              </a:rPr>
              <a:t>﻿﻿Designers love any excuse to use textures</a:t>
            </a:r>
          </a:p>
          <a:p>
            <a:pPr>
              <a:buFont typeface="Arial" panose="020B0604020202020204" pitchFamily="34" charset="0"/>
              <a:buChar char="•"/>
            </a:pPr>
            <a:r>
              <a:rPr lang="en-US" dirty="0">
                <a:latin typeface="Helvetica" pitchFamily="2" charset="0"/>
              </a:rPr>
              <a:t>E</a:t>
            </a:r>
            <a:r>
              <a:rPr lang="en-US" dirty="0">
                <a:effectLst/>
                <a:latin typeface="Helvetica" pitchFamily="2" charset="0"/>
              </a:rPr>
              <a:t>xample :﻿﻿http://</a:t>
            </a:r>
            <a:r>
              <a:rPr lang="en-US" dirty="0" err="1">
                <a:effectLst/>
                <a:latin typeface="Helvetica" pitchFamily="2" charset="0"/>
              </a:rPr>
              <a:t>www.cheeseandburger.com</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3101824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8E4B-F8B7-8AE0-4F66-1E7A8DD44491}"/>
              </a:ext>
            </a:extLst>
          </p:cNvPr>
          <p:cNvSpPr>
            <a:spLocks noGrp="1"/>
          </p:cNvSpPr>
          <p:nvPr>
            <p:ph type="title"/>
          </p:nvPr>
        </p:nvSpPr>
        <p:spPr/>
        <p:txBody>
          <a:bodyPr/>
          <a:lstStyle/>
          <a:p>
            <a:r>
              <a:rPr lang="en-US" dirty="0"/>
              <a:t>Flat Design</a:t>
            </a:r>
          </a:p>
        </p:txBody>
      </p:sp>
      <p:sp>
        <p:nvSpPr>
          <p:cNvPr id="3" name="Text Placeholder 2">
            <a:extLst>
              <a:ext uri="{FF2B5EF4-FFF2-40B4-BE49-F238E27FC236}">
                <a16:creationId xmlns:a16="http://schemas.microsoft.com/office/drawing/2014/main" id="{D42BB47D-EA2E-9400-DE3A-2E1D6F2FFCF4}"/>
              </a:ext>
            </a:extLst>
          </p:cNvPr>
          <p:cNvSpPr>
            <a:spLocks noGrp="1"/>
          </p:cNvSpPr>
          <p:nvPr>
            <p:ph type="body" idx="1"/>
          </p:nvPr>
        </p:nvSpPr>
        <p:spPr>
          <a:xfrm>
            <a:off x="628650" y="1513653"/>
            <a:ext cx="7886700" cy="4351339"/>
          </a:xfrm>
        </p:spPr>
        <p:txBody>
          <a:bodyPr/>
          <a:lstStyle/>
          <a:p>
            <a:pPr>
              <a:buFont typeface="Arial" panose="020B0604020202020204" pitchFamily="34" charset="0"/>
              <a:buChar char="•"/>
            </a:pPr>
            <a:r>
              <a:rPr lang="en-US" dirty="0">
                <a:effectLst/>
                <a:latin typeface="Helvetica" pitchFamily="2" charset="0"/>
              </a:rPr>
              <a:t>﻿Flat design is a minimalistic design approach that emphasizes usability. It features clean, open space, crisp edges, bright </a:t>
            </a:r>
            <a:r>
              <a:rPr lang="en-US" dirty="0" err="1">
                <a:effectLst/>
                <a:latin typeface="Helvetica" pitchFamily="2" charset="0"/>
              </a:rPr>
              <a:t>colours</a:t>
            </a:r>
            <a:r>
              <a:rPr lang="en-US" dirty="0">
                <a:effectLst/>
                <a:latin typeface="Helvetica" pitchFamily="2" charset="0"/>
              </a:rPr>
              <a:t> and two-</a:t>
            </a:r>
          </a:p>
          <a:p>
            <a:pPr>
              <a:buFont typeface="Arial" panose="020B0604020202020204" pitchFamily="34" charset="0"/>
              <a:buChar char="•"/>
            </a:pPr>
            <a:r>
              <a:rPr lang="en-US" dirty="0">
                <a:effectLst/>
                <a:latin typeface="Helvetica" pitchFamily="2" charset="0"/>
              </a:rPr>
              <a:t>﻿﻿In flat design, ornamental elements are viewed as unnecessary clutter. If an aspect serves no functional purpose, it's a distraction from user experience. This is the reason for the minimalistic nature of flat design.</a:t>
            </a:r>
          </a:p>
          <a:p>
            <a:pPr>
              <a:buFont typeface="Arial" panose="020B0604020202020204" pitchFamily="34" charset="0"/>
              <a:buChar char="•"/>
            </a:pPr>
            <a:r>
              <a:rPr lang="en-US" dirty="0">
                <a:effectLst/>
                <a:latin typeface="Helvetica" pitchFamily="2" charset="0"/>
              </a:rPr>
              <a:t>﻿﻿White space has meaning</a:t>
            </a:r>
          </a:p>
          <a:p>
            <a:pPr>
              <a:buFont typeface="Arial" panose="020B0604020202020204" pitchFamily="34" charset="0"/>
              <a:buChar char="•"/>
            </a:pPr>
            <a:r>
              <a:rPr lang="en-US" dirty="0">
                <a:effectLst/>
                <a:latin typeface="Helvetica" pitchFamily="2" charset="0"/>
              </a:rPr>
              <a:t>﻿﻿Flat design reverts back to the basics of design as a functional tool. A website is designed and judged by how well it works, as opposed to what it looks like.</a:t>
            </a:r>
          </a:p>
          <a:p>
            <a:pPr>
              <a:buFont typeface="Arial" panose="020B0604020202020204" pitchFamily="34" charset="0"/>
              <a:buChar char="•"/>
            </a:pPr>
            <a:r>
              <a:rPr lang="en-US" dirty="0">
                <a:latin typeface="Helvetica" pitchFamily="2" charset="0"/>
              </a:rPr>
              <a:t>Example: </a:t>
            </a:r>
            <a:r>
              <a:rPr lang="en-US" dirty="0">
                <a:effectLst/>
                <a:latin typeface="Helvetica" pitchFamily="2" charset="0"/>
              </a:rPr>
              <a:t>http://</a:t>
            </a:r>
            <a:r>
              <a:rPr lang="en-US" dirty="0" err="1">
                <a:effectLst/>
                <a:latin typeface="Helvetica" pitchFamily="2" charset="0"/>
              </a:rPr>
              <a:t>news.microsoft.com</a:t>
            </a:r>
            <a:r>
              <a:rPr lang="en-US" dirty="0">
                <a:effectLst/>
                <a:latin typeface="Helvetica" pitchFamily="2" charset="0"/>
              </a:rPr>
              <a:t>/stories/invisible-revolution/?ref=</a:t>
            </a:r>
            <a:r>
              <a:rPr lang="en-US" dirty="0" err="1">
                <a:effectLst/>
                <a:latin typeface="Helvetica" pitchFamily="2" charset="0"/>
              </a:rPr>
              <a:t>webdesignernews.co</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170058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4506-44E5-6A86-B1E4-BCA4776E7C3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8E60FEB-92C5-7CE7-AF36-8932B0A898F3}"/>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﻿Bootstrap: Bootstrap is a free and open-source tool collection for creating responsive websites and web applications.</a:t>
            </a:r>
            <a:br>
              <a:rPr lang="en-US" dirty="0">
                <a:effectLst/>
                <a:latin typeface="Helvetica" pitchFamily="2" charset="0"/>
              </a:rPr>
            </a:br>
            <a:r>
              <a:rPr lang="en-US" dirty="0">
                <a:effectLst/>
                <a:latin typeface="Helvetica" pitchFamily="2" charset="0"/>
              </a:rPr>
              <a:t>It is the most popular CSS framework for developing responsive, mobile-first websites. Nowadays, the websites are perfect for all the browsers (IE, Firefox, and Chrome) and for all sizes of screens (Desktop, Tablets, Phablets, and Phones).</a:t>
            </a:r>
          </a:p>
          <a:p>
            <a:pPr>
              <a:buFont typeface="Arial" panose="020B0604020202020204" pitchFamily="34" charset="0"/>
              <a:buChar char="•"/>
            </a:pPr>
            <a:r>
              <a:rPr lang="en-US" dirty="0">
                <a:effectLst/>
                <a:latin typeface="Helvetica" pitchFamily="2" charset="0"/>
              </a:rPr>
              <a:t>﻿﻿Bootstrap 4</a:t>
            </a:r>
          </a:p>
          <a:p>
            <a:pPr>
              <a:buFont typeface="Arial" panose="020B0604020202020204" pitchFamily="34" charset="0"/>
              <a:buChar char="•"/>
            </a:pPr>
            <a:r>
              <a:rPr lang="en-US" dirty="0">
                <a:effectLst/>
                <a:latin typeface="Helvetica" pitchFamily="2" charset="0"/>
              </a:rPr>
              <a:t>﻿﻿Bootstrap 5</a:t>
            </a:r>
          </a:p>
          <a:p>
            <a:endParaRPr lang="en-US" dirty="0"/>
          </a:p>
        </p:txBody>
      </p:sp>
    </p:spTree>
    <p:extLst>
      <p:ext uri="{BB962C8B-B14F-4D97-AF65-F5344CB8AC3E}">
        <p14:creationId xmlns:p14="http://schemas.microsoft.com/office/powerpoint/2010/main" val="3293750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2B29-2DA6-BD66-EF0A-A694768D996B}"/>
              </a:ext>
            </a:extLst>
          </p:cNvPr>
          <p:cNvSpPr>
            <a:spLocks noGrp="1"/>
          </p:cNvSpPr>
          <p:nvPr>
            <p:ph type="title"/>
          </p:nvPr>
        </p:nvSpPr>
        <p:spPr/>
        <p:txBody>
          <a:bodyPr/>
          <a:lstStyle/>
          <a:p>
            <a:r>
              <a:rPr lang="en-US" dirty="0"/>
              <a:t>Material Design</a:t>
            </a:r>
          </a:p>
        </p:txBody>
      </p:sp>
      <p:sp>
        <p:nvSpPr>
          <p:cNvPr id="3" name="Text Placeholder 2">
            <a:extLst>
              <a:ext uri="{FF2B5EF4-FFF2-40B4-BE49-F238E27FC236}">
                <a16:creationId xmlns:a16="http://schemas.microsoft.com/office/drawing/2014/main" id="{106E830E-18CD-8F4C-7FAF-0B962560B371}"/>
              </a:ext>
            </a:extLst>
          </p:cNvPr>
          <p:cNvSpPr>
            <a:spLocks noGrp="1"/>
          </p:cNvSpPr>
          <p:nvPr>
            <p:ph type="body" idx="1"/>
          </p:nvPr>
        </p:nvSpPr>
        <p:spPr>
          <a:xfrm>
            <a:off x="628650" y="1588956"/>
            <a:ext cx="7886700" cy="4351339"/>
          </a:xfrm>
        </p:spPr>
        <p:txBody>
          <a:bodyPr/>
          <a:lstStyle/>
          <a:p>
            <a:pPr>
              <a:buFont typeface="Arial" panose="020B0604020202020204" pitchFamily="34" charset="0"/>
              <a:buChar char="•"/>
            </a:pPr>
            <a:r>
              <a:rPr lang="en-US" dirty="0">
                <a:effectLst/>
                <a:latin typeface="Helvetica" pitchFamily="2" charset="0"/>
              </a:rPr>
              <a:t>﻿Goal: Create a visual language that synthesizes classic principles of good design with the innovation and possibility of technology and science.</a:t>
            </a:r>
          </a:p>
          <a:p>
            <a:pPr>
              <a:buFont typeface="Arial" panose="020B0604020202020204" pitchFamily="34" charset="0"/>
              <a:buChar char="•"/>
            </a:pPr>
            <a:r>
              <a:rPr lang="en-US" dirty="0">
                <a:effectLst/>
                <a:latin typeface="Helvetica" pitchFamily="2" charset="0"/>
              </a:rPr>
              <a:t>﻿﻿Google states that their new design language is based on paper and ink</a:t>
            </a:r>
          </a:p>
          <a:p>
            <a:pPr>
              <a:buFont typeface="Arial" panose="020B0604020202020204" pitchFamily="34" charset="0"/>
              <a:buChar char="•"/>
            </a:pPr>
            <a:r>
              <a:rPr lang="en-US" dirty="0">
                <a:effectLst/>
                <a:latin typeface="Helvetica" pitchFamily="2" charset="0"/>
              </a:rPr>
              <a:t>﻿﻿The material environment is a 3D space, which means all objects have x, y, and z dimensions.</a:t>
            </a:r>
          </a:p>
          <a:p>
            <a:pPr>
              <a:buFont typeface="Arial" panose="020B0604020202020204" pitchFamily="34" charset="0"/>
              <a:buChar char="•"/>
            </a:pPr>
            <a:r>
              <a:rPr lang="en-US" dirty="0">
                <a:effectLst/>
                <a:latin typeface="Helvetica" pitchFamily="2" charset="0"/>
              </a:rPr>
              <a:t>﻿﻿Within the material environment, virtual lights illuminate the scene. Key lights create directional shadows, while ambient light creates soft shadows from all angles.</a:t>
            </a:r>
          </a:p>
          <a:p>
            <a:pPr>
              <a:buFont typeface="Arial" panose="020B0604020202020204" pitchFamily="34" charset="0"/>
              <a:buChar char="•"/>
            </a:pPr>
            <a:r>
              <a:rPr lang="en-US" dirty="0">
                <a:effectLst/>
                <a:latin typeface="Helvetica" pitchFamily="2" charset="0"/>
              </a:rPr>
              <a:t>﻿﻿Material casts shadows. It has motion.</a:t>
            </a:r>
          </a:p>
          <a:p>
            <a:pPr>
              <a:buFont typeface="Arial" panose="020B0604020202020204" pitchFamily="34" charset="0"/>
              <a:buChar char="•"/>
            </a:pPr>
            <a:r>
              <a:rPr lang="en-US" dirty="0">
                <a:effectLst/>
                <a:latin typeface="Helvetica" pitchFamily="2" charset="0"/>
              </a:rPr>
              <a:t>﻿﻿http://</a:t>
            </a:r>
            <a:r>
              <a:rPr lang="en-US" dirty="0" err="1">
                <a:effectLst/>
                <a:latin typeface="Helvetica" pitchFamily="2" charset="0"/>
              </a:rPr>
              <a:t>material.cmiscm.com</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3388521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AB72-8CC3-7557-6EB0-C877E8BAFA96}"/>
              </a:ext>
            </a:extLst>
          </p:cNvPr>
          <p:cNvSpPr>
            <a:spLocks noGrp="1"/>
          </p:cNvSpPr>
          <p:nvPr>
            <p:ph type="title"/>
          </p:nvPr>
        </p:nvSpPr>
        <p:spPr/>
        <p:txBody>
          <a:bodyPr/>
          <a:lstStyle/>
          <a:p>
            <a:r>
              <a:rPr lang="en-US" dirty="0"/>
              <a:t>UX-</a:t>
            </a:r>
            <a:r>
              <a:rPr lang="en-US" dirty="0" err="1"/>
              <a:t>Ul</a:t>
            </a:r>
            <a:r>
              <a:rPr lang="en-US" dirty="0"/>
              <a:t> beyond Web &amp; Apps</a:t>
            </a:r>
          </a:p>
        </p:txBody>
      </p:sp>
      <p:sp>
        <p:nvSpPr>
          <p:cNvPr id="3" name="Text Placeholder 2">
            <a:extLst>
              <a:ext uri="{FF2B5EF4-FFF2-40B4-BE49-F238E27FC236}">
                <a16:creationId xmlns:a16="http://schemas.microsoft.com/office/drawing/2014/main" id="{5BB9D6E1-0E64-1950-DE44-4CFDEC7B20CA}"/>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﻿Design </a:t>
            </a:r>
            <a:r>
              <a:rPr lang="en-US" dirty="0" err="1">
                <a:effectLst/>
                <a:latin typeface="Helvetica" pitchFamily="2" charset="0"/>
              </a:rPr>
              <a:t>centred</a:t>
            </a:r>
            <a:r>
              <a:rPr lang="en-US" dirty="0">
                <a:effectLst/>
                <a:latin typeface="Helvetica" pitchFamily="2" charset="0"/>
              </a:rPr>
              <a:t> approach has become prime focus for any technology driven company, because a good design solves problems - Fights crime!</a:t>
            </a:r>
          </a:p>
          <a:p>
            <a:pPr>
              <a:buFont typeface="Arial" panose="020B0604020202020204" pitchFamily="34" charset="0"/>
              <a:buChar char="•"/>
            </a:pPr>
            <a:r>
              <a:rPr lang="en-US" dirty="0">
                <a:effectLst/>
                <a:latin typeface="Helvetica" pitchFamily="2" charset="0"/>
              </a:rPr>
              <a:t>﻿﻿As the trend continues more and more industries are opting for design </a:t>
            </a:r>
            <a:r>
              <a:rPr lang="en-US" dirty="0" err="1">
                <a:effectLst/>
                <a:latin typeface="Helvetica" pitchFamily="2" charset="0"/>
              </a:rPr>
              <a:t>centred</a:t>
            </a:r>
            <a:r>
              <a:rPr lang="en-US" dirty="0">
                <a:effectLst/>
                <a:latin typeface="Helvetica" pitchFamily="2" charset="0"/>
              </a:rPr>
              <a:t> approaches for better handling of customers and maintaining higher standards of service.</a:t>
            </a:r>
          </a:p>
          <a:p>
            <a:pPr>
              <a:buFont typeface="Arial" panose="020B0604020202020204" pitchFamily="34" charset="0"/>
              <a:buChar char="•"/>
            </a:pPr>
            <a:r>
              <a:rPr lang="en-US" dirty="0">
                <a:effectLst/>
                <a:latin typeface="Helvetica" pitchFamily="2" charset="0"/>
              </a:rPr>
              <a:t>﻿﻿A good design is invisible. Even two year olds can handle it</a:t>
            </a:r>
          </a:p>
          <a:p>
            <a:endParaRPr lang="en-US" dirty="0"/>
          </a:p>
        </p:txBody>
      </p:sp>
    </p:spTree>
    <p:extLst>
      <p:ext uri="{BB962C8B-B14F-4D97-AF65-F5344CB8AC3E}">
        <p14:creationId xmlns:p14="http://schemas.microsoft.com/office/powerpoint/2010/main" val="1468287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76C2-73F3-93A8-AE4D-BF6F5F471B04}"/>
              </a:ext>
            </a:extLst>
          </p:cNvPr>
          <p:cNvSpPr>
            <a:spLocks noGrp="1"/>
          </p:cNvSpPr>
          <p:nvPr>
            <p:ph type="title"/>
          </p:nvPr>
        </p:nvSpPr>
        <p:spPr/>
        <p:txBody>
          <a:bodyPr/>
          <a:lstStyle/>
          <a:p>
            <a:r>
              <a:rPr lang="en-US" dirty="0"/>
              <a:t>Future of Design</a:t>
            </a:r>
          </a:p>
        </p:txBody>
      </p:sp>
      <p:sp>
        <p:nvSpPr>
          <p:cNvPr id="3" name="Text Placeholder 2">
            <a:extLst>
              <a:ext uri="{FF2B5EF4-FFF2-40B4-BE49-F238E27FC236}">
                <a16:creationId xmlns:a16="http://schemas.microsoft.com/office/drawing/2014/main" id="{2D56F42F-4415-6696-01F9-B45D0EF6CDF8}"/>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﻿Design transforms based on the age of a user</a:t>
            </a:r>
          </a:p>
          <a:p>
            <a:pPr>
              <a:buFont typeface="Arial" panose="020B0604020202020204" pitchFamily="34" charset="0"/>
              <a:buChar char="•"/>
            </a:pPr>
            <a:r>
              <a:rPr lang="en-US" dirty="0">
                <a:effectLst/>
                <a:latin typeface="Helvetica" pitchFamily="2" charset="0"/>
              </a:rPr>
              <a:t>﻿﻿Watches, Glasses, Driverless Cars, Voice Activated Devices</a:t>
            </a:r>
          </a:p>
          <a:p>
            <a:pPr>
              <a:buFont typeface="Arial" panose="020B0604020202020204" pitchFamily="34" charset="0"/>
              <a:buChar char="•"/>
            </a:pPr>
            <a:r>
              <a:rPr lang="en-US" dirty="0">
                <a:effectLst/>
                <a:latin typeface="Helvetica" pitchFamily="2" charset="0"/>
              </a:rPr>
              <a:t>﻿﻿Emergence of Artificial</a:t>
            </a:r>
            <a:br>
              <a:rPr lang="en-US" dirty="0">
                <a:effectLst/>
                <a:latin typeface="Helvetica" pitchFamily="2" charset="0"/>
              </a:rPr>
            </a:br>
            <a:r>
              <a:rPr lang="en-US" dirty="0">
                <a:effectLst/>
                <a:latin typeface="Helvetica" pitchFamily="2" charset="0"/>
              </a:rPr>
              <a:t>Intelligence</a:t>
            </a:r>
          </a:p>
          <a:p>
            <a:pPr>
              <a:buFont typeface="Arial" panose="020B0604020202020204" pitchFamily="34" charset="0"/>
              <a:buChar char="•"/>
            </a:pPr>
            <a:r>
              <a:rPr lang="en-US" dirty="0">
                <a:effectLst/>
                <a:latin typeface="Helvetica" pitchFamily="2" charset="0"/>
              </a:rPr>
              <a:t>﻿﻿Foldable displays, Holographic</a:t>
            </a:r>
            <a:br>
              <a:rPr lang="en-US" dirty="0">
                <a:effectLst/>
                <a:latin typeface="Helvetica" pitchFamily="2" charset="0"/>
              </a:rPr>
            </a:br>
            <a:r>
              <a:rPr lang="en-US" dirty="0">
                <a:effectLst/>
                <a:latin typeface="Helvetica" pitchFamily="2" charset="0"/>
              </a:rPr>
              <a:t>Displays, Skin displays</a:t>
            </a:r>
          </a:p>
          <a:p>
            <a:endParaRPr lang="en-US" dirty="0"/>
          </a:p>
        </p:txBody>
      </p:sp>
    </p:spTree>
    <p:extLst>
      <p:ext uri="{BB962C8B-B14F-4D97-AF65-F5344CB8AC3E}">
        <p14:creationId xmlns:p14="http://schemas.microsoft.com/office/powerpoint/2010/main" val="4123919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8C1B-938E-635C-B53C-4C96A167C92A}"/>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BF8EF81B-68E8-0B96-4D1E-D9BD8FBBDD28}"/>
              </a:ext>
            </a:extLst>
          </p:cNvPr>
          <p:cNvSpPr>
            <a:spLocks noGrp="1"/>
          </p:cNvSpPr>
          <p:nvPr>
            <p:ph type="body" idx="1"/>
          </p:nvPr>
        </p:nvSpPr>
        <p:spPr>
          <a:xfrm>
            <a:off x="628650" y="1147894"/>
            <a:ext cx="7886700" cy="4351339"/>
          </a:xfrm>
        </p:spPr>
        <p:txBody>
          <a:bodyPr/>
          <a:lstStyle/>
          <a:p>
            <a:pPr marL="114300" indent="0">
              <a:buNone/>
            </a:pPr>
            <a:endParaRPr lang="en-US" dirty="0">
              <a:effectLst/>
              <a:latin typeface="Helvetica" pitchFamily="2" charset="0"/>
            </a:endParaRPr>
          </a:p>
          <a:p>
            <a:pPr>
              <a:buFont typeface="Arial" panose="020B0604020202020204" pitchFamily="34" charset="0"/>
              <a:buChar char="•"/>
            </a:pPr>
            <a:r>
              <a:rPr lang="en-US" dirty="0">
                <a:effectLst/>
                <a:latin typeface="Helvetica" pitchFamily="2" charset="0"/>
              </a:rPr>
              <a:t>﻿In today's Web development, a good page design is essential. A bad design will lead to the loss of visitors and that can lead to a loss of business. In general, a good page layout has to satisfy the basic elements of a good page design.</a:t>
            </a:r>
          </a:p>
          <a:p>
            <a:pPr>
              <a:buFont typeface="Arial" panose="020B0604020202020204" pitchFamily="34" charset="0"/>
              <a:buChar char="•"/>
            </a:pPr>
            <a:r>
              <a:rPr lang="en-US" dirty="0">
                <a:effectLst/>
                <a:latin typeface="Helvetica" pitchFamily="2" charset="0"/>
              </a:rPr>
              <a:t>﻿This includes color contrast, text organization, font selection, style of a page, page size, graphics used, and consistency. In order to create a well-designed page for a specific audience.</a:t>
            </a:r>
          </a:p>
          <a:p>
            <a:endParaRPr lang="en-US" dirty="0"/>
          </a:p>
        </p:txBody>
      </p:sp>
    </p:spTree>
    <p:extLst>
      <p:ext uri="{BB962C8B-B14F-4D97-AF65-F5344CB8AC3E}">
        <p14:creationId xmlns:p14="http://schemas.microsoft.com/office/powerpoint/2010/main" val="123711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0DF3-CCD8-61C8-5AD6-D5E1B1A68507}"/>
              </a:ext>
            </a:extLst>
          </p:cNvPr>
          <p:cNvSpPr>
            <a:spLocks noGrp="1"/>
          </p:cNvSpPr>
          <p:nvPr>
            <p:ph type="title"/>
          </p:nvPr>
        </p:nvSpPr>
        <p:spPr/>
        <p:txBody>
          <a:bodyPr/>
          <a:lstStyle/>
          <a:p>
            <a:r>
              <a:rPr lang="en-US" dirty="0"/>
              <a:t>Backend Roadmap</a:t>
            </a:r>
          </a:p>
        </p:txBody>
      </p:sp>
      <p:sp>
        <p:nvSpPr>
          <p:cNvPr id="3" name="Text Placeholder 2">
            <a:extLst>
              <a:ext uri="{FF2B5EF4-FFF2-40B4-BE49-F238E27FC236}">
                <a16:creationId xmlns:a16="http://schemas.microsoft.com/office/drawing/2014/main" id="{85673116-473F-3101-917A-99713EF242ED}"/>
              </a:ext>
            </a:extLst>
          </p:cNvPr>
          <p:cNvSpPr>
            <a:spLocks noGrp="1"/>
          </p:cNvSpPr>
          <p:nvPr>
            <p:ph type="body" idx="1"/>
          </p:nvPr>
        </p:nvSpPr>
        <p:spPr/>
        <p:txBody>
          <a:bodyPr/>
          <a:lstStyle/>
          <a:p>
            <a:pPr>
              <a:buFont typeface="Arial" panose="020B0604020202020204" pitchFamily="34" charset="0"/>
              <a:buChar char="•"/>
            </a:pPr>
            <a:r>
              <a:rPr lang="en-US" dirty="0">
                <a:effectLst/>
                <a:latin typeface="Helvetica" pitchFamily="2" charset="0"/>
              </a:rPr>
              <a:t>﻿PHP: PHP is a server-side scripting language designed specifically for web development.</a:t>
            </a:r>
          </a:p>
          <a:p>
            <a:pPr>
              <a:buFont typeface="Arial" panose="020B0604020202020204" pitchFamily="34" charset="0"/>
              <a:buChar char="•"/>
            </a:pPr>
            <a:r>
              <a:rPr lang="en-US" dirty="0">
                <a:effectLst/>
                <a:latin typeface="Helvetica" pitchFamily="2" charset="0"/>
              </a:rPr>
              <a:t>﻿﻿Java: Java is one of the most popular and widely used programming language. It is highly scalable.</a:t>
            </a:r>
          </a:p>
          <a:p>
            <a:pPr>
              <a:buFont typeface="Arial" panose="020B0604020202020204" pitchFamily="34" charset="0"/>
              <a:buChar char="•"/>
            </a:pPr>
            <a:r>
              <a:rPr lang="en-US" dirty="0">
                <a:effectLst/>
                <a:latin typeface="Helvetica" pitchFamily="2" charset="0"/>
              </a:rPr>
              <a:t>﻿﻿Python: Python is a programming language that lets you work quickly and integrate systems more efficiently.</a:t>
            </a:r>
          </a:p>
          <a:p>
            <a:pPr>
              <a:buFont typeface="Arial" panose="020B0604020202020204" pitchFamily="34" charset="0"/>
              <a:buChar char="•"/>
            </a:pPr>
            <a:r>
              <a:rPr lang="en-US" dirty="0">
                <a:effectLst/>
                <a:latin typeface="Helvetica" pitchFamily="2" charset="0"/>
              </a:rPr>
              <a:t>﻿﻿Node.js: Nodejs is an open source and platform runtime environment for executing</a:t>
            </a:r>
          </a:p>
          <a:p>
            <a:r>
              <a:rPr lang="en-US" dirty="0">
                <a:effectLst/>
                <a:latin typeface="Helvetica" pitchFamily="2" charset="0"/>
              </a:rPr>
              <a:t>JavaScript</a:t>
            </a:r>
            <a:endParaRPr lang="en-US" dirty="0"/>
          </a:p>
        </p:txBody>
      </p:sp>
    </p:spTree>
    <p:extLst>
      <p:ext uri="{BB962C8B-B14F-4D97-AF65-F5344CB8AC3E}">
        <p14:creationId xmlns:p14="http://schemas.microsoft.com/office/powerpoint/2010/main" val="382902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EB76-7A65-C418-DBAC-8D3A5335C4A8}"/>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What is HTML?</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C14A3E7B-0DF4-D650-3CEE-621BD36D6DDF}"/>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HTML stands for Hyper Text Markup Language</a:t>
            </a:r>
          </a:p>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HTML is the standard markup language for creating Web pages</a:t>
            </a:r>
          </a:p>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HTML describes the structure of a Web page</a:t>
            </a:r>
          </a:p>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HTML consists of a series of elements</a:t>
            </a:r>
          </a:p>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HTML elements tell the browser how to display the content</a:t>
            </a:r>
          </a:p>
          <a:p>
            <a:pPr algn="l">
              <a:buFont typeface="Arial" panose="020B0604020202020204" pitchFamily="34" charset="0"/>
              <a:buChar char="•"/>
            </a:pPr>
            <a:r>
              <a:rPr lang="en-US" b="0" i="0" u="none" strike="noStrike" dirty="0">
                <a:solidFill>
                  <a:srgbClr val="000000"/>
                </a:solidFill>
                <a:effectLst/>
                <a:latin typeface="Verdana" panose="020B0604030504040204" pitchFamily="34" charset="0"/>
              </a:rPr>
              <a:t>HTML elements label pieces of content such as "this is a heading", "this is a paragraph", "this is a link", etc.</a:t>
            </a:r>
          </a:p>
          <a:p>
            <a:br>
              <a:rPr lang="en-US" dirty="0"/>
            </a:br>
            <a:endParaRPr lang="en-US" dirty="0"/>
          </a:p>
        </p:txBody>
      </p:sp>
    </p:spTree>
    <p:extLst>
      <p:ext uri="{BB962C8B-B14F-4D97-AF65-F5344CB8AC3E}">
        <p14:creationId xmlns:p14="http://schemas.microsoft.com/office/powerpoint/2010/main" val="292953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C88C-AA67-D741-D100-ACEB463923F1}"/>
              </a:ext>
            </a:extLst>
          </p:cNvPr>
          <p:cNvSpPr>
            <a:spLocks noGrp="1"/>
          </p:cNvSpPr>
          <p:nvPr>
            <p:ph type="title"/>
          </p:nvPr>
        </p:nvSpPr>
        <p:spPr/>
        <p:txBody>
          <a:bodyPr/>
          <a:lstStyle/>
          <a:p>
            <a:r>
              <a:rPr lang="en-US" dirty="0"/>
              <a:t>Example</a:t>
            </a:r>
          </a:p>
        </p:txBody>
      </p:sp>
      <p:sp>
        <p:nvSpPr>
          <p:cNvPr id="3" name="Text Placeholder 2">
            <a:extLst>
              <a:ext uri="{FF2B5EF4-FFF2-40B4-BE49-F238E27FC236}">
                <a16:creationId xmlns:a16="http://schemas.microsoft.com/office/drawing/2014/main" id="{2E662C0A-4330-C806-AD8D-51A5F1443EEA}"/>
              </a:ext>
            </a:extLst>
          </p:cNvPr>
          <p:cNvSpPr>
            <a:spLocks noGrp="1"/>
          </p:cNvSpPr>
          <p:nvPr>
            <p:ph type="body" idx="1"/>
          </p:nvPr>
        </p:nvSpPr>
        <p:spPr/>
        <p:txBody>
          <a:bodyPr/>
          <a:lstStyle/>
          <a:p>
            <a:pPr marL="114300" indent="0">
              <a:buNone/>
            </a:pPr>
            <a:r>
              <a:rPr lang="en-US" b="0" i="0" u="none" strike="noStrike" dirty="0">
                <a:solidFill>
                  <a:srgbClr val="708090"/>
                </a:solidFill>
                <a:effectLst/>
                <a:latin typeface="Consolas" panose="020B0609020204030204" pitchFamily="49" charset="0"/>
              </a:rPr>
              <a:t>&lt;!DOCTYPE html&gt;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html</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head</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title</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Page Title</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/title</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/head</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body</a:t>
            </a:r>
            <a:r>
              <a:rPr lang="en-US" b="0" i="0" u="none" strike="noStrike" dirty="0">
                <a:solidFill>
                  <a:srgbClr val="999999"/>
                </a:solidFill>
                <a:effectLst/>
                <a:latin typeface="Consolas" panose="020B0609020204030204" pitchFamily="49" charset="0"/>
              </a:rPr>
              <a:t>&gt;</a:t>
            </a:r>
            <a:br>
              <a:rPr lang="en-US" dirty="0"/>
            </a:b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h1</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My First Heading</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/h1</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p</a:t>
            </a:r>
            <a:r>
              <a:rPr lang="en-US" b="0" i="0" u="none" strike="noStrike" dirty="0">
                <a:solidFill>
                  <a:srgbClr val="999999"/>
                </a:solidFill>
                <a:effectLst/>
                <a:latin typeface="Consolas" panose="020B0609020204030204" pitchFamily="49" charset="0"/>
              </a:rPr>
              <a:t>&gt;</a:t>
            </a:r>
            <a:r>
              <a:rPr lang="en-US" b="0" i="0" u="none" strike="noStrike" dirty="0">
                <a:solidFill>
                  <a:srgbClr val="000000"/>
                </a:solidFill>
                <a:effectLst/>
                <a:latin typeface="Consolas" panose="020B0609020204030204" pitchFamily="49" charset="0"/>
              </a:rPr>
              <a:t>My first paragraph.</a:t>
            </a: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/p</a:t>
            </a:r>
            <a:r>
              <a:rPr lang="en-US" b="0" i="0" u="none" strike="noStrike" dirty="0">
                <a:solidFill>
                  <a:srgbClr val="999999"/>
                </a:solidFill>
                <a:effectLst/>
                <a:latin typeface="Consolas" panose="020B0609020204030204" pitchFamily="49" charset="0"/>
              </a:rPr>
              <a:t>&gt;</a:t>
            </a:r>
            <a:br>
              <a:rPr lang="en-US" dirty="0"/>
            </a:b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/body</a:t>
            </a:r>
            <a:r>
              <a:rPr lang="en-US" b="0" i="0" u="none" strike="noStrike" dirty="0">
                <a:solidFill>
                  <a:srgbClr val="999999"/>
                </a:solidFill>
                <a:effectLst/>
                <a:latin typeface="Consolas" panose="020B0609020204030204" pitchFamily="49" charset="0"/>
              </a:rPr>
              <a:t>&gt;</a:t>
            </a:r>
            <a:br>
              <a:rPr lang="en-US" dirty="0"/>
            </a:br>
            <a:r>
              <a:rPr lang="en-US" b="0" i="0" u="none" strike="noStrike" dirty="0">
                <a:solidFill>
                  <a:srgbClr val="999999"/>
                </a:solidFill>
                <a:effectLst/>
                <a:latin typeface="Consolas" panose="020B0609020204030204" pitchFamily="49" charset="0"/>
              </a:rPr>
              <a:t>&lt;</a:t>
            </a:r>
            <a:r>
              <a:rPr lang="en-US" b="0" i="0" u="none" strike="noStrike" dirty="0">
                <a:solidFill>
                  <a:srgbClr val="990055"/>
                </a:solidFill>
                <a:effectLst/>
                <a:latin typeface="Consolas" panose="020B0609020204030204" pitchFamily="49" charset="0"/>
              </a:rPr>
              <a:t>/html</a:t>
            </a:r>
            <a:r>
              <a:rPr lang="en-US" b="0" i="0" u="none" strike="noStrike" dirty="0">
                <a:solidFill>
                  <a:srgbClr val="999999"/>
                </a:solidFill>
                <a:effectLst/>
                <a:latin typeface="Consolas" panose="020B0609020204030204" pitchFamily="49" charset="0"/>
              </a:rPr>
              <a:t>&gt;</a:t>
            </a:r>
            <a:endParaRPr lang="en-US" dirty="0"/>
          </a:p>
        </p:txBody>
      </p:sp>
    </p:spTree>
    <p:extLst>
      <p:ext uri="{BB962C8B-B14F-4D97-AF65-F5344CB8AC3E}">
        <p14:creationId xmlns:p14="http://schemas.microsoft.com/office/powerpoint/2010/main" val="289323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B3C2-CC6E-2F03-6B77-936092A41030}"/>
              </a:ext>
            </a:extLst>
          </p:cNvPr>
          <p:cNvSpPr>
            <a:spLocks noGrp="1"/>
          </p:cNvSpPr>
          <p:nvPr>
            <p:ph type="title"/>
          </p:nvPr>
        </p:nvSpPr>
        <p:spPr/>
        <p:txBody>
          <a:bodyPr/>
          <a:lstStyle/>
          <a:p>
            <a:r>
              <a:rPr lang="en-US" b="0" i="0" u="none" strike="noStrike" dirty="0">
                <a:solidFill>
                  <a:srgbClr val="000000"/>
                </a:solidFill>
                <a:effectLst/>
                <a:latin typeface="Segoe UI" panose="020B0502040204020203" pitchFamily="34" charset="0"/>
              </a:rPr>
              <a:t>Example Explained</a:t>
            </a:r>
            <a:br>
              <a:rPr lang="en-US" b="0" i="0" u="none" strike="noStrike" dirty="0">
                <a:solidFill>
                  <a:srgbClr val="000000"/>
                </a:solidFill>
                <a:effectLst/>
                <a:latin typeface="Segoe UI" panose="020B0502040204020203" pitchFamily="34" charset="0"/>
              </a:rPr>
            </a:br>
            <a:endParaRPr lang="en-US" dirty="0"/>
          </a:p>
        </p:txBody>
      </p:sp>
      <p:sp>
        <p:nvSpPr>
          <p:cNvPr id="3" name="Text Placeholder 2">
            <a:extLst>
              <a:ext uri="{FF2B5EF4-FFF2-40B4-BE49-F238E27FC236}">
                <a16:creationId xmlns:a16="http://schemas.microsoft.com/office/drawing/2014/main" id="{9201DB5B-7CA9-0DA9-AEB3-77213AEEFE7E}"/>
              </a:ext>
            </a:extLst>
          </p:cNvPr>
          <p:cNvSpPr>
            <a:spLocks noGrp="1"/>
          </p:cNvSpPr>
          <p:nvPr>
            <p:ph type="body" idx="1"/>
          </p:nvPr>
        </p:nvSpPr>
        <p:spPr>
          <a:xfrm>
            <a:off x="553346" y="1115620"/>
            <a:ext cx="7886700" cy="4351339"/>
          </a:xfrm>
        </p:spPr>
        <p:txBody>
          <a:bodyPr/>
          <a:lstStyle/>
          <a:p>
            <a:pPr algn="l">
              <a:buFont typeface="Arial" panose="020B0604020202020204" pitchFamily="34" charset="0"/>
              <a:buChar char="•"/>
            </a:pPr>
            <a:r>
              <a:rPr lang="en-US" sz="2000" b="0" i="0" u="none" strike="noStrike" dirty="0">
                <a:solidFill>
                  <a:srgbClr val="000000"/>
                </a:solidFill>
                <a:effectLst/>
                <a:latin typeface="Verdana" panose="020B0604030504040204" pitchFamily="34" charset="0"/>
              </a:rPr>
              <a:t>The &lt;!DOCTYPE html&gt; declaration defines that this document is an HTML5 document</a:t>
            </a:r>
          </a:p>
          <a:p>
            <a:pPr algn="l">
              <a:buFont typeface="Arial" panose="020B0604020202020204" pitchFamily="34" charset="0"/>
              <a:buChar char="•"/>
            </a:pPr>
            <a:r>
              <a:rPr lang="en-US" sz="2000" b="0" i="0" u="none" strike="noStrike" dirty="0">
                <a:solidFill>
                  <a:srgbClr val="000000"/>
                </a:solidFill>
                <a:effectLst/>
                <a:latin typeface="Verdana" panose="020B0604030504040204" pitchFamily="34" charset="0"/>
              </a:rPr>
              <a:t>The &lt;html&gt; element is the root element of an HTML page</a:t>
            </a:r>
          </a:p>
          <a:p>
            <a:pPr algn="l">
              <a:buFont typeface="Arial" panose="020B0604020202020204" pitchFamily="34" charset="0"/>
              <a:buChar char="•"/>
            </a:pPr>
            <a:r>
              <a:rPr lang="en-US" sz="2000" b="0" i="0" u="none" strike="noStrike" dirty="0">
                <a:solidFill>
                  <a:srgbClr val="000000"/>
                </a:solidFill>
                <a:effectLst/>
                <a:latin typeface="Verdana" panose="020B0604030504040204" pitchFamily="34" charset="0"/>
              </a:rPr>
              <a:t>The &lt;head&gt; element contains meta information about the HTML page</a:t>
            </a:r>
          </a:p>
          <a:p>
            <a:pPr algn="l">
              <a:buFont typeface="Arial" panose="020B0604020202020204" pitchFamily="34" charset="0"/>
              <a:buChar char="•"/>
            </a:pPr>
            <a:r>
              <a:rPr lang="en-US" sz="2000" b="0" i="0" u="none" strike="noStrike" dirty="0">
                <a:solidFill>
                  <a:srgbClr val="000000"/>
                </a:solidFill>
                <a:effectLst/>
                <a:latin typeface="Verdana" panose="020B0604030504040204" pitchFamily="34" charset="0"/>
              </a:rPr>
              <a:t>The &lt;title&gt; element specifies a title for the HTML page (which is shown in the browser's title bar or in the page's tab)</a:t>
            </a:r>
          </a:p>
          <a:p>
            <a:pPr algn="l">
              <a:buFont typeface="Arial" panose="020B0604020202020204" pitchFamily="34" charset="0"/>
              <a:buChar char="•"/>
            </a:pPr>
            <a:r>
              <a:rPr lang="en-US" sz="2000" b="0" i="0" u="none" strike="noStrike" dirty="0">
                <a:solidFill>
                  <a:srgbClr val="000000"/>
                </a:solidFill>
                <a:effectLst/>
                <a:latin typeface="Verdana" panose="020B0604030504040204" pitchFamily="34" charset="0"/>
              </a:rPr>
              <a:t>The &lt;body&gt; element defines the document's body, and is a container for all the visible contents, such as headings, paragraphs, images, hyperlinks, tables, lists, etc.</a:t>
            </a:r>
          </a:p>
          <a:p>
            <a:pPr algn="l">
              <a:buFont typeface="Arial" panose="020B0604020202020204" pitchFamily="34" charset="0"/>
              <a:buChar char="•"/>
            </a:pPr>
            <a:r>
              <a:rPr lang="en-US" sz="2000" b="0" i="0" u="none" strike="noStrike" dirty="0">
                <a:solidFill>
                  <a:srgbClr val="000000"/>
                </a:solidFill>
                <a:effectLst/>
                <a:latin typeface="Verdana" panose="020B0604030504040204" pitchFamily="34" charset="0"/>
              </a:rPr>
              <a:t>The &lt;h1&gt; element defines a large heading</a:t>
            </a:r>
          </a:p>
          <a:p>
            <a:pPr algn="l">
              <a:buFont typeface="Arial" panose="020B0604020202020204" pitchFamily="34" charset="0"/>
              <a:buChar char="•"/>
            </a:pPr>
            <a:r>
              <a:rPr lang="en-US" sz="2000" b="0" i="0" u="none" strike="noStrike" dirty="0">
                <a:solidFill>
                  <a:srgbClr val="000000"/>
                </a:solidFill>
                <a:effectLst/>
                <a:latin typeface="Verdana" panose="020B0604030504040204" pitchFamily="34" charset="0"/>
              </a:rPr>
              <a:t>The &lt;p&gt; element defines a paragraph</a:t>
            </a:r>
          </a:p>
          <a:p>
            <a:endParaRPr lang="en-US" dirty="0"/>
          </a:p>
        </p:txBody>
      </p:sp>
    </p:spTree>
    <p:extLst>
      <p:ext uri="{BB962C8B-B14F-4D97-AF65-F5344CB8AC3E}">
        <p14:creationId xmlns:p14="http://schemas.microsoft.com/office/powerpoint/2010/main" val="3534581701"/>
      </p:ext>
    </p:extLst>
  </p:cSld>
  <p:clrMapOvr>
    <a:masterClrMapping/>
  </p:clrMapOvr>
</p:sld>
</file>

<file path=ppt/theme/theme1.xml><?xml version="1.0" encoding="utf-8"?>
<a:theme xmlns:a="http://schemas.openxmlformats.org/drawingml/2006/main" name="PPT2_16to9">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3374</Words>
  <Application>Microsoft Macintosh PowerPoint</Application>
  <PresentationFormat>On-screen Show (4:3)</PresentationFormat>
  <Paragraphs>230</Paragraphs>
  <Slides>53</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Consolas</vt:lpstr>
      <vt:lpstr>Helvetica</vt:lpstr>
      <vt:lpstr>Segoe UI</vt:lpstr>
      <vt:lpstr>Verdana</vt:lpstr>
      <vt:lpstr>PPT2_16to9</vt:lpstr>
      <vt:lpstr>CSE1300</vt:lpstr>
      <vt:lpstr>Introduction</vt:lpstr>
      <vt:lpstr>Classification</vt:lpstr>
      <vt:lpstr>Frontend Roadmap</vt:lpstr>
      <vt:lpstr>PowerPoint Presentation</vt:lpstr>
      <vt:lpstr>Backend Roadmap</vt:lpstr>
      <vt:lpstr>What is HTML? </vt:lpstr>
      <vt:lpstr>Example</vt:lpstr>
      <vt:lpstr>Example Explained </vt:lpstr>
      <vt:lpstr>What is an HTML Element? </vt:lpstr>
      <vt:lpstr>HTML Documents </vt:lpstr>
      <vt:lpstr>The &lt;!DOCTYPE&gt; Declaration </vt:lpstr>
      <vt:lpstr>HTML Headings </vt:lpstr>
      <vt:lpstr>HTML Paragraphs </vt:lpstr>
      <vt:lpstr>HTML Links </vt:lpstr>
      <vt:lpstr>HTML Images </vt:lpstr>
      <vt:lpstr>What is CSS? </vt:lpstr>
      <vt:lpstr>Why Use CSS? </vt:lpstr>
      <vt:lpstr>CSS Solved a Big Problem </vt:lpstr>
      <vt:lpstr>CSS Saves a Lot of Work! </vt:lpstr>
      <vt:lpstr>CSS Syntax </vt:lpstr>
      <vt:lpstr>Example </vt:lpstr>
      <vt:lpstr>What is JavaScript? </vt:lpstr>
      <vt:lpstr>JavaScript Can Change HTML Content </vt:lpstr>
      <vt:lpstr>JavaScript Can Change HTML Attribute Values </vt:lpstr>
      <vt:lpstr>The code can look just as simple</vt:lpstr>
      <vt:lpstr>PowerPoint Presentation</vt:lpstr>
      <vt:lpstr>What is Web Hosting?</vt:lpstr>
      <vt:lpstr>Why have a web host?</vt:lpstr>
      <vt:lpstr>HOW DOES HOSTING HELPS? ﻿﻿</vt:lpstr>
      <vt:lpstr>Types of Hosting</vt:lpstr>
      <vt:lpstr>PowerPoint Presentation</vt:lpstr>
      <vt:lpstr>PowerPoint Presentation</vt:lpstr>
      <vt:lpstr>PowerPoint Presentation</vt:lpstr>
      <vt:lpstr>PowerPoint Presentation</vt:lpstr>
      <vt:lpstr>DOES IT PROVIDE ENOUGH DISK SPACE?</vt:lpstr>
      <vt:lpstr>DO THEY HAVE 24/7 TECHNICAL SUPPORT?</vt:lpstr>
      <vt:lpstr>WHAT HARDWARE ARE THEY USING?</vt:lpstr>
      <vt:lpstr>IS THEIR USER INTERFACE FOR YOU?</vt:lpstr>
      <vt:lpstr>DOES IT OFFER EMAIL?</vt:lpstr>
      <vt:lpstr>CAN IT FLEX?</vt:lpstr>
      <vt:lpstr>HOW MUCH DOES IT COST?</vt:lpstr>
      <vt:lpstr>PowerPoint Presentation</vt:lpstr>
      <vt:lpstr>What is Ul?</vt:lpstr>
      <vt:lpstr>What is UX?</vt:lpstr>
      <vt:lpstr>Design</vt:lpstr>
      <vt:lpstr>Designing for Purpose</vt:lpstr>
      <vt:lpstr>Skeuomorphic Design</vt:lpstr>
      <vt:lpstr>Flat Design</vt:lpstr>
      <vt:lpstr>Material Design</vt:lpstr>
      <vt:lpstr>UX-Ul beyond Web &amp; Apps</vt:lpstr>
      <vt:lpstr>Future of Design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First-Year Experience! </dc:title>
  <cp:lastModifiedBy>Harshitha Nirujogi</cp:lastModifiedBy>
  <cp:revision>180</cp:revision>
  <dcterms:modified xsi:type="dcterms:W3CDTF">2025-03-01T01:36:39Z</dcterms:modified>
</cp:coreProperties>
</file>