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42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2" r:id="rId9"/>
    <p:sldId id="283" r:id="rId10"/>
    <p:sldId id="284" r:id="rId11"/>
    <p:sldId id="285" r:id="rId12"/>
    <p:sldId id="286" r:id="rId13"/>
    <p:sldId id="287" r:id="rId14"/>
    <p:sldId id="281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04" r:id="rId31"/>
    <p:sldId id="305" r:id="rId32"/>
    <p:sldId id="306" r:id="rId33"/>
    <p:sldId id="307" r:id="rId34"/>
    <p:sldId id="308" r:id="rId35"/>
    <p:sldId id="309" r:id="rId36"/>
    <p:sldId id="310" r:id="rId37"/>
    <p:sldId id="311" r:id="rId38"/>
    <p:sldId id="312" r:id="rId39"/>
    <p:sldId id="313" r:id="rId40"/>
    <p:sldId id="314" r:id="rId4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05"/>
    <p:restoredTop sz="94679"/>
  </p:normalViewPr>
  <p:slideViewPr>
    <p:cSldViewPr snapToGrid="0" snapToObjects="1">
      <p:cViewPr varScale="1">
        <p:scale>
          <a:sx n="104" d="100"/>
          <a:sy n="104" d="100"/>
        </p:scale>
        <p:origin x="2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Introduce yourself and welcome the students</a:t>
            </a:r>
            <a:endParaRPr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9227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96330" y="57944"/>
            <a:ext cx="4351339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623594" y="2285208"/>
            <a:ext cx="581183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3"/>
            <a:ext cx="581183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dt" idx="10"/>
          </p:nvPr>
        </p:nvSpPr>
        <p:spPr>
          <a:xfrm>
            <a:off x="628650" y="64988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ftr" idx="11"/>
          </p:nvPr>
        </p:nvSpPr>
        <p:spPr>
          <a:xfrm>
            <a:off x="3028950" y="64988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6457950" y="64988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3"/>
          </p:nvPr>
        </p:nvSpPr>
        <p:spPr>
          <a:xfrm>
            <a:off x="4629151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4"/>
          </p:nvPr>
        </p:nvSpPr>
        <p:spPr>
          <a:xfrm>
            <a:off x="4629151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29841" y="2057401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629841" y="2057401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/>
        </p:nvSpPr>
        <p:spPr>
          <a:xfrm>
            <a:off x="2989253" y="4066163"/>
            <a:ext cx="363623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916950" y="1847429"/>
            <a:ext cx="7310100" cy="7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Calibri"/>
              <a:buNone/>
            </a:pPr>
            <a:r>
              <a:rPr lang="en-US" sz="3240" dirty="0"/>
              <a:t>CSE1300</a:t>
            </a:r>
            <a:endParaRPr sz="3240" dirty="0"/>
          </a:p>
        </p:txBody>
      </p:sp>
      <p:sp>
        <p:nvSpPr>
          <p:cNvPr id="92" name="Google Shape;92;p14"/>
          <p:cNvSpPr txBox="1"/>
          <p:nvPr/>
        </p:nvSpPr>
        <p:spPr>
          <a:xfrm>
            <a:off x="624017" y="3121238"/>
            <a:ext cx="8068962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Introduction to Python (I/O, variables)</a:t>
            </a:r>
            <a:endParaRPr sz="2000" b="1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B8ADF-9050-D69A-087E-4BD71BD1A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Line Endings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1BC453-4720-E08F-DEBA-83E6987CCA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Python statements usually end when the line ends.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need for semicolons (;) as in some other languages, although you can use them if desired (not recommended for code clarity).</a:t>
            </a:r>
          </a:p>
          <a:p>
            <a:pPr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465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7522D-3A3E-B08E-B502-F042EC6EB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Comments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53AEAE-7F80-FB3E-C57E-BE5F00A2B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80782"/>
            <a:ext cx="7886700" cy="4351339"/>
          </a:xfrm>
        </p:spPr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Single-Line Comments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Start a line with </a:t>
            </a:r>
            <a:r>
              <a:rPr lang="en-US" dirty="0"/>
              <a:t>#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This is a comment explaining the next line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print("Hello, Python!")  # inline comment</a:t>
            </a:r>
          </a:p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Docstrings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Triple-quoted strings often used at the beginning of modules or functions to describe functionality.</a:t>
            </a:r>
            <a:endParaRPr lang="en-US" b="0" i="0" u="none" strike="noStrike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This module provides a greeting function.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def greet(name):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 a greeting for a specific name."""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f"Hello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{name}"</a:t>
            </a:r>
          </a:p>
          <a:p>
            <a:pPr marL="11430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201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21AAE-8785-7C1D-86E5-1BE2B1126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725874"/>
            <a:ext cx="7886700" cy="4351339"/>
          </a:xfrm>
        </p:spPr>
        <p:txBody>
          <a:bodyPr/>
          <a:lstStyle/>
          <a:p>
            <a:pPr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Purpose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of comments</a:t>
            </a:r>
            <a:endParaRPr lang="en-US" b="1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Documenting code improves readability and maintainability.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Helps other developers (and your future self) understand the purpose of specific code sections.</a:t>
            </a:r>
          </a:p>
          <a:p>
            <a:pPr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Other Syntax Conventions</a:t>
            </a: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Case Sensitivity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Python is case-sensitive (Name vs. name are different variables).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Underscores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Often used in variable names (e.g.,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</a:rPr>
              <a:t>my_variable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) to increase readability.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Line Continuation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If a statement is too long, you can use a backslash \ or wrap the expression in parentheses, brackets, or braces to continue on the next line.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070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1D35A7-9892-B852-80F8-BA2EEB94A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874155"/>
            <a:ext cx="7886700" cy="4351339"/>
          </a:xfrm>
        </p:spPr>
        <p:txBody>
          <a:bodyPr/>
          <a:lstStyle/>
          <a:p>
            <a:pPr>
              <a:buNone/>
            </a:pPr>
            <a:r>
              <a:rPr lang="en-US" b="1" dirty="0"/>
              <a:t>Common Errors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err="1"/>
              <a:t>IndentationError</a:t>
            </a:r>
            <a:r>
              <a:rPr lang="en-US" dirty="0"/>
              <a:t>: Occurs when your code’s indentation is inconsistent or incorrect.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err="1"/>
              <a:t>SyntaxError</a:t>
            </a:r>
            <a:r>
              <a:rPr lang="en-US" dirty="0"/>
              <a:t>: Typos, missing punctuation, or incorrect use of characters can trigger this.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Carefully check your whitespace alignment to ensure logical grouping of statements.</a:t>
            </a:r>
          </a:p>
          <a:p>
            <a:pPr>
              <a:buNone/>
            </a:pPr>
            <a:r>
              <a:rPr lang="en-US" b="1" dirty="0"/>
              <a:t>Takeaway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Proper indentation is essential to structuring programs in Python.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Comments help clarify intent, making code more readable and maintainable.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577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6508A-F429-AD76-784A-53A1400DD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Introduction to I/O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B110AA-9A18-2CC8-24E1-A0DC1F51BF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Input</a:t>
            </a:r>
            <a:r>
              <a:rPr lang="en-US" dirty="0"/>
              <a:t>: Data coming into a program from external sources (keyboard, files, sensors, etc.).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Output</a:t>
            </a:r>
            <a:r>
              <a:rPr lang="en-US" dirty="0"/>
              <a:t>: Data or information sent from a program to be displayed or stored somewhere (console, file, screen).</a:t>
            </a:r>
          </a:p>
          <a:p>
            <a:pPr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Role in Programming</a:t>
            </a: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Enables interaction between the user and the program (e.g., entering names, numbers, commands).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Essential for debugging and verifying that your code works as intended.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869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31C0EB-863A-AA3A-3052-12498EE5C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9796" y="602306"/>
            <a:ext cx="7886700" cy="4351339"/>
          </a:xfrm>
        </p:spPr>
        <p:txBody>
          <a:bodyPr/>
          <a:lstStyle/>
          <a:p>
            <a:pPr algn="l">
              <a:buNone/>
            </a:pPr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Console vs. File I/O</a:t>
            </a:r>
            <a:endParaRPr lang="en-US" sz="1800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1" u="none" strike="noStrike" dirty="0">
                <a:solidFill>
                  <a:srgbClr val="000000"/>
                </a:solidFill>
                <a:effectLst/>
              </a:rPr>
              <a:t>Console I/O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</a:rPr>
              <a:t>: Reading user input from the command line and printing output to the terminal.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1" u="none" strike="noStrike" dirty="0">
                <a:solidFill>
                  <a:srgbClr val="000000"/>
                </a:solidFill>
                <a:effectLst/>
              </a:rPr>
              <a:t>File I/O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</a:rPr>
              <a:t>: Storing data in files for later use, or reading data from files instead of direct user input.</a:t>
            </a:r>
          </a:p>
          <a:p>
            <a:pPr>
              <a:buNone/>
            </a:pPr>
            <a:r>
              <a:rPr lang="en-US" sz="1800" b="1" dirty="0"/>
              <a:t>Importance in Real-World Applications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i="1" dirty="0"/>
              <a:t>Web Apps</a:t>
            </a:r>
            <a:r>
              <a:rPr lang="en-US" sz="1800" dirty="0"/>
              <a:t>: Handling form submissions (input) and displaying web pages (output).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i="1" dirty="0"/>
              <a:t>Data Processing</a:t>
            </a:r>
            <a:r>
              <a:rPr lang="en-US" sz="1800" dirty="0"/>
              <a:t>: Reading data from CSV or text files, generating output reports.</a:t>
            </a:r>
          </a:p>
          <a:p>
            <a:pPr>
              <a:buNone/>
            </a:pPr>
            <a:r>
              <a:rPr lang="en-US" sz="1800" b="1" dirty="0"/>
              <a:t>Python’s Approach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Straightforward functions like input() (for input) and print() (for output).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Rich standard library with modules (e.g., open() function) for file I/O, networking, etc.</a:t>
            </a:r>
          </a:p>
          <a:p>
            <a:pPr>
              <a:buNone/>
            </a:pPr>
            <a:r>
              <a:rPr lang="en-US" sz="1800" b="1" dirty="0"/>
              <a:t>Key Takeaway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Understanding Python’s I/O methods is fundamental to building interactive and practical applications.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1800" b="0" i="0" u="none" strike="noStrike" dirty="0">
              <a:solidFill>
                <a:srgbClr val="000000"/>
              </a:solidFill>
              <a:effectLst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07127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CEA4E-7538-8531-AF5C-68F5E15E6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Reading Input with </a:t>
            </a:r>
            <a:r>
              <a:rPr lang="en-US" dirty="0"/>
              <a:t>input()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FBFA1-1DB5-433A-BCFE-B1FD5DBA0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417852"/>
            <a:ext cx="7886700" cy="4351339"/>
          </a:xfrm>
        </p:spPr>
        <p:txBody>
          <a:bodyPr/>
          <a:lstStyle/>
          <a:p>
            <a:pPr marL="11430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user_input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input("Enter something: ")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f"You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entered: 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user_input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}")</a:t>
            </a:r>
          </a:p>
          <a:p>
            <a:pPr marL="11430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dirty="0"/>
              <a:t>Pauses the program until the user presses Enter.</a:t>
            </a:r>
          </a:p>
          <a:p>
            <a:pPr marL="114300" indent="0">
              <a:buNone/>
            </a:pPr>
            <a:r>
              <a:rPr lang="en-US" dirty="0"/>
              <a:t>Returns user input as a string.</a:t>
            </a:r>
          </a:p>
          <a:p>
            <a:pPr>
              <a:buNone/>
            </a:pPr>
            <a:r>
              <a:rPr lang="en-US" b="1" dirty="0"/>
              <a:t>Prompting the User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You can provide text inside input() to guide the user on what to type.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Example: input("What is your name? ").</a:t>
            </a:r>
          </a:p>
          <a:p>
            <a:pPr>
              <a:buNone/>
            </a:pPr>
            <a:r>
              <a:rPr lang="en-US" b="1" dirty="0"/>
              <a:t>Why input() Returns a String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Simplifies immediate capturing of user input.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You can convert it to other types (int, float) as needed.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309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6591D-6819-0A79-F089-A4D6B3B73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Converting Input to Numbers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A6D006-82AF-1305-2B5C-BF151A46C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56068"/>
            <a:ext cx="7886700" cy="4351339"/>
          </a:xfrm>
        </p:spPr>
        <p:txBody>
          <a:bodyPr/>
          <a:lstStyle/>
          <a:p>
            <a:pPr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Why Conversion is Needed</a:t>
            </a: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input() always returns strings.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Mathematical operations require numeric types (int or float).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pPr marL="114300" indent="0" algn="l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Integer Conversion: </a:t>
            </a:r>
          </a:p>
          <a:p>
            <a:pPr marL="114300" indent="0" algn="l">
              <a:buNone/>
            </a:pP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age_str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input("Enter your age: ")</a:t>
            </a:r>
          </a:p>
          <a:p>
            <a:pPr marL="114300" indent="0" algn="l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age = int(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age_str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14300" indent="0" algn="l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print(age * 2)</a:t>
            </a:r>
          </a:p>
          <a:p>
            <a:pPr marL="114300" indent="0" algn="l">
              <a:buNone/>
            </a:pP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 algn="l">
              <a:buNone/>
            </a:pPr>
            <a:r>
              <a:rPr lang="en-US" dirty="0"/>
              <a:t>int()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tries to convert a string to an integer.</a:t>
            </a:r>
            <a:endParaRPr lang="en-US" b="0" i="0" u="none" strike="noStrike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 algn="l">
              <a:buNone/>
            </a:pP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0652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0E1E2-9A93-4931-7040-64A80BECC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627020"/>
            <a:ext cx="7886700" cy="4351339"/>
          </a:xfrm>
        </p:spPr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Float Conversion:</a:t>
            </a:r>
          </a:p>
          <a:p>
            <a:pPr marL="11430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height_str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input("Enter your height in meters: ")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height = float(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height_str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print(height * 2)</a:t>
            </a:r>
          </a:p>
          <a:p>
            <a:endParaRPr lang="en-US" dirty="0"/>
          </a:p>
          <a:p>
            <a:r>
              <a:rPr lang="en-US" dirty="0"/>
              <a:t>float()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attempts to parse a string into a decimal value.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0461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CDAD03-0674-DCD6-3955-70C01B555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589950"/>
            <a:ext cx="7886700" cy="4351339"/>
          </a:xfrm>
        </p:spPr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Handling Invalid Input: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try: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num = int(input("Enter an integer: "))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except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ValueError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print("That wasn't an integer!")</a:t>
            </a:r>
          </a:p>
          <a:p>
            <a:endParaRPr lang="en-US" dirty="0"/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Use </a:t>
            </a:r>
            <a:r>
              <a:rPr lang="en-US" dirty="0"/>
              <a:t>try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and </a:t>
            </a:r>
            <a:r>
              <a:rPr lang="en-US" dirty="0"/>
              <a:t>except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blocks to catch errors gracefully.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45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61CB5-B0A7-6892-9EFD-D0B9B3147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00062"/>
            <a:ext cx="7886700" cy="1325563"/>
          </a:xfrm>
        </p:spPr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What is Python?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E8EB4-B2D9-C607-9E5C-B8CBADC7C6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2000" b="1" dirty="0"/>
              <a:t>High-level Language</a:t>
            </a:r>
            <a:r>
              <a:rPr lang="en-US" sz="2000" dirty="0"/>
              <a:t>: </a:t>
            </a:r>
            <a:r>
              <a:rPr lang="en-US" sz="1800" dirty="0"/>
              <a:t>Python is a high-level, interpreted programming language created by Guido van Rossum and first released in 1991.</a:t>
            </a:r>
          </a:p>
          <a:p>
            <a:r>
              <a:rPr lang="en-US" sz="1800" dirty="0"/>
              <a:t>It emphasizes code readability, making it a favorite for both beginners and experienced developers.</a:t>
            </a:r>
          </a:p>
          <a:p>
            <a:r>
              <a:rPr lang="en-US" sz="1800" dirty="0"/>
              <a:t>Inspired by the idea that code should be simple, clear, and almost as easy to read as plain English.</a:t>
            </a:r>
          </a:p>
          <a:p>
            <a:r>
              <a:rPr lang="en-US" sz="1800" dirty="0"/>
              <a:t>Python’s syntax is designed to reduce complexity—fewer symbols and a heavy reliance on indentation.</a:t>
            </a:r>
          </a:p>
          <a:p>
            <a:pPr>
              <a:buNone/>
            </a:pPr>
            <a:r>
              <a:rPr lang="en-US" sz="2000" b="1" dirty="0"/>
              <a:t>General-Purpose</a:t>
            </a:r>
            <a:r>
              <a:rPr lang="en-US" sz="2000" dirty="0"/>
              <a:t>: Widely used in web development, data science, scripting, automation, and more.</a:t>
            </a:r>
          </a:p>
          <a:p>
            <a:pPr marL="114300" indent="0">
              <a:buNone/>
            </a:pPr>
            <a:r>
              <a:rPr lang="en-US" sz="2000" b="1" dirty="0"/>
              <a:t>Community &amp; Ecosystem</a:t>
            </a:r>
            <a:r>
              <a:rPr lang="en-US" sz="2000" dirty="0"/>
              <a:t>: Strong community support with numerous libraries and frameworks.</a:t>
            </a:r>
          </a:p>
        </p:txBody>
      </p:sp>
    </p:spTree>
    <p:extLst>
      <p:ext uri="{BB962C8B-B14F-4D97-AF65-F5344CB8AC3E}">
        <p14:creationId xmlns:p14="http://schemas.microsoft.com/office/powerpoint/2010/main" val="22824623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0AD16-2BDF-8DA2-0AF4-3EA8C8658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Variables – An Overview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01FB9F-68C9-7B21-6AE7-2FA7AB899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80782"/>
            <a:ext cx="7886700" cy="4351339"/>
          </a:xfrm>
        </p:spPr>
        <p:txBody>
          <a:bodyPr/>
          <a:lstStyle/>
          <a:p>
            <a:pPr marL="114300" indent="0">
              <a:buNone/>
            </a:pPr>
            <a:r>
              <a:rPr lang="en-US" dirty="0"/>
              <a:t>A named placeholder in memory to store a value that can change over time (hence “variable”).</a:t>
            </a:r>
          </a:p>
          <a:p>
            <a:pPr>
              <a:buNone/>
            </a:pPr>
            <a:r>
              <a:rPr lang="en-US" b="1" dirty="0"/>
              <a:t>Purpose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Allows retrieval and manipulation of data through a name rather than having to deal with raw memory addresses.</a:t>
            </a:r>
          </a:p>
          <a:p>
            <a:pPr marL="114300" indent="0">
              <a:buNone/>
            </a:pPr>
            <a:r>
              <a:rPr lang="en-US" b="1" dirty="0"/>
              <a:t>Examples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score = 100</a:t>
            </a:r>
          </a:p>
          <a:p>
            <a:pPr marL="11430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player_name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"Alice”</a:t>
            </a:r>
          </a:p>
          <a:p>
            <a:pPr marL="11430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r>
              <a:rPr lang="en-US" dirty="0"/>
              <a:t>score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and </a:t>
            </a:r>
            <a:r>
              <a:rPr lang="en-US" dirty="0" err="1"/>
              <a:t>player_name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hold integer and string data, respectively.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3586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8F1138-06F2-0EDF-4516-3C9BA5E1A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153" y="787657"/>
            <a:ext cx="7886700" cy="4351339"/>
          </a:xfrm>
        </p:spPr>
        <p:txBody>
          <a:bodyPr/>
          <a:lstStyle/>
          <a:p>
            <a:pPr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Scope</a:t>
            </a: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Variables declared in a function are local by default.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Global scope variables can be accessed throughout a module (useful but can be dangerous if misused).</a:t>
            </a:r>
          </a:p>
          <a:p>
            <a:pPr>
              <a:buNone/>
            </a:pPr>
            <a:r>
              <a:rPr lang="en-US" b="1" dirty="0"/>
              <a:t>Case Sensitivity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Python treats Score and score as different variables.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Maintain consistency in naming to avoid confusion.</a:t>
            </a:r>
          </a:p>
          <a:p>
            <a:pPr>
              <a:buNone/>
            </a:pPr>
            <a:r>
              <a:rPr lang="en-US" b="1" dirty="0"/>
              <a:t>Why They Matter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Fundamental concept in all programming.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Keep track of state (e.g., counters, user data, configurations).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1360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50E88-0D81-4D73-844C-FADD57EB7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Creating and Assigning Variables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3ED867-D0B8-4908-D990-F9A35B0C53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Single Assignment: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age = 20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message = "Hello”</a:t>
            </a:r>
          </a:p>
          <a:p>
            <a:pPr marL="114300" indent="0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Creates variables </a:t>
            </a:r>
            <a:r>
              <a:rPr lang="en-US" dirty="0"/>
              <a:t>age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(int) and </a:t>
            </a:r>
            <a:r>
              <a:rPr lang="en-US" dirty="0"/>
              <a:t>message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(str).</a:t>
            </a:r>
          </a:p>
          <a:p>
            <a:pPr marL="114300" indent="0">
              <a:buNone/>
            </a:pPr>
            <a:endParaRPr lang="en-US" b="0" i="0" u="none" strike="noStrike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Multiple Assignment: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x, y, z = 1, 2, 3</a:t>
            </a:r>
          </a:p>
          <a:p>
            <a:pPr marL="114300" indent="0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Assign different values to different variables in one line.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4198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79F97B-9851-8B84-DE45-27DA5183B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5082" y="614663"/>
            <a:ext cx="7886700" cy="4351339"/>
          </a:xfrm>
        </p:spPr>
        <p:txBody>
          <a:bodyPr/>
          <a:lstStyle/>
          <a:p>
            <a:pPr marL="114300" indent="0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Same Value to Multiple Variables: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b = c = 0</a:t>
            </a:r>
          </a:p>
          <a:p>
            <a:pPr marL="11430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All reference the same value initially.</a:t>
            </a:r>
          </a:p>
          <a:p>
            <a:r>
              <a:rPr lang="en-US" dirty="0"/>
              <a:t>Changing one does not affect the others if the value is immutable, but watch out for mutable objects like lists.</a:t>
            </a:r>
          </a:p>
          <a:p>
            <a:pPr marL="114300" indent="0">
              <a:buNone/>
            </a:pPr>
            <a:b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Reassignment:</a:t>
            </a:r>
          </a:p>
          <a:p>
            <a:pPr marL="114300" indent="0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count = 5</a:t>
            </a:r>
          </a:p>
          <a:p>
            <a:pPr marL="114300" indent="0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count = count + 1  # Now count is 6</a:t>
            </a:r>
          </a:p>
          <a:p>
            <a:pPr marL="114300" indent="0">
              <a:buNone/>
            </a:pP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Variables can change throughout the program’s execution.</a:t>
            </a:r>
            <a:endParaRPr lang="en-US" b="0" i="0" u="none" strike="noStrike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endParaRPr lang="en-US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382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7121DF-DE82-28A1-DEE5-10ACEBB79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9796" y="602306"/>
            <a:ext cx="7886700" cy="4351339"/>
          </a:xfrm>
        </p:spPr>
        <p:txBody>
          <a:bodyPr/>
          <a:lstStyle/>
          <a:p>
            <a:pPr>
              <a:buNone/>
            </a:pPr>
            <a:r>
              <a:rPr lang="en-US" b="1" dirty="0"/>
              <a:t>Naming Conventions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 err="1"/>
              <a:t>snake_case</a:t>
            </a:r>
            <a:r>
              <a:rPr lang="en-US" dirty="0"/>
              <a:t>: </a:t>
            </a:r>
            <a:r>
              <a:rPr lang="en-US" dirty="0" err="1"/>
              <a:t>user_name</a:t>
            </a:r>
            <a:r>
              <a:rPr lang="en-US" dirty="0"/>
              <a:t>, </a:t>
            </a:r>
            <a:r>
              <a:rPr lang="en-US" dirty="0" err="1"/>
              <a:t>total_price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Avoid starting with digits or using special characters (except _).</a:t>
            </a:r>
          </a:p>
          <a:p>
            <a:pPr>
              <a:buNone/>
            </a:pPr>
            <a:r>
              <a:rPr lang="en-US" b="1" dirty="0"/>
              <a:t>Why This Matters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Variables improve readability and maintainability of your code.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Proper naming clarifies the role of each piece of data.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3068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3C512-94B1-EEE4-530B-4EEBEEDC2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Data Types in Python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AB9CDD-3A13-BB38-C8FF-32F48D4106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Overview of Common Data Types</a:t>
            </a: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int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Whole numbers (e.g., 10, -5).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float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Decimal or floating-point numbers (e.g., 3.14).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str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Strings (e.g., "Hello").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bool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Booleans (True or False).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 err="1">
                <a:solidFill>
                  <a:srgbClr val="000000"/>
                </a:solidFill>
                <a:effectLst/>
              </a:rPr>
              <a:t>NoneType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Represents the absence of a value (None).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7664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B7BE24-445D-1188-70EE-90B4FFF4E6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639376"/>
            <a:ext cx="7886700" cy="4351339"/>
          </a:xfrm>
        </p:spPr>
        <p:txBody>
          <a:bodyPr/>
          <a:lstStyle/>
          <a:p>
            <a:pPr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Collections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(brief mention)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list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Ordered, mutable sequences.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tuple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Ordered, immutable sequences.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 err="1">
                <a:solidFill>
                  <a:srgbClr val="000000"/>
                </a:solidFill>
                <a:effectLst/>
              </a:rPr>
              <a:t>dict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Key-value pairs for fast lookups.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set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Unordered collections with unique elements.</a:t>
            </a:r>
          </a:p>
        </p:txBody>
      </p:sp>
    </p:spTree>
    <p:extLst>
      <p:ext uri="{BB962C8B-B14F-4D97-AF65-F5344CB8AC3E}">
        <p14:creationId xmlns:p14="http://schemas.microsoft.com/office/powerpoint/2010/main" val="1570130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67EE6-7004-2029-6C37-8C861C811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Working with Integers and Floats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34B610-63DF-40C0-A7F0-A2271E30CD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Integer Arithmetic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+ (add), - (subtract), * (multiply), // (floor division), ** (exponent).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Example: 7 // 3 yields 2, ignoring the remainder.</a:t>
            </a:r>
          </a:p>
          <a:p>
            <a:pPr>
              <a:buNone/>
            </a:pPr>
            <a:r>
              <a:rPr lang="en-US" b="1" dirty="0"/>
              <a:t>Float Arithmetic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+, -, *, / (true division).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Example: 7 / 3 yields 2.3333...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5602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349B1-BC0C-0F8C-9988-6B6E1F2EA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503452"/>
            <a:ext cx="7886700" cy="4351339"/>
          </a:xfrm>
        </p:spPr>
        <p:txBody>
          <a:bodyPr/>
          <a:lstStyle/>
          <a:p>
            <a:pPr>
              <a:buNone/>
            </a:pPr>
            <a:r>
              <a:rPr lang="en-US" b="1" dirty="0"/>
              <a:t>Precision Issues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Floating-point numbers can introduce rounding errors (e.g., 0.1 + 0.2 != 0.3 exactly).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Decimal</a:t>
            </a:r>
            <a:r>
              <a:rPr lang="en-US" dirty="0"/>
              <a:t> module or round() can help manage precision.</a:t>
            </a:r>
          </a:p>
          <a:p>
            <a:pPr>
              <a:buNone/>
            </a:pPr>
            <a:r>
              <a:rPr lang="en-US" b="1" dirty="0"/>
              <a:t>Mixing int and float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Expressions with both types result in floats.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Example: 1 + 2.0 → 3.0</a:t>
            </a:r>
          </a:p>
          <a:p>
            <a:pPr>
              <a:buNone/>
            </a:pPr>
            <a:r>
              <a:rPr lang="en-US" b="1" dirty="0"/>
              <a:t>Type Conversions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float(5) → 5.0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int(5.9) → 5 (truncation, not rounding)</a:t>
            </a:r>
          </a:p>
          <a:p>
            <a:pPr>
              <a:buNone/>
            </a:pPr>
            <a:r>
              <a:rPr lang="en-US" b="1" dirty="0"/>
              <a:t>Practical Applications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Counting items, indexing lists (int).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Dealing with measurements, currency calculations (float, but watch out for precision).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0164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EC3AB-6AC6-7C14-FB04-36F8F0773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String Variables in Detail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FB4106-5086-B596-1561-21E0278A3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53330"/>
            <a:ext cx="7886700" cy="4351339"/>
          </a:xfrm>
        </p:spPr>
        <p:txBody>
          <a:bodyPr/>
          <a:lstStyle/>
          <a:p>
            <a:pPr>
              <a:buNone/>
            </a:pPr>
            <a:r>
              <a:rPr lang="en-US" b="1" dirty="0"/>
              <a:t>String Creation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Single quotes 'hello' or double quotes "hello".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Triple quotes """long string""" for multi-line strings or docstrings.</a:t>
            </a:r>
          </a:p>
          <a:p>
            <a:pPr>
              <a:buNone/>
            </a:pPr>
            <a:r>
              <a:rPr lang="en-US" b="1" dirty="0"/>
              <a:t>Concatenation &amp; Repetition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"Hello " + "World" → "Hello World"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"Hi" * 3 → "</a:t>
            </a:r>
            <a:r>
              <a:rPr lang="en-US" dirty="0" err="1"/>
              <a:t>HiHiHi</a:t>
            </a:r>
            <a:r>
              <a:rPr lang="en-US" dirty="0"/>
              <a:t>"</a:t>
            </a:r>
          </a:p>
          <a:p>
            <a:pPr marL="114300" indent="0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Indexing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 = "Python"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print(s[0])  # 'P'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print(s[-1]) # ‘n’</a:t>
            </a:r>
          </a:p>
          <a:p>
            <a:pPr marL="114300" indent="0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Zero-based indexing: first character at index 0, last at </a:t>
            </a:r>
            <a:r>
              <a:rPr lang="en-US" dirty="0"/>
              <a:t>-1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78527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240E3-A5A5-C403-5A0B-E7AD5F2B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Why Learn Python?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34D906-FCE1-6A45-FA56-6F043D05A9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Beginner-Friendly: Straightforward syntax helps you focus on logic rather than complex language rules.</a:t>
            </a:r>
          </a:p>
          <a:p>
            <a:r>
              <a:rPr lang="en-US" dirty="0"/>
              <a:t>Job Market Demand: Popular in fields like data science, web dev, and AI, opening many career opportunities.</a:t>
            </a:r>
          </a:p>
          <a:p>
            <a:r>
              <a:rPr lang="en-US" dirty="0"/>
              <a:t>Versatility: Suitable for small scripts, large-scale enterprise solutions, and everything in between.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9616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0251F-968B-94D2-03FB-AA960AF3B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688804"/>
            <a:ext cx="7886700" cy="4351339"/>
          </a:xfrm>
        </p:spPr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Slicing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 = "Python"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print(s[1:4])  # 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yth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print(s[:2])   # 'Py'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print(s[2:])   # 'thon’</a:t>
            </a: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Allows extracting substrings.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537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D1464-17CF-8912-4101-5CE70B87C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Boolean Variables and Comparisons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C232C5-3AEC-F339-1338-27E997086C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Definition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Boolean variables hold either True or False.</a:t>
            </a:r>
          </a:p>
          <a:p>
            <a:pPr>
              <a:buNone/>
            </a:pPr>
            <a:r>
              <a:rPr lang="en-US" b="1" dirty="0"/>
              <a:t>Comparison Operators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== (equal to), != (not equal to), &gt;, &lt;, &gt;=, &lt;=.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Example: 5 &gt; 3 → True.</a:t>
            </a:r>
          </a:p>
          <a:p>
            <a:pPr>
              <a:buNone/>
            </a:pPr>
            <a:r>
              <a:rPr lang="en-US" b="1" dirty="0"/>
              <a:t>Boolean Expressions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Combine comparisons with logical operators: and, or, not.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Example: (x &gt; 0) and (x &lt; 10) → True if x is between 1 and 9.</a:t>
            </a:r>
          </a:p>
          <a:p>
            <a:pPr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5868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0B0A8-216D-F384-DB39-8A7AC2E74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688803"/>
            <a:ext cx="7886700" cy="4351339"/>
          </a:xfrm>
        </p:spPr>
        <p:txBody>
          <a:bodyPr/>
          <a:lstStyle/>
          <a:p>
            <a:pPr>
              <a:buNone/>
            </a:pPr>
            <a:r>
              <a:rPr lang="en-US" b="1" dirty="0"/>
              <a:t>Practical Use Cases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Checking conditions (e.g., user login success or failure).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Loop control, branching logic in programs.</a:t>
            </a:r>
          </a:p>
          <a:p>
            <a:pPr>
              <a:buNone/>
            </a:pPr>
            <a:r>
              <a:rPr lang="en-US" b="1" dirty="0"/>
              <a:t>Short-Circuiting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and and or might not evaluate the second operand if the first one decides the outcome.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Example: if x != 0 and (10 / x) &gt; 2: → if x is 0, (10 / x) isn’t even evaluated, avoiding error.</a:t>
            </a:r>
          </a:p>
          <a:p>
            <a:pPr>
              <a:buNone/>
            </a:pPr>
            <a:r>
              <a:rPr lang="en-US" b="1" dirty="0"/>
              <a:t>Truthy &amp; </a:t>
            </a:r>
            <a:r>
              <a:rPr lang="en-US" b="1" dirty="0" err="1"/>
              <a:t>Falsy</a:t>
            </a:r>
            <a:r>
              <a:rPr lang="en-US" b="1" dirty="0"/>
              <a:t> Values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Many Python objects can be used in a Boolean context.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0, "" (empty string), [] (empty list) are considered False. Everything else is True.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6802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F57BB-9C7E-0CFE-052F-A81C34BDE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Dynamic Typing in Python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1383D6-42D8-27AA-28D2-497B5A911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53330"/>
            <a:ext cx="7886700" cy="4351339"/>
          </a:xfrm>
        </p:spPr>
        <p:txBody>
          <a:bodyPr/>
          <a:lstStyle/>
          <a:p>
            <a:pPr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What is Dynamic Typing?</a:t>
            </a: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</a:rPr>
              <a:t>Variables are not locked to a single data type. They can change over time.</a:t>
            </a:r>
          </a:p>
          <a:p>
            <a:pPr marL="114300" indent="0">
              <a:buNone/>
            </a:pP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Example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x = 10     # x is an int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x = "Ten"  # now x is a str</a:t>
            </a:r>
          </a:p>
          <a:p>
            <a:pPr>
              <a:buNone/>
            </a:pPr>
            <a:r>
              <a:rPr lang="en-US" sz="1800" b="1" dirty="0"/>
              <a:t>Advantages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Faster to develop prototypes.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Flexible with changing requirements.</a:t>
            </a:r>
          </a:p>
          <a:p>
            <a:pPr>
              <a:buNone/>
            </a:pPr>
            <a:r>
              <a:rPr lang="en-US" sz="1800" b="1" dirty="0"/>
              <a:t>Disadvantages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Potential for type-related errors that the interpreter won’t catch until runtime.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Harder to maintain large projects without careful type checking or documentation.</a:t>
            </a:r>
          </a:p>
          <a:p>
            <a:pPr marL="11430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55361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7808F-B19F-5E5B-2B8B-3DE1B659E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Putting It All Together (Sample Code)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C94F6D-19FA-07E6-37ED-58E5ED8D66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Simple calculator to add two numbers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num1 = float(input("Enter the first number: "))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num2 = float(input("Enter the second number: "))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total = num1 + num2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f"The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sum of {num1} and {num2} is {total}")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6888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585717-7350-988C-340F-FC85A67A2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762944"/>
            <a:ext cx="7886700" cy="4351339"/>
          </a:xfrm>
        </p:spPr>
        <p:txBody>
          <a:bodyPr/>
          <a:lstStyle/>
          <a:p>
            <a:pPr>
              <a:buNone/>
            </a:pPr>
            <a:r>
              <a:rPr lang="en-US" b="1" dirty="0"/>
              <a:t>Explanation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Line 1</a:t>
            </a:r>
            <a:r>
              <a:rPr lang="en-US" dirty="0"/>
              <a:t>: A comment describing the purpose.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Lines 2-3</a:t>
            </a:r>
            <a:r>
              <a:rPr lang="en-US" dirty="0"/>
              <a:t>: Reading input from the user, converting strings to floats.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Line 4</a:t>
            </a:r>
            <a:r>
              <a:rPr lang="en-US" dirty="0"/>
              <a:t>: Adding the two numbers.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Line 5</a:t>
            </a:r>
            <a:r>
              <a:rPr lang="en-US" dirty="0"/>
              <a:t>: Displaying a formatted string with the result.</a:t>
            </a:r>
          </a:p>
          <a:p>
            <a:pPr>
              <a:buNone/>
            </a:pPr>
            <a:r>
              <a:rPr lang="en-US" b="1" dirty="0"/>
              <a:t>What We’ve Used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input() for user input.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float() to convert from string to float.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Variables to store data.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print() to show the result.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5449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20E72-2AC6-2E2A-402A-450036CF4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153" y="837084"/>
            <a:ext cx="7886700" cy="4351339"/>
          </a:xfrm>
        </p:spPr>
        <p:txBody>
          <a:bodyPr/>
          <a:lstStyle/>
          <a:p>
            <a:pPr>
              <a:buNone/>
            </a:pPr>
            <a:r>
              <a:rPr lang="en-US" b="1" dirty="0"/>
              <a:t>Potential Enhancements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 error handling with try/except.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Allow the user to choose different operations (+, −, ×, ÷).</a:t>
            </a:r>
          </a:p>
          <a:p>
            <a:pPr>
              <a:buNone/>
            </a:pPr>
            <a:r>
              <a:rPr lang="en-US" b="1" dirty="0"/>
              <a:t>Practical Value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Demonstrates the core basics of Python: variables, I/O, and arithmetic.</a:t>
            </a:r>
          </a:p>
          <a:p>
            <a:pPr>
              <a:buNone/>
            </a:pPr>
            <a:r>
              <a:rPr lang="en-US" b="1" dirty="0"/>
              <a:t>Exercise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Extend this code to handle subtraction, multiplication, and division.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Validate user input to catch invalid entries.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196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3CD14-08FE-5531-A426-23FE9BB73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Common Errors and Troubleshooting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30E5D-650F-3E15-A879-AFAEDD8501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/>
              <a:t>SyntaxError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Occurs when Python can’t parse code.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Example</a:t>
            </a:r>
            <a:r>
              <a:rPr lang="en-US" dirty="0"/>
              <a:t>: Missing colon in a function definition.</a:t>
            </a:r>
          </a:p>
          <a:p>
            <a:pPr>
              <a:buNone/>
            </a:pPr>
            <a:r>
              <a:rPr lang="en-US" b="1" dirty="0" err="1"/>
              <a:t>IndentationError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Happens when indentation is inconsistent.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Example</a:t>
            </a:r>
            <a:r>
              <a:rPr lang="en-US" dirty="0"/>
              <a:t>: Mixing tabs and spaces in one code block.</a:t>
            </a:r>
          </a:p>
          <a:p>
            <a:pPr>
              <a:buNone/>
            </a:pPr>
            <a:r>
              <a:rPr lang="en-US" b="1" dirty="0" err="1"/>
              <a:t>NameError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Using a variable or function that hasn’t been defined.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Example</a:t>
            </a:r>
            <a:r>
              <a:rPr lang="en-US" dirty="0"/>
              <a:t>: print(</a:t>
            </a:r>
            <a:r>
              <a:rPr lang="en-US" dirty="0" err="1"/>
              <a:t>scroe</a:t>
            </a:r>
            <a:r>
              <a:rPr lang="en-US" dirty="0"/>
              <a:t>) instead of score.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1323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823A20-B63D-3893-58F0-274F873FD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898868"/>
            <a:ext cx="7886700" cy="4351339"/>
          </a:xfrm>
        </p:spPr>
        <p:txBody>
          <a:bodyPr/>
          <a:lstStyle/>
          <a:p>
            <a:pPr>
              <a:buNone/>
            </a:pPr>
            <a:r>
              <a:rPr lang="en-US" b="1" dirty="0" err="1"/>
              <a:t>TypeError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Invalid operation on a data type (e.g., subtracting a string from an integer).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Example</a:t>
            </a:r>
            <a:r>
              <a:rPr lang="en-US" dirty="0"/>
              <a:t>: "Hello" - 2.</a:t>
            </a:r>
          </a:p>
          <a:p>
            <a:pPr>
              <a:buNone/>
            </a:pPr>
            <a:r>
              <a:rPr lang="en-US" b="1" dirty="0" err="1"/>
              <a:t>ValueError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Problem with converting data from one type to another.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Example</a:t>
            </a:r>
            <a:r>
              <a:rPr lang="en-US" dirty="0"/>
              <a:t>: int("</a:t>
            </a:r>
            <a:r>
              <a:rPr lang="en-US" dirty="0" err="1"/>
              <a:t>abc</a:t>
            </a:r>
            <a:r>
              <a:rPr lang="en-US" dirty="0"/>
              <a:t>").</a:t>
            </a:r>
          </a:p>
          <a:p>
            <a:pPr>
              <a:buNone/>
            </a:pPr>
            <a:r>
              <a:rPr lang="en-US" b="1" dirty="0"/>
              <a:t>How to Fix Them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Check Code Carefully</a:t>
            </a:r>
            <a:r>
              <a:rPr lang="en-US" dirty="0"/>
              <a:t>: Look for typos and indentation mistakes.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Print Debugging</a:t>
            </a:r>
            <a:r>
              <a:rPr lang="en-US" dirty="0"/>
              <a:t>: Print variable values to isolate problems.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Google or Documentation</a:t>
            </a:r>
            <a:r>
              <a:rPr lang="en-US" dirty="0"/>
              <a:t>: Many solutions are documented online.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2747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121B1-173A-5488-00D9-20D6A6BF7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Simple Debugging Tips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040D71-66B7-2D5F-2113-05E8F91BF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78490"/>
            <a:ext cx="7886700" cy="4351339"/>
          </a:xfrm>
        </p:spPr>
        <p:txBody>
          <a:bodyPr/>
          <a:lstStyle/>
          <a:p>
            <a:pPr>
              <a:buNone/>
            </a:pPr>
            <a:r>
              <a:rPr lang="en-US" b="1" dirty="0"/>
              <a:t>Print Statements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Print variables at key points to verify values.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Keep track of progress in loops or conditionals.</a:t>
            </a:r>
          </a:p>
          <a:p>
            <a:pPr>
              <a:buNone/>
            </a:pPr>
            <a:r>
              <a:rPr lang="en-US" b="1" dirty="0"/>
              <a:t>Comment Out Sections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Temporarily remove code you suspect might be causing issues.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Helps isolate the problem area.</a:t>
            </a:r>
          </a:p>
          <a:p>
            <a:pPr>
              <a:buNone/>
            </a:pPr>
            <a:r>
              <a:rPr lang="en-US" b="1" dirty="0"/>
              <a:t>Use an IDE/Debugger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PyCharm, VS Code, or other IDEs have built-in debugging tools.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Step through your code line by line, inspect variable values.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393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89B33-8ACE-8572-A955-449F9FDDA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Setting Up Python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AC311-A1D5-5535-7F36-62F2C5F61D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1" dirty="0"/>
              <a:t>You can simply follow the steps from the below video from the FYE website.</a:t>
            </a:r>
          </a:p>
          <a:p>
            <a:pPr marL="114300" indent="0">
              <a:buNone/>
            </a:pPr>
            <a:endParaRPr lang="en-US" b="1" dirty="0"/>
          </a:p>
          <a:p>
            <a:pPr marL="114300" indent="0">
              <a:buNone/>
            </a:pPr>
            <a:r>
              <a:rPr lang="en-US" dirty="0">
                <a:highlight>
                  <a:srgbClr val="FFFF00"/>
                </a:highlight>
              </a:rPr>
              <a:t>https://</a:t>
            </a:r>
            <a:r>
              <a:rPr lang="en-US" dirty="0" err="1">
                <a:highlight>
                  <a:srgbClr val="FFFF00"/>
                </a:highlight>
              </a:rPr>
              <a:t>mediaspace.kennesaw.edu</a:t>
            </a:r>
            <a:r>
              <a:rPr lang="en-US" dirty="0">
                <a:highlight>
                  <a:srgbClr val="FFFF00"/>
                </a:highlight>
              </a:rPr>
              <a:t>/playlist/dedicated/1_zvmtmstx/1_u2pfx0ja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1622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07D97-F141-5A8D-82CF-366D910C4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800014"/>
            <a:ext cx="7886700" cy="4351339"/>
          </a:xfrm>
        </p:spPr>
        <p:txBody>
          <a:bodyPr/>
          <a:lstStyle/>
          <a:p>
            <a:pPr>
              <a:buNone/>
            </a:pPr>
            <a:r>
              <a:rPr lang="en-US" b="1" dirty="0"/>
              <a:t>Rubber Duck Debugging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Explain your code to a “rubber duck” (or a colleague), often helps you find logic errors.</a:t>
            </a:r>
          </a:p>
          <a:p>
            <a:pPr>
              <a:buNone/>
            </a:pPr>
            <a:r>
              <a:rPr lang="en-US" b="1" dirty="0"/>
              <a:t>Limit Scope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Write small, modular functions.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Test each part individually before combining them.</a:t>
            </a:r>
          </a:p>
          <a:p>
            <a:pPr>
              <a:buNone/>
            </a:pPr>
            <a:r>
              <a:rPr lang="en-US" b="1" dirty="0"/>
              <a:t>Read Error Messages Carefully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Python’s error messages typically point you to the exact line and type of error.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176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F705B-6BEC-C658-75B1-209332E1D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2704"/>
            <a:ext cx="7886700" cy="1325563"/>
          </a:xfrm>
        </p:spPr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Your First Python Program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3B3842-F5F9-2532-4085-98C5BDDF7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018552"/>
            <a:ext cx="7886700" cy="4351339"/>
          </a:xfrm>
        </p:spPr>
        <p:txBody>
          <a:bodyPr/>
          <a:lstStyle/>
          <a:p>
            <a:pPr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The “Hello, World!” Tradition</a:t>
            </a: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Printing “Hello, World!” is a time-honored tradition for learning a new programming language.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It demonstrates the basic syntax for outputting text to the screen and confirms that everything is installed and working.</a:t>
            </a:r>
          </a:p>
          <a:p>
            <a:pPr marL="114300" indent="0">
              <a:buNone/>
            </a:pPr>
            <a:endParaRPr lang="en-US" dirty="0">
              <a:solidFill>
                <a:schemeClr val="accent4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r>
              <a:rPr lang="en-US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"Hello, world!"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/>
          </a:p>
          <a:p>
            <a:pPr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Explanation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print() is a built-in function in Python that sends text or other data to the console (standard output).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The text "Hello, world!" is a string literal, enclosed in quotes.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879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A3D07-5346-5B52-31B3-4B55A014B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Running the Program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B31CBD-8C4C-1485-B081-C8F5F73A1B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Interactive Mode (REPL)</a:t>
            </a:r>
            <a:r>
              <a:rPr lang="en-US" dirty="0"/>
              <a:t>: Type python or python3 in your terminal, then type print("Hello, world!") and press Enter.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Script Mode</a:t>
            </a:r>
            <a:r>
              <a:rPr lang="en-US" dirty="0"/>
              <a:t>:</a:t>
            </a:r>
          </a:p>
          <a:p>
            <a:pPr>
              <a:buFont typeface="+mj-lt"/>
              <a:buAutoNum type="arabicPeriod"/>
            </a:pPr>
            <a:r>
              <a:rPr lang="en-US" dirty="0"/>
              <a:t>Open a text editor or IDE.</a:t>
            </a:r>
          </a:p>
          <a:p>
            <a:pPr>
              <a:buFont typeface="+mj-lt"/>
              <a:buAutoNum type="arabicPeriod"/>
            </a:pPr>
            <a:r>
              <a:rPr lang="en-US" dirty="0"/>
              <a:t>Write the code in a file named </a:t>
            </a:r>
            <a:r>
              <a:rPr lang="en-US" dirty="0" err="1"/>
              <a:t>hello.py</a:t>
            </a:r>
            <a:r>
              <a:rPr lang="en-US" dirty="0"/>
              <a:t>.</a:t>
            </a:r>
          </a:p>
          <a:p>
            <a:pPr>
              <a:buFont typeface="+mj-lt"/>
              <a:buAutoNum type="arabicPeriod"/>
            </a:pPr>
            <a:r>
              <a:rPr lang="en-US" dirty="0"/>
              <a:t>Run it by typing python </a:t>
            </a:r>
            <a:r>
              <a:rPr lang="en-US" dirty="0" err="1"/>
              <a:t>hello.py</a:t>
            </a:r>
            <a:r>
              <a:rPr lang="en-US" dirty="0"/>
              <a:t> in your terminal.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423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07375-D608-5976-571A-ECCD6B2BF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Common Variations of PRINT statements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E5A0D-5A22-BC4C-342B-CE96838DFA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Using different strings: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print("Welcome to Python!")</a:t>
            </a: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Printing numbers: 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print(42)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 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print("The answer is:", 42)</a:t>
            </a: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Formatted strings (f-strings):</a:t>
            </a:r>
            <a:r>
              <a:rPr lang="en-US" dirty="0">
                <a:solidFill>
                  <a:srgbClr val="000000"/>
                </a:solidFill>
                <a:latin typeface="-webkit-standard"/>
              </a:rPr>
              <a:t> </a:t>
            </a:r>
          </a:p>
          <a:p>
            <a:pPr marL="114300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 = "Alice"</a:t>
            </a:r>
          </a:p>
          <a:p>
            <a:pPr marL="114300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f"Hello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{name}!")</a:t>
            </a:r>
          </a:p>
          <a:p>
            <a:endParaRPr lang="en-US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r>
              <a:rPr lang="en-US" dirty="0"/>
              <a:t>Mastering print() is fundamental.</a:t>
            </a:r>
          </a:p>
          <a:p>
            <a:r>
              <a:rPr lang="en-US" dirty="0"/>
              <a:t>Output is often the fastest way to verify logic during development.</a:t>
            </a:r>
          </a:p>
          <a:p>
            <a:endParaRPr lang="en-US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219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4CB05-2C72-572E-AC21-1DF2F9827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Basic Syntax &amp; Indentation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AFFD5-C446-DB1B-A8B3-B621820026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Python’s syntax is designed to be concise and readable.</a:t>
            </a:r>
          </a:p>
          <a:p>
            <a:r>
              <a:rPr lang="en-US" dirty="0"/>
              <a:t>Unlike many languages that rely on curly braces {} to denote blocks of code, Python uses indentation to determine block structure.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725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652DE-B777-D947-41CF-9C3CF685A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Indentation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ED73B1-2E16-0BD8-3CBF-47F1FAE12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405496"/>
            <a:ext cx="7886700" cy="4351339"/>
          </a:xfrm>
        </p:spPr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How It Works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A group of statements that are indented to the same level constitutes a “block.”</a:t>
            </a:r>
          </a:p>
          <a:p>
            <a:endParaRPr lang="en-US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x &gt; 0: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print("x is positive")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x = x - 1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print("Done!")</a:t>
            </a:r>
          </a:p>
          <a:p>
            <a:pPr marL="11430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Typically, 4 spaces per indentation level (instead of tabs) is the Python community standard (PEP 8).</a:t>
            </a:r>
          </a:p>
          <a:p>
            <a:r>
              <a:rPr lang="en-US" b="1" dirty="0"/>
              <a:t>Why It Matters</a:t>
            </a:r>
            <a:r>
              <a:rPr lang="en-US" dirty="0"/>
              <a:t>: Indentation is </a:t>
            </a:r>
            <a:r>
              <a:rPr lang="en-US" b="1" dirty="0"/>
              <a:t>not</a:t>
            </a:r>
            <a:r>
              <a:rPr lang="en-US" dirty="0"/>
              <a:t> just for style—Python will throw an </a:t>
            </a:r>
            <a:r>
              <a:rPr lang="en-US" dirty="0" err="1"/>
              <a:t>IndentationError</a:t>
            </a:r>
            <a:r>
              <a:rPr lang="en-US" dirty="0"/>
              <a:t> if used incorrectly.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942095"/>
      </p:ext>
    </p:extLst>
  </p:cSld>
  <p:clrMapOvr>
    <a:masterClrMapping/>
  </p:clrMapOvr>
</p:sld>
</file>

<file path=ppt/theme/theme1.xml><?xml version="1.0" encoding="utf-8"?>
<a:theme xmlns:a="http://schemas.openxmlformats.org/drawingml/2006/main" name="PPT2_16to9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2734</Words>
  <Application>Microsoft Macintosh PowerPoint</Application>
  <PresentationFormat>On-screen Show (4:3)</PresentationFormat>
  <Paragraphs>327</Paragraphs>
  <Slides>40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-webkit-standard</vt:lpstr>
      <vt:lpstr>Arial</vt:lpstr>
      <vt:lpstr>Calibri</vt:lpstr>
      <vt:lpstr>Courier New</vt:lpstr>
      <vt:lpstr>PPT2_16to9</vt:lpstr>
      <vt:lpstr>CSE1300</vt:lpstr>
      <vt:lpstr>What is Python?</vt:lpstr>
      <vt:lpstr>Why Learn Python?</vt:lpstr>
      <vt:lpstr>Setting Up Python</vt:lpstr>
      <vt:lpstr>Your First Python Program</vt:lpstr>
      <vt:lpstr>Running the Program</vt:lpstr>
      <vt:lpstr>Common Variations of PRINT statements</vt:lpstr>
      <vt:lpstr>Basic Syntax &amp; Indentation</vt:lpstr>
      <vt:lpstr>Indentation</vt:lpstr>
      <vt:lpstr>Line Endings</vt:lpstr>
      <vt:lpstr>Comments</vt:lpstr>
      <vt:lpstr>PowerPoint Presentation</vt:lpstr>
      <vt:lpstr>PowerPoint Presentation</vt:lpstr>
      <vt:lpstr>Introduction to I/O</vt:lpstr>
      <vt:lpstr>PowerPoint Presentation</vt:lpstr>
      <vt:lpstr>Reading Input with input()</vt:lpstr>
      <vt:lpstr>Converting Input to Numbers</vt:lpstr>
      <vt:lpstr>PowerPoint Presentation</vt:lpstr>
      <vt:lpstr>PowerPoint Presentation</vt:lpstr>
      <vt:lpstr>Variables – An Overview</vt:lpstr>
      <vt:lpstr>PowerPoint Presentation</vt:lpstr>
      <vt:lpstr>Creating and Assigning Variables</vt:lpstr>
      <vt:lpstr>PowerPoint Presentation</vt:lpstr>
      <vt:lpstr>PowerPoint Presentation</vt:lpstr>
      <vt:lpstr>Data Types in Python</vt:lpstr>
      <vt:lpstr>PowerPoint Presentation</vt:lpstr>
      <vt:lpstr>Working with Integers and Floats</vt:lpstr>
      <vt:lpstr>PowerPoint Presentation</vt:lpstr>
      <vt:lpstr>String Variables in Detail</vt:lpstr>
      <vt:lpstr>PowerPoint Presentation</vt:lpstr>
      <vt:lpstr>Boolean Variables and Comparisons</vt:lpstr>
      <vt:lpstr>PowerPoint Presentation</vt:lpstr>
      <vt:lpstr>Dynamic Typing in Python</vt:lpstr>
      <vt:lpstr>Putting It All Together (Sample Code)</vt:lpstr>
      <vt:lpstr>PowerPoint Presentation</vt:lpstr>
      <vt:lpstr>PowerPoint Presentation</vt:lpstr>
      <vt:lpstr>Common Errors and Troubleshooting</vt:lpstr>
      <vt:lpstr>PowerPoint Presentation</vt:lpstr>
      <vt:lpstr>Simple Debugging Tips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First-Year Experience! </dc:title>
  <cp:lastModifiedBy>Harshitha Nirujogi</cp:lastModifiedBy>
  <cp:revision>146</cp:revision>
  <dcterms:modified xsi:type="dcterms:W3CDTF">2025-03-23T00:08:24Z</dcterms:modified>
</cp:coreProperties>
</file>