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1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922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624017" y="3121238"/>
            <a:ext cx="806896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Introduction to Python (I/O, variables)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8ADF-9050-D69A-087E-4BD71BD1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Line Endings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BC453-4720-E08F-DEBA-83E6987CC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statements usually end when the line ends.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need for semicolons (;) as in some other languages, although you can use them if desired (not recommended for code clarity).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6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522D-3A3E-B08E-B502-F042EC6E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3AEAE-7F80-FB3E-C57E-BE5F00A2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80782"/>
            <a:ext cx="7886700" cy="4351339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Single-Line Comments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Start a line with </a:t>
            </a:r>
            <a:r>
              <a:rPr lang="en-US" dirty="0"/>
              <a:t>#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This is a comment explaining the next line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print("Hello, Python!")  # inline comment</a:t>
            </a: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Docstrings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Triple-quoted strings often used at the beginning of modules or functions to describe functionality.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 module provides a greeting function.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def greet(name):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greeting for a specific name."""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f"Hello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{name}"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0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21AAE-8785-7C1D-86E5-1BE2B1126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25874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Purpose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of comments</a:t>
            </a:r>
            <a:endParaRPr lang="en-US" b="1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Documenting code improves readability and maintainability.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Helps other developers (and your future self) understand the purpose of specific code sections.</a:t>
            </a:r>
          </a:p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Other Syntax Conventions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Case Sensitivity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Python is case-sensitive (Name vs. name are different variables).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Underscores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Often used in variable names (e.g.,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my_variable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) to increase readability.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Line Continuation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If a statement is too long, you can use a backslash \ or wrap the expression in parentheses, brackets, or braces to continue on the next line.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35A7-9892-B852-80F8-BA2EEB94A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74155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Common Errors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IndentationError</a:t>
            </a:r>
            <a:r>
              <a:rPr lang="en-US" dirty="0"/>
              <a:t>: Occurs when your code’s indentation is inconsistent or incorrect.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SyntaxError</a:t>
            </a:r>
            <a:r>
              <a:rPr lang="en-US" dirty="0"/>
              <a:t>: Typos, missing punctuation, or incorrect use of characters can trigger this.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Carefully check your whitespace alignment to ensure logical grouping of statements.</a:t>
            </a:r>
          </a:p>
          <a:p>
            <a:pPr>
              <a:buNone/>
            </a:pPr>
            <a:r>
              <a:rPr lang="en-US" b="1" dirty="0"/>
              <a:t>Takeaway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Proper indentation is essential to structuring programs in Python.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Comments help clarify intent, making code more readable and maintainable.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7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6508A-F429-AD76-784A-53A1400D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Introduction to I/O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110AA-9A18-2CC8-24E1-A0DC1F51B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Input</a:t>
            </a:r>
            <a:r>
              <a:rPr lang="en-US" dirty="0"/>
              <a:t>: Data coming into a program from external sources (keyboard, files, sensors,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Output</a:t>
            </a:r>
            <a:r>
              <a:rPr lang="en-US" dirty="0"/>
              <a:t>: Data or information sent from a program to be displayed or stored somewhere (console, file, screen).</a:t>
            </a:r>
          </a:p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Role in Programming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Enables interaction between the user and the program (e.g., entering names, numbers, commands).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Essential for debugging and verifying that your code works as intended.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6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1C0EB-863A-AA3A-3052-12498EE5C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796" y="602306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Console vs. File I/O</a:t>
            </a:r>
            <a:endParaRPr lang="en-US" sz="18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Console I/O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: Reading user input from the command line and printing output to the terminal.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1" u="none" strike="noStrike" dirty="0">
                <a:solidFill>
                  <a:srgbClr val="000000"/>
                </a:solidFill>
                <a:effectLst/>
              </a:rPr>
              <a:t>File I/O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: Storing data in files for later use, or reading data from files instead of direct user input.</a:t>
            </a:r>
          </a:p>
          <a:p>
            <a:pPr>
              <a:buNone/>
            </a:pPr>
            <a:r>
              <a:rPr lang="en-US" sz="1800" b="1" dirty="0"/>
              <a:t>Importance in Real-World Applications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/>
              <a:t>Web Apps</a:t>
            </a:r>
            <a:r>
              <a:rPr lang="en-US" sz="1800" dirty="0"/>
              <a:t>: Handling form submissions (input) and displaying web pages (output).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/>
              <a:t>Data Processing</a:t>
            </a:r>
            <a:r>
              <a:rPr lang="en-US" sz="1800" dirty="0"/>
              <a:t>: Reading data from CSV or text files, generating output reports.</a:t>
            </a:r>
          </a:p>
          <a:p>
            <a:pPr>
              <a:buNone/>
            </a:pPr>
            <a:r>
              <a:rPr lang="en-US" sz="1800" b="1" dirty="0"/>
              <a:t>Python’s Approach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Straightforward functions like input() (for input) and print() (for output).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Rich standard library with modules (e.g., open() function) for file I/O, networking, etc.</a:t>
            </a:r>
          </a:p>
          <a:p>
            <a:pPr>
              <a:buNone/>
            </a:pPr>
            <a:r>
              <a:rPr lang="en-US" sz="1800" b="1" dirty="0"/>
              <a:t>Key Takeaway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Understanding Python’s I/O methods is fundamental to building interactive and practical applications.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712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EA4E-7538-8531-AF5C-68F5E15E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Reading Input with </a:t>
            </a:r>
            <a:r>
              <a:rPr lang="en-US" dirty="0"/>
              <a:t>input()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FBFA1-1DB5-433A-BCFE-B1FD5DBA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17852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input("Enter something: ")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f"You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entered: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}")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/>
              <a:t>Pauses the program until the user presses Enter.</a:t>
            </a:r>
          </a:p>
          <a:p>
            <a:pPr marL="114300" indent="0">
              <a:buNone/>
            </a:pPr>
            <a:r>
              <a:rPr lang="en-US" dirty="0"/>
              <a:t>Returns user input as a string.</a:t>
            </a:r>
          </a:p>
          <a:p>
            <a:pPr>
              <a:buNone/>
            </a:pPr>
            <a:r>
              <a:rPr lang="en-US" b="1" dirty="0"/>
              <a:t>Prompting the User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can provide text inside input() to guide the user on what to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input("What is your name? ").</a:t>
            </a:r>
          </a:p>
          <a:p>
            <a:pPr>
              <a:buNone/>
            </a:pPr>
            <a:r>
              <a:rPr lang="en-US" b="1" dirty="0"/>
              <a:t>Why input() Returns a String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Simplifies immediate capturing of user input.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can convert it to other types (int, float) as needed.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09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591D-6819-0A79-F089-A4D6B3B7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Converting Input to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6D006-82AF-1305-2B5C-BF151A46C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56068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Why Conversion is Needed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input() always returns strings.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Mathematical operations require numeric types (int or float).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marL="11430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Integer Conversion: </a:t>
            </a:r>
          </a:p>
          <a:p>
            <a:pPr marL="114300" indent="0" algn="l">
              <a:buNone/>
            </a:pP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age_str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input("Enter your age: ")</a:t>
            </a:r>
          </a:p>
          <a:p>
            <a:pPr marL="11430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 = int(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age_str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print(age * 2)</a:t>
            </a:r>
          </a:p>
          <a:p>
            <a:pPr marL="114300" indent="0" algn="l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 algn="l">
              <a:buNone/>
            </a:pPr>
            <a:r>
              <a:rPr lang="en-US" dirty="0"/>
              <a:t>int()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tries to convert a string to an integer.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 algn="l">
              <a:buNone/>
            </a:pP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6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0E1E2-9A93-4931-7040-64A80BECC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627020"/>
            <a:ext cx="7886700" cy="4351339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Float Conversion:</a:t>
            </a:r>
          </a:p>
          <a:p>
            <a:pPr marL="11430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height_str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input("Enter your height in meters: ")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 = float(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height_str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print(height * 2)</a:t>
            </a:r>
          </a:p>
          <a:p>
            <a:endParaRPr lang="en-US" dirty="0"/>
          </a:p>
          <a:p>
            <a:r>
              <a:rPr lang="en-US" dirty="0"/>
              <a:t>float()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attempts to parse a string into a decimal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46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DAD03-0674-DCD6-3955-70C01B555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589950"/>
            <a:ext cx="7886700" cy="4351339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Handling Invalid Input: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int(input("Enter an integer: "))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print("That wasn't an integer!")</a:t>
            </a:r>
          </a:p>
          <a:p>
            <a:endParaRPr lang="en-US" dirty="0"/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Use </a:t>
            </a:r>
            <a:r>
              <a:rPr lang="en-US" dirty="0"/>
              <a:t>try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-US" dirty="0"/>
              <a:t>except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blocks to catch errors gracefully.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What is Python?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/>
              <a:t>High-level Language</a:t>
            </a:r>
            <a:r>
              <a:rPr lang="en-US" sz="2000" dirty="0"/>
              <a:t>: </a:t>
            </a:r>
            <a:r>
              <a:rPr lang="en-US" sz="1800" dirty="0"/>
              <a:t>Python is a high-level, interpreted programming language created by Guido van Rossum and first released in 1991.</a:t>
            </a:r>
          </a:p>
          <a:p>
            <a:r>
              <a:rPr lang="en-US" sz="1800" dirty="0"/>
              <a:t>It emphasizes code readability, making it a favorite for both beginners and experienced developers.</a:t>
            </a:r>
          </a:p>
          <a:p>
            <a:r>
              <a:rPr lang="en-US" sz="1800" dirty="0"/>
              <a:t>Inspired by the idea that code should be simple, clear, and almost as easy to read as plain English.</a:t>
            </a:r>
          </a:p>
          <a:p>
            <a:r>
              <a:rPr lang="en-US" sz="1800" dirty="0"/>
              <a:t>Python’s syntax is designed to reduce complexity—fewer symbols and a heavy reliance on indentation.</a:t>
            </a:r>
          </a:p>
          <a:p>
            <a:pPr>
              <a:buNone/>
            </a:pPr>
            <a:r>
              <a:rPr lang="en-US" sz="2000" b="1" dirty="0"/>
              <a:t>General-Purpose</a:t>
            </a:r>
            <a:r>
              <a:rPr lang="en-US" sz="2000" dirty="0"/>
              <a:t>: Widely used in web development, data science, scripting, automation, and more.</a:t>
            </a:r>
          </a:p>
          <a:p>
            <a:pPr marL="114300" indent="0">
              <a:buNone/>
            </a:pPr>
            <a:r>
              <a:rPr lang="en-US" sz="2000" b="1" dirty="0"/>
              <a:t>Community &amp; Ecosystem</a:t>
            </a:r>
            <a:r>
              <a:rPr lang="en-US" sz="2000" dirty="0"/>
              <a:t>: Strong community support with numerous libraries and frameworks.</a:t>
            </a:r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AD16-2BDF-8DA2-0AF4-3EA8C865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Variables – An Overview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1FB9F-68C9-7B21-6AE7-2FA7AB899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80782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A named placeholder in memory to store a value that can change over time (hence “variable”).</a:t>
            </a:r>
          </a:p>
          <a:p>
            <a:pPr>
              <a:buNone/>
            </a:pPr>
            <a:r>
              <a:rPr lang="en-US" b="1" dirty="0"/>
              <a:t>Purpose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Allows retrieval and manipulation of data through a name rather than having to deal with raw memory addresses.</a:t>
            </a:r>
          </a:p>
          <a:p>
            <a:pPr marL="114300" indent="0">
              <a:buNone/>
            </a:pPr>
            <a:r>
              <a:rPr lang="en-US" b="1" dirty="0"/>
              <a:t>Examples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 = 100</a:t>
            </a:r>
          </a:p>
          <a:p>
            <a:pPr marL="11430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"Alice”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/>
              <a:t>score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-US" dirty="0" err="1"/>
              <a:t>player_name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hold integer and string data, respectively.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58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F1138-06F2-0EDF-4516-3C9BA5E1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153" y="787657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Scope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Variables declared in a function are local by default.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Global scope variables can be accessed throughout a module (useful but can be dangerous if misused).</a:t>
            </a:r>
          </a:p>
          <a:p>
            <a:pPr>
              <a:buNone/>
            </a:pPr>
            <a:r>
              <a:rPr lang="en-US" b="1" dirty="0"/>
              <a:t>Case Sensitivity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Python treats Score and score as different variables.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Maintain consistency in naming to avoid confusion.</a:t>
            </a:r>
          </a:p>
          <a:p>
            <a:pPr>
              <a:buNone/>
            </a:pPr>
            <a:r>
              <a:rPr lang="en-US" b="1" dirty="0"/>
              <a:t>Why They Matter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Fundamental concept in all programming.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track of state (e.g., counters, user data, configurations).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36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0E88-0D81-4D73-844C-FADD57EB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Creating and Assigning Variables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ED867-D0B8-4908-D990-F9A35B0C5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Single Assignment: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20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 = "Hello”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Creates variables </a:t>
            </a:r>
            <a:r>
              <a:rPr lang="en-US" dirty="0"/>
              <a:t>age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(int) and </a:t>
            </a:r>
            <a:r>
              <a:rPr lang="en-US" dirty="0"/>
              <a:t>message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(str).</a:t>
            </a:r>
          </a:p>
          <a:p>
            <a:pPr marL="11430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Multiple Assignment: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x, y, z = 1, 2, 3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Assign different values to different variables in one line.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19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F97B-9851-8B84-DE45-27DA5183B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082" y="614663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Same Value to Multiple Variables: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= c = 0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All reference the same value initially.</a:t>
            </a:r>
          </a:p>
          <a:p>
            <a:r>
              <a:rPr lang="en-US" dirty="0"/>
              <a:t>Changing one does not affect the others if the value is immutable, but watch out for mutable objects like lists.</a:t>
            </a:r>
          </a:p>
          <a:p>
            <a:pPr marL="114300" indent="0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Reassignment: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5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 = count + 1  # Now count is 6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Variables can change throughout the program’s execution.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8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121DF-DE82-28A1-DEE5-10ACEBB79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796" y="602306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Naming Conventions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err="1"/>
              <a:t>snake_case</a:t>
            </a:r>
            <a:r>
              <a:rPr lang="en-US" dirty="0"/>
              <a:t>: </a:t>
            </a:r>
            <a:r>
              <a:rPr lang="en-US" dirty="0" err="1"/>
              <a:t>user_name</a:t>
            </a:r>
            <a:r>
              <a:rPr lang="en-US" dirty="0"/>
              <a:t>, </a:t>
            </a:r>
            <a:r>
              <a:rPr lang="en-US" dirty="0" err="1"/>
              <a:t>total_price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Avoid starting with digits or using special characters (except _).</a:t>
            </a:r>
          </a:p>
          <a:p>
            <a:pPr>
              <a:buNone/>
            </a:pPr>
            <a:r>
              <a:rPr lang="en-US" b="1" dirty="0"/>
              <a:t>Why This Matters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Variables improve readability and maintainability of your code.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Proper naming clarifies the role of each piece of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06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C512-94B1-EEE4-530B-4EEBEEDC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Data Types in Python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B9CDD-3A13-BB38-C8FF-32F48D4106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Overview of Common Data Types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Whole numbers (e.g., 10, -5).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float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Decimal or floating-point numbers (e.g., 3.14).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str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Strings (e.g., "Hello").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bool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Booleans (True or False).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NoneType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Represents the absence of a value (None).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66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7BE24-445D-1188-70EE-90B4FFF4E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639376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Collections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(brief mention)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list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Ordered, mutable sequences.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tuple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Ordered, immutable sequences.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dict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Key-value pairs for fast lookups.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set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Unordered collections with unique elements.</a:t>
            </a:r>
          </a:p>
        </p:txBody>
      </p:sp>
    </p:spTree>
    <p:extLst>
      <p:ext uri="{BB962C8B-B14F-4D97-AF65-F5344CB8AC3E}">
        <p14:creationId xmlns:p14="http://schemas.microsoft.com/office/powerpoint/2010/main" val="157013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7EE6-7004-2029-6C37-8C861C81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Working with Integers and Floats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4B610-63DF-40C0-A7F0-A2271E30C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Integer Arithmetic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+ (add), - (subtract), * (multiply), // (floor division), ** (exponent).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7 // 3 yields 2, ignoring the remainder.</a:t>
            </a:r>
          </a:p>
          <a:p>
            <a:pPr>
              <a:buNone/>
            </a:pPr>
            <a:r>
              <a:rPr lang="en-US" b="1" dirty="0"/>
              <a:t>Float Arithmetic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+, -, *, / (true division).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7 / 3 yields 2.3333...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60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349B1-BC0C-0F8C-9988-6B6E1F2EA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503452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Precision Issues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Floating-point numbers can introduce rounding errors (e.g., 0.1 + 0.2 != 0.3 exactly).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Decimal</a:t>
            </a:r>
            <a:r>
              <a:rPr lang="en-US" dirty="0"/>
              <a:t> module or round() can help manage precision.</a:t>
            </a:r>
          </a:p>
          <a:p>
            <a:pPr>
              <a:buNone/>
            </a:pPr>
            <a:r>
              <a:rPr lang="en-US" b="1" dirty="0"/>
              <a:t>Mixing int and float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Expressions with both types result in floats.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1 + 2.0 → 3.0</a:t>
            </a:r>
          </a:p>
          <a:p>
            <a:pPr>
              <a:buNone/>
            </a:pPr>
            <a:r>
              <a:rPr lang="en-US" b="1" dirty="0"/>
              <a:t>Type Conversions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float(5) → 5.0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int(5.9) → 5 (truncation, not rounding)</a:t>
            </a:r>
          </a:p>
          <a:p>
            <a:pPr>
              <a:buNone/>
            </a:pPr>
            <a:r>
              <a:rPr lang="en-US" b="1" dirty="0"/>
              <a:t>Practical Applications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Counting items, indexing lists (int).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Dealing with measurements, currency calculations (float, but watch out for precision).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16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C3AB-6AC6-7C14-FB04-36F8F077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String Variables in Detail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B4106-5086-B596-1561-21E0278A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3330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String Creation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quotes 'hello' or double quotes "hello".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Triple quotes """long string""" for multi-line strings or docstrings.</a:t>
            </a:r>
          </a:p>
          <a:p>
            <a:pPr>
              <a:buNone/>
            </a:pPr>
            <a:r>
              <a:rPr lang="en-US" b="1" dirty="0"/>
              <a:t>Concatenation &amp; Repetition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"Hello " + "World" → "Hello World"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"Hi" * 3 → "</a:t>
            </a:r>
            <a:r>
              <a:rPr lang="en-US" dirty="0" err="1"/>
              <a:t>HiHiHi</a:t>
            </a:r>
            <a:r>
              <a:rPr lang="en-US" dirty="0"/>
              <a:t>"</a:t>
            </a: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Indexing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 "Python"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print(s[0])  # 'P'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print(s[-1]) # ‘n’</a:t>
            </a:r>
          </a:p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Zero-based indexing: first character at index 0, last at </a:t>
            </a:r>
            <a:r>
              <a:rPr lang="en-US" dirty="0"/>
              <a:t>-1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852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40E3-A5A5-C403-5A0B-E7AD5F2B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Why Learn Python?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4D906-FCE1-6A45-FA56-6F043D05A9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Beginner-Friendly: Straightforward syntax helps you focus on logic rather than complex language rules.</a:t>
            </a:r>
          </a:p>
          <a:p>
            <a:r>
              <a:rPr lang="en-US" dirty="0"/>
              <a:t>Job Market Demand: Popular in fields like data science, web dev, and AI, opening many career opportunities.</a:t>
            </a:r>
          </a:p>
          <a:p>
            <a:r>
              <a:rPr lang="en-US" dirty="0"/>
              <a:t>Versatility: Suitable for small scripts, large-scale enterprise solutions, and everything in between.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61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0251F-968B-94D2-03FB-AA960AF3B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688804"/>
            <a:ext cx="7886700" cy="4351339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Slicing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 "Python"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print(s[1:4])  #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print(s[:2])   # 'Py'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print(s[2:])   # 'thon’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Allows extracting substrings.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3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D1464-17CF-8912-4101-5CE70B87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Boolean Variables and Comparisons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232C5-3AEC-F339-1338-27E997086C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Definition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Boolean variables hold either True or False.</a:t>
            </a:r>
          </a:p>
          <a:p>
            <a:pPr>
              <a:buNone/>
            </a:pPr>
            <a:r>
              <a:rPr lang="en-US" b="1" dirty="0"/>
              <a:t>Comparison Operators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== (equal to), != (not equal to), &gt;, &lt;, &gt;=, &lt;=.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5 &gt; 3 → True.</a:t>
            </a:r>
          </a:p>
          <a:p>
            <a:pPr>
              <a:buNone/>
            </a:pPr>
            <a:r>
              <a:rPr lang="en-US" b="1" dirty="0"/>
              <a:t>Boolean Expressions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Combine comparisons with logical operators: and, or, 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(x &gt; 0) and (x &lt; 10) → True if x is between 1 and 9.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86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0B0A8-216D-F384-DB39-8A7AC2E7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688803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Practical Use Cases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Checking conditions (e.g., user login success or failure).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Loop control, branching logic in programs.</a:t>
            </a:r>
          </a:p>
          <a:p>
            <a:pPr>
              <a:buNone/>
            </a:pPr>
            <a:r>
              <a:rPr lang="en-US" b="1" dirty="0"/>
              <a:t>Short-Circuiting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and and or might not evaluate the second operand if the first one decides the outcome.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 if x != 0 and (10 / x) &gt; 2: → if x is 0, (10 / x) isn’t even evaluated, avoiding error.</a:t>
            </a:r>
          </a:p>
          <a:p>
            <a:pPr>
              <a:buNone/>
            </a:pPr>
            <a:r>
              <a:rPr lang="en-US" b="1" dirty="0"/>
              <a:t>Truthy &amp; </a:t>
            </a:r>
            <a:r>
              <a:rPr lang="en-US" b="1" dirty="0" err="1"/>
              <a:t>Falsy</a:t>
            </a:r>
            <a:r>
              <a:rPr lang="en-US" b="1" dirty="0"/>
              <a:t> Values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Python objects can be used in a Boolean context.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0, "" (empty string), [] (empty list) are considered False. Everything else is 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80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57BB-9C7E-0CFE-052F-A81C34BD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Dynamic Typing in Python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383D6-42D8-27AA-28D2-497B5A911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3330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What is Dynamic Typing?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Variables are not locked to a single data type. They can change over time.</a:t>
            </a:r>
          </a:p>
          <a:p>
            <a:pPr marL="114300" indent="0"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Example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10     # x is an int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"Ten"  # now x is a str</a:t>
            </a:r>
          </a:p>
          <a:p>
            <a:pPr>
              <a:buNone/>
            </a:pPr>
            <a:r>
              <a:rPr lang="en-US" sz="1800" b="1" dirty="0"/>
              <a:t>Advantages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Faster to develop prototypes.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Flexible with changing requirements.</a:t>
            </a:r>
          </a:p>
          <a:p>
            <a:pPr>
              <a:buNone/>
            </a:pPr>
            <a:r>
              <a:rPr lang="en-US" sz="1800" b="1" dirty="0"/>
              <a:t>Disadvantages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Potential for type-related errors that the interpreter won’t catch until runtime.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Harder to maintain large projects without careful type checking or documentation.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5536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808F-B19F-5E5B-2B8B-3DE1B659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Putting It All Together (Sample Code)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94F6D-19FA-07E6-37ED-58E5ED8D66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Simple calculator to add two numbers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num1 = float(input("Enter the first number: "))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num2 = float(input("Enter the second number: "))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total = num1 + num2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 of {num1} and {num2} is {total}")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88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85717-7350-988C-340F-FC85A67A2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62944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Explanation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Line 1</a:t>
            </a:r>
            <a:r>
              <a:rPr lang="en-US" dirty="0"/>
              <a:t>: A comment describing the purpose.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Lines 2-3</a:t>
            </a:r>
            <a:r>
              <a:rPr lang="en-US" dirty="0"/>
              <a:t>: Reading input from the user, converting strings to floats.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Line 4</a:t>
            </a:r>
            <a:r>
              <a:rPr lang="en-US" dirty="0"/>
              <a:t>: Adding the two numbers.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Line 5</a:t>
            </a:r>
            <a:r>
              <a:rPr lang="en-US" dirty="0"/>
              <a:t>: Displaying a formatted string with the result.</a:t>
            </a:r>
          </a:p>
          <a:p>
            <a:pPr>
              <a:buNone/>
            </a:pPr>
            <a:r>
              <a:rPr lang="en-US" b="1" dirty="0"/>
              <a:t>What We’ve Used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input() for user input.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float() to convert from string to float.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Variables to store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print() to show the result.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4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20E72-2AC6-2E2A-402A-450036CF4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153" y="837084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Potential Enhancements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error handling with try/except.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the user to choose different operations (+, −, ×, ÷).</a:t>
            </a:r>
          </a:p>
          <a:p>
            <a:pPr>
              <a:buNone/>
            </a:pPr>
            <a:r>
              <a:rPr lang="en-US" b="1" dirty="0"/>
              <a:t>Practical Value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Demonstrates the core basics of Python: variables, I/O, and arithmetic.</a:t>
            </a:r>
          </a:p>
          <a:p>
            <a:pPr>
              <a:buNone/>
            </a:pPr>
            <a:r>
              <a:rPr lang="en-US" b="1" dirty="0"/>
              <a:t>Exercise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 this code to handle subtraction, multiplication, and division.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Validate user input to catch invalid entries.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9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CD14-08FE-5531-A426-23FE9BB7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Common Errors and Troubleshooting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30E5D-650F-3E15-A879-AFAEDD8501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SyntaxError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Occurs when Python can’t parse code.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Example</a:t>
            </a:r>
            <a:r>
              <a:rPr lang="en-US" dirty="0"/>
              <a:t>: Missing colon in a function definition.</a:t>
            </a:r>
          </a:p>
          <a:p>
            <a:pPr>
              <a:buNone/>
            </a:pPr>
            <a:r>
              <a:rPr lang="en-US" b="1" dirty="0" err="1"/>
              <a:t>IndentationError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Happens when indentation is inconsistent.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Example</a:t>
            </a:r>
            <a:r>
              <a:rPr lang="en-US" dirty="0"/>
              <a:t>: Mixing tabs and spaces in one code block.</a:t>
            </a:r>
          </a:p>
          <a:p>
            <a:pPr>
              <a:buNone/>
            </a:pPr>
            <a:r>
              <a:rPr lang="en-US" b="1" dirty="0" err="1"/>
              <a:t>NameError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a variable or function that hasn’t been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Example</a:t>
            </a:r>
            <a:r>
              <a:rPr lang="en-US" dirty="0"/>
              <a:t>: print(</a:t>
            </a:r>
            <a:r>
              <a:rPr lang="en-US" dirty="0" err="1"/>
              <a:t>scroe</a:t>
            </a:r>
            <a:r>
              <a:rPr lang="en-US" dirty="0"/>
              <a:t>) instead of score.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32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23A20-B63D-3893-58F0-274F873FD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98868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TypeError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Invalid operation on a data type (e.g., subtracting a string from an integer).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Example</a:t>
            </a:r>
            <a:r>
              <a:rPr lang="en-US" dirty="0"/>
              <a:t>: "Hello" - 2.</a:t>
            </a:r>
          </a:p>
          <a:p>
            <a:pPr>
              <a:buNone/>
            </a:pPr>
            <a:r>
              <a:rPr lang="en-US" b="1" dirty="0" err="1"/>
              <a:t>ValueError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with converting data from one type to another.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Example</a:t>
            </a:r>
            <a:r>
              <a:rPr lang="en-US" dirty="0"/>
              <a:t>: int("</a:t>
            </a:r>
            <a:r>
              <a:rPr lang="en-US" dirty="0" err="1"/>
              <a:t>abc</a:t>
            </a:r>
            <a:r>
              <a:rPr lang="en-US" dirty="0"/>
              <a:t>").</a:t>
            </a:r>
          </a:p>
          <a:p>
            <a:pPr>
              <a:buNone/>
            </a:pPr>
            <a:r>
              <a:rPr lang="en-US" b="1" dirty="0"/>
              <a:t>How to Fix Them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Check Code Carefully</a:t>
            </a:r>
            <a:r>
              <a:rPr lang="en-US" dirty="0"/>
              <a:t>: Look for typos and indentation mistakes.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Print Debugging</a:t>
            </a:r>
            <a:r>
              <a:rPr lang="en-US" dirty="0"/>
              <a:t>: Print variable values to isolate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Google or Documentation</a:t>
            </a:r>
            <a:r>
              <a:rPr lang="en-US" dirty="0"/>
              <a:t>: Many solutions are documented online.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74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21B1-173A-5488-00D9-20D6A6BF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Simple Debugging Tips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40D71-66B7-2D5F-2113-05E8F91BF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78490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Print Statements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Print variables at key points to verify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track of progress in loops or conditionals.</a:t>
            </a:r>
          </a:p>
          <a:p>
            <a:pPr>
              <a:buNone/>
            </a:pPr>
            <a:r>
              <a:rPr lang="en-US" b="1" dirty="0"/>
              <a:t>Comment Out Sections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Temporarily remove code you suspect might be causing 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Helps isolate the problem area.</a:t>
            </a:r>
          </a:p>
          <a:p>
            <a:pPr>
              <a:buNone/>
            </a:pPr>
            <a:r>
              <a:rPr lang="en-US" b="1" dirty="0"/>
              <a:t>Use an IDE/Debugger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PyCharm, VS Code, or other IDEs have built-in debugging tools.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Step through your code line by line, inspect variable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9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9B33-8ACE-8572-A955-449F9FDD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Setting Up Python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AC311-A1D5-5535-7F36-62F2C5F61D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You can simply follow the steps from the below video from the FYE website.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dirty="0">
                <a:highlight>
                  <a:srgbClr val="FFFF00"/>
                </a:highlight>
              </a:rPr>
              <a:t>https://</a:t>
            </a:r>
            <a:r>
              <a:rPr lang="en-US" dirty="0" err="1">
                <a:highlight>
                  <a:srgbClr val="FFFF00"/>
                </a:highlight>
              </a:rPr>
              <a:t>mediaspace.kennesaw.edu</a:t>
            </a:r>
            <a:r>
              <a:rPr lang="en-US" dirty="0">
                <a:highlight>
                  <a:srgbClr val="FFFF00"/>
                </a:highlight>
              </a:rPr>
              <a:t>/playlist/dedicated/1_zvmtmstx/1_u2pfx0ja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622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07D97-F141-5A8D-82CF-366D910C4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00014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Rubber Duck Debugging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Explain your code to a “rubber duck” (or a colleague), often helps you find logic errors.</a:t>
            </a:r>
          </a:p>
          <a:p>
            <a:pPr>
              <a:buNone/>
            </a:pPr>
            <a:r>
              <a:rPr lang="en-US" b="1" dirty="0"/>
              <a:t>Limit Scope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Write small, modular functions.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 each part individually before combining them.</a:t>
            </a:r>
          </a:p>
          <a:p>
            <a:pPr>
              <a:buNone/>
            </a:pPr>
            <a:r>
              <a:rPr lang="en-US" b="1" dirty="0"/>
              <a:t>Read Error Messages Carefully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Python’s error messages typically point you to the exact line and type of error.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7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705B-6BEC-C658-75B1-209332E1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704"/>
            <a:ext cx="7886700" cy="1325563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Your First Python Program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B3842-F5F9-2532-4085-98C5BDDF7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18552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The “Hello, World!” Tradition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Printing “Hello, World!” is a time-honored tradition for learning a new programming language.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It demonstrates the basic syntax for outputting text to the screen and confirms that everything is installed and working.</a:t>
            </a:r>
          </a:p>
          <a:p>
            <a:pPr marL="114300" indent="0">
              <a:buNone/>
            </a:pPr>
            <a:endParaRPr lang="en-US" dirty="0">
              <a:solidFill>
                <a:schemeClr val="accent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/>
          </a:p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Explanation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print() is a built-in function in Python that sends text or other data to the console (standard output).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The text "Hello, world!" is a string literal, enclosed in quotes.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7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3D07-5346-5B52-31B3-4B55A014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Running the Program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31CBD-8C4C-1485-B081-C8F5F73A1B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Interactive Mode (REPL)</a:t>
            </a:r>
            <a:r>
              <a:rPr lang="en-US" dirty="0"/>
              <a:t>: Type python or python3 in your terminal, then type print("Hello, world!") and press Enter.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Script Mode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/>
              <a:t>Open a text editor or IDE.</a:t>
            </a:r>
          </a:p>
          <a:p>
            <a:pPr>
              <a:buFont typeface="+mj-lt"/>
              <a:buAutoNum type="arabicPeriod"/>
            </a:pPr>
            <a:r>
              <a:rPr lang="en-US" dirty="0"/>
              <a:t>Write the code in a file named </a:t>
            </a:r>
            <a:r>
              <a:rPr lang="en-US" dirty="0" err="1"/>
              <a:t>hello.py</a:t>
            </a:r>
            <a:r>
              <a:rPr lang="en-US" dirty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Run it by typing python </a:t>
            </a:r>
            <a:r>
              <a:rPr lang="en-US" dirty="0" err="1"/>
              <a:t>hello.py</a:t>
            </a:r>
            <a:r>
              <a:rPr lang="en-US" dirty="0"/>
              <a:t> in your terminal.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2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07375-D608-5976-571A-ECCD6B2B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Common Variations of PRINT statements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E5A0D-5A22-BC4C-342B-CE96838DFA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Using different strings: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print("Welcome to Python!")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Printing numbers: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print(42)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print("The answer is:", 42)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Formatted strings (f-strings):</a:t>
            </a:r>
            <a:r>
              <a:rPr lang="en-US" dirty="0">
                <a:solidFill>
                  <a:srgbClr val="000000"/>
                </a:solidFill>
                <a:latin typeface="-webkit-standard"/>
              </a:rPr>
              <a:t>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"Alice"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f"Hello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{name}!")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-US" dirty="0"/>
              <a:t>Mastering print() is fundamental.</a:t>
            </a:r>
          </a:p>
          <a:p>
            <a:r>
              <a:rPr lang="en-US" dirty="0"/>
              <a:t>Output is often the fastest way to verify logic during development.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1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CB05-2C72-572E-AC21-1DF2F982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Basic Syntax &amp; Indentation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FFD5-C446-DB1B-A8B3-B621820026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Python’s syntax is designed to be concise and readable.</a:t>
            </a:r>
          </a:p>
          <a:p>
            <a:r>
              <a:rPr lang="en-US" dirty="0"/>
              <a:t>Unlike many languages that rely on curly braces {} to denote blocks of code, Python uses indentation to determine block structure.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2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52DE-B777-D947-41CF-9C3CF685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Indentation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D73B1-2E16-0BD8-3CBF-47F1FAE12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05496"/>
            <a:ext cx="7886700" cy="4351339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How It Works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A group of statements that are indented to the same level constitutes a “block.”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&gt; 0: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print("x is positive")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- 1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print("Done!")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Typically, 4 spaces per indentation level (instead of tabs) is the Python community standard (PEP 8).</a:t>
            </a:r>
          </a:p>
          <a:p>
            <a:r>
              <a:rPr lang="en-US" b="1" dirty="0"/>
              <a:t>Why It Matters</a:t>
            </a:r>
            <a:r>
              <a:rPr lang="en-US" dirty="0"/>
              <a:t>: Indentation is </a:t>
            </a:r>
            <a:r>
              <a:rPr lang="en-US" b="1" dirty="0"/>
              <a:t>not</a:t>
            </a:r>
            <a:r>
              <a:rPr lang="en-US" dirty="0"/>
              <a:t> just for style—Python will throw an </a:t>
            </a:r>
            <a:r>
              <a:rPr lang="en-US" dirty="0" err="1"/>
              <a:t>IndentationError</a:t>
            </a:r>
            <a:r>
              <a:rPr lang="en-US" dirty="0"/>
              <a:t> if used incorrectly.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42095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2734</Words>
  <Application>Microsoft Macintosh PowerPoint</Application>
  <PresentationFormat>On-screen Show (4:3)</PresentationFormat>
  <Paragraphs>327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-webkit-standard</vt:lpstr>
      <vt:lpstr>Arial</vt:lpstr>
      <vt:lpstr>Calibri</vt:lpstr>
      <vt:lpstr>Courier New</vt:lpstr>
      <vt:lpstr>PPT2_16to9</vt:lpstr>
      <vt:lpstr>CSE1300</vt:lpstr>
      <vt:lpstr>What is Python?</vt:lpstr>
      <vt:lpstr>Why Learn Python?</vt:lpstr>
      <vt:lpstr>Setting Up Python</vt:lpstr>
      <vt:lpstr>Your First Python Program</vt:lpstr>
      <vt:lpstr>Running the Program</vt:lpstr>
      <vt:lpstr>Common Variations of PRINT statements</vt:lpstr>
      <vt:lpstr>Basic Syntax &amp; Indentation</vt:lpstr>
      <vt:lpstr>Indentation</vt:lpstr>
      <vt:lpstr>Line Endings</vt:lpstr>
      <vt:lpstr>Comments</vt:lpstr>
      <vt:lpstr>PowerPoint Presentation</vt:lpstr>
      <vt:lpstr>PowerPoint Presentation</vt:lpstr>
      <vt:lpstr>Introduction to I/O</vt:lpstr>
      <vt:lpstr>PowerPoint Presentation</vt:lpstr>
      <vt:lpstr>Reading Input with input()</vt:lpstr>
      <vt:lpstr>Converting Input to Numbers</vt:lpstr>
      <vt:lpstr>PowerPoint Presentation</vt:lpstr>
      <vt:lpstr>PowerPoint Presentation</vt:lpstr>
      <vt:lpstr>Variables – An Overview</vt:lpstr>
      <vt:lpstr>PowerPoint Presentation</vt:lpstr>
      <vt:lpstr>Creating and Assigning Variables</vt:lpstr>
      <vt:lpstr>PowerPoint Presentation</vt:lpstr>
      <vt:lpstr>PowerPoint Presentation</vt:lpstr>
      <vt:lpstr>Data Types in Python</vt:lpstr>
      <vt:lpstr>PowerPoint Presentation</vt:lpstr>
      <vt:lpstr>Working with Integers and Floats</vt:lpstr>
      <vt:lpstr>PowerPoint Presentation</vt:lpstr>
      <vt:lpstr>String Variables in Detail</vt:lpstr>
      <vt:lpstr>PowerPoint Presentation</vt:lpstr>
      <vt:lpstr>Boolean Variables and Comparisons</vt:lpstr>
      <vt:lpstr>PowerPoint Presentation</vt:lpstr>
      <vt:lpstr>Dynamic Typing in Python</vt:lpstr>
      <vt:lpstr>Putting It All Together (Sample Code)</vt:lpstr>
      <vt:lpstr>PowerPoint Presentation</vt:lpstr>
      <vt:lpstr>PowerPoint Presentation</vt:lpstr>
      <vt:lpstr>Common Errors and Troubleshooting</vt:lpstr>
      <vt:lpstr>PowerPoint Presentation</vt:lpstr>
      <vt:lpstr>Simple Debugging Tips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146</cp:revision>
  <dcterms:modified xsi:type="dcterms:W3CDTF">2025-03-23T00:08:24Z</dcterms:modified>
</cp:coreProperties>
</file>