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77" r:id="rId1"/>
    <p:sldMasterId id="2147483821" r:id="rId2"/>
  </p:sldMasterIdLst>
  <p:notesMasterIdLst>
    <p:notesMasterId r:id="rId57"/>
  </p:notesMasterIdLst>
  <p:handoutMasterIdLst>
    <p:handoutMasterId r:id="rId58"/>
  </p:handoutMasterIdLst>
  <p:sldIdLst>
    <p:sldId id="292" r:id="rId3"/>
    <p:sldId id="362" r:id="rId4"/>
    <p:sldId id="257" r:id="rId5"/>
    <p:sldId id="363" r:id="rId6"/>
    <p:sldId id="294" r:id="rId7"/>
    <p:sldId id="365" r:id="rId8"/>
    <p:sldId id="370" r:id="rId9"/>
    <p:sldId id="366" r:id="rId10"/>
    <p:sldId id="403" r:id="rId11"/>
    <p:sldId id="406" r:id="rId12"/>
    <p:sldId id="373" r:id="rId13"/>
    <p:sldId id="371" r:id="rId14"/>
    <p:sldId id="377" r:id="rId15"/>
    <p:sldId id="378" r:id="rId16"/>
    <p:sldId id="410" r:id="rId17"/>
    <p:sldId id="372" r:id="rId18"/>
    <p:sldId id="364" r:id="rId19"/>
    <p:sldId id="359" r:id="rId20"/>
    <p:sldId id="357" r:id="rId21"/>
    <p:sldId id="405" r:id="rId22"/>
    <p:sldId id="383" r:id="rId23"/>
    <p:sldId id="384" r:id="rId24"/>
    <p:sldId id="398" r:id="rId25"/>
    <p:sldId id="374" r:id="rId26"/>
    <p:sldId id="375" r:id="rId27"/>
    <p:sldId id="407" r:id="rId28"/>
    <p:sldId id="400" r:id="rId29"/>
    <p:sldId id="380" r:id="rId30"/>
    <p:sldId id="381" r:id="rId31"/>
    <p:sldId id="408" r:id="rId32"/>
    <p:sldId id="401" r:id="rId33"/>
    <p:sldId id="387" r:id="rId34"/>
    <p:sldId id="388" r:id="rId35"/>
    <p:sldId id="409" r:id="rId36"/>
    <p:sldId id="411" r:id="rId37"/>
    <p:sldId id="391" r:id="rId38"/>
    <p:sldId id="392" r:id="rId39"/>
    <p:sldId id="393" r:id="rId40"/>
    <p:sldId id="395" r:id="rId41"/>
    <p:sldId id="396" r:id="rId42"/>
    <p:sldId id="429" r:id="rId43"/>
    <p:sldId id="428" r:id="rId44"/>
    <p:sldId id="427" r:id="rId45"/>
    <p:sldId id="426" r:id="rId46"/>
    <p:sldId id="394" r:id="rId47"/>
    <p:sldId id="402" r:id="rId48"/>
    <p:sldId id="412" r:id="rId49"/>
    <p:sldId id="385" r:id="rId50"/>
    <p:sldId id="390" r:id="rId51"/>
    <p:sldId id="413" r:id="rId52"/>
    <p:sldId id="416" r:id="rId53"/>
    <p:sldId id="418" r:id="rId54"/>
    <p:sldId id="425" r:id="rId55"/>
    <p:sldId id="283" r:id="rId56"/>
  </p:sldIdLst>
  <p:sldSz cx="9144000" cy="6858000" type="screen4x3"/>
  <p:notesSz cx="9144000" cy="6858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2FF"/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1181DCD-5403-8B9A-6957-FF1E0561E66D}" v="101" dt="2023-09-06T19:49:03.494"/>
    <p1510:client id="{8C014614-3E39-2F41-8707-C93EA998E04D}" v="5" dt="2021-08-20T13:47:36.194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52" autoAdjust="0"/>
    <p:restoredTop sz="95506" autoAdjust="0"/>
  </p:normalViewPr>
  <p:slideViewPr>
    <p:cSldViewPr>
      <p:cViewPr varScale="1">
        <p:scale>
          <a:sx n="88" d="100"/>
          <a:sy n="88" d="100"/>
        </p:scale>
        <p:origin x="1380" y="84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-759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2040" y="8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microsoft.com/office/2015/10/relationships/revisionInfo" Target="revisionInfo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61" Type="http://schemas.openxmlformats.org/officeDocument/2006/relationships/theme" Target="theme/theme1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</a:defRPr>
            </a:lvl1pPr>
          </a:lstStyle>
          <a:p>
            <a:endParaRPr lang="en-US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1618CEF2-7D51-8942-8255-D9D077195A9D}" type="datetimeFigureOut">
              <a:rPr lang="en-US" altLang="en-US"/>
              <a:pPr/>
              <a:t>9/6/2023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</a:defRPr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585100C6-3675-AB4B-A1D2-8C231F528B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98283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</a:defRPr>
            </a:lvl1pPr>
          </a:lstStyle>
          <a:p>
            <a:endParaRPr lang="en-US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D132CF5C-F7DD-F545-8C9C-769C0D4CC54D}" type="datetimeFigureOut">
              <a:rPr lang="en-US" altLang="en-US"/>
              <a:pPr/>
              <a:t>9/6/2023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</a:defRPr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125762E3-38C1-AE40-AC56-2574CDAC6A7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5849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>
            <a:extLst>
              <a:ext uri="{FF2B5EF4-FFF2-40B4-BE49-F238E27FC236}">
                <a16:creationId xmlns:a16="http://schemas.microsoft.com/office/drawing/2014/main" id="{4D30C00A-59A4-9646-9595-86EA001262A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028950" y="857250"/>
            <a:ext cx="3086100" cy="23145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2" name="Notes Placeholder 2">
            <a:extLst>
              <a:ext uri="{FF2B5EF4-FFF2-40B4-BE49-F238E27FC236}">
                <a16:creationId xmlns:a16="http://schemas.microsoft.com/office/drawing/2014/main" id="{8F2960D5-1229-0140-9E31-A0F5FA43225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>Point out the beginning and end</a:t>
            </a:r>
          </a:p>
        </p:txBody>
      </p:sp>
      <p:sp>
        <p:nvSpPr>
          <p:cNvPr id="40963" name="Slide Number Placeholder 3">
            <a:extLst>
              <a:ext uri="{FF2B5EF4-FFF2-40B4-BE49-F238E27FC236}">
                <a16:creationId xmlns:a16="http://schemas.microsoft.com/office/drawing/2014/main" id="{1BBA0AF9-AE3F-054B-934A-A071980D949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7DFAEEE-470A-6E42-A826-F788A6DD057D}" type="slidenum">
              <a:rPr lang="en-US" altLang="en-US">
                <a:latin typeface="Calibri" panose="020F0502020204030204" pitchFamily="34" charset="0"/>
              </a:rPr>
              <a:pPr/>
              <a:t>43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81996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901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603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9"/>
            <a:ext cx="6858000" cy="1655763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173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549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845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jp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690688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982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8" r:id="rId1"/>
    <p:sldLayoutId id="2147484079" r:id="rId2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0FFAFBDA-62B5-2943-AAC6-9D2C01E13E3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365127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BE6E61F6-C50E-EE4A-BF69-2A3032EACB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46" r:id="rId2"/>
    <p:sldLayoutId id="2147483851" r:id="rId3"/>
  </p:sldLayoutIdLst>
  <p:hf hdr="0"/>
  <p:txStyles>
    <p:titleStyle>
      <a:lvl1pPr algn="l" defTabSz="51435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51435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2pPr>
      <a:lvl3pPr algn="l" defTabSz="51435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3pPr>
      <a:lvl4pPr algn="l" defTabSz="51435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4pPr>
      <a:lvl5pPr algn="l" defTabSz="51435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5pPr>
      <a:lvl6pPr marL="342900" algn="l" defTabSz="51435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6pPr>
      <a:lvl7pPr marL="685800" algn="l" defTabSz="51435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7pPr>
      <a:lvl8pPr marL="1028700" algn="l" defTabSz="51435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8pPr>
      <a:lvl9pPr marL="1371600" algn="l" defTabSz="51435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28588" indent="-128588" algn="l" defTabSz="514350" rtl="0" eaLnBrk="1" fontAlgn="base" hangingPunct="1">
        <a:lnSpc>
          <a:spcPct val="90000"/>
        </a:lnSpc>
        <a:spcBef>
          <a:spcPts val="563"/>
        </a:spcBef>
        <a:spcAft>
          <a:spcPct val="0"/>
        </a:spcAft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fontAlgn="base" hangingPunct="1">
        <a:lnSpc>
          <a:spcPct val="90000"/>
        </a:lnSpc>
        <a:spcBef>
          <a:spcPts val="281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fontAlgn="base" hangingPunct="1">
        <a:lnSpc>
          <a:spcPct val="90000"/>
        </a:lnSpc>
        <a:spcBef>
          <a:spcPts val="281"/>
        </a:spcBef>
        <a:spcAft>
          <a:spcPct val="0"/>
        </a:spcAft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fontAlgn="base" hangingPunct="1">
        <a:lnSpc>
          <a:spcPct val="90000"/>
        </a:lnSpc>
        <a:spcBef>
          <a:spcPts val="281"/>
        </a:spcBef>
        <a:spcAft>
          <a:spcPct val="0"/>
        </a:spcAft>
        <a:buFont typeface="Arial" panose="020B0604020202020204" pitchFamily="34" charset="0"/>
        <a:buChar char="•"/>
        <a:defRPr sz="975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fontAlgn="base" hangingPunct="1">
        <a:lnSpc>
          <a:spcPct val="90000"/>
        </a:lnSpc>
        <a:spcBef>
          <a:spcPts val="281"/>
        </a:spcBef>
        <a:spcAft>
          <a:spcPct val="0"/>
        </a:spcAft>
        <a:buFont typeface="Arial" panose="020B0604020202020204" pitchFamily="34" charset="0"/>
        <a:buChar char="•"/>
        <a:defRPr sz="975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143000" y="1586311"/>
            <a:ext cx="6858000" cy="1645283"/>
          </a:xfrm>
        </p:spPr>
        <p:txBody>
          <a:bodyPr>
            <a:noAutofit/>
          </a:bodyPr>
          <a:lstStyle/>
          <a:p>
            <a:r>
              <a:rPr lang="en-US" altLang="en-US" sz="6000" dirty="0"/>
              <a:t>Module 2 - Part 1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>
                <a:ea typeface="+mn-lt"/>
                <a:cs typeface="+mn-lt"/>
              </a:rPr>
              <a:t>Variables, Assignment, and Data Types</a:t>
            </a:r>
            <a:endParaRPr lang="en-US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400800" y="5541961"/>
            <a:ext cx="2286000" cy="706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26626" name="Rectangle 2"/>
          <p:cNvSpPr>
            <a:spLocks noGrp="1"/>
          </p:cNvSpPr>
          <p:nvPr>
            <p:ph type="title"/>
          </p:nvPr>
        </p:nvSpPr>
        <p:spPr>
          <a:xfrm>
            <a:off x="457200" y="533400"/>
            <a:ext cx="7543800" cy="10668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sz="4400" dirty="0">
                <a:solidFill>
                  <a:schemeClr val="tx1">
                    <a:lumMod val="75000"/>
                    <a:lumOff val="25000"/>
                  </a:schemeClr>
                </a:solidFill>
                <a:ea typeface="Arial" charset="0"/>
                <a:cs typeface="Arial" charset="0"/>
              </a:rPr>
              <a:t>Printing strings in C++ (review)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514600"/>
            <a:ext cx="8231188" cy="3621088"/>
          </a:xfrm>
        </p:spPr>
        <p:txBody>
          <a:bodyPr rtlCol="0">
            <a:normAutofit/>
          </a:bodyPr>
          <a:lstStyle/>
          <a:p>
            <a:pPr marL="91440" indent="-91440" fontAlgn="auto">
              <a:buFont typeface="Calibri" panose="020F0502020204030204" pitchFamily="34" charset="0"/>
              <a:buChar char=" "/>
              <a:defRPr/>
            </a:pPr>
            <a:r>
              <a:rPr lang="en-US" alt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cout</a:t>
            </a: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 &lt;&lt; “</a:t>
            </a:r>
            <a:r>
              <a:rPr lang="en-US" altLang="en-US" sz="2000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Whatever you are, be a good one.</a:t>
            </a: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” &lt;&lt; </a:t>
            </a:r>
            <a:r>
              <a:rPr lang="en-US" alt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endl</a:t>
            </a: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;</a:t>
            </a:r>
          </a:p>
          <a:p>
            <a:pPr marL="91440" indent="-91440" fontAlgn="auto">
              <a:buFont typeface="Calibri" panose="020F0502020204030204" pitchFamily="34" charset="0"/>
              <a:buChar char=" "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 fontAlgn="auto">
              <a:buFont typeface="+mj-lt"/>
              <a:buAutoNum type="arabicPeriod"/>
              <a:defRPr/>
            </a:pP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cout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is called a stream (an output stream)</a:t>
            </a:r>
          </a:p>
          <a:p>
            <a:pPr marL="457200" indent="-457200" fontAlgn="auto">
              <a:buFont typeface="+mj-lt"/>
              <a:buAutoNum type="arabicPeriod"/>
              <a:defRPr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“push” things into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cout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 fontAlgn="auto">
              <a:buFont typeface="+mj-lt"/>
              <a:buAutoNum type="arabicPeriod"/>
              <a:defRPr/>
            </a:pP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endl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is short for “end line”</a:t>
            </a:r>
          </a:p>
        </p:txBody>
      </p:sp>
      <p:pic>
        <p:nvPicPr>
          <p:cNvPr id="10" name="Picture 9" descr="A logo showing C++" title="C++ Logo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025" y="5027293"/>
            <a:ext cx="1123950" cy="1261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385345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altLang="en-US" sz="4400" dirty="0">
                <a:solidFill>
                  <a:schemeClr val="tx1">
                    <a:lumMod val="75000"/>
                    <a:lumOff val="25000"/>
                  </a:schemeClr>
                </a:solidFill>
                <a:ea typeface="Arial" charset="0"/>
                <a:cs typeface="Arial"/>
              </a:rPr>
              <a:t>Printing Escape Sequences</a:t>
            </a:r>
          </a:p>
        </p:txBody>
      </p:sp>
      <p:sp>
        <p:nvSpPr>
          <p:cNvPr id="34818" name="Rectangle 3"/>
          <p:cNvSpPr>
            <a:spLocks noGrp="1"/>
          </p:cNvSpPr>
          <p:nvPr>
            <p:ph idx="1"/>
          </p:nvPr>
        </p:nvSpPr>
        <p:spPr>
          <a:xfrm>
            <a:off x="381000" y="1846263"/>
            <a:ext cx="8153400" cy="4325937"/>
          </a:xfrm>
        </p:spPr>
        <p:txBody>
          <a:bodyPr rtlCol="0">
            <a:normAutofit lnSpcReduction="10000"/>
          </a:bodyPr>
          <a:lstStyle/>
          <a:p>
            <a:pPr marL="91440" indent="-91440" fontAlgn="auto">
              <a:buFont typeface="Calibri" panose="020F0502020204030204" pitchFamily="34" charset="0"/>
              <a:buChar char=" "/>
              <a:defRPr/>
            </a:pPr>
            <a:r>
              <a:rPr lang="en-US" altLang="en-US" sz="2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Printing and </a:t>
            </a:r>
            <a:r>
              <a:rPr lang="en-US" altLang="en-US" sz="2900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escape sequence</a:t>
            </a:r>
            <a:r>
              <a:rPr lang="en-US" altLang="en-US" sz="2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prints a special character in an output string.</a:t>
            </a:r>
          </a:p>
          <a:p>
            <a:pPr marL="91440" indent="-91440" fontAlgn="auto">
              <a:buFont typeface="Calibri" panose="020F0502020204030204" pitchFamily="34" charset="0"/>
              <a:buChar char=" "/>
              <a:defRPr/>
            </a:pPr>
            <a:r>
              <a:rPr lang="en-US" altLang="en-US" sz="2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Common escape sequences:</a:t>
            </a:r>
          </a:p>
          <a:p>
            <a:pPr marL="384048" lvl="1" indent="-182880" fontAlgn="auto">
              <a:buFont typeface="Calibri" pitchFamily="34" charset="0"/>
              <a:buChar char="◦"/>
              <a:defRPr/>
            </a:pPr>
            <a:r>
              <a:rPr lang="en-US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\b   	is backspace. (</a:t>
            </a:r>
            <a:r>
              <a:rPr lang="en-US" altLang="en-US" sz="27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e.g</a:t>
            </a:r>
            <a:r>
              <a:rPr lang="en-US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“B\</a:t>
            </a:r>
            <a:r>
              <a:rPr lang="en-US" altLang="en-US" sz="27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bsecz</a:t>
            </a:r>
            <a:r>
              <a:rPr lang="en-US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\</a:t>
            </a:r>
            <a:r>
              <a:rPr lang="en-US" altLang="en-US" sz="27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bret</a:t>
            </a:r>
            <a:r>
              <a:rPr lang="en-US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” prints what?)</a:t>
            </a:r>
          </a:p>
          <a:p>
            <a:pPr marL="384048" lvl="1" indent="-182880" fontAlgn="auto">
              <a:buFont typeface="Calibri" pitchFamily="34" charset="0"/>
              <a:buChar char="◦"/>
              <a:defRPr/>
            </a:pPr>
            <a:r>
              <a:rPr lang="en-US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\t 	is tab</a:t>
            </a:r>
          </a:p>
          <a:p>
            <a:pPr marL="384048" lvl="1" indent="-182880" fontAlgn="auto">
              <a:buFont typeface="Calibri" pitchFamily="34" charset="0"/>
              <a:buChar char="◦"/>
              <a:defRPr/>
            </a:pPr>
            <a:r>
              <a:rPr lang="en-US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\n	newline</a:t>
            </a:r>
          </a:p>
          <a:p>
            <a:pPr marL="384048" lvl="1" indent="-182880" fontAlgn="auto">
              <a:buFont typeface="Calibri" pitchFamily="34" charset="0"/>
              <a:buChar char="◦"/>
              <a:defRPr/>
            </a:pPr>
            <a:r>
              <a:rPr lang="en-US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\r		carriage return</a:t>
            </a:r>
          </a:p>
          <a:p>
            <a:pPr marL="384048" lvl="1" indent="-182880" fontAlgn="auto">
              <a:buFont typeface="Calibri" pitchFamily="34" charset="0"/>
              <a:buChar char="◦"/>
              <a:defRPr/>
            </a:pPr>
            <a:r>
              <a:rPr lang="en-US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\”		double quote</a:t>
            </a:r>
          </a:p>
          <a:p>
            <a:pPr marL="384048" lvl="1" indent="-182880" fontAlgn="auto">
              <a:buFont typeface="Calibri" pitchFamily="34" charset="0"/>
              <a:buChar char="◦"/>
              <a:defRPr/>
            </a:pPr>
            <a:r>
              <a:rPr lang="en-US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\’		single quote</a:t>
            </a:r>
          </a:p>
          <a:p>
            <a:pPr marL="384048" lvl="1" indent="-182880" fontAlgn="auto">
              <a:buFont typeface="Calibri" pitchFamily="34" charset="0"/>
              <a:buChar char="◦"/>
              <a:defRPr/>
            </a:pPr>
            <a:r>
              <a:rPr lang="en-US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\\		backslash</a:t>
            </a:r>
          </a:p>
          <a:p>
            <a:pPr marL="91440" indent="-91440" fontAlgn="auto">
              <a:buFont typeface="Arial" charset="0"/>
              <a:buNone/>
              <a:defRPr/>
            </a:pPr>
            <a:endParaRPr lang="en-US" altLang="en-US" sz="33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/>
          </p:cNvSpPr>
          <p:nvPr>
            <p:ph type="title"/>
          </p:nvPr>
        </p:nvSpPr>
        <p:spPr>
          <a:xfrm>
            <a:off x="822325" y="287338"/>
            <a:ext cx="7543800" cy="1236662"/>
          </a:xfrm>
        </p:spPr>
        <p:txBody>
          <a:bodyPr/>
          <a:lstStyle/>
          <a:p>
            <a:pPr>
              <a:defRPr/>
            </a:pPr>
            <a:r>
              <a:rPr lang="en-US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ea typeface="Arial" charset="0"/>
                <a:cs typeface="Arial"/>
              </a:rPr>
              <a:t>Printing &amp; String Concatenation</a:t>
            </a:r>
            <a:br>
              <a:rPr lang="en-US" altLang="en-US" sz="4000" dirty="0">
                <a:ea typeface="Arial" charset="0"/>
                <a:cs typeface="Arial"/>
              </a:rPr>
            </a:br>
            <a:r>
              <a:rPr lang="en-US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ea typeface="Arial" charset="0"/>
                <a:cs typeface="Arial"/>
              </a:rPr>
              <a:t>(the + operator)</a:t>
            </a:r>
            <a:endParaRPr lang="en-US" altLang="en-US" sz="2400" dirty="0">
              <a:solidFill>
                <a:schemeClr val="tx1">
                  <a:lumMod val="75000"/>
                  <a:lumOff val="25000"/>
                </a:schemeClr>
              </a:solidFill>
              <a:ea typeface="Arial" charset="0"/>
              <a:cs typeface="Arial" charset="0"/>
            </a:endParaRPr>
          </a:p>
        </p:txBody>
      </p:sp>
      <p:sp>
        <p:nvSpPr>
          <p:cNvPr id="29698" name="Rectangle 3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91440" indent="-91440" fontAlgn="auto">
              <a:buFont typeface="Calibri" panose="020F0502020204030204" pitchFamily="34" charset="0"/>
              <a:buChar char=" "/>
              <a:defRPr/>
            </a:pPr>
            <a:r>
              <a:rPr lang="en-US" altLang="en-US" sz="2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String literals cannot span multiple lines</a:t>
            </a:r>
          </a:p>
          <a:p>
            <a:pPr marL="91440" indent="-91440">
              <a:buFont typeface="Calibri" panose="020F0502020204030204" pitchFamily="34" charset="0"/>
              <a:buChar char=" "/>
              <a:defRPr/>
            </a:pPr>
            <a:r>
              <a:rPr lang="en-US" altLang="en-US" sz="2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+ combines string literals with other data types for printing</a:t>
            </a:r>
            <a:endParaRPr lang="en-US" altLang="en-US" sz="2900" dirty="0">
              <a:solidFill>
                <a:schemeClr val="tx1">
                  <a:lumMod val="75000"/>
                  <a:lumOff val="25000"/>
                </a:schemeClr>
              </a:solidFill>
              <a:cs typeface="Calibri"/>
            </a:endParaRPr>
          </a:p>
          <a:p>
            <a:pPr marL="91440" indent="-91440" fontAlgn="auto">
              <a:buFont typeface="Calibri" panose="020F0502020204030204" pitchFamily="34" charset="0"/>
              <a:buChar char=" "/>
              <a:defRPr/>
            </a:pPr>
            <a:r>
              <a:rPr lang="en-US" altLang="en-US" sz="2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(C#):</a:t>
            </a:r>
          </a:p>
          <a:p>
            <a:pPr marL="566420" lvl="3" indent="0" fontAlgn="auto">
              <a:buFont typeface="Calibri" pitchFamily="34" charset="0"/>
              <a:buNone/>
              <a:defRPr/>
            </a:pPr>
            <a:endParaRPr lang="en-US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Consolas" charset="0"/>
              <a:ea typeface="Consolas" charset="0"/>
              <a:cs typeface="Consolas" charset="0"/>
            </a:endParaRPr>
          </a:p>
          <a:p>
            <a:pPr marL="566420" lvl="3" indent="0">
              <a:buFont typeface="Calibri" pitchFamily="34" charset="0"/>
              <a:buNone/>
              <a:defRPr/>
            </a:pPr>
            <a:r>
              <a:rPr lang="en-US" alt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nsolas"/>
                <a:ea typeface="+mn-lt"/>
                <a:cs typeface="+mn-lt"/>
              </a:rPr>
              <a:t>Console.WriteLine</a:t>
            </a: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onsolas"/>
                <a:ea typeface="+mn-lt"/>
                <a:cs typeface="+mn-lt"/>
              </a:rPr>
              <a:t>("</a:t>
            </a:r>
            <a:r>
              <a:rPr lang="en-US" altLang="en-US" sz="2000" dirty="0">
                <a:solidFill>
                  <a:srgbClr val="C00000"/>
                </a:solidFill>
                <a:latin typeface="Consolas"/>
                <a:ea typeface="Consolas" charset="0"/>
                <a:cs typeface="Consolas" charset="0"/>
              </a:rPr>
              <a:t>Hello</a:t>
            </a: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onsolas"/>
                <a:ea typeface="Consolas" charset="0"/>
                <a:cs typeface="Consolas" charset="0"/>
              </a:rPr>
              <a:t>" + " " + "</a:t>
            </a:r>
            <a:r>
              <a:rPr lang="en-US" altLang="en-US" sz="2000" dirty="0">
                <a:solidFill>
                  <a:srgbClr val="C00000"/>
                </a:solidFill>
                <a:latin typeface="Consolas"/>
                <a:ea typeface="Consolas" charset="0"/>
                <a:cs typeface="Consolas" charset="0"/>
              </a:rPr>
              <a:t>there</a:t>
            </a: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onsolas"/>
                <a:ea typeface="Consolas" charset="0"/>
                <a:cs typeface="Consolas" charset="0"/>
              </a:rPr>
              <a:t>");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83540" lvl="1" indent="-182880" fontAlgn="auto">
              <a:buFont typeface="Calibri" pitchFamily="34" charset="0"/>
              <a:buChar char="◦"/>
              <a:defRPr/>
            </a:pPr>
            <a:endParaRPr lang="en-US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/>
              <a:ea typeface="Consolas" charset="0"/>
              <a:cs typeface="Calibri" panose="020F0502020204030204"/>
            </a:endParaRPr>
          </a:p>
          <a:p>
            <a:pPr marL="383540" lvl="1" indent="-182880" fontAlgn="auto">
              <a:buFont typeface="Calibri" pitchFamily="34" charset="0"/>
              <a:buChar char="◦"/>
              <a:defRPr/>
            </a:pPr>
            <a:r>
              <a:rPr lang="en-US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Output:  Hello there</a:t>
            </a:r>
            <a:endParaRPr lang="en-US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Calibri" panose="020F0502020204030204"/>
            </a:endParaRPr>
          </a:p>
        </p:txBody>
      </p:sp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400800" y="5541961"/>
            <a:ext cx="2286000" cy="706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10" descr="elated image" title="Java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5513" y="4495800"/>
            <a:ext cx="1639887" cy="163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890" name="Rectang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sz="4400" dirty="0">
                <a:solidFill>
                  <a:schemeClr val="tx1">
                    <a:lumMod val="75000"/>
                    <a:lumOff val="25000"/>
                  </a:schemeClr>
                </a:solidFill>
                <a:ea typeface="Arial" charset="0"/>
                <a:cs typeface="Arial" charset="0"/>
              </a:rPr>
              <a:t>Java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36725"/>
            <a:ext cx="8401050" cy="4619625"/>
          </a:xfrm>
        </p:spPr>
        <p:txBody>
          <a:bodyPr rtlCol="0">
            <a:normAutofit fontScale="77500" lnSpcReduction="20000"/>
          </a:bodyPr>
          <a:lstStyle/>
          <a:p>
            <a:pPr mar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 "/>
              <a:defRPr/>
            </a:pPr>
            <a:r>
              <a:rPr lang="en-US" altLang="en-US" dirty="0">
                <a:solidFill>
                  <a:srgbClr val="0432FF"/>
                </a:solidFill>
                <a:latin typeface="Consolas" charset="0"/>
                <a:ea typeface="Consolas" charset="0"/>
                <a:cs typeface="Consolas" charset="0"/>
              </a:rPr>
              <a:t>public class</a:t>
            </a: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 Roses </a:t>
            </a:r>
            <a:b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 { </a:t>
            </a:r>
            <a:b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   </a:t>
            </a:r>
            <a:r>
              <a:rPr lang="en-US" altLang="en-US" dirty="0">
                <a:solidFill>
                  <a:srgbClr val="0432FF"/>
                </a:solidFill>
                <a:latin typeface="Consolas" charset="0"/>
                <a:ea typeface="Consolas" charset="0"/>
                <a:cs typeface="Consolas" charset="0"/>
              </a:rPr>
              <a:t>public static void </a:t>
            </a: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main (String[] </a:t>
            </a:r>
            <a:r>
              <a:rPr lang="en-US" alt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args</a:t>
            </a: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) </a:t>
            </a:r>
            <a:b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   { </a:t>
            </a:r>
            <a:b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     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System.out.println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 ("</a:t>
            </a:r>
            <a:r>
              <a:rPr lang="en-US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Roses are red,\n\</a:t>
            </a:r>
            <a:r>
              <a:rPr lang="en-US" dirty="0" err="1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tViolets</a:t>
            </a:r>
            <a:r>
              <a:rPr lang="en-US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 are blue,\n"</a:t>
            </a:r>
          </a:p>
          <a:p>
            <a:pPr mar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 "/>
              <a:defRPr/>
            </a:pPr>
            <a:r>
              <a:rPr lang="en-US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     </a:t>
            </a:r>
            <a:r>
              <a:rPr lang="en-US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+</a:t>
            </a:r>
            <a:r>
              <a:rPr lang="en-US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 "Sugar is sweet,\n\</a:t>
            </a:r>
            <a:r>
              <a:rPr lang="en-US" dirty="0" err="1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tBut</a:t>
            </a:r>
            <a:r>
              <a:rPr lang="en-US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 I have \"commitment issues\",\n\t"</a:t>
            </a:r>
          </a:p>
          <a:p>
            <a:pPr mar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 "/>
              <a:defRPr/>
            </a:pPr>
            <a:r>
              <a:rPr lang="en-US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     </a:t>
            </a:r>
            <a:r>
              <a:rPr lang="en-US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+</a:t>
            </a:r>
            <a:r>
              <a:rPr lang="en-US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 "So I'd rather just be friends\n\</a:t>
            </a:r>
            <a:r>
              <a:rPr lang="en-US" dirty="0" err="1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tAt</a:t>
            </a:r>
            <a:r>
              <a:rPr lang="en-US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 this point in our "</a:t>
            </a:r>
          </a:p>
          <a:p>
            <a:pPr mar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 "/>
              <a:defRPr/>
            </a:pPr>
            <a:r>
              <a:rPr lang="en-US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     </a:t>
            </a:r>
            <a:r>
              <a:rPr lang="en-US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+</a:t>
            </a:r>
            <a:r>
              <a:rPr lang="en-US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 "relationship."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); </a:t>
            </a:r>
            <a:b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   }</a:t>
            </a:r>
            <a:b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 }</a:t>
            </a:r>
            <a:endParaRPr lang="en-US" altLang="en-US" dirty="0">
              <a:solidFill>
                <a:srgbClr val="444444"/>
              </a:solidFill>
              <a:latin typeface="Consolas" charset="0"/>
              <a:ea typeface="Consolas" charset="0"/>
              <a:cs typeface="Consolas" charset="0"/>
            </a:endParaRPr>
          </a:p>
          <a:p>
            <a:pPr marL="91440" indent="-91440" fontAlgn="auto">
              <a:buFont typeface="Calibri" panose="020F0502020204030204" pitchFamily="34" charset="0"/>
              <a:buChar char=" "/>
              <a:defRPr/>
            </a:pPr>
            <a:r>
              <a:rPr lang="en-US" altLang="en-US" b="1" u="sng" dirty="0">
                <a:solidFill>
                  <a:srgbClr val="444444"/>
                </a:solidFill>
                <a:latin typeface="Courier New" charset="0"/>
                <a:ea typeface="Courier New" charset="0"/>
                <a:cs typeface="Courier New" charset="0"/>
              </a:rPr>
              <a:t>Output:</a:t>
            </a:r>
          </a:p>
          <a:p>
            <a:pPr marL="91440" indent="-91440" fontAlgn="auto">
              <a:buFont typeface="Calibri" panose="020F0502020204030204" pitchFamily="34" charset="0"/>
              <a:buChar char=" "/>
              <a:defRPr/>
            </a:pP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charset="0"/>
                <a:ea typeface="Courier New" charset="0"/>
                <a:cs typeface="Courier New" charset="0"/>
              </a:rPr>
              <a:t>Roses are red,</a:t>
            </a:r>
            <a:b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charset="0"/>
                <a:ea typeface="Courier New" charset="0"/>
                <a:cs typeface="Courier New" charset="0"/>
              </a:rPr>
            </a:b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charset="0"/>
                <a:ea typeface="Courier New" charset="0"/>
                <a:cs typeface="Courier New" charset="0"/>
              </a:rPr>
              <a:t>   Violets are blue,</a:t>
            </a:r>
            <a:b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charset="0"/>
                <a:ea typeface="Courier New" charset="0"/>
                <a:cs typeface="Courier New" charset="0"/>
              </a:rPr>
            </a:b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charset="0"/>
                <a:ea typeface="Courier New" charset="0"/>
                <a:cs typeface="Courier New" charset="0"/>
              </a:rPr>
              <a:t>Sugar is sweet,</a:t>
            </a:r>
            <a:b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charset="0"/>
                <a:ea typeface="Courier New" charset="0"/>
                <a:cs typeface="Courier New" charset="0"/>
              </a:rPr>
            </a:b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charset="0"/>
                <a:ea typeface="Courier New" charset="0"/>
                <a:cs typeface="Courier New" charset="0"/>
              </a:rPr>
              <a:t>   But I have "commitment issues",</a:t>
            </a:r>
            <a:b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charset="0"/>
                <a:ea typeface="Courier New" charset="0"/>
                <a:cs typeface="Courier New" charset="0"/>
              </a:rPr>
            </a:b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charset="0"/>
                <a:ea typeface="Courier New" charset="0"/>
                <a:cs typeface="Courier New" charset="0"/>
              </a:rPr>
              <a:t>   So I'd rather just be friends</a:t>
            </a:r>
            <a:b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charset="0"/>
                <a:ea typeface="Courier New" charset="0"/>
                <a:cs typeface="Courier New" charset="0"/>
              </a:rPr>
            </a:b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charset="0"/>
                <a:ea typeface="Courier New" charset="0"/>
                <a:cs typeface="Courier New" charset="0"/>
              </a:rPr>
              <a:t>   At this point in our relationship.</a:t>
            </a:r>
          </a:p>
          <a:p>
            <a:pPr marL="91440" indent="-91440" fontAlgn="auto">
              <a:buFont typeface="Calibri" panose="020F0502020204030204" pitchFamily="34" charset="0"/>
              <a:buChar char=" "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2" descr="mage result for C# icon" title="C Sharp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787" y="4038600"/>
            <a:ext cx="1395413" cy="123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C#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1846263"/>
            <a:ext cx="8634413" cy="4022725"/>
          </a:xfrm>
        </p:spPr>
        <p:txBody>
          <a:bodyPr rtlCol="0">
            <a:normAutofit fontScale="92500" lnSpcReduction="10000"/>
          </a:bodyPr>
          <a:lstStyle/>
          <a:p>
            <a:pPr mar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 "/>
              <a:defRPr/>
            </a:pPr>
            <a:r>
              <a:rPr lang="en-US" altLang="en-US" dirty="0">
                <a:solidFill>
                  <a:srgbClr val="339933"/>
                </a:solidFill>
                <a:latin typeface="Consolas" charset="0"/>
                <a:ea typeface="Consolas" charset="0"/>
                <a:cs typeface="Consolas" charset="0"/>
              </a:rPr>
              <a:t>// Escape sequences</a:t>
            </a:r>
          </a:p>
          <a:p>
            <a:pPr mar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 "/>
              <a:defRPr/>
            </a:pPr>
            <a:r>
              <a:rPr lang="en-US" altLang="en-US" dirty="0">
                <a:solidFill>
                  <a:srgbClr val="0432FF"/>
                </a:solidFill>
                <a:latin typeface="Consolas" charset="0"/>
                <a:ea typeface="Consolas" charset="0"/>
                <a:cs typeface="Consolas" charset="0"/>
              </a:rPr>
              <a:t>class</a:t>
            </a:r>
            <a:r>
              <a:rPr lang="en-US" altLang="en-US" dirty="0">
                <a:solidFill>
                  <a:srgbClr val="0A0A0A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altLang="en-US" dirty="0">
                <a:solidFill>
                  <a:srgbClr val="313131"/>
                </a:solidFill>
                <a:latin typeface="Consolas" charset="0"/>
                <a:ea typeface="Consolas" charset="0"/>
                <a:cs typeface="Consolas" charset="0"/>
              </a:rPr>
              <a:t>Roses</a:t>
            </a:r>
            <a:endParaRPr lang="en-US" altLang="en-US" dirty="0">
              <a:solidFill>
                <a:schemeClr val="tx1">
                  <a:lumMod val="75000"/>
                  <a:lumOff val="25000"/>
                </a:schemeClr>
              </a:solidFill>
              <a:latin typeface="Consolas" charset="0"/>
              <a:ea typeface="Consolas" charset="0"/>
              <a:cs typeface="Consolas" charset="0"/>
            </a:endParaRPr>
          </a:p>
          <a:p>
            <a:pPr mar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 "/>
              <a:defRPr/>
            </a:pPr>
            <a:r>
              <a:rPr lang="en-US" altLang="en-US" dirty="0">
                <a:solidFill>
                  <a:srgbClr val="1C1C1C"/>
                </a:solidFill>
                <a:latin typeface="Consolas" charset="0"/>
                <a:ea typeface="Consolas" charset="0"/>
                <a:cs typeface="Consolas" charset="0"/>
              </a:rPr>
              <a:t>{</a:t>
            </a:r>
            <a:endParaRPr lang="en-US" altLang="en-US" dirty="0">
              <a:solidFill>
                <a:schemeClr val="tx1">
                  <a:lumMod val="75000"/>
                  <a:lumOff val="25000"/>
                </a:schemeClr>
              </a:solidFill>
              <a:latin typeface="Consolas" charset="0"/>
              <a:ea typeface="Consolas" charset="0"/>
              <a:cs typeface="Consolas" charset="0"/>
            </a:endParaRPr>
          </a:p>
          <a:p>
            <a:pPr mar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 "/>
              <a:defRPr/>
            </a:pPr>
            <a:r>
              <a:rPr lang="en-US" altLang="en-US" dirty="0">
                <a:solidFill>
                  <a:srgbClr val="313131"/>
                </a:solidFill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lang="en-US" altLang="en-US" dirty="0">
                <a:solidFill>
                  <a:srgbClr val="0432FF"/>
                </a:solidFill>
                <a:latin typeface="Consolas" charset="0"/>
                <a:ea typeface="Consolas" charset="0"/>
                <a:cs typeface="Consolas" charset="0"/>
              </a:rPr>
              <a:t>public static void</a:t>
            </a:r>
            <a:r>
              <a:rPr lang="en-US" altLang="en-US" dirty="0">
                <a:solidFill>
                  <a:srgbClr val="0A0A0A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altLang="en-US" dirty="0">
                <a:solidFill>
                  <a:srgbClr val="313131"/>
                </a:solidFill>
                <a:latin typeface="Consolas" charset="0"/>
                <a:ea typeface="Consolas" charset="0"/>
                <a:cs typeface="Consolas" charset="0"/>
              </a:rPr>
              <a:t>Main(s</a:t>
            </a:r>
            <a:r>
              <a:rPr lang="en-US" altLang="en-US" dirty="0">
                <a:solidFill>
                  <a:srgbClr val="0A0A0A"/>
                </a:solidFill>
                <a:latin typeface="Consolas" charset="0"/>
                <a:ea typeface="Consolas" charset="0"/>
                <a:cs typeface="Consolas" charset="0"/>
              </a:rPr>
              <a:t>tring </a:t>
            </a:r>
            <a:r>
              <a:rPr lang="en-US" altLang="en-US" dirty="0">
                <a:solidFill>
                  <a:srgbClr val="313131"/>
                </a:solidFill>
                <a:latin typeface="Consolas" charset="0"/>
                <a:ea typeface="Consolas" charset="0"/>
                <a:cs typeface="Consolas" charset="0"/>
              </a:rPr>
              <a:t>[] </a:t>
            </a:r>
            <a:r>
              <a:rPr lang="en-US" altLang="en-US" dirty="0" err="1">
                <a:solidFill>
                  <a:srgbClr val="313131"/>
                </a:solidFill>
                <a:latin typeface="Consolas" charset="0"/>
                <a:ea typeface="Consolas" charset="0"/>
                <a:cs typeface="Consolas" charset="0"/>
              </a:rPr>
              <a:t>args</a:t>
            </a:r>
            <a:r>
              <a:rPr lang="en-US" altLang="en-US" dirty="0">
                <a:solidFill>
                  <a:srgbClr val="313131"/>
                </a:solidFill>
                <a:latin typeface="Consolas" charset="0"/>
                <a:ea typeface="Consolas" charset="0"/>
                <a:cs typeface="Consolas" charset="0"/>
              </a:rPr>
              <a:t>)</a:t>
            </a:r>
            <a:endParaRPr lang="en-US" altLang="en-US" dirty="0">
              <a:solidFill>
                <a:schemeClr val="tx1">
                  <a:lumMod val="75000"/>
                  <a:lumOff val="25000"/>
                </a:schemeClr>
              </a:solidFill>
              <a:latin typeface="Consolas" charset="0"/>
              <a:ea typeface="Consolas" charset="0"/>
              <a:cs typeface="Consolas" charset="0"/>
            </a:endParaRPr>
          </a:p>
          <a:p>
            <a:pPr mar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 "/>
              <a:defRPr/>
            </a:pPr>
            <a:r>
              <a:rPr lang="en-US" altLang="en-US" dirty="0">
                <a:solidFill>
                  <a:srgbClr val="313131"/>
                </a:solidFill>
                <a:latin typeface="Consolas" charset="0"/>
                <a:ea typeface="Consolas" charset="0"/>
                <a:cs typeface="Consolas" charset="0"/>
              </a:rPr>
              <a:t>  {</a:t>
            </a:r>
            <a:endParaRPr lang="en-US" altLang="en-US" dirty="0">
              <a:solidFill>
                <a:schemeClr val="tx1">
                  <a:lumMod val="75000"/>
                  <a:lumOff val="25000"/>
                </a:schemeClr>
              </a:solidFill>
              <a:latin typeface="Consolas" charset="0"/>
              <a:ea typeface="Consolas" charset="0"/>
              <a:cs typeface="Consolas" charset="0"/>
            </a:endParaRPr>
          </a:p>
          <a:p>
            <a:pPr marL="91440" indent="-9144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 "/>
              <a:defRPr/>
            </a:pPr>
            <a:r>
              <a:rPr lang="en-US" altLang="en-US" dirty="0">
                <a:solidFill>
                  <a:srgbClr val="313131"/>
                </a:solidFill>
                <a:latin typeface="Consolas" charset="0"/>
                <a:ea typeface="Consolas" charset="0"/>
                <a:cs typeface="Consolas" charset="0"/>
              </a:rPr>
              <a:t>   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Console.WriteLine</a:t>
            </a:r>
            <a:r>
              <a:rPr lang="en-US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("Roses are red,\n\</a:t>
            </a:r>
            <a:r>
              <a:rPr lang="en-US" dirty="0" err="1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tViolets</a:t>
            </a:r>
            <a:r>
              <a:rPr lang="en-US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 are blue,\n" </a:t>
            </a:r>
          </a:p>
          <a:p>
            <a:pPr marL="91440" indent="-9144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 "/>
              <a:defRPr/>
            </a:pPr>
            <a:r>
              <a:rPr lang="en-US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          </a:t>
            </a:r>
            <a:r>
              <a:rPr lang="en-US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+</a:t>
            </a:r>
            <a:r>
              <a:rPr lang="en-US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 "Sugar is sweet,\n\</a:t>
            </a:r>
            <a:r>
              <a:rPr lang="en-US" dirty="0" err="1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tBut</a:t>
            </a:r>
            <a:r>
              <a:rPr lang="en-US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 I have " </a:t>
            </a:r>
          </a:p>
          <a:p>
            <a:pPr marL="91440" indent="-9144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 "/>
              <a:defRPr/>
            </a:pPr>
            <a:r>
              <a:rPr lang="en-US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          </a:t>
            </a:r>
            <a:r>
              <a:rPr lang="en-US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+</a:t>
            </a:r>
            <a:r>
              <a:rPr lang="en-US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 "\"commitment issues\",\n\t" </a:t>
            </a:r>
          </a:p>
          <a:p>
            <a:pPr marL="91440" indent="-9144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 "/>
              <a:defRPr/>
            </a:pPr>
            <a:r>
              <a:rPr lang="en-US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          </a:t>
            </a:r>
            <a:r>
              <a:rPr lang="en-US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+</a:t>
            </a:r>
            <a:r>
              <a:rPr lang="en-US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 "So I'd rather just be friends\n\t" </a:t>
            </a:r>
          </a:p>
          <a:p>
            <a:pPr marL="91440" indent="-9144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 "/>
              <a:defRPr/>
            </a:pPr>
            <a:r>
              <a:rPr lang="en-US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          </a:t>
            </a:r>
            <a:r>
              <a:rPr lang="en-US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+</a:t>
            </a:r>
            <a:r>
              <a:rPr lang="en-US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 "At this point in our relationship."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);</a:t>
            </a:r>
            <a:endParaRPr lang="en-US" altLang="en-US" dirty="0">
              <a:solidFill>
                <a:schemeClr val="tx1">
                  <a:lumMod val="75000"/>
                  <a:lumOff val="25000"/>
                </a:schemeClr>
              </a:solidFill>
              <a:latin typeface="Consolas" charset="0"/>
              <a:ea typeface="Consolas" charset="0"/>
              <a:cs typeface="Consolas" charset="0"/>
            </a:endParaRPr>
          </a:p>
          <a:p>
            <a:pPr mar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 "/>
              <a:defRPr/>
            </a:pPr>
            <a:r>
              <a:rPr lang="en-US" altLang="en-US" dirty="0">
                <a:solidFill>
                  <a:srgbClr val="313131"/>
                </a:solidFill>
                <a:latin typeface="Consolas" charset="0"/>
                <a:ea typeface="Consolas" charset="0"/>
                <a:cs typeface="Consolas" charset="0"/>
              </a:rPr>
              <a:t>  }</a:t>
            </a:r>
            <a:endParaRPr lang="en-US" altLang="en-US" dirty="0">
              <a:solidFill>
                <a:schemeClr val="tx1">
                  <a:lumMod val="75000"/>
                  <a:lumOff val="25000"/>
                </a:schemeClr>
              </a:solidFill>
              <a:latin typeface="Consolas" charset="0"/>
              <a:ea typeface="Consolas" charset="0"/>
              <a:cs typeface="Consolas" charset="0"/>
            </a:endParaRPr>
          </a:p>
          <a:p>
            <a:pPr mar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 "/>
              <a:defRPr/>
            </a:pPr>
            <a:r>
              <a:rPr lang="en-US" altLang="en-US" dirty="0">
                <a:solidFill>
                  <a:srgbClr val="444444"/>
                </a:solidFill>
                <a:latin typeface="Consolas" charset="0"/>
                <a:ea typeface="Consolas" charset="0"/>
                <a:cs typeface="Consolas" charset="0"/>
              </a:rPr>
              <a:t>}</a:t>
            </a:r>
          </a:p>
          <a:p>
            <a:pPr marL="91440" indent="-91440" fontAlgn="auto">
              <a:buFont typeface="Calibri" panose="020F0502020204030204" pitchFamily="34" charset="0"/>
              <a:buChar char=" "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400800" y="5541961"/>
            <a:ext cx="2286000" cy="706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C++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025" y="1447801"/>
            <a:ext cx="8358188" cy="4421188"/>
          </a:xfrm>
        </p:spPr>
        <p:txBody>
          <a:bodyPr rtlCol="0"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latin typeface="Menlo" panose="020B0609030804020204" pitchFamily="49" charset="0"/>
              </a:rPr>
              <a:t>#include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Menlo" panose="020B0609030804020204" pitchFamily="49" charset="0"/>
              </a:rPr>
              <a:t>&lt;</a:t>
            </a:r>
            <a:r>
              <a:rPr lang="en-US" dirty="0">
                <a:solidFill>
                  <a:srgbClr val="A31515"/>
                </a:solidFill>
                <a:latin typeface="Menlo" panose="020B0609030804020204" pitchFamily="49" charset="0"/>
              </a:rPr>
              <a:t>iostream</a:t>
            </a:r>
            <a:r>
              <a:rPr lang="en-US" dirty="0">
                <a:solidFill>
                  <a:srgbClr val="0000FF"/>
                </a:solidFill>
                <a:latin typeface="Menlo" panose="020B0609030804020204" pitchFamily="49" charset="0"/>
              </a:rPr>
              <a:t>&gt;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latin typeface="Menlo" panose="020B0609030804020204" pitchFamily="49" charset="0"/>
              </a:rPr>
              <a:t>using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Menlo" panose="020B0609030804020204" pitchFamily="49" charset="0"/>
              </a:rPr>
              <a:t>namespace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 std;</a:t>
            </a:r>
            <a:endParaRPr lang="en-US" dirty="0">
              <a:solidFill>
                <a:srgbClr val="0000FF"/>
              </a:solidFill>
              <a:latin typeface="Menlo" panose="020B0609030804020204" pitchFamily="49" charset="0"/>
            </a:endParaRPr>
          </a:p>
          <a:p>
            <a:pPr marL="0" indent="0">
              <a:buNone/>
            </a:pPr>
            <a:b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</a:br>
            <a:endParaRPr lang="en-US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latin typeface="Menlo" panose="020B060903080402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 main()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  </a:t>
            </a:r>
            <a:r>
              <a:rPr lang="en-US" dirty="0" err="1">
                <a:solidFill>
                  <a:srgbClr val="000000"/>
                </a:solidFill>
                <a:latin typeface="Menlo" panose="020B0609030804020204" pitchFamily="49" charset="0"/>
              </a:rPr>
              <a:t>cout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 &lt;&lt; </a:t>
            </a:r>
            <a:r>
              <a:rPr lang="en-US" dirty="0">
                <a:solidFill>
                  <a:srgbClr val="A31515"/>
                </a:solidFill>
                <a:latin typeface="Menlo" panose="020B0609030804020204" pitchFamily="49" charset="0"/>
              </a:rPr>
              <a:t>"Roses are red,\n\</a:t>
            </a:r>
            <a:r>
              <a:rPr lang="en-US" dirty="0" err="1">
                <a:solidFill>
                  <a:srgbClr val="A31515"/>
                </a:solidFill>
                <a:latin typeface="Menlo" panose="020B0609030804020204" pitchFamily="49" charset="0"/>
              </a:rPr>
              <a:t>tViolets</a:t>
            </a:r>
            <a:r>
              <a:rPr lang="en-US" dirty="0">
                <a:solidFill>
                  <a:srgbClr val="A31515"/>
                </a:solidFill>
                <a:latin typeface="Menlo" panose="020B0609030804020204" pitchFamily="49" charset="0"/>
              </a:rPr>
              <a:t> are blue,\n"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 </a:t>
            </a:r>
            <a:endParaRPr lang="en-US" dirty="0">
              <a:solidFill>
                <a:srgbClr val="A31515"/>
              </a:solidFill>
              <a:latin typeface="Menlo" panose="020B060903080402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  &lt;&lt; </a:t>
            </a:r>
            <a:r>
              <a:rPr lang="en-US" dirty="0">
                <a:solidFill>
                  <a:srgbClr val="A31515"/>
                </a:solidFill>
                <a:latin typeface="Menlo" panose="020B0609030804020204" pitchFamily="49" charset="0"/>
              </a:rPr>
              <a:t>"Sugar is sweet,\n\</a:t>
            </a:r>
            <a:r>
              <a:rPr lang="en-US" dirty="0" err="1">
                <a:solidFill>
                  <a:srgbClr val="A31515"/>
                </a:solidFill>
                <a:latin typeface="Menlo" panose="020B0609030804020204" pitchFamily="49" charset="0"/>
              </a:rPr>
              <a:t>tBut</a:t>
            </a:r>
            <a:r>
              <a:rPr lang="en-US" dirty="0">
                <a:solidFill>
                  <a:srgbClr val="A31515"/>
                </a:solidFill>
                <a:latin typeface="Menlo" panose="020B0609030804020204" pitchFamily="49" charset="0"/>
              </a:rPr>
              <a:t> I have "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 </a:t>
            </a:r>
            <a:endParaRPr lang="en-US" dirty="0">
              <a:solidFill>
                <a:srgbClr val="A31515"/>
              </a:solidFill>
              <a:latin typeface="Menlo" panose="020B060903080402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  &lt;&lt; </a:t>
            </a:r>
            <a:r>
              <a:rPr lang="en-US" dirty="0">
                <a:solidFill>
                  <a:srgbClr val="A31515"/>
                </a:solidFill>
                <a:latin typeface="Menlo" panose="020B0609030804020204" pitchFamily="49" charset="0"/>
              </a:rPr>
              <a:t>"\"commitment issues\",\n\t"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 </a:t>
            </a:r>
            <a:endParaRPr lang="en-US" dirty="0">
              <a:solidFill>
                <a:srgbClr val="A31515"/>
              </a:solidFill>
              <a:latin typeface="Menlo" panose="020B060903080402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  &lt;&lt; </a:t>
            </a:r>
            <a:r>
              <a:rPr lang="en-US" dirty="0">
                <a:solidFill>
                  <a:srgbClr val="A31515"/>
                </a:solidFill>
                <a:latin typeface="Menlo" panose="020B0609030804020204" pitchFamily="49" charset="0"/>
              </a:rPr>
              <a:t>"So I'd rather just be friends\n\t"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 </a:t>
            </a:r>
            <a:endParaRPr lang="en-US" dirty="0">
              <a:solidFill>
                <a:srgbClr val="A31515"/>
              </a:solidFill>
              <a:latin typeface="Menlo" panose="020B060903080402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  &lt;&lt; </a:t>
            </a:r>
            <a:r>
              <a:rPr lang="en-US" dirty="0">
                <a:solidFill>
                  <a:srgbClr val="A31515"/>
                </a:solidFill>
                <a:latin typeface="Menlo" panose="020B0609030804020204" pitchFamily="49" charset="0"/>
              </a:rPr>
              <a:t>"At this point in our relationship."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  &lt;&lt; </a:t>
            </a:r>
            <a:r>
              <a:rPr lang="en-US" dirty="0" err="1">
                <a:solidFill>
                  <a:srgbClr val="000000"/>
                </a:solidFill>
                <a:latin typeface="Menlo" panose="020B0609030804020204" pitchFamily="49" charset="0"/>
              </a:rPr>
              <a:t>endl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  </a:t>
            </a:r>
            <a:r>
              <a:rPr lang="en-US" dirty="0">
                <a:solidFill>
                  <a:srgbClr val="0000FF"/>
                </a:solidFill>
                <a:latin typeface="Menlo" panose="020B0609030804020204" pitchFamily="49" charset="0"/>
              </a:rPr>
              <a:t>return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US" dirty="0">
                <a:solidFill>
                  <a:srgbClr val="09885A"/>
                </a:solidFill>
                <a:latin typeface="Menlo" panose="020B0609030804020204" pitchFamily="49" charset="0"/>
              </a:rPr>
              <a:t>0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;</a:t>
            </a:r>
            <a:endParaRPr lang="en-US" dirty="0">
              <a:solidFill>
                <a:srgbClr val="0000FF"/>
              </a:solidFill>
              <a:latin typeface="Menlo" panose="020B060903080402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}</a:t>
            </a:r>
          </a:p>
          <a:p>
            <a:pPr marL="0" indent="0" fontAlgn="auto">
              <a:buNone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" name="Picture 9" descr="A logo showing C++" title="C++ Logo">
            <a:extLst>
              <a:ext uri="{FF2B5EF4-FFF2-40B4-BE49-F238E27FC236}">
                <a16:creationId xmlns:a16="http://schemas.microsoft.com/office/drawing/2014/main" id="{AF6B23C2-3E31-8243-B63C-097C62192C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025" y="5027293"/>
            <a:ext cx="1123950" cy="1261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696808"/>
      </p:ext>
    </p:ext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sz="4400" dirty="0">
                <a:solidFill>
                  <a:schemeClr val="tx1">
                    <a:lumMod val="75000"/>
                    <a:lumOff val="25000"/>
                  </a:schemeClr>
                </a:solidFill>
                <a:ea typeface="Arial" charset="0"/>
                <a:cs typeface="Arial" charset="0"/>
              </a:rPr>
              <a:t>Variables</a:t>
            </a:r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2400" dirty="0"/>
              <a:t>A </a:t>
            </a:r>
            <a:r>
              <a:rPr lang="en-US" altLang="en-US" sz="2400" u="sng" dirty="0"/>
              <a:t>variable</a:t>
            </a:r>
            <a:r>
              <a:rPr lang="en-US" altLang="en-US" sz="2400" dirty="0"/>
              <a:t> is a name for a location in memory used to hold a data value.</a:t>
            </a:r>
          </a:p>
          <a:p>
            <a:pPr>
              <a:lnSpc>
                <a:spcPts val="700"/>
              </a:lnSpc>
              <a:spcBef>
                <a:spcPts val="25"/>
              </a:spcBef>
              <a:buFont typeface="Calibri" charset="0"/>
              <a:buNone/>
            </a:pPr>
            <a:endParaRPr lang="en-US" altLang="en-US" sz="500" dirty="0"/>
          </a:p>
          <a:p>
            <a:pPr>
              <a:spcBef>
                <a:spcPct val="0"/>
              </a:spcBef>
            </a:pPr>
            <a:r>
              <a:rPr lang="en-US" altLang="en-US" sz="2400" dirty="0"/>
              <a:t>A variable must be declared by specifying the variable's </a:t>
            </a:r>
            <a:r>
              <a:rPr lang="en-US" altLang="en-US" sz="2400" u="sng" dirty="0"/>
              <a:t>name</a:t>
            </a:r>
            <a:r>
              <a:rPr lang="en-US" altLang="en-US" sz="2400" dirty="0"/>
              <a:t> and the </a:t>
            </a:r>
            <a:r>
              <a:rPr lang="en-US" altLang="en-US" sz="2400" u="sng" dirty="0"/>
              <a:t>type</a:t>
            </a:r>
            <a:r>
              <a:rPr lang="en-US" altLang="en-US" sz="2400" dirty="0"/>
              <a:t> of information that it will hold.</a:t>
            </a:r>
          </a:p>
          <a:p>
            <a:pPr>
              <a:spcBef>
                <a:spcPct val="0"/>
              </a:spcBef>
            </a:pPr>
            <a:endParaRPr lang="en-US" altLang="en-US" sz="2400" dirty="0"/>
          </a:p>
          <a:p>
            <a:pPr>
              <a:spcBef>
                <a:spcPct val="0"/>
              </a:spcBef>
            </a:pPr>
            <a:r>
              <a:rPr lang="en-US" altLang="en-US" sz="2400" dirty="0"/>
              <a:t>Examples:</a:t>
            </a:r>
            <a:endParaRPr lang="en-US" altLang="en-US" sz="900" dirty="0"/>
          </a:p>
          <a:p>
            <a:pPr>
              <a:lnSpc>
                <a:spcPts val="1000"/>
              </a:lnSpc>
              <a:spcBef>
                <a:spcPct val="0"/>
              </a:spcBef>
              <a:buFont typeface="Calibri" charset="0"/>
              <a:buNone/>
            </a:pPr>
            <a:endParaRPr lang="en-US" altLang="en-US" sz="1200" dirty="0"/>
          </a:p>
          <a:p>
            <a:pPr>
              <a:lnSpc>
                <a:spcPct val="100000"/>
              </a:lnSpc>
              <a:spcBef>
                <a:spcPct val="0"/>
              </a:spcBef>
              <a:buFont typeface="Calibri" charset="0"/>
              <a:buNone/>
            </a:pPr>
            <a:r>
              <a:rPr lang="en-US" altLang="en-US" sz="1800" b="1" dirty="0">
                <a:ea typeface="Courier New" charset="0"/>
                <a:cs typeface="Courier New" charset="0"/>
              </a:rPr>
              <a:t>	</a:t>
            </a:r>
            <a:r>
              <a:rPr lang="en-US" altLang="en-US" sz="1800" dirty="0">
                <a:ea typeface="Consolas" charset="0"/>
                <a:cs typeface="Consolas" charset="0"/>
              </a:rPr>
              <a:t>	</a:t>
            </a:r>
            <a:r>
              <a:rPr lang="en-US" altLang="en-US" sz="1800" dirty="0" err="1">
                <a:solidFill>
                  <a:srgbClr val="0432FF"/>
                </a:solidFill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altLang="en-US" sz="1800" dirty="0">
                <a:latin typeface="Consolas" charset="0"/>
                <a:ea typeface="Consolas" charset="0"/>
                <a:cs typeface="Consolas" charset="0"/>
              </a:rPr>
              <a:t> total;  </a:t>
            </a:r>
            <a:r>
              <a:rPr lang="en-US" altLang="en-US" sz="1800" dirty="0">
                <a:solidFill>
                  <a:srgbClr val="339933"/>
                </a:solidFill>
                <a:latin typeface="Consolas" charset="0"/>
                <a:ea typeface="Consolas" charset="0"/>
                <a:cs typeface="Consolas" charset="0"/>
              </a:rPr>
              <a:t>// chunk of memory named total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Calibri" charset="0"/>
              <a:buNone/>
            </a:pPr>
            <a:r>
              <a:rPr lang="en-US" altLang="en-US" sz="1800" dirty="0">
                <a:latin typeface="Consolas" charset="0"/>
                <a:ea typeface="Consolas" charset="0"/>
                <a:cs typeface="Consolas" charset="0"/>
              </a:rPr>
              <a:t>		</a:t>
            </a:r>
            <a:r>
              <a:rPr lang="en-US" altLang="en-US" sz="1800" dirty="0" err="1">
                <a:solidFill>
                  <a:srgbClr val="0432FF"/>
                </a:solidFill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altLang="en-US" sz="1800" dirty="0">
                <a:latin typeface="Consolas" charset="0"/>
                <a:ea typeface="Consolas" charset="0"/>
                <a:cs typeface="Consolas" charset="0"/>
              </a:rPr>
              <a:t> count, temp, result; </a:t>
            </a:r>
            <a:r>
              <a:rPr lang="en-US" altLang="en-US" sz="1800" dirty="0">
                <a:solidFill>
                  <a:srgbClr val="339933"/>
                </a:solidFill>
                <a:latin typeface="Consolas" charset="0"/>
                <a:ea typeface="Consolas" charset="0"/>
                <a:cs typeface="Consolas" charset="0"/>
              </a:rPr>
              <a:t>// three variables</a:t>
            </a:r>
          </a:p>
          <a:p>
            <a:pPr>
              <a:lnSpc>
                <a:spcPts val="550"/>
              </a:lnSpc>
              <a:spcBef>
                <a:spcPct val="0"/>
              </a:spcBef>
              <a:buFont typeface="Calibri" charset="0"/>
              <a:buNone/>
            </a:pPr>
            <a:endParaRPr lang="en-US" altLang="en-US" sz="1800" dirty="0">
              <a:ea typeface="Arial Unicode MS" charset="0"/>
            </a:endParaRPr>
          </a:p>
          <a:p>
            <a:pPr>
              <a:lnSpc>
                <a:spcPts val="550"/>
              </a:lnSpc>
              <a:spcBef>
                <a:spcPct val="0"/>
              </a:spcBef>
              <a:buFont typeface="Calibri" charset="0"/>
              <a:buNone/>
            </a:pPr>
            <a:endParaRPr lang="en-US" altLang="en-US" sz="1800" dirty="0">
              <a:ea typeface="Arial Unicode MS" charset="0"/>
            </a:endParaRPr>
          </a:p>
          <a:p>
            <a:pPr>
              <a:lnSpc>
                <a:spcPts val="550"/>
              </a:lnSpc>
              <a:spcBef>
                <a:spcPct val="0"/>
              </a:spcBef>
              <a:buFont typeface="Calibri" charset="0"/>
              <a:buNone/>
            </a:pPr>
            <a:endParaRPr lang="en-US" altLang="en-US" sz="1800" dirty="0">
              <a:ea typeface="Arial Unicode MS" charset="0"/>
            </a:endParaRPr>
          </a:p>
          <a:p>
            <a:pPr>
              <a:lnSpc>
                <a:spcPts val="550"/>
              </a:lnSpc>
              <a:spcBef>
                <a:spcPct val="0"/>
              </a:spcBef>
              <a:buFont typeface="Calibri" charset="0"/>
              <a:buNone/>
            </a:pPr>
            <a:br>
              <a:rPr lang="en-US" altLang="en-US" dirty="0">
                <a:ea typeface="Arial Unicode MS" charset="0"/>
              </a:rPr>
            </a:br>
            <a:endParaRPr lang="en-US" altLang="en-US" dirty="0">
              <a:ea typeface="Arial Unicode MS" charset="0"/>
            </a:endParaRPr>
          </a:p>
          <a:p>
            <a:pPr>
              <a:lnSpc>
                <a:spcPts val="550"/>
              </a:lnSpc>
              <a:spcBef>
                <a:spcPct val="0"/>
              </a:spcBef>
              <a:buFont typeface="Calibri" charset="0"/>
              <a:buNone/>
            </a:pPr>
            <a:r>
              <a:rPr lang="en-US" altLang="en-US" dirty="0">
                <a:ea typeface="Arial Unicode MS" charset="0"/>
              </a:rPr>
              <a:t>Multiple variables can be created in one declaration</a:t>
            </a:r>
          </a:p>
        </p:txBody>
      </p:sp>
    </p:spTree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/>
          </p:cNvSpPr>
          <p:nvPr>
            <p:ph type="title"/>
          </p:nvPr>
        </p:nvSpPr>
        <p:spPr>
          <a:xfrm>
            <a:off x="381000" y="457200"/>
            <a:ext cx="7543800" cy="993775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sz="4400" dirty="0">
                <a:solidFill>
                  <a:schemeClr val="tx1">
                    <a:lumMod val="75000"/>
                    <a:lumOff val="25000"/>
                  </a:schemeClr>
                </a:solidFill>
                <a:ea typeface="Arial" charset="0"/>
                <a:cs typeface="Arial" charset="0"/>
              </a:rPr>
              <a:t>Identifiers</a:t>
            </a:r>
          </a:p>
        </p:txBody>
      </p:sp>
      <p:sp>
        <p:nvSpPr>
          <p:cNvPr id="20482" name="Rectangle 3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91440" indent="-91440" fontAlgn="auto">
              <a:buFont typeface="Calibri" panose="020F0502020204030204" pitchFamily="34" charset="0"/>
              <a:buChar char=" "/>
              <a:defRPr/>
            </a:pPr>
            <a:r>
              <a:rPr lang="en-US" altLang="en-US" sz="2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 identifier is just a </a:t>
            </a:r>
            <a:r>
              <a:rPr lang="en-US" altLang="en-US" sz="2900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name you give</a:t>
            </a:r>
            <a:r>
              <a:rPr lang="en-US" altLang="en-US" sz="2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 variable</a:t>
            </a:r>
            <a:br>
              <a:rPr lang="en-US" altLang="en-US" sz="29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en-US" altLang="en-US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1440" indent="-91440" fontAlgn="auto">
              <a:buFont typeface="Calibri" panose="020F0502020204030204" pitchFamily="34" charset="0"/>
              <a:buChar char=" "/>
              <a:defRPr/>
            </a:pPr>
            <a:r>
              <a:rPr lang="en-US" altLang="en-US" sz="2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Rules for names:</a:t>
            </a:r>
          </a:p>
          <a:p>
            <a:pPr marL="384048" lvl="1" indent="-182880" fontAlgn="auto">
              <a:buFont typeface="Calibri" pitchFamily="34" charset="0"/>
              <a:buChar char="◦"/>
              <a:defRPr/>
            </a:pPr>
            <a:r>
              <a:rPr lang="en-US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C# and C++: Must start with a letter, can contain essentially any number of letters and digits, but no spaces, case sensitive. It cannot be keywords or reserved words </a:t>
            </a:r>
            <a:r>
              <a:rPr lang="mr-IN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–</a:t>
            </a:r>
            <a:r>
              <a:rPr lang="en-US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which turn </a:t>
            </a:r>
            <a:r>
              <a:rPr lang="en-US" altLang="en-US" sz="2400" dirty="0">
                <a:solidFill>
                  <a:srgbClr val="0432FF"/>
                </a:solidFill>
              </a:rPr>
              <a:t>blue</a:t>
            </a:r>
            <a:r>
              <a:rPr lang="en-US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!</a:t>
            </a:r>
          </a:p>
          <a:p>
            <a:pPr marL="384048" lvl="1" indent="-182880" fontAlgn="auto">
              <a:buFont typeface="Calibri" pitchFamily="34" charset="0"/>
              <a:buChar char="◦"/>
              <a:defRPr/>
            </a:pPr>
            <a:r>
              <a:rPr lang="en-US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Java: Must starts with a letter, an underscore (_), or a dollar sign ($). Cannot start with a digit. Cannot be a keywords (which turn </a:t>
            </a:r>
            <a:r>
              <a:rPr lang="en-US" altLang="en-US" sz="2400" dirty="0">
                <a:solidFill>
                  <a:srgbClr val="0432FF"/>
                </a:solidFill>
              </a:rPr>
              <a:t>blue</a:t>
            </a:r>
            <a:r>
              <a:rPr lang="en-US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). Can be of any length. Case sensitive.</a:t>
            </a:r>
          </a:p>
        </p:txBody>
      </p:sp>
    </p:spTree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00800" y="5181600"/>
            <a:ext cx="2305050" cy="109855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Java  Keywords</a:t>
            </a:r>
            <a:b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alt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(bad for variable names)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218" name="Content Placeholder 13"/>
          <p:cNvSpPr>
            <a:spLocks noGrp="1"/>
          </p:cNvSpPr>
          <p:nvPr>
            <p:ph idx="1"/>
          </p:nvPr>
        </p:nvSpPr>
        <p:spPr>
          <a:xfrm>
            <a:off x="785813" y="1922463"/>
            <a:ext cx="7897812" cy="4022725"/>
          </a:xfrm>
        </p:spPr>
        <p:txBody>
          <a:bodyPr/>
          <a:lstStyle/>
          <a:p>
            <a:pPr>
              <a:spcBef>
                <a:spcPct val="0"/>
              </a:spcBef>
              <a:buFont typeface="Calibri" charset="0"/>
              <a:buNone/>
            </a:pPr>
            <a:r>
              <a:rPr lang="en-US" altLang="en-US" sz="2400" dirty="0">
                <a:solidFill>
                  <a:srgbClr val="0432FF"/>
                </a:solidFill>
                <a:latin typeface="Consolas" charset="0"/>
                <a:ea typeface="Consolas" charset="0"/>
                <a:cs typeface="Consolas" charset="0"/>
              </a:rPr>
              <a:t>abstract </a:t>
            </a:r>
            <a:r>
              <a:rPr lang="en-US" altLang="en-US" sz="2400" dirty="0">
                <a:latin typeface="Consolas" charset="0"/>
                <a:ea typeface="Consolas" charset="0"/>
                <a:cs typeface="Consolas" charset="0"/>
              </a:rPr>
              <a:t>assert</a:t>
            </a:r>
            <a:r>
              <a:rPr lang="en-US" altLang="en-US" sz="2400" dirty="0">
                <a:solidFill>
                  <a:srgbClr val="0432FF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altLang="en-US" sz="2400" dirty="0" err="1">
                <a:solidFill>
                  <a:srgbClr val="0432FF"/>
                </a:solidFill>
                <a:latin typeface="Consolas" charset="0"/>
                <a:ea typeface="Consolas" charset="0"/>
                <a:cs typeface="Consolas" charset="0"/>
              </a:rPr>
              <a:t>boolean</a:t>
            </a:r>
            <a:r>
              <a:rPr lang="en-US" altLang="en-US" sz="2400" dirty="0">
                <a:solidFill>
                  <a:srgbClr val="0432FF"/>
                </a:solidFill>
                <a:latin typeface="Consolas" charset="0"/>
                <a:ea typeface="Consolas" charset="0"/>
                <a:cs typeface="Consolas" charset="0"/>
              </a:rPr>
              <a:t> break byte case catch char class </a:t>
            </a:r>
            <a:r>
              <a:rPr lang="en-US" altLang="en-US" sz="2400" dirty="0" err="1">
                <a:solidFill>
                  <a:srgbClr val="0432FF"/>
                </a:solidFill>
                <a:latin typeface="Consolas" charset="0"/>
                <a:ea typeface="Consolas" charset="0"/>
                <a:cs typeface="Consolas" charset="0"/>
              </a:rPr>
              <a:t>const</a:t>
            </a:r>
            <a:r>
              <a:rPr lang="en-US" altLang="en-US" sz="2400" dirty="0">
                <a:solidFill>
                  <a:srgbClr val="0432FF"/>
                </a:solidFill>
                <a:latin typeface="Consolas" charset="0"/>
                <a:ea typeface="Consolas" charset="0"/>
                <a:cs typeface="Consolas" charset="0"/>
              </a:rPr>
              <a:t> continue default do double else </a:t>
            </a:r>
            <a:r>
              <a:rPr lang="en-US" altLang="en-US" sz="2400" dirty="0" err="1">
                <a:latin typeface="Consolas" charset="0"/>
                <a:ea typeface="Consolas" charset="0"/>
                <a:cs typeface="Consolas" charset="0"/>
              </a:rPr>
              <a:t>enum</a:t>
            </a:r>
            <a:r>
              <a:rPr lang="en-US" altLang="en-US" sz="2400" dirty="0">
                <a:solidFill>
                  <a:srgbClr val="0432FF"/>
                </a:solidFill>
                <a:latin typeface="Consolas" charset="0"/>
                <a:ea typeface="Consolas" charset="0"/>
                <a:cs typeface="Consolas" charset="0"/>
              </a:rPr>
              <a:t> extends false final finally float for </a:t>
            </a:r>
            <a:r>
              <a:rPr lang="en-US" altLang="en-US" sz="2400" dirty="0" err="1">
                <a:latin typeface="Consolas" charset="0"/>
                <a:ea typeface="Consolas" charset="0"/>
                <a:cs typeface="Consolas" charset="0"/>
              </a:rPr>
              <a:t>goto</a:t>
            </a:r>
            <a:r>
              <a:rPr lang="en-US" altLang="en-US" sz="2400" dirty="0">
                <a:solidFill>
                  <a:srgbClr val="0432FF"/>
                </a:solidFill>
                <a:latin typeface="Consolas" charset="0"/>
                <a:ea typeface="Consolas" charset="0"/>
                <a:cs typeface="Consolas" charset="0"/>
              </a:rPr>
              <a:t> if implements import </a:t>
            </a:r>
            <a:r>
              <a:rPr lang="en-US" altLang="en-US" sz="2400" dirty="0" err="1">
                <a:solidFill>
                  <a:srgbClr val="0432FF"/>
                </a:solidFill>
                <a:latin typeface="Consolas" charset="0"/>
                <a:ea typeface="Consolas" charset="0"/>
                <a:cs typeface="Consolas" charset="0"/>
              </a:rPr>
              <a:t>instanceof</a:t>
            </a:r>
            <a:r>
              <a:rPr lang="en-US" altLang="en-US" sz="2400" dirty="0">
                <a:solidFill>
                  <a:srgbClr val="0432FF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altLang="en-US" sz="2400" dirty="0" err="1">
                <a:solidFill>
                  <a:srgbClr val="0432FF"/>
                </a:solidFill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altLang="en-US" sz="2400" dirty="0">
                <a:solidFill>
                  <a:srgbClr val="0432FF"/>
                </a:solidFill>
                <a:latin typeface="Consolas" charset="0"/>
                <a:ea typeface="Consolas" charset="0"/>
                <a:cs typeface="Consolas" charset="0"/>
              </a:rPr>
              <a:t> interface long </a:t>
            </a:r>
            <a:r>
              <a:rPr lang="en-US" altLang="en-US" sz="2400" dirty="0">
                <a:latin typeface="Consolas" charset="0"/>
                <a:ea typeface="Consolas" charset="0"/>
                <a:cs typeface="Consolas" charset="0"/>
              </a:rPr>
              <a:t>native</a:t>
            </a:r>
            <a:r>
              <a:rPr lang="en-US" altLang="en-US" sz="2400" dirty="0">
                <a:solidFill>
                  <a:srgbClr val="0432FF"/>
                </a:solidFill>
                <a:latin typeface="Consolas" charset="0"/>
                <a:ea typeface="Consolas" charset="0"/>
                <a:cs typeface="Consolas" charset="0"/>
              </a:rPr>
              <a:t> new null </a:t>
            </a:r>
            <a:r>
              <a:rPr lang="en-US" altLang="en-US" sz="2400" dirty="0">
                <a:latin typeface="Consolas" charset="0"/>
                <a:ea typeface="Consolas" charset="0"/>
                <a:cs typeface="Consolas" charset="0"/>
              </a:rPr>
              <a:t>package</a:t>
            </a:r>
            <a:r>
              <a:rPr lang="en-US" altLang="en-US" sz="2400" dirty="0">
                <a:solidFill>
                  <a:srgbClr val="0432FF"/>
                </a:solidFill>
                <a:latin typeface="Consolas" charset="0"/>
                <a:ea typeface="Consolas" charset="0"/>
                <a:cs typeface="Consolas" charset="0"/>
              </a:rPr>
              <a:t> private protected public return short static </a:t>
            </a:r>
            <a:r>
              <a:rPr lang="en-US" altLang="en-US" sz="2400" dirty="0" err="1">
                <a:latin typeface="Consolas" charset="0"/>
                <a:ea typeface="Consolas" charset="0"/>
                <a:cs typeface="Consolas" charset="0"/>
              </a:rPr>
              <a:t>strictfp</a:t>
            </a:r>
            <a:r>
              <a:rPr lang="en-US" altLang="en-US" sz="2400" dirty="0">
                <a:solidFill>
                  <a:srgbClr val="0432FF"/>
                </a:solidFill>
                <a:latin typeface="Consolas" charset="0"/>
                <a:ea typeface="Consolas" charset="0"/>
                <a:cs typeface="Consolas" charset="0"/>
              </a:rPr>
              <a:t> super switch </a:t>
            </a:r>
            <a:r>
              <a:rPr lang="en-US" altLang="en-US" sz="2400" dirty="0">
                <a:latin typeface="Consolas" charset="0"/>
                <a:ea typeface="Consolas" charset="0"/>
                <a:cs typeface="Consolas" charset="0"/>
              </a:rPr>
              <a:t>synchronized</a:t>
            </a:r>
            <a:r>
              <a:rPr lang="en-US" altLang="en-US" sz="2400" dirty="0">
                <a:solidFill>
                  <a:srgbClr val="0432FF"/>
                </a:solidFill>
                <a:latin typeface="Consolas" charset="0"/>
                <a:ea typeface="Consolas" charset="0"/>
                <a:cs typeface="Consolas" charset="0"/>
              </a:rPr>
              <a:t> this throw throws </a:t>
            </a:r>
            <a:r>
              <a:rPr lang="en-US" altLang="en-US" sz="2400" dirty="0">
                <a:latin typeface="Consolas" charset="0"/>
                <a:ea typeface="Consolas" charset="0"/>
                <a:cs typeface="Consolas" charset="0"/>
              </a:rPr>
              <a:t>transient</a:t>
            </a:r>
            <a:r>
              <a:rPr lang="en-US" altLang="en-US" sz="2400" dirty="0">
                <a:solidFill>
                  <a:srgbClr val="0432FF"/>
                </a:solidFill>
                <a:latin typeface="Consolas" charset="0"/>
                <a:ea typeface="Consolas" charset="0"/>
                <a:cs typeface="Consolas" charset="0"/>
              </a:rPr>
              <a:t> true try void </a:t>
            </a:r>
            <a:r>
              <a:rPr lang="en-US" altLang="en-US" sz="2400" dirty="0">
                <a:latin typeface="Consolas" charset="0"/>
                <a:ea typeface="Consolas" charset="0"/>
                <a:cs typeface="Consolas" charset="0"/>
              </a:rPr>
              <a:t>volatile</a:t>
            </a:r>
            <a:r>
              <a:rPr lang="en-US" altLang="en-US" sz="2400" dirty="0">
                <a:solidFill>
                  <a:srgbClr val="0432FF"/>
                </a:solidFill>
                <a:latin typeface="Consolas" charset="0"/>
                <a:ea typeface="Consolas" charset="0"/>
                <a:cs typeface="Consolas" charset="0"/>
              </a:rPr>
              <a:t> while</a:t>
            </a:r>
            <a:endParaRPr lang="en-US" altLang="en-US" sz="1800" dirty="0">
              <a:solidFill>
                <a:srgbClr val="0432FF"/>
              </a:solidFill>
              <a:latin typeface="Consolas" charset="0"/>
              <a:ea typeface="Consolas" charset="0"/>
              <a:cs typeface="Consolas" charset="0"/>
            </a:endParaRPr>
          </a:p>
          <a:p>
            <a:pPr>
              <a:spcBef>
                <a:spcPct val="0"/>
              </a:spcBef>
              <a:buFont typeface="Calibri" charset="0"/>
              <a:buNone/>
            </a:pPr>
            <a:endParaRPr lang="en-US" altLang="en-US" sz="1800" dirty="0">
              <a:solidFill>
                <a:srgbClr val="0432FF"/>
              </a:solidFill>
              <a:latin typeface="Consolas" charset="0"/>
              <a:ea typeface="Consolas" charset="0"/>
              <a:cs typeface="Consolas" charset="0"/>
            </a:endParaRPr>
          </a:p>
          <a:p>
            <a:pPr>
              <a:spcBef>
                <a:spcPct val="0"/>
              </a:spcBef>
              <a:buFont typeface="Calibri" charset="0"/>
              <a:buNone/>
            </a:pPr>
            <a:endParaRPr lang="en-US" altLang="en-US" sz="1800" dirty="0">
              <a:solidFill>
                <a:srgbClr val="0432FF"/>
              </a:solidFill>
              <a:latin typeface="Consolas" charset="0"/>
              <a:ea typeface="Consolas" charset="0"/>
              <a:cs typeface="Consolas" charset="0"/>
            </a:endParaRPr>
          </a:p>
        </p:txBody>
      </p:sp>
      <p:pic>
        <p:nvPicPr>
          <p:cNvPr id="20" name="Picture 10" descr="elated image" title="Java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745991"/>
            <a:ext cx="1601787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1736725"/>
            <a:ext cx="7886700" cy="4440239"/>
          </a:xfrm>
        </p:spPr>
        <p:txBody>
          <a:bodyPr rtlCol="0">
            <a:normAutofit/>
          </a:bodyPr>
          <a:lstStyle/>
          <a:p>
            <a:pPr marL="91440" indent="-91440" fontAlgn="auto">
              <a:buFont typeface="Calibri" panose="020F0502020204030204" pitchFamily="34" charset="0"/>
              <a:buChar char=" "/>
              <a:defRPr/>
            </a:pPr>
            <a:r>
              <a:rPr lang="en-US" sz="2400" dirty="0">
                <a:solidFill>
                  <a:srgbClr val="0432FF"/>
                </a:solidFill>
                <a:latin typeface="Consolas" charset="0"/>
                <a:ea typeface="Consolas" charset="0"/>
                <a:cs typeface="Consolas" charset="0"/>
              </a:rPr>
              <a:t>abstract 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as</a:t>
            </a:r>
            <a:r>
              <a:rPr lang="en-US" sz="2400" dirty="0">
                <a:solidFill>
                  <a:srgbClr val="0432FF"/>
                </a:solidFill>
                <a:latin typeface="Consolas" charset="0"/>
                <a:ea typeface="Consolas" charset="0"/>
                <a:cs typeface="Consolas" charset="0"/>
              </a:rPr>
              <a:t> base </a:t>
            </a:r>
            <a:r>
              <a:rPr lang="en-US" sz="2400" dirty="0" err="1">
                <a:solidFill>
                  <a:srgbClr val="0432FF"/>
                </a:solidFill>
                <a:latin typeface="Consolas" charset="0"/>
                <a:ea typeface="Consolas" charset="0"/>
                <a:cs typeface="Consolas" charset="0"/>
              </a:rPr>
              <a:t>bool</a:t>
            </a:r>
            <a:r>
              <a:rPr lang="en-US" sz="2400" dirty="0">
                <a:solidFill>
                  <a:srgbClr val="0432FF"/>
                </a:solidFill>
                <a:latin typeface="Consolas" charset="0"/>
                <a:ea typeface="Consolas" charset="0"/>
                <a:cs typeface="Consolas" charset="0"/>
              </a:rPr>
              <a:t> break byte case catch char 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checked</a:t>
            </a:r>
            <a:r>
              <a:rPr lang="en-US" sz="2400" dirty="0">
                <a:solidFill>
                  <a:srgbClr val="0432FF"/>
                </a:solidFill>
                <a:latin typeface="Consolas" charset="0"/>
                <a:ea typeface="Consolas" charset="0"/>
                <a:cs typeface="Consolas" charset="0"/>
              </a:rPr>
              <a:t> class </a:t>
            </a:r>
            <a:r>
              <a:rPr lang="en-US" sz="2400" dirty="0" err="1">
                <a:solidFill>
                  <a:srgbClr val="0432FF"/>
                </a:solidFill>
                <a:latin typeface="Consolas" charset="0"/>
                <a:ea typeface="Consolas" charset="0"/>
                <a:cs typeface="Consolas" charset="0"/>
              </a:rPr>
              <a:t>const</a:t>
            </a:r>
            <a:r>
              <a:rPr lang="en-US" sz="2400" dirty="0">
                <a:solidFill>
                  <a:srgbClr val="0432FF"/>
                </a:solidFill>
                <a:latin typeface="Consolas" charset="0"/>
                <a:ea typeface="Consolas" charset="0"/>
                <a:cs typeface="Consolas" charset="0"/>
              </a:rPr>
              <a:t> continue 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decimal</a:t>
            </a:r>
            <a:r>
              <a:rPr lang="en-US" sz="2400" dirty="0">
                <a:solidFill>
                  <a:srgbClr val="0432FF"/>
                </a:solidFill>
                <a:latin typeface="Consolas" charset="0"/>
                <a:ea typeface="Consolas" charset="0"/>
                <a:cs typeface="Consolas" charset="0"/>
              </a:rPr>
              <a:t> default 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delegate</a:t>
            </a:r>
            <a:r>
              <a:rPr lang="en-US" sz="2400" dirty="0">
                <a:solidFill>
                  <a:srgbClr val="0432FF"/>
                </a:solidFill>
                <a:latin typeface="Consolas" charset="0"/>
                <a:ea typeface="Consolas" charset="0"/>
                <a:cs typeface="Consolas" charset="0"/>
              </a:rPr>
              <a:t> do double else 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enum</a:t>
            </a:r>
            <a:r>
              <a:rPr lang="en-US" sz="2400" dirty="0">
                <a:solidFill>
                  <a:srgbClr val="0432FF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event explicit extern</a:t>
            </a:r>
            <a:r>
              <a:rPr lang="en-US" sz="2400" dirty="0">
                <a:solidFill>
                  <a:srgbClr val="0432FF"/>
                </a:solidFill>
                <a:latin typeface="Consolas" charset="0"/>
                <a:ea typeface="Consolas" charset="0"/>
                <a:cs typeface="Consolas" charset="0"/>
              </a:rPr>
              <a:t> false finally 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fixed</a:t>
            </a:r>
            <a:r>
              <a:rPr lang="en-US" sz="2400" dirty="0">
                <a:solidFill>
                  <a:srgbClr val="0432FF"/>
                </a:solidFill>
                <a:latin typeface="Consolas" charset="0"/>
                <a:ea typeface="Consolas" charset="0"/>
                <a:cs typeface="Consolas" charset="0"/>
              </a:rPr>
              <a:t> float for </a:t>
            </a:r>
            <a:r>
              <a:rPr lang="en-US" sz="2400" dirty="0" err="1">
                <a:solidFill>
                  <a:srgbClr val="0432FF"/>
                </a:solidFill>
                <a:latin typeface="Consolas" charset="0"/>
                <a:ea typeface="Consolas" charset="0"/>
                <a:cs typeface="Consolas" charset="0"/>
              </a:rPr>
              <a:t>foreach</a:t>
            </a:r>
            <a:r>
              <a:rPr lang="en-US" sz="2400" dirty="0">
                <a:solidFill>
                  <a:srgbClr val="0432FF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goto</a:t>
            </a:r>
            <a:r>
              <a:rPr lang="en-US" sz="2400" dirty="0">
                <a:solidFill>
                  <a:srgbClr val="0432FF"/>
                </a:solidFill>
                <a:latin typeface="Consolas" charset="0"/>
                <a:ea typeface="Consolas" charset="0"/>
                <a:cs typeface="Consolas" charset="0"/>
              </a:rPr>
              <a:t> if 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implicit</a:t>
            </a:r>
            <a:r>
              <a:rPr lang="en-US" sz="2400" dirty="0">
                <a:solidFill>
                  <a:srgbClr val="0432FF"/>
                </a:solidFill>
                <a:latin typeface="Consolas" charset="0"/>
                <a:ea typeface="Consolas" charset="0"/>
                <a:cs typeface="Consolas" charset="0"/>
              </a:rPr>
              <a:t> in </a:t>
            </a:r>
            <a:r>
              <a:rPr lang="en-US" sz="2400" dirty="0" err="1">
                <a:solidFill>
                  <a:srgbClr val="0432FF"/>
                </a:solidFill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sz="2400" dirty="0">
                <a:solidFill>
                  <a:srgbClr val="0432FF"/>
                </a:solidFill>
                <a:latin typeface="Consolas" charset="0"/>
                <a:ea typeface="Consolas" charset="0"/>
                <a:cs typeface="Consolas" charset="0"/>
              </a:rPr>
              <a:t> interface 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internal</a:t>
            </a:r>
            <a:r>
              <a:rPr lang="en-US" sz="2400" dirty="0">
                <a:solidFill>
                  <a:srgbClr val="0432FF"/>
                </a:solidFill>
                <a:latin typeface="Consolas" charset="0"/>
                <a:ea typeface="Consolas" charset="0"/>
                <a:cs typeface="Consolas" charset="0"/>
              </a:rPr>
              <a:t> is 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lock</a:t>
            </a:r>
            <a:r>
              <a:rPr lang="en-US" sz="2400" dirty="0">
                <a:solidFill>
                  <a:srgbClr val="0432FF"/>
                </a:solidFill>
                <a:latin typeface="Consolas" charset="0"/>
                <a:ea typeface="Consolas" charset="0"/>
                <a:cs typeface="Consolas" charset="0"/>
              </a:rPr>
              <a:t> long namespace new null object 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operator</a:t>
            </a:r>
            <a:r>
              <a:rPr lang="en-US" sz="2400" dirty="0">
                <a:solidFill>
                  <a:srgbClr val="0432FF"/>
                </a:solidFill>
                <a:latin typeface="Consolas" charset="0"/>
                <a:ea typeface="Consolas" charset="0"/>
                <a:cs typeface="Consolas" charset="0"/>
              </a:rPr>
              <a:t> out override 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params</a:t>
            </a:r>
            <a:r>
              <a:rPr lang="en-US" sz="2400" dirty="0">
                <a:solidFill>
                  <a:srgbClr val="0432FF"/>
                </a:solidFill>
                <a:latin typeface="Consolas" charset="0"/>
                <a:ea typeface="Consolas" charset="0"/>
                <a:cs typeface="Consolas" charset="0"/>
              </a:rPr>
              <a:t> private protected public 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readonly</a:t>
            </a:r>
            <a:r>
              <a:rPr lang="en-US" sz="2400" dirty="0">
                <a:solidFill>
                  <a:srgbClr val="0432FF"/>
                </a:solidFill>
                <a:latin typeface="Consolas" charset="0"/>
                <a:ea typeface="Consolas" charset="0"/>
                <a:cs typeface="Consolas" charset="0"/>
              </a:rPr>
              <a:t> ref return 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sbyte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sealed </a:t>
            </a:r>
            <a:r>
              <a:rPr lang="en-US" sz="2400" dirty="0">
                <a:solidFill>
                  <a:srgbClr val="0432FF"/>
                </a:solidFill>
                <a:latin typeface="Consolas" charset="0"/>
                <a:ea typeface="Consolas" charset="0"/>
                <a:cs typeface="Consolas" charset="0"/>
              </a:rPr>
              <a:t>short </a:t>
            </a:r>
            <a:r>
              <a:rPr lang="en-US" sz="2400" dirty="0" err="1">
                <a:solidFill>
                  <a:srgbClr val="0432FF"/>
                </a:solidFill>
                <a:latin typeface="Consolas" charset="0"/>
                <a:ea typeface="Consolas" charset="0"/>
                <a:cs typeface="Consolas" charset="0"/>
              </a:rPr>
              <a:t>sizeof</a:t>
            </a:r>
            <a:r>
              <a:rPr lang="en-US" sz="2400" dirty="0">
                <a:solidFill>
                  <a:srgbClr val="0432FF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stackalloc</a:t>
            </a:r>
            <a:r>
              <a:rPr lang="en-US" sz="2400" dirty="0">
                <a:solidFill>
                  <a:srgbClr val="0432FF"/>
                </a:solidFill>
                <a:latin typeface="Consolas" charset="0"/>
                <a:ea typeface="Consolas" charset="0"/>
                <a:cs typeface="Consolas" charset="0"/>
              </a:rPr>
              <a:t> static string </a:t>
            </a:r>
            <a:r>
              <a:rPr lang="en-US" sz="2400" dirty="0" err="1">
                <a:solidFill>
                  <a:srgbClr val="0432FF"/>
                </a:solidFill>
                <a:latin typeface="Consolas" charset="0"/>
                <a:ea typeface="Consolas" charset="0"/>
                <a:cs typeface="Consolas" charset="0"/>
              </a:rPr>
              <a:t>struct</a:t>
            </a:r>
            <a:r>
              <a:rPr lang="en-US" sz="2400" dirty="0">
                <a:solidFill>
                  <a:srgbClr val="0432FF"/>
                </a:solidFill>
                <a:latin typeface="Consolas" charset="0"/>
                <a:ea typeface="Consolas" charset="0"/>
                <a:cs typeface="Consolas" charset="0"/>
              </a:rPr>
              <a:t> switch this throw true try 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typeof</a:t>
            </a:r>
            <a:r>
              <a:rPr lang="en-US" sz="2400" dirty="0">
                <a:solidFill>
                  <a:srgbClr val="0432FF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2400" dirty="0" err="1">
                <a:solidFill>
                  <a:srgbClr val="0432FF"/>
                </a:solidFill>
                <a:latin typeface="Consolas" charset="0"/>
                <a:ea typeface="Consolas" charset="0"/>
                <a:cs typeface="Consolas" charset="0"/>
              </a:rPr>
              <a:t>uint</a:t>
            </a:r>
            <a:r>
              <a:rPr lang="en-US" sz="2400" dirty="0">
                <a:solidFill>
                  <a:srgbClr val="0432FF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2400" dirty="0" err="1">
                <a:solidFill>
                  <a:srgbClr val="0432FF"/>
                </a:solidFill>
                <a:latin typeface="Consolas" charset="0"/>
                <a:ea typeface="Consolas" charset="0"/>
                <a:cs typeface="Consolas" charset="0"/>
              </a:rPr>
              <a:t>ulong</a:t>
            </a:r>
            <a:r>
              <a:rPr lang="en-US" sz="2400" dirty="0">
                <a:solidFill>
                  <a:srgbClr val="0432FF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unchecked unsafe</a:t>
            </a:r>
            <a:r>
              <a:rPr lang="en-US" sz="2400" dirty="0">
                <a:solidFill>
                  <a:srgbClr val="0432FF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2400" dirty="0" err="1">
                <a:solidFill>
                  <a:srgbClr val="0432FF"/>
                </a:solidFill>
                <a:latin typeface="Consolas" charset="0"/>
                <a:ea typeface="Consolas" charset="0"/>
                <a:cs typeface="Consolas" charset="0"/>
              </a:rPr>
              <a:t>ushort</a:t>
            </a:r>
            <a:r>
              <a:rPr lang="en-US" sz="2400" dirty="0">
                <a:solidFill>
                  <a:srgbClr val="0432FF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br>
              <a:rPr lang="en-US" sz="2400" dirty="0">
                <a:solidFill>
                  <a:srgbClr val="0432FF"/>
                </a:solidFill>
                <a:latin typeface="Consolas" charset="0"/>
                <a:ea typeface="Consolas" charset="0"/>
                <a:cs typeface="Consolas" charset="0"/>
              </a:rPr>
            </a:br>
            <a:r>
              <a:rPr lang="en-US" sz="2400" dirty="0">
                <a:solidFill>
                  <a:srgbClr val="0432FF"/>
                </a:solidFill>
                <a:latin typeface="Consolas" charset="0"/>
                <a:ea typeface="Consolas" charset="0"/>
                <a:cs typeface="Consolas" charset="0"/>
              </a:rPr>
              <a:t>using </a:t>
            </a:r>
            <a:r>
              <a:rPr lang="en-US" sz="2400" dirty="0" err="1">
                <a:solidFill>
                  <a:srgbClr val="0432FF"/>
                </a:solidFill>
                <a:latin typeface="Consolas" charset="0"/>
                <a:ea typeface="Consolas" charset="0"/>
                <a:cs typeface="Consolas" charset="0"/>
              </a:rPr>
              <a:t>var</a:t>
            </a:r>
            <a:r>
              <a:rPr lang="en-US" sz="2400" dirty="0">
                <a:solidFill>
                  <a:srgbClr val="0432FF"/>
                </a:solidFill>
                <a:latin typeface="Consolas" charset="0"/>
                <a:ea typeface="Consolas" charset="0"/>
                <a:cs typeface="Consolas" charset="0"/>
              </a:rPr>
              <a:t> virtual void 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volatile</a:t>
            </a:r>
            <a:r>
              <a:rPr lang="en-US" sz="2400" dirty="0">
                <a:solidFill>
                  <a:srgbClr val="0432FF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br>
              <a:rPr lang="en-US" sz="2400" dirty="0">
                <a:solidFill>
                  <a:srgbClr val="0432FF"/>
                </a:solidFill>
                <a:latin typeface="Consolas" charset="0"/>
                <a:ea typeface="Consolas" charset="0"/>
                <a:cs typeface="Consolas" charset="0"/>
              </a:rPr>
            </a:br>
            <a:r>
              <a:rPr lang="en-US" sz="2400" dirty="0">
                <a:solidFill>
                  <a:srgbClr val="0432FF"/>
                </a:solidFill>
                <a:latin typeface="Consolas" charset="0"/>
                <a:ea typeface="Consolas" charset="0"/>
                <a:cs typeface="Consolas" charset="0"/>
              </a:rPr>
              <a:t>while</a:t>
            </a:r>
            <a:r>
              <a:rPr lang="en-US" sz="2400" dirty="0">
                <a:solidFill>
                  <a:srgbClr val="0432FF"/>
                </a:solidFill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553200" y="5142391"/>
            <a:ext cx="2155994" cy="109855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22325" y="685800"/>
            <a:ext cx="7543800" cy="1050925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C# Keywords</a:t>
            </a:r>
            <a:b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altLang="en-US" sz="3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(bad for variable names)</a:t>
            </a:r>
            <a:endParaRPr lang="en-US" altLang="en-US" sz="4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1" name="Picture 12" descr="mage result for C# icon" title="C Sharp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9069" y="5301456"/>
            <a:ext cx="1053931" cy="1011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5"/>
          <p:cNvSpPr>
            <a:spLocks noGrp="1"/>
          </p:cNvSpPr>
          <p:nvPr>
            <p:ph type="title"/>
          </p:nvPr>
        </p:nvSpPr>
        <p:spPr>
          <a:xfrm>
            <a:off x="533400" y="603250"/>
            <a:ext cx="7543800" cy="93345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Motivation</a:t>
            </a:r>
          </a:p>
        </p:txBody>
      </p:sp>
      <p:sp>
        <p:nvSpPr>
          <p:cNvPr id="16386" name="Content Placeholder 6"/>
          <p:cNvSpPr>
            <a:spLocks noGrp="1"/>
          </p:cNvSpPr>
          <p:nvPr>
            <p:ph idx="1"/>
          </p:nvPr>
        </p:nvSpPr>
        <p:spPr>
          <a:xfrm>
            <a:off x="822325" y="1828800"/>
            <a:ext cx="7712075" cy="4046538"/>
          </a:xfrm>
        </p:spPr>
        <p:txBody>
          <a:bodyPr rtlCol="0">
            <a:normAutofit/>
          </a:bodyPr>
          <a:lstStyle/>
          <a:p>
            <a:pPr marL="0" indent="0" fontAlgn="auto">
              <a:buFont typeface="Arial" charset="0"/>
              <a:buNone/>
              <a:defRPr/>
            </a:pPr>
            <a:r>
              <a:rPr lang="en-US" altLang="en-US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 learn the basic elements of programming:</a:t>
            </a:r>
          </a:p>
          <a:p>
            <a:pPr marL="514350" indent="-514350" fontAlgn="auto">
              <a:buFont typeface="+mj-lt"/>
              <a:buAutoNum type="arabicPeriod"/>
              <a:defRPr/>
            </a:pPr>
            <a:r>
              <a:rPr lang="en-US" altLang="en-US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Declaring variables (a named chunk of memory)</a:t>
            </a:r>
          </a:p>
          <a:p>
            <a:pPr marL="514350" indent="-514350" fontAlgn="auto">
              <a:buFont typeface="+mj-lt"/>
              <a:buAutoNum type="arabicPeriod"/>
              <a:defRPr/>
            </a:pPr>
            <a:r>
              <a:rPr lang="en-US" altLang="en-US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Data types (the kind of info you’re going to store)</a:t>
            </a:r>
          </a:p>
          <a:p>
            <a:pPr marL="514350" indent="-514350" fontAlgn="auto">
              <a:buFont typeface="+mj-lt"/>
              <a:buAutoNum type="arabicPeriod"/>
              <a:defRPr/>
            </a:pPr>
            <a:r>
              <a:rPr lang="en-US" altLang="en-US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Assignment (putting values into a chunk of memory)</a:t>
            </a:r>
          </a:p>
          <a:p>
            <a:pPr marL="514350" indent="-514350" fontAlgn="auto">
              <a:buFont typeface="+mj-lt"/>
              <a:buAutoNum type="arabicPeriod"/>
              <a:defRPr/>
            </a:pPr>
            <a:r>
              <a:rPr lang="en-US" altLang="en-US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String literals</a:t>
            </a:r>
          </a:p>
          <a:p>
            <a:pPr marL="514350" indent="-514350" fontAlgn="auto">
              <a:buFont typeface="+mj-lt"/>
              <a:buAutoNum type="arabicPeriod"/>
              <a:defRPr/>
            </a:pPr>
            <a:r>
              <a:rPr lang="en-US" altLang="en-US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Review printing</a:t>
            </a:r>
          </a:p>
          <a:p>
            <a:pPr marL="0" indent="0" fontAlgn="auto">
              <a:buNone/>
              <a:defRPr/>
            </a:pPr>
            <a:endParaRPr lang="en-US" altLang="en-US" sz="2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7220" y="1371600"/>
            <a:ext cx="8069580" cy="48815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err="1"/>
              <a:t>alignas</a:t>
            </a:r>
            <a:r>
              <a:rPr lang="en-US" sz="2400" dirty="0"/>
              <a:t>, </a:t>
            </a:r>
            <a:r>
              <a:rPr lang="en-US" sz="2400" dirty="0" err="1"/>
              <a:t>alignof</a:t>
            </a:r>
            <a:r>
              <a:rPr lang="en-US" sz="2400" dirty="0"/>
              <a:t>, and, </a:t>
            </a:r>
            <a:r>
              <a:rPr lang="en-US" sz="2400" dirty="0" err="1"/>
              <a:t>and_eq</a:t>
            </a:r>
            <a:r>
              <a:rPr lang="en-US" sz="2400" dirty="0"/>
              <a:t>, </a:t>
            </a:r>
            <a:r>
              <a:rPr lang="en-US" sz="2400" dirty="0" err="1"/>
              <a:t>asm</a:t>
            </a:r>
            <a:r>
              <a:rPr lang="en-US" sz="2400" dirty="0"/>
              <a:t>, </a:t>
            </a:r>
            <a:r>
              <a:rPr lang="en-US" sz="2400" dirty="0" err="1"/>
              <a:t>atomic_cancel</a:t>
            </a:r>
            <a:r>
              <a:rPr lang="en-US" sz="2400" dirty="0"/>
              <a:t>, </a:t>
            </a:r>
            <a:r>
              <a:rPr lang="en-US" sz="2400" dirty="0" err="1"/>
              <a:t>atomic_commit</a:t>
            </a:r>
            <a:r>
              <a:rPr lang="en-US" sz="2400" dirty="0"/>
              <a:t>, </a:t>
            </a:r>
            <a:r>
              <a:rPr lang="en-US" sz="2400" dirty="0" err="1"/>
              <a:t>atomic_noexcept</a:t>
            </a:r>
            <a:r>
              <a:rPr lang="en-US" sz="2400" dirty="0"/>
              <a:t>, auto, </a:t>
            </a:r>
            <a:r>
              <a:rPr lang="en-US" sz="2400" dirty="0" err="1"/>
              <a:t>bitand,bitor</a:t>
            </a:r>
            <a:r>
              <a:rPr lang="en-US" sz="2400" dirty="0"/>
              <a:t>, </a:t>
            </a:r>
            <a:r>
              <a:rPr lang="en-US" sz="2400" dirty="0" err="1"/>
              <a:t>bool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0432FF"/>
                </a:solidFill>
              </a:rPr>
              <a:t>break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0432FF"/>
                </a:solidFill>
              </a:rPr>
              <a:t>case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0432FF"/>
                </a:solidFill>
              </a:rPr>
              <a:t>catch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0432FF"/>
                </a:solidFill>
              </a:rPr>
              <a:t>char</a:t>
            </a:r>
            <a:r>
              <a:rPr lang="en-US" sz="2400" dirty="0"/>
              <a:t>, char8_t, char16_t, char32_t, </a:t>
            </a:r>
            <a:r>
              <a:rPr lang="en-US" sz="2400" dirty="0">
                <a:solidFill>
                  <a:srgbClr val="0432FF"/>
                </a:solidFill>
              </a:rPr>
              <a:t>class</a:t>
            </a:r>
            <a:r>
              <a:rPr lang="en-US" sz="2400" dirty="0"/>
              <a:t>, </a:t>
            </a:r>
            <a:r>
              <a:rPr lang="en-US" sz="2400" dirty="0" err="1"/>
              <a:t>compl</a:t>
            </a:r>
            <a:r>
              <a:rPr lang="en-US" sz="2400" dirty="0"/>
              <a:t>, concept, </a:t>
            </a:r>
            <a:r>
              <a:rPr lang="en-US" sz="2400" dirty="0" err="1">
                <a:solidFill>
                  <a:srgbClr val="0432FF"/>
                </a:solidFill>
              </a:rPr>
              <a:t>const</a:t>
            </a:r>
            <a:r>
              <a:rPr lang="en-US" sz="2400" dirty="0"/>
              <a:t>, </a:t>
            </a:r>
            <a:r>
              <a:rPr lang="en-US" sz="2400" dirty="0" err="1"/>
              <a:t>consteval</a:t>
            </a:r>
            <a:r>
              <a:rPr lang="en-US" sz="2400" dirty="0"/>
              <a:t>, </a:t>
            </a:r>
            <a:r>
              <a:rPr lang="en-US" sz="2400" dirty="0" err="1"/>
              <a:t>constexpr</a:t>
            </a:r>
            <a:r>
              <a:rPr lang="en-US" sz="2400" dirty="0"/>
              <a:t>, </a:t>
            </a:r>
            <a:r>
              <a:rPr lang="en-US" sz="2400" dirty="0" err="1"/>
              <a:t>const_cast</a:t>
            </a:r>
            <a:r>
              <a:rPr lang="en-US" sz="2400" dirty="0"/>
              <a:t>, continue, </a:t>
            </a:r>
            <a:r>
              <a:rPr lang="en-US" sz="2400" dirty="0" err="1"/>
              <a:t>co_await,co_return</a:t>
            </a:r>
            <a:r>
              <a:rPr lang="en-US" sz="2400" dirty="0"/>
              <a:t>, </a:t>
            </a:r>
            <a:r>
              <a:rPr lang="en-US" sz="2400" dirty="0" err="1"/>
              <a:t>co_yield</a:t>
            </a:r>
            <a:r>
              <a:rPr lang="en-US" sz="2400" dirty="0"/>
              <a:t>, </a:t>
            </a:r>
            <a:r>
              <a:rPr lang="en-US" sz="2400" dirty="0" err="1"/>
              <a:t>decltype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0432FF"/>
                </a:solidFill>
              </a:rPr>
              <a:t>default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0432FF"/>
                </a:solidFill>
              </a:rPr>
              <a:t>delete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0432FF"/>
                </a:solidFill>
              </a:rPr>
              <a:t>do</a:t>
            </a:r>
            <a:r>
              <a:rPr lang="en-US" sz="2400" dirty="0"/>
              <a:t>,</a:t>
            </a:r>
            <a:r>
              <a:rPr lang="en-US" sz="2400" dirty="0">
                <a:solidFill>
                  <a:srgbClr val="0432FF"/>
                </a:solidFill>
              </a:rPr>
              <a:t> double</a:t>
            </a:r>
            <a:r>
              <a:rPr lang="en-US" sz="2400" dirty="0"/>
              <a:t>, </a:t>
            </a:r>
            <a:r>
              <a:rPr lang="en-US" sz="2400" dirty="0" err="1"/>
              <a:t>dynamic_cast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0432FF"/>
                </a:solidFill>
              </a:rPr>
              <a:t>else</a:t>
            </a:r>
            <a:r>
              <a:rPr lang="en-US" sz="2400" dirty="0"/>
              <a:t>, </a:t>
            </a:r>
            <a:r>
              <a:rPr lang="en-US" sz="2400" dirty="0" err="1"/>
              <a:t>enum</a:t>
            </a:r>
            <a:r>
              <a:rPr lang="en-US" sz="2400" dirty="0"/>
              <a:t>, explicit, export, extern, </a:t>
            </a:r>
            <a:r>
              <a:rPr lang="en-US" sz="2400" dirty="0">
                <a:solidFill>
                  <a:srgbClr val="0432FF"/>
                </a:solidFill>
              </a:rPr>
              <a:t>false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0432FF"/>
                </a:solidFill>
              </a:rPr>
              <a:t>float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0432FF"/>
                </a:solidFill>
              </a:rPr>
              <a:t>for</a:t>
            </a:r>
            <a:r>
              <a:rPr lang="en-US" sz="2400" dirty="0"/>
              <a:t>, friend, </a:t>
            </a:r>
            <a:r>
              <a:rPr lang="en-US" sz="2400" dirty="0" err="1"/>
              <a:t>goto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0432FF"/>
                </a:solidFill>
              </a:rPr>
              <a:t>if, </a:t>
            </a:r>
            <a:r>
              <a:rPr lang="en-US" sz="2400" dirty="0"/>
              <a:t>inline, </a:t>
            </a:r>
            <a:r>
              <a:rPr lang="en-US" sz="2400" dirty="0" err="1">
                <a:solidFill>
                  <a:srgbClr val="0432FF"/>
                </a:solidFill>
              </a:rPr>
              <a:t>int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0432FF"/>
                </a:solidFill>
              </a:rPr>
              <a:t>long</a:t>
            </a:r>
            <a:r>
              <a:rPr lang="en-US" sz="2400" dirty="0"/>
              <a:t>, mutable, </a:t>
            </a:r>
            <a:r>
              <a:rPr lang="en-US" sz="2400" dirty="0">
                <a:solidFill>
                  <a:srgbClr val="0432FF"/>
                </a:solidFill>
              </a:rPr>
              <a:t>namespace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0432FF"/>
                </a:solidFill>
              </a:rPr>
              <a:t>new</a:t>
            </a:r>
            <a:r>
              <a:rPr lang="en-US" sz="2400" dirty="0"/>
              <a:t>, </a:t>
            </a:r>
            <a:r>
              <a:rPr lang="en-US" sz="2400" dirty="0" err="1"/>
              <a:t>noexcept</a:t>
            </a:r>
            <a:r>
              <a:rPr lang="en-US" sz="2400" dirty="0"/>
              <a:t>, not, </a:t>
            </a:r>
            <a:r>
              <a:rPr lang="en-US" sz="2400" dirty="0" err="1"/>
              <a:t>not_eq</a:t>
            </a:r>
            <a:r>
              <a:rPr lang="en-US" sz="2400" dirty="0"/>
              <a:t>, </a:t>
            </a:r>
            <a:r>
              <a:rPr lang="en-US" sz="2400" dirty="0" err="1"/>
              <a:t>nullptr</a:t>
            </a:r>
            <a:r>
              <a:rPr lang="en-US" sz="2400" dirty="0"/>
              <a:t>, operator, </a:t>
            </a:r>
            <a:r>
              <a:rPr lang="en-US" sz="2400" dirty="0">
                <a:solidFill>
                  <a:srgbClr val="0432FF"/>
                </a:solidFill>
              </a:rPr>
              <a:t>or</a:t>
            </a:r>
            <a:r>
              <a:rPr lang="en-US" sz="2400" dirty="0"/>
              <a:t>, </a:t>
            </a:r>
            <a:r>
              <a:rPr lang="en-US" sz="2400" dirty="0" err="1"/>
              <a:t>or_eq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0432FF"/>
                </a:solidFill>
              </a:rPr>
              <a:t>private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0432FF"/>
                </a:solidFill>
              </a:rPr>
              <a:t>protected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0432FF"/>
                </a:solidFill>
              </a:rPr>
              <a:t>public, </a:t>
            </a:r>
            <a:r>
              <a:rPr lang="en-US" sz="2400" dirty="0" err="1"/>
              <a:t>reflexpr</a:t>
            </a:r>
            <a:r>
              <a:rPr lang="en-US" sz="2400" dirty="0"/>
              <a:t>, register, </a:t>
            </a:r>
            <a:r>
              <a:rPr lang="en-US" sz="2400" dirty="0" err="1"/>
              <a:t>reinterpret_cast</a:t>
            </a:r>
            <a:r>
              <a:rPr lang="en-US" sz="2400" dirty="0"/>
              <a:t>, requires, </a:t>
            </a:r>
            <a:r>
              <a:rPr lang="en-US" sz="2400" dirty="0">
                <a:solidFill>
                  <a:srgbClr val="0432FF"/>
                </a:solidFill>
              </a:rPr>
              <a:t>return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0432FF"/>
                </a:solidFill>
              </a:rPr>
              <a:t>short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0432FF"/>
                </a:solidFill>
              </a:rPr>
              <a:t>signed</a:t>
            </a:r>
            <a:r>
              <a:rPr lang="en-US" sz="2400" dirty="0"/>
              <a:t>, </a:t>
            </a:r>
            <a:r>
              <a:rPr lang="en-US" sz="2400" dirty="0" err="1">
                <a:solidFill>
                  <a:srgbClr val="0432FF"/>
                </a:solidFill>
              </a:rPr>
              <a:t>sizeof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0432FF"/>
                </a:solidFill>
              </a:rPr>
              <a:t>static</a:t>
            </a:r>
            <a:r>
              <a:rPr lang="en-US" sz="2400" dirty="0"/>
              <a:t>, </a:t>
            </a:r>
            <a:r>
              <a:rPr lang="en-US" sz="2400" dirty="0" err="1"/>
              <a:t>static_assert</a:t>
            </a:r>
            <a:r>
              <a:rPr lang="en-US" sz="2400" dirty="0"/>
              <a:t>, </a:t>
            </a:r>
            <a:r>
              <a:rPr lang="en-US" sz="2400" dirty="0" err="1"/>
              <a:t>static_cast</a:t>
            </a:r>
            <a:r>
              <a:rPr lang="en-US" sz="2400" dirty="0"/>
              <a:t>, </a:t>
            </a:r>
            <a:r>
              <a:rPr lang="en-US" sz="2400" dirty="0" err="1">
                <a:solidFill>
                  <a:srgbClr val="0432FF"/>
                </a:solidFill>
              </a:rPr>
              <a:t>struct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0432FF"/>
                </a:solidFill>
              </a:rPr>
              <a:t>switch</a:t>
            </a:r>
            <a:r>
              <a:rPr lang="en-US" sz="2400" dirty="0"/>
              <a:t>,</a:t>
            </a:r>
            <a:r>
              <a:rPr lang="en-US" sz="2400" dirty="0">
                <a:solidFill>
                  <a:srgbClr val="0432FF"/>
                </a:solidFill>
              </a:rPr>
              <a:t> </a:t>
            </a:r>
            <a:r>
              <a:rPr lang="en-US" sz="2400" dirty="0"/>
              <a:t>synchronized, template, </a:t>
            </a:r>
            <a:r>
              <a:rPr lang="en-US" sz="2400" dirty="0">
                <a:solidFill>
                  <a:srgbClr val="0432FF"/>
                </a:solidFill>
              </a:rPr>
              <a:t>this</a:t>
            </a:r>
            <a:r>
              <a:rPr lang="en-US" sz="2400" dirty="0"/>
              <a:t>, </a:t>
            </a:r>
            <a:r>
              <a:rPr lang="en-US" sz="2400" dirty="0" err="1"/>
              <a:t>thread_local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0432FF"/>
                </a:solidFill>
              </a:rPr>
              <a:t>throw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0432FF"/>
                </a:solidFill>
              </a:rPr>
              <a:t>true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0432FF"/>
                </a:solidFill>
              </a:rPr>
              <a:t>try</a:t>
            </a:r>
            <a:r>
              <a:rPr lang="en-US" sz="2400" dirty="0"/>
              <a:t>, </a:t>
            </a:r>
            <a:r>
              <a:rPr lang="en-US" sz="2400" dirty="0" err="1">
                <a:solidFill>
                  <a:srgbClr val="0432FF"/>
                </a:solidFill>
              </a:rPr>
              <a:t>typedef</a:t>
            </a:r>
            <a:r>
              <a:rPr lang="en-US" sz="2400" dirty="0"/>
              <a:t>, </a:t>
            </a:r>
            <a:r>
              <a:rPr lang="en-US" sz="2400" dirty="0" err="1"/>
              <a:t>typeid</a:t>
            </a:r>
            <a:r>
              <a:rPr lang="en-US" sz="2400" dirty="0"/>
              <a:t>, </a:t>
            </a:r>
            <a:r>
              <a:rPr lang="en-US" sz="2400" dirty="0" err="1"/>
              <a:t>typename</a:t>
            </a:r>
            <a:r>
              <a:rPr lang="en-US" sz="2400" dirty="0"/>
              <a:t>, union, </a:t>
            </a:r>
            <a:r>
              <a:rPr lang="en-US" sz="2400" dirty="0">
                <a:solidFill>
                  <a:srgbClr val="0432FF"/>
                </a:solidFill>
              </a:rPr>
              <a:t>unsigned</a:t>
            </a:r>
            <a:r>
              <a:rPr lang="en-US" sz="2400" dirty="0"/>
              <a:t>, using, virtual, void, volatile, </a:t>
            </a:r>
            <a:r>
              <a:rPr lang="en-US" sz="2400" dirty="0" err="1"/>
              <a:t>wchar_t</a:t>
            </a:r>
            <a:r>
              <a:rPr lang="en-US" sz="2400" dirty="0"/>
              <a:t>, while, </a:t>
            </a:r>
            <a:r>
              <a:rPr lang="en-US" sz="2400" dirty="0" err="1"/>
              <a:t>xor</a:t>
            </a:r>
            <a:r>
              <a:rPr lang="en-US" sz="2400" dirty="0"/>
              <a:t>, </a:t>
            </a:r>
            <a:r>
              <a:rPr lang="en-US" sz="2400" dirty="0" err="1"/>
              <a:t>xor_eq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6452870" y="5622925"/>
            <a:ext cx="2233930" cy="6302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C++ Keywords</a:t>
            </a:r>
          </a:p>
        </p:txBody>
      </p:sp>
      <p:pic>
        <p:nvPicPr>
          <p:cNvPr id="10" name="Picture 9" descr="A logo showing C++" title="C++ Logo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9550" y="5534878"/>
            <a:ext cx="685800" cy="769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4073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en-US" sz="4400">
                <a:ea typeface="Arial" charset="0"/>
                <a:cs typeface="Arial" charset="0"/>
              </a:rPr>
              <a:t>Conventions </a:t>
            </a:r>
            <a:r>
              <a:rPr lang="mr-IN" altLang="en-US" sz="4400">
                <a:ea typeface="Arial" charset="0"/>
                <a:cs typeface="Arial" charset="0"/>
              </a:rPr>
              <a:t>–</a:t>
            </a:r>
            <a:r>
              <a:rPr lang="en-US" altLang="en-US" sz="4400">
                <a:ea typeface="Arial" charset="0"/>
                <a:cs typeface="Arial" charset="0"/>
              </a:rPr>
              <a:t> Naming Variables</a:t>
            </a:r>
            <a:endParaRPr lang="en-US" altLang="en-US" sz="4000">
              <a:ea typeface="Arial" charset="0"/>
              <a:cs typeface="Arial" charset="0"/>
            </a:endParaRPr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2800" dirty="0"/>
              <a:t>Names of variables: 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 altLang="en-US" sz="2800" dirty="0"/>
              <a:t>should be </a:t>
            </a:r>
            <a:r>
              <a:rPr lang="en-US" altLang="en-US" sz="2800" u="sng" dirty="0"/>
              <a:t>meaningful</a:t>
            </a:r>
            <a:endParaRPr lang="en-US" altLang="en-US" sz="2800" dirty="0"/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 altLang="en-US" sz="2800" u="sng" dirty="0"/>
              <a:t>reflect the data</a:t>
            </a:r>
            <a:r>
              <a:rPr lang="en-US" altLang="en-US" sz="2800" dirty="0"/>
              <a:t> they will store. 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 altLang="en-US" sz="2800" dirty="0"/>
              <a:t>variable names will “self document” the program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 altLang="en-US" sz="2800" dirty="0"/>
              <a:t>small variable names are NOT more efficient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 altLang="en-US" sz="2800" dirty="0"/>
              <a:t>avoid extremely long names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 altLang="en-US" sz="2800" dirty="0" err="1">
                <a:cs typeface="Calibri" panose="020F0502020204030204"/>
              </a:rPr>
              <a:t>camelCaseNotation</a:t>
            </a: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lang="en-US" altLang="en-US" sz="2800" dirty="0"/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2800" dirty="0"/>
              <a:t>Avoid names similar to keywords</a:t>
            </a:r>
          </a:p>
        </p:txBody>
      </p:sp>
    </p:spTree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/>
          </p:cNvSpPr>
          <p:nvPr>
            <p:ph type="title"/>
          </p:nvPr>
        </p:nvSpPr>
        <p:spPr>
          <a:xfrm>
            <a:off x="1050925" y="385763"/>
            <a:ext cx="7543800" cy="1450975"/>
          </a:xfrm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r>
              <a:rPr lang="en-US" altLang="en-US" sz="4400" dirty="0">
                <a:ea typeface="Arial" charset="0"/>
                <a:cs typeface="Arial" charset="0"/>
              </a:rPr>
              <a:t>Assignment</a:t>
            </a:r>
            <a:endParaRPr lang="en-US" altLang="en-US" sz="4800" dirty="0"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543800" cy="4022725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0" indent="0" fontAlgn="auto">
              <a:lnSpc>
                <a:spcPts val="3525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 "/>
              <a:defRPr/>
            </a:pP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Assignment statements </a:t>
            </a:r>
            <a:r>
              <a:rPr lang="en-US" altLang="en-US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change the value</a:t>
            </a: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of a variable</a:t>
            </a:r>
          </a:p>
          <a:p>
            <a:pPr marL="0" indent="0">
              <a:lnSpc>
                <a:spcPts val="3575"/>
              </a:lnSpc>
              <a:spcBef>
                <a:spcPts val="0"/>
              </a:spcBef>
              <a:buFont typeface="Calibri" panose="020F0502020204030204" pitchFamily="34" charset="0"/>
              <a:buChar char=" "/>
              <a:defRPr/>
            </a:pP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The assignment operator is the = sign</a:t>
            </a:r>
            <a:br>
              <a:rPr lang="en-US" altLang="en-US" sz="2400" dirty="0">
                <a:latin typeface="Arial" charset="0"/>
              </a:rPr>
            </a:br>
            <a:r>
              <a:rPr lang="en-US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       </a:t>
            </a: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onsolas"/>
                <a:ea typeface="Consolas" charset="0"/>
                <a:cs typeface="Consolas" charset="0"/>
              </a:rPr>
              <a:t>total = 55;  </a:t>
            </a:r>
            <a:r>
              <a:rPr lang="en-US" altLang="en-US" dirty="0">
                <a:solidFill>
                  <a:srgbClr val="339933"/>
                </a:solidFill>
                <a:latin typeface="Consolas"/>
                <a:ea typeface="Consolas" charset="0"/>
                <a:cs typeface="Consolas" charset="0"/>
              </a:rPr>
              <a:t>// put value of 55 into total</a:t>
            </a:r>
          </a:p>
          <a:p>
            <a:pPr marL="0" indent="0">
              <a:lnSpc>
                <a:spcPts val="3575"/>
              </a:lnSpc>
              <a:spcBef>
                <a:spcPts val="0"/>
              </a:spcBef>
              <a:buClr>
                <a:schemeClr val="tx1"/>
              </a:buClr>
              <a:buFont typeface="Calibri" panose="020F0502020204030204" pitchFamily="34" charset="0"/>
              <a:buChar char=" "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onsolas"/>
                <a:cs typeface="Arial"/>
              </a:rPr>
              <a:t>    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onsolas"/>
                <a:ea typeface="+mn-lt"/>
                <a:cs typeface="+mn-lt"/>
              </a:rPr>
              <a:t>total </a:t>
            </a:r>
            <a:r>
              <a:rPr lang="en-US" dirty="0">
                <a:latin typeface="Consolas"/>
                <a:ea typeface="+mn-lt"/>
                <a:cs typeface="+mn-lt"/>
              </a:rPr>
              <a:t>=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onsolas"/>
                <a:ea typeface="+mn-lt"/>
                <a:cs typeface="+mn-lt"/>
              </a:rPr>
              <a:t> 55   </a:t>
            </a:r>
            <a:r>
              <a:rPr lang="en-US" dirty="0">
                <a:solidFill>
                  <a:srgbClr val="339933"/>
                </a:solidFill>
                <a:latin typeface="Consolas"/>
                <a:ea typeface="+mn-lt"/>
                <a:cs typeface="+mn-lt"/>
              </a:rPr>
              <a:t>// pseudocode version</a:t>
            </a:r>
            <a:endParaRPr lang="en-US" altLang="en-US" dirty="0">
              <a:solidFill>
                <a:srgbClr val="339933"/>
              </a:solidFill>
              <a:latin typeface="Consolas"/>
              <a:cs typeface="Arial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Char char=" "/>
              <a:defRPr/>
            </a:pPr>
            <a:endParaRPr lang="en-US" altLang="en-US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</a:endParaRPr>
          </a:p>
          <a:p>
            <a:pPr mar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Calibri" panose="020F0502020204030204" pitchFamily="34" charset="0"/>
              <a:buNone/>
              <a:defRPr/>
            </a:pP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The expression </a:t>
            </a:r>
            <a:r>
              <a:rPr lang="en-US" altLang="en-US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on the right</a:t>
            </a: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 is evaluated and the result is stored in the variable </a:t>
            </a:r>
            <a:r>
              <a:rPr lang="en-US" altLang="en-US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on the left</a:t>
            </a:r>
          </a:p>
          <a:p>
            <a:pPr mar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Calibri" panose="020F0502020204030204" pitchFamily="34" charset="0"/>
              <a:buNone/>
              <a:defRPr/>
            </a:pPr>
            <a:endParaRPr lang="en-US" altLang="en-US" u="sng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</a:endParaRPr>
          </a:p>
          <a:p>
            <a:pPr mar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Calibri" panose="020F0502020204030204" pitchFamily="34" charset="0"/>
              <a:buNone/>
              <a:defRPr/>
            </a:pP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The value that was in total is </a:t>
            </a:r>
            <a:r>
              <a:rPr lang="en-US" altLang="en-US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overwritten</a:t>
            </a:r>
          </a:p>
          <a:p>
            <a:pPr mar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Calibri" panose="020F0502020204030204" pitchFamily="34" charset="0"/>
              <a:buNone/>
              <a:defRPr/>
            </a:pPr>
            <a:endParaRPr lang="en-US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</a:endParaRPr>
          </a:p>
          <a:p>
            <a:pPr mar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Calibri" panose="020F0502020204030204" pitchFamily="34" charset="0"/>
              <a:buNone/>
              <a:defRPr/>
            </a:pP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The data type on the right </a:t>
            </a:r>
            <a:r>
              <a:rPr lang="en-US" altLang="en-US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must match</a:t>
            </a: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 the data type on the left!</a:t>
            </a:r>
          </a:p>
          <a:p>
            <a:pPr marL="91440" indent="-91440" fontAlgn="auto">
              <a:buFont typeface="Calibri" panose="020F0502020204030204" pitchFamily="34" charset="0"/>
              <a:buChar char=" "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400800" y="5541961"/>
            <a:ext cx="2286000" cy="706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Rectangle 7" title="Pseudo code logo"/>
          <p:cNvSpPr/>
          <p:nvPr/>
        </p:nvSpPr>
        <p:spPr>
          <a:xfrm>
            <a:off x="7543800" y="5029200"/>
            <a:ext cx="1338599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Ps</a:t>
            </a:r>
            <a:endParaRPr lang="en-US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0722" name="Rectangle 2"/>
          <p:cNvSpPr>
            <a:spLocks noGrp="1"/>
          </p:cNvSpPr>
          <p:nvPr>
            <p:ph type="title"/>
          </p:nvPr>
        </p:nvSpPr>
        <p:spPr>
          <a:xfrm>
            <a:off x="822325" y="287338"/>
            <a:ext cx="7543800" cy="138906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sz="4400" dirty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Declaring and Printing Variables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8204" y="1541463"/>
            <a:ext cx="8169275" cy="4706937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US" altLang="en-US" dirty="0">
                <a:latin typeface="Consolas" charset="0"/>
                <a:ea typeface="Consolas" charset="0"/>
                <a:cs typeface="Consolas" charset="0"/>
              </a:rPr>
              <a:t>CLASS </a:t>
            </a:r>
            <a:r>
              <a:rPr lang="en-US" altLang="en-US" dirty="0" err="1">
                <a:latin typeface="Consolas" charset="0"/>
                <a:ea typeface="Consolas" charset="0"/>
                <a:cs typeface="Consolas" charset="0"/>
              </a:rPr>
              <a:t>CountDown</a:t>
            </a:r>
            <a:r>
              <a:rPr lang="en-US" altLang="en-US" dirty="0">
                <a:latin typeface="Consolas" charset="0"/>
                <a:ea typeface="Consolas" charset="0"/>
                <a:cs typeface="Consolas" charset="0"/>
              </a:rPr>
              <a:t> </a:t>
            </a:r>
            <a:br>
              <a:rPr lang="en-US" altLang="en-US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dirty="0">
                <a:latin typeface="Consolas" charset="0"/>
                <a:ea typeface="Consolas" charset="0"/>
                <a:cs typeface="Consolas" charset="0"/>
              </a:rPr>
              <a:t>BEGIN </a:t>
            </a:r>
            <a:br>
              <a:rPr lang="en-US" altLang="en-US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dirty="0">
                <a:latin typeface="Consolas" charset="0"/>
                <a:ea typeface="Consolas" charset="0"/>
                <a:cs typeface="Consolas" charset="0"/>
              </a:rPr>
              <a:t>  METHOD Main()</a:t>
            </a:r>
            <a:br>
              <a:rPr lang="en-US" altLang="en-US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dirty="0">
                <a:latin typeface="Consolas" charset="0"/>
                <a:ea typeface="Consolas" charset="0"/>
                <a:cs typeface="Consolas" charset="0"/>
              </a:rPr>
              <a:t>  BEGIN </a:t>
            </a:r>
            <a:br>
              <a:rPr lang="en-US" altLang="en-US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dirty="0">
                <a:latin typeface="Consolas" charset="0"/>
                <a:ea typeface="Consolas" charset="0"/>
                <a:cs typeface="Consolas" charset="0"/>
              </a:rPr>
              <a:t>    CREATE s1 = "Three... "</a:t>
            </a:r>
            <a:br>
              <a:rPr lang="en-US" altLang="en-US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dirty="0">
                <a:latin typeface="Consolas" charset="0"/>
                <a:ea typeface="Consolas" charset="0"/>
                <a:cs typeface="Consolas" charset="0"/>
              </a:rPr>
              <a:t>    CREATE s2 = "Two... " </a:t>
            </a:r>
            <a:br>
              <a:rPr lang="en-US" altLang="en-US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dirty="0">
                <a:latin typeface="Consolas" charset="0"/>
                <a:ea typeface="Consolas" charset="0"/>
                <a:cs typeface="Consolas" charset="0"/>
              </a:rPr>
              <a:t>    CREATE s3 = "One... "</a:t>
            </a:r>
            <a:br>
              <a:rPr lang="en-US" altLang="en-US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dirty="0">
                <a:latin typeface="Consolas" charset="0"/>
                <a:ea typeface="Consolas" charset="0"/>
                <a:cs typeface="Consolas" charset="0"/>
              </a:rPr>
              <a:t>    CREATE s4 = "Zero... "</a:t>
            </a:r>
            <a:br>
              <a:rPr lang="en-US" altLang="en-US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dirty="0">
                <a:latin typeface="Consolas" charset="0"/>
                <a:ea typeface="Consolas" charset="0"/>
                <a:cs typeface="Consolas" charset="0"/>
              </a:rPr>
              <a:t>    PRINT(s1 + s2 + s3 + s4 + "Liftoff!") </a:t>
            </a:r>
            <a:br>
              <a:rPr lang="en-US" altLang="en-US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dirty="0">
                <a:latin typeface="Consolas" charset="0"/>
                <a:ea typeface="Consolas" charset="0"/>
                <a:cs typeface="Consolas" charset="0"/>
              </a:rPr>
              <a:t>    PRINTLINE()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altLang="en-US" dirty="0">
                <a:latin typeface="Consolas" charset="0"/>
                <a:ea typeface="Consolas" charset="0"/>
                <a:cs typeface="Consolas" charset="0"/>
              </a:rPr>
              <a:t>    PRINTLINE("Houston, we have a problem.") </a:t>
            </a:r>
            <a:br>
              <a:rPr lang="en-US" altLang="en-US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dirty="0">
                <a:latin typeface="Consolas" charset="0"/>
                <a:ea typeface="Consolas" charset="0"/>
                <a:cs typeface="Consolas" charset="0"/>
              </a:rPr>
              <a:t>  END Main</a:t>
            </a:r>
            <a:br>
              <a:rPr lang="en-US" altLang="en-US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dirty="0">
                <a:latin typeface="Consolas" charset="0"/>
                <a:ea typeface="Consolas" charset="0"/>
                <a:cs typeface="Consolas" charset="0"/>
              </a:rPr>
              <a:t>END </a:t>
            </a:r>
            <a:r>
              <a:rPr lang="en-US" altLang="en-US" dirty="0" err="1">
                <a:latin typeface="Consolas" charset="0"/>
                <a:ea typeface="Consolas" charset="0"/>
                <a:cs typeface="Consolas" charset="0"/>
              </a:rPr>
              <a:t>CountDown</a:t>
            </a:r>
            <a:endParaRPr lang="en-US" altLang="en-US" dirty="0">
              <a:latin typeface="Courier New" charset="0"/>
              <a:ea typeface="Courier New" charset="0"/>
              <a:cs typeface="Courier New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altLang="en-US" sz="2200" b="1" u="sng" dirty="0">
                <a:latin typeface="Courier New" charset="0"/>
                <a:ea typeface="Courier New" charset="0"/>
                <a:cs typeface="Courier New" charset="0"/>
              </a:rPr>
              <a:t>Output:</a:t>
            </a:r>
            <a:endParaRPr lang="en-US" altLang="en-US" sz="2200" dirty="0">
              <a:latin typeface="Courier New" charset="0"/>
              <a:ea typeface="Courier New" charset="0"/>
              <a:cs typeface="Courier New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altLang="en-US" sz="1900" dirty="0">
                <a:latin typeface="Courier New" charset="0"/>
                <a:ea typeface="Courier New" charset="0"/>
                <a:cs typeface="Courier New" charset="0"/>
              </a:rPr>
              <a:t>Three... Two... One... Zero... Liftoff!</a:t>
            </a:r>
            <a:br>
              <a:rPr lang="en-US" altLang="en-US" sz="1900" dirty="0">
                <a:latin typeface="Courier New" charset="0"/>
                <a:ea typeface="Courier New" charset="0"/>
                <a:cs typeface="Courier New" charset="0"/>
              </a:rPr>
            </a:br>
            <a:r>
              <a:rPr lang="en-US" altLang="en-US" sz="1900" dirty="0">
                <a:latin typeface="Courier New" charset="0"/>
                <a:ea typeface="Courier New" charset="0"/>
                <a:cs typeface="Courier New" charset="0"/>
              </a:rPr>
              <a:t>Houston, we have a problem.</a:t>
            </a:r>
            <a:endParaRPr lang="en-US" altLang="en-US" sz="2600" dirty="0"/>
          </a:p>
          <a:p>
            <a:pPr marL="0" indent="0">
              <a:lnSpc>
                <a:spcPct val="80000"/>
              </a:lnSpc>
              <a:buNone/>
            </a:pPr>
            <a:endParaRPr lang="en-US" altLang="en-US" sz="1900" dirty="0"/>
          </a:p>
        </p:txBody>
      </p:sp>
    </p:spTree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400800" y="5541961"/>
            <a:ext cx="2286000" cy="706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9" name="Picture 10" descr="elated image" title="Java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5513" y="4495800"/>
            <a:ext cx="1639887" cy="163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46" name="Rectangle 2"/>
          <p:cNvSpPr>
            <a:spLocks noGrp="1"/>
          </p:cNvSpPr>
          <p:nvPr>
            <p:ph type="title"/>
          </p:nvPr>
        </p:nvSpPr>
        <p:spPr>
          <a:xfrm>
            <a:off x="822325" y="838200"/>
            <a:ext cx="7543800" cy="898525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sz="4400" dirty="0">
                <a:solidFill>
                  <a:schemeClr val="tx1">
                    <a:lumMod val="75000"/>
                    <a:lumOff val="25000"/>
                  </a:schemeClr>
                </a:solidFill>
                <a:ea typeface="Arial" charset="0"/>
                <a:cs typeface="Arial" charset="0"/>
              </a:rPr>
              <a:t>Java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325" y="1846263"/>
            <a:ext cx="7904163" cy="4289425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US" altLang="en-US" sz="1800" dirty="0">
                <a:solidFill>
                  <a:srgbClr val="339933"/>
                </a:solidFill>
                <a:latin typeface="Consolas" charset="0"/>
                <a:ea typeface="Consolas" charset="0"/>
                <a:cs typeface="Consolas" charset="0"/>
              </a:rPr>
              <a:t>// Program </a:t>
            </a:r>
            <a:r>
              <a:rPr lang="en-US" altLang="en-US" sz="1800" dirty="0" err="1">
                <a:solidFill>
                  <a:srgbClr val="339933"/>
                </a:solidFill>
                <a:latin typeface="Consolas" charset="0"/>
                <a:ea typeface="Consolas" charset="0"/>
                <a:cs typeface="Consolas" charset="0"/>
              </a:rPr>
              <a:t>CountDown.java</a:t>
            </a:r>
            <a:endParaRPr lang="en-US" altLang="en-US" sz="1800" dirty="0">
              <a:solidFill>
                <a:srgbClr val="339933"/>
              </a:solidFill>
              <a:latin typeface="Consolas" charset="0"/>
              <a:ea typeface="Consolas" charset="0"/>
              <a:cs typeface="Consolas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altLang="en-US" sz="1800" dirty="0">
                <a:solidFill>
                  <a:srgbClr val="0432FF"/>
                </a:solidFill>
                <a:latin typeface="Consolas" charset="0"/>
                <a:ea typeface="Consolas" charset="0"/>
                <a:cs typeface="Consolas" charset="0"/>
              </a:rPr>
              <a:t>public class</a:t>
            </a:r>
            <a:r>
              <a:rPr lang="en-US" altLang="en-US" sz="18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altLang="en-US" sz="1800" dirty="0" err="1">
                <a:latin typeface="Consolas" charset="0"/>
                <a:ea typeface="Consolas" charset="0"/>
                <a:cs typeface="Consolas" charset="0"/>
              </a:rPr>
              <a:t>CountDown</a:t>
            </a:r>
            <a:r>
              <a:rPr lang="en-US" altLang="en-US" sz="1800" dirty="0">
                <a:latin typeface="Consolas" charset="0"/>
                <a:ea typeface="Consolas" charset="0"/>
                <a:cs typeface="Consolas" charset="0"/>
              </a:rPr>
              <a:t> </a:t>
            </a:r>
            <a:br>
              <a:rPr lang="en-US" altLang="en-US" sz="18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800" dirty="0">
                <a:latin typeface="Consolas" charset="0"/>
                <a:ea typeface="Consolas" charset="0"/>
                <a:cs typeface="Consolas" charset="0"/>
              </a:rPr>
              <a:t>{ </a:t>
            </a:r>
            <a:br>
              <a:rPr lang="en-US" altLang="en-US" sz="18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800" dirty="0"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lang="en-US" altLang="en-US" sz="1800" dirty="0">
                <a:solidFill>
                  <a:srgbClr val="0432FF"/>
                </a:solidFill>
                <a:latin typeface="Consolas" charset="0"/>
                <a:ea typeface="Consolas" charset="0"/>
                <a:cs typeface="Consolas" charset="0"/>
              </a:rPr>
              <a:t>public static void</a:t>
            </a:r>
            <a:r>
              <a:rPr lang="en-US" altLang="en-US" sz="1800" dirty="0">
                <a:latin typeface="Consolas" charset="0"/>
                <a:ea typeface="Consolas" charset="0"/>
                <a:cs typeface="Consolas" charset="0"/>
              </a:rPr>
              <a:t> main (String[] </a:t>
            </a:r>
            <a:r>
              <a:rPr lang="en-US" altLang="en-US" sz="1800" dirty="0" err="1">
                <a:latin typeface="Consolas" charset="0"/>
                <a:ea typeface="Consolas" charset="0"/>
                <a:cs typeface="Consolas" charset="0"/>
              </a:rPr>
              <a:t>args</a:t>
            </a:r>
            <a:r>
              <a:rPr lang="en-US" altLang="en-US" sz="1800" dirty="0">
                <a:latin typeface="Consolas" charset="0"/>
                <a:ea typeface="Consolas" charset="0"/>
                <a:cs typeface="Consolas" charset="0"/>
              </a:rPr>
              <a:t>) </a:t>
            </a:r>
            <a:br>
              <a:rPr lang="en-US" altLang="en-US" sz="18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800" dirty="0">
                <a:latin typeface="Consolas" charset="0"/>
                <a:ea typeface="Consolas" charset="0"/>
                <a:cs typeface="Consolas" charset="0"/>
              </a:rPr>
              <a:t>  { </a:t>
            </a:r>
            <a:br>
              <a:rPr lang="en-US" altLang="en-US" sz="18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800" dirty="0">
                <a:latin typeface="Consolas" charset="0"/>
                <a:ea typeface="Consolas" charset="0"/>
                <a:cs typeface="Consolas" charset="0"/>
              </a:rPr>
              <a:t>    String s1 = "</a:t>
            </a:r>
            <a:r>
              <a:rPr lang="en-US" altLang="en-US" sz="1800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Three... </a:t>
            </a:r>
            <a:r>
              <a:rPr lang="en-US" altLang="en-US" sz="1800" dirty="0">
                <a:latin typeface="Consolas" charset="0"/>
                <a:ea typeface="Consolas" charset="0"/>
                <a:cs typeface="Consolas" charset="0"/>
              </a:rPr>
              <a:t>"; </a:t>
            </a:r>
            <a:br>
              <a:rPr lang="en-US" altLang="en-US" sz="18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800" dirty="0">
                <a:latin typeface="Consolas" charset="0"/>
                <a:ea typeface="Consolas" charset="0"/>
                <a:cs typeface="Consolas" charset="0"/>
              </a:rPr>
              <a:t>    String s2 = "</a:t>
            </a:r>
            <a:r>
              <a:rPr lang="en-US" altLang="en-US" sz="1800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Two... </a:t>
            </a:r>
            <a:r>
              <a:rPr lang="en-US" altLang="en-US" sz="1800" dirty="0">
                <a:latin typeface="Consolas" charset="0"/>
                <a:ea typeface="Consolas" charset="0"/>
                <a:cs typeface="Consolas" charset="0"/>
              </a:rPr>
              <a:t>"; </a:t>
            </a:r>
            <a:br>
              <a:rPr lang="en-US" altLang="en-US" sz="18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800" dirty="0">
                <a:latin typeface="Consolas" charset="0"/>
                <a:ea typeface="Consolas" charset="0"/>
                <a:cs typeface="Consolas" charset="0"/>
              </a:rPr>
              <a:t>    String s3 = "</a:t>
            </a:r>
            <a:r>
              <a:rPr lang="en-US" altLang="en-US" sz="1800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One... </a:t>
            </a:r>
            <a:r>
              <a:rPr lang="en-US" altLang="en-US" sz="1800" dirty="0">
                <a:latin typeface="Consolas" charset="0"/>
                <a:ea typeface="Consolas" charset="0"/>
                <a:cs typeface="Consolas" charset="0"/>
              </a:rPr>
              <a:t>"; </a:t>
            </a:r>
            <a:br>
              <a:rPr lang="en-US" altLang="en-US" sz="18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800" dirty="0">
                <a:latin typeface="Consolas" charset="0"/>
                <a:ea typeface="Consolas" charset="0"/>
                <a:cs typeface="Consolas" charset="0"/>
              </a:rPr>
              <a:t>    String s4 = "</a:t>
            </a:r>
            <a:r>
              <a:rPr lang="en-US" altLang="en-US" sz="1800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Zero... </a:t>
            </a:r>
            <a:r>
              <a:rPr lang="en-US" altLang="en-US" sz="1800" dirty="0">
                <a:latin typeface="Consolas" charset="0"/>
                <a:ea typeface="Consolas" charset="0"/>
                <a:cs typeface="Consolas" charset="0"/>
              </a:rPr>
              <a:t>"; </a:t>
            </a:r>
            <a:br>
              <a:rPr lang="en-US" altLang="en-US" sz="18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800" dirty="0">
                <a:latin typeface="Consolas" charset="0"/>
                <a:ea typeface="Consolas" charset="0"/>
                <a:cs typeface="Consolas" charset="0"/>
              </a:rPr>
              <a:t>    </a:t>
            </a:r>
            <a:r>
              <a:rPr lang="en-US" altLang="en-US" sz="1800" dirty="0" err="1">
                <a:latin typeface="Consolas" charset="0"/>
                <a:ea typeface="Consolas" charset="0"/>
                <a:cs typeface="Consolas" charset="0"/>
              </a:rPr>
              <a:t>System.out.println</a:t>
            </a:r>
            <a:r>
              <a:rPr lang="en-US" altLang="en-US" sz="1800" dirty="0">
                <a:latin typeface="Consolas" charset="0"/>
                <a:ea typeface="Consolas" charset="0"/>
                <a:cs typeface="Consolas" charset="0"/>
              </a:rPr>
              <a:t> (s1 + s2 + s3 + s4 + "</a:t>
            </a:r>
            <a:r>
              <a:rPr lang="en-US" altLang="en-US" sz="1800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Liftoff!</a:t>
            </a:r>
            <a:r>
              <a:rPr lang="en-US" altLang="en-US" sz="1800" dirty="0">
                <a:latin typeface="Consolas" charset="0"/>
                <a:ea typeface="Consolas" charset="0"/>
                <a:cs typeface="Consolas" charset="0"/>
              </a:rPr>
              <a:t>"); </a:t>
            </a:r>
            <a:br>
              <a:rPr lang="en-US" altLang="en-US" sz="18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800" dirty="0">
                <a:latin typeface="Consolas" charset="0"/>
                <a:ea typeface="Consolas" charset="0"/>
                <a:cs typeface="Consolas" charset="0"/>
              </a:rPr>
              <a:t>    </a:t>
            </a:r>
            <a:r>
              <a:rPr lang="en-US" altLang="en-US" sz="1800" dirty="0" err="1">
                <a:latin typeface="Consolas" charset="0"/>
                <a:ea typeface="Consolas" charset="0"/>
                <a:cs typeface="Consolas" charset="0"/>
              </a:rPr>
              <a:t>System.out.println</a:t>
            </a:r>
            <a:r>
              <a:rPr lang="en-US" altLang="en-US" sz="1800" dirty="0">
                <a:latin typeface="Consolas" charset="0"/>
                <a:ea typeface="Consolas" charset="0"/>
                <a:cs typeface="Consolas" charset="0"/>
              </a:rPr>
              <a:t> ("</a:t>
            </a:r>
            <a:r>
              <a:rPr lang="en-US" altLang="en-US" sz="1800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Houston, we have a problem.</a:t>
            </a:r>
            <a:r>
              <a:rPr lang="en-US" altLang="en-US" sz="1800" dirty="0">
                <a:latin typeface="Consolas" charset="0"/>
                <a:ea typeface="Consolas" charset="0"/>
                <a:cs typeface="Consolas" charset="0"/>
              </a:rPr>
              <a:t>"); </a:t>
            </a:r>
            <a:br>
              <a:rPr lang="en-US" altLang="en-US" sz="18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800" dirty="0">
                <a:latin typeface="Consolas" charset="0"/>
                <a:ea typeface="Consolas" charset="0"/>
                <a:cs typeface="Consolas" charset="0"/>
              </a:rPr>
              <a:t>  } </a:t>
            </a:r>
            <a:br>
              <a:rPr lang="en-US" altLang="en-US" sz="18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800" dirty="0">
                <a:latin typeface="Consolas" charset="0"/>
                <a:ea typeface="Consolas" charset="0"/>
                <a:cs typeface="Consolas" charset="0"/>
              </a:rPr>
              <a:t>}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altLang="en-US" sz="2200" b="1" u="sng" dirty="0">
                <a:latin typeface="Courier New" charset="0"/>
                <a:ea typeface="Courier New" charset="0"/>
                <a:cs typeface="Courier New" charset="0"/>
              </a:rPr>
              <a:t>Output:</a:t>
            </a:r>
            <a:endParaRPr lang="en-US" altLang="en-US" sz="2200" dirty="0">
              <a:latin typeface="Courier New" charset="0"/>
              <a:ea typeface="Courier New" charset="0"/>
              <a:cs typeface="Courier New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altLang="en-US" sz="1900" dirty="0">
                <a:latin typeface="Courier New" charset="0"/>
                <a:ea typeface="Courier New" charset="0"/>
                <a:cs typeface="Courier New" charset="0"/>
              </a:rPr>
              <a:t>Three... Two... One... Zero... Liftoff!</a:t>
            </a:r>
            <a:br>
              <a:rPr lang="en-US" altLang="en-US" sz="1900" dirty="0">
                <a:latin typeface="Courier New" charset="0"/>
                <a:ea typeface="Courier New" charset="0"/>
                <a:cs typeface="Courier New" charset="0"/>
              </a:rPr>
            </a:br>
            <a:r>
              <a:rPr lang="en-US" altLang="en-US" sz="1900" dirty="0">
                <a:latin typeface="Courier New" charset="0"/>
                <a:ea typeface="Courier New" charset="0"/>
                <a:cs typeface="Courier New" charset="0"/>
              </a:rPr>
              <a:t>Houston, we have a problem.</a:t>
            </a:r>
            <a:endParaRPr lang="en-US" altLang="en-US" sz="2600" dirty="0"/>
          </a:p>
        </p:txBody>
      </p:sp>
    </p:spTree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400800" y="5541961"/>
            <a:ext cx="2286000" cy="706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9" name="Picture 12" descr="mage result for C# icon" title="C Sharp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0587" y="4727572"/>
            <a:ext cx="1471613" cy="141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C#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22325" y="1447801"/>
            <a:ext cx="7543800" cy="490855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700" dirty="0">
                <a:solidFill>
                  <a:srgbClr val="0432FF"/>
                </a:solidFill>
                <a:latin typeface="Consolas" charset="0"/>
                <a:ea typeface="Consolas" charset="0"/>
                <a:cs typeface="Consolas" charset="0"/>
              </a:rPr>
              <a:t>using</a:t>
            </a:r>
            <a:r>
              <a:rPr lang="en-US" altLang="en-US" sz="1700" dirty="0">
                <a:solidFill>
                  <a:srgbClr val="0E0E0E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altLang="en-US" sz="1700" dirty="0">
                <a:solidFill>
                  <a:srgbClr val="282828"/>
                </a:solidFill>
                <a:latin typeface="Consolas" charset="0"/>
                <a:ea typeface="Consolas" charset="0"/>
                <a:cs typeface="Consolas" charset="0"/>
              </a:rPr>
              <a:t>System</a:t>
            </a:r>
            <a:r>
              <a:rPr lang="en-US" altLang="en-US" sz="1700" dirty="0">
                <a:solidFill>
                  <a:srgbClr val="0E0E0E"/>
                </a:solidFill>
                <a:latin typeface="Consolas" charset="0"/>
                <a:ea typeface="Consolas" charset="0"/>
                <a:cs typeface="Consolas" charset="0"/>
              </a:rPr>
              <a:t>;</a:t>
            </a:r>
            <a:endParaRPr lang="en-US" altLang="en-US" sz="1700" dirty="0">
              <a:latin typeface="Consolas" charset="0"/>
              <a:ea typeface="Consolas" charset="0"/>
              <a:cs typeface="Consolas" charset="0"/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700" dirty="0">
                <a:solidFill>
                  <a:srgbClr val="0432FF"/>
                </a:solidFill>
                <a:latin typeface="Consolas" charset="0"/>
                <a:ea typeface="Consolas" charset="0"/>
                <a:cs typeface="Consolas" charset="0"/>
              </a:rPr>
              <a:t>class</a:t>
            </a:r>
            <a:r>
              <a:rPr lang="en-US" altLang="en-US" sz="17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altLang="en-US" sz="1700" dirty="0" err="1">
                <a:latin typeface="Consolas" charset="0"/>
                <a:ea typeface="Consolas" charset="0"/>
                <a:cs typeface="Consolas" charset="0"/>
              </a:rPr>
              <a:t>CountDown</a:t>
            </a:r>
            <a:r>
              <a:rPr lang="en-US" altLang="en-US" sz="1700" dirty="0">
                <a:latin typeface="Consolas" charset="0"/>
                <a:ea typeface="Consolas" charset="0"/>
                <a:cs typeface="Consolas" charset="0"/>
              </a:rPr>
              <a:t> </a:t>
            </a:r>
            <a:br>
              <a:rPr lang="en-US" altLang="en-US" sz="17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700" dirty="0">
                <a:latin typeface="Consolas" charset="0"/>
                <a:ea typeface="Consolas" charset="0"/>
                <a:cs typeface="Consolas" charset="0"/>
              </a:rPr>
              <a:t>{ 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700" dirty="0"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lang="en-US" altLang="en-US" sz="1700" dirty="0">
                <a:solidFill>
                  <a:srgbClr val="0432FF"/>
                </a:solidFill>
                <a:latin typeface="Consolas" charset="0"/>
                <a:ea typeface="Consolas" charset="0"/>
                <a:cs typeface="Consolas" charset="0"/>
              </a:rPr>
              <a:t>public static void </a:t>
            </a:r>
            <a:r>
              <a:rPr lang="en-US" altLang="en-US" sz="1700" dirty="0">
                <a:solidFill>
                  <a:srgbClr val="282828"/>
                </a:solidFill>
                <a:latin typeface="Consolas" charset="0"/>
                <a:ea typeface="Consolas" charset="0"/>
                <a:cs typeface="Consolas" charset="0"/>
              </a:rPr>
              <a:t>Main(</a:t>
            </a:r>
            <a:r>
              <a:rPr lang="en-US" altLang="en-US" sz="1700" dirty="0">
                <a:solidFill>
                  <a:srgbClr val="0432FF"/>
                </a:solidFill>
                <a:latin typeface="Consolas" charset="0"/>
                <a:ea typeface="Consolas" charset="0"/>
                <a:cs typeface="Consolas" charset="0"/>
              </a:rPr>
              <a:t>string</a:t>
            </a:r>
            <a:r>
              <a:rPr lang="en-US" altLang="en-US" sz="1700" dirty="0">
                <a:solidFill>
                  <a:srgbClr val="0E0E0E"/>
                </a:solidFill>
                <a:latin typeface="Consolas" charset="0"/>
                <a:ea typeface="Consolas" charset="0"/>
                <a:cs typeface="Consolas" charset="0"/>
              </a:rPr>
              <a:t>[</a:t>
            </a:r>
            <a:r>
              <a:rPr lang="en-US" altLang="en-US" sz="1700" dirty="0">
                <a:solidFill>
                  <a:srgbClr val="282828"/>
                </a:solidFill>
                <a:latin typeface="Consolas" charset="0"/>
                <a:ea typeface="Consolas" charset="0"/>
                <a:cs typeface="Consolas" charset="0"/>
              </a:rPr>
              <a:t>] </a:t>
            </a:r>
            <a:r>
              <a:rPr lang="en-US" altLang="en-US" sz="1700" dirty="0" err="1">
                <a:solidFill>
                  <a:srgbClr val="282828"/>
                </a:solidFill>
                <a:latin typeface="Consolas" charset="0"/>
                <a:ea typeface="Consolas" charset="0"/>
                <a:cs typeface="Consolas" charset="0"/>
              </a:rPr>
              <a:t>args</a:t>
            </a:r>
            <a:r>
              <a:rPr lang="en-US" altLang="en-US" sz="1700" dirty="0">
                <a:solidFill>
                  <a:srgbClr val="282828"/>
                </a:solidFill>
                <a:latin typeface="Consolas" charset="0"/>
                <a:ea typeface="Consolas" charset="0"/>
                <a:cs typeface="Consolas" charset="0"/>
              </a:rPr>
              <a:t>)</a:t>
            </a:r>
            <a:endParaRPr lang="en-US" altLang="en-US" sz="1700" dirty="0">
              <a:latin typeface="Consolas" charset="0"/>
              <a:ea typeface="Consolas" charset="0"/>
              <a:cs typeface="Consolas" charset="0"/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700" dirty="0">
                <a:solidFill>
                  <a:srgbClr val="282828"/>
                </a:solidFill>
                <a:latin typeface="Consolas" charset="0"/>
                <a:ea typeface="Consolas" charset="0"/>
                <a:cs typeface="Consolas" charset="0"/>
              </a:rPr>
              <a:t>  {</a:t>
            </a:r>
            <a:endParaRPr lang="en-US" altLang="en-US" sz="1700" dirty="0">
              <a:latin typeface="Consolas" charset="0"/>
              <a:ea typeface="Consolas" charset="0"/>
              <a:cs typeface="Consolas" charset="0"/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700" dirty="0">
                <a:solidFill>
                  <a:srgbClr val="282828"/>
                </a:solidFill>
                <a:latin typeface="Consolas" charset="0"/>
                <a:ea typeface="Consolas" charset="0"/>
                <a:cs typeface="Consolas" charset="0"/>
              </a:rPr>
              <a:t>    string s1 = </a:t>
            </a:r>
            <a:r>
              <a:rPr lang="en-US" altLang="en-US" sz="1700" dirty="0">
                <a:solidFill>
                  <a:srgbClr val="0E0E0E"/>
                </a:solidFill>
                <a:latin typeface="Consolas" charset="0"/>
                <a:ea typeface="Consolas" charset="0"/>
                <a:cs typeface="Consolas" charset="0"/>
              </a:rPr>
              <a:t>"</a:t>
            </a:r>
            <a:r>
              <a:rPr lang="en-US" altLang="en-US" sz="1700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Three... </a:t>
            </a:r>
            <a:r>
              <a:rPr lang="en-US" altLang="en-US" sz="1700" dirty="0">
                <a:solidFill>
                  <a:srgbClr val="0E0E0E"/>
                </a:solidFill>
                <a:latin typeface="Consolas" charset="0"/>
                <a:ea typeface="Consolas" charset="0"/>
                <a:cs typeface="Consolas" charset="0"/>
              </a:rPr>
              <a:t>"</a:t>
            </a:r>
            <a:r>
              <a:rPr lang="en-US" altLang="en-US" sz="1700" dirty="0">
                <a:solidFill>
                  <a:srgbClr val="282828"/>
                </a:solidFill>
                <a:latin typeface="Consolas" charset="0"/>
                <a:ea typeface="Consolas" charset="0"/>
                <a:cs typeface="Consolas" charset="0"/>
              </a:rPr>
              <a:t>;</a:t>
            </a:r>
            <a:br>
              <a:rPr lang="en-US" altLang="en-US" sz="1700" dirty="0">
                <a:solidFill>
                  <a:srgbClr val="282828"/>
                </a:solidFill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700" dirty="0">
                <a:solidFill>
                  <a:srgbClr val="282828"/>
                </a:solidFill>
                <a:latin typeface="Consolas" charset="0"/>
                <a:ea typeface="Consolas" charset="0"/>
                <a:cs typeface="Consolas" charset="0"/>
              </a:rPr>
              <a:t>    string s2 = "</a:t>
            </a:r>
            <a:r>
              <a:rPr lang="en-US" altLang="en-US" sz="1700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Two... </a:t>
            </a:r>
            <a:r>
              <a:rPr lang="en-US" altLang="en-US" sz="1700" dirty="0">
                <a:solidFill>
                  <a:srgbClr val="282828"/>
                </a:solidFill>
                <a:latin typeface="Consolas" charset="0"/>
                <a:ea typeface="Consolas" charset="0"/>
                <a:cs typeface="Consolas" charset="0"/>
              </a:rPr>
              <a:t>";</a:t>
            </a:r>
            <a:br>
              <a:rPr lang="en-US" altLang="en-US" sz="1700" dirty="0">
                <a:solidFill>
                  <a:srgbClr val="282828"/>
                </a:solidFill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700" dirty="0">
                <a:solidFill>
                  <a:srgbClr val="282828"/>
                </a:solidFill>
                <a:latin typeface="Consolas" charset="0"/>
                <a:ea typeface="Consolas" charset="0"/>
                <a:cs typeface="Consolas" charset="0"/>
              </a:rPr>
              <a:t>    string s3 = "</a:t>
            </a:r>
            <a:r>
              <a:rPr lang="en-US" altLang="en-US" sz="1700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One... </a:t>
            </a:r>
            <a:r>
              <a:rPr lang="en-US" altLang="en-US" sz="1700" dirty="0">
                <a:solidFill>
                  <a:srgbClr val="282828"/>
                </a:solidFill>
                <a:latin typeface="Consolas" charset="0"/>
                <a:ea typeface="Consolas" charset="0"/>
                <a:cs typeface="Consolas" charset="0"/>
              </a:rPr>
              <a:t>";</a:t>
            </a:r>
            <a:br>
              <a:rPr lang="en-US" altLang="en-US" sz="1700" dirty="0">
                <a:solidFill>
                  <a:srgbClr val="282828"/>
                </a:solidFill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700" dirty="0">
                <a:solidFill>
                  <a:srgbClr val="282828"/>
                </a:solidFill>
                <a:latin typeface="Consolas" charset="0"/>
                <a:ea typeface="Consolas" charset="0"/>
                <a:cs typeface="Consolas" charset="0"/>
              </a:rPr>
              <a:t>    string s4 = </a:t>
            </a:r>
            <a:r>
              <a:rPr lang="en-US" altLang="en-US" sz="1700" dirty="0">
                <a:solidFill>
                  <a:srgbClr val="0E0E0E"/>
                </a:solidFill>
                <a:latin typeface="Consolas" charset="0"/>
                <a:ea typeface="Consolas" charset="0"/>
                <a:cs typeface="Consolas" charset="0"/>
              </a:rPr>
              <a:t>"</a:t>
            </a:r>
            <a:r>
              <a:rPr lang="en-US" altLang="en-US" sz="1700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Zero... </a:t>
            </a:r>
            <a:r>
              <a:rPr lang="en-US" altLang="en-US" sz="1700" dirty="0">
                <a:solidFill>
                  <a:srgbClr val="282828"/>
                </a:solidFill>
                <a:latin typeface="Consolas" charset="0"/>
                <a:ea typeface="Consolas" charset="0"/>
                <a:cs typeface="Consolas" charset="0"/>
              </a:rPr>
              <a:t>"</a:t>
            </a:r>
            <a:r>
              <a:rPr lang="en-US" altLang="en-US" sz="1700" dirty="0">
                <a:solidFill>
                  <a:srgbClr val="0E0E0E"/>
                </a:solidFill>
                <a:latin typeface="Consolas" charset="0"/>
                <a:ea typeface="Consolas" charset="0"/>
                <a:cs typeface="Consolas" charset="0"/>
              </a:rPr>
              <a:t>)</a:t>
            </a:r>
            <a:r>
              <a:rPr lang="en-US" altLang="en-US" sz="1700" dirty="0">
                <a:solidFill>
                  <a:srgbClr val="282828"/>
                </a:solidFill>
                <a:latin typeface="Consolas" charset="0"/>
                <a:ea typeface="Consolas" charset="0"/>
                <a:cs typeface="Consolas" charset="0"/>
              </a:rPr>
              <a:t>;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700" dirty="0">
                <a:solidFill>
                  <a:srgbClr val="282828"/>
                </a:solidFill>
                <a:latin typeface="Consolas" charset="0"/>
                <a:ea typeface="Consolas" charset="0"/>
                <a:cs typeface="Consolas" charset="0"/>
              </a:rPr>
              <a:t>    </a:t>
            </a:r>
            <a:r>
              <a:rPr lang="en-US" altLang="en-US" sz="1700" dirty="0" err="1">
                <a:solidFill>
                  <a:srgbClr val="282828"/>
                </a:solidFill>
                <a:latin typeface="Consolas" charset="0"/>
                <a:ea typeface="Consolas" charset="0"/>
                <a:cs typeface="Consolas" charset="0"/>
              </a:rPr>
              <a:t>Conso</a:t>
            </a:r>
            <a:r>
              <a:rPr lang="en-US" altLang="en-US" sz="1700" dirty="0" err="1">
                <a:solidFill>
                  <a:srgbClr val="0E0E0E"/>
                </a:solidFill>
                <a:latin typeface="Consolas" charset="0"/>
                <a:ea typeface="Consolas" charset="0"/>
                <a:cs typeface="Consolas" charset="0"/>
              </a:rPr>
              <a:t>l</a:t>
            </a:r>
            <a:r>
              <a:rPr lang="en-US" altLang="en-US" sz="1700" dirty="0" err="1">
                <a:solidFill>
                  <a:srgbClr val="282828"/>
                </a:solidFill>
                <a:latin typeface="Consolas" charset="0"/>
                <a:ea typeface="Consolas" charset="0"/>
                <a:cs typeface="Consolas" charset="0"/>
              </a:rPr>
              <a:t>e.WriteLine</a:t>
            </a:r>
            <a:r>
              <a:rPr lang="en-US" altLang="en-US" sz="1700" dirty="0">
                <a:solidFill>
                  <a:srgbClr val="282828"/>
                </a:solidFill>
                <a:latin typeface="Consolas" charset="0"/>
                <a:ea typeface="Consolas" charset="0"/>
                <a:cs typeface="Consolas" charset="0"/>
              </a:rPr>
              <a:t>(s1 + s2 + s3 + s4 + "</a:t>
            </a:r>
            <a:r>
              <a:rPr lang="en-US" altLang="en-US" sz="1700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Liftoff!</a:t>
            </a:r>
            <a:r>
              <a:rPr lang="en-US" altLang="en-US" sz="1700" dirty="0">
                <a:solidFill>
                  <a:srgbClr val="282828"/>
                </a:solidFill>
                <a:latin typeface="Consolas" charset="0"/>
                <a:ea typeface="Consolas" charset="0"/>
                <a:cs typeface="Consolas" charset="0"/>
              </a:rPr>
              <a:t>");</a:t>
            </a:r>
            <a:endParaRPr lang="en-US" altLang="en-US" sz="1700" dirty="0">
              <a:solidFill>
                <a:srgbClr val="339933"/>
              </a:solidFill>
              <a:latin typeface="Consolas" charset="0"/>
              <a:ea typeface="Consolas" charset="0"/>
              <a:cs typeface="Consolas" charset="0"/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700" dirty="0">
                <a:solidFill>
                  <a:srgbClr val="282828"/>
                </a:solidFill>
                <a:latin typeface="Consolas" charset="0"/>
                <a:ea typeface="Consolas" charset="0"/>
                <a:cs typeface="Consolas" charset="0"/>
              </a:rPr>
              <a:t>    </a:t>
            </a:r>
            <a:r>
              <a:rPr lang="en-US" altLang="en-US" sz="1700" dirty="0" err="1">
                <a:solidFill>
                  <a:srgbClr val="282828"/>
                </a:solidFill>
                <a:latin typeface="Consolas" charset="0"/>
                <a:ea typeface="Consolas" charset="0"/>
                <a:cs typeface="Consolas" charset="0"/>
              </a:rPr>
              <a:t>Console.WriteLine</a:t>
            </a:r>
            <a:r>
              <a:rPr lang="en-US" altLang="en-US" sz="1700" dirty="0">
                <a:solidFill>
                  <a:srgbClr val="282828"/>
                </a:solidFill>
                <a:latin typeface="Consolas" charset="0"/>
                <a:ea typeface="Consolas" charset="0"/>
                <a:cs typeface="Consolas" charset="0"/>
              </a:rPr>
              <a:t>("</a:t>
            </a:r>
            <a:r>
              <a:rPr lang="en-US" altLang="en-US" sz="1700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Houston, we have a problem. </a:t>
            </a:r>
            <a:r>
              <a:rPr lang="en-US" altLang="en-US" sz="1700" dirty="0">
                <a:solidFill>
                  <a:srgbClr val="0E0E0E"/>
                </a:solidFill>
                <a:latin typeface="Consolas" charset="0"/>
                <a:ea typeface="Consolas" charset="0"/>
                <a:cs typeface="Consolas" charset="0"/>
              </a:rPr>
              <a:t>"</a:t>
            </a:r>
            <a:r>
              <a:rPr lang="en-US" altLang="en-US" sz="1700" dirty="0">
                <a:solidFill>
                  <a:srgbClr val="3F3F3F"/>
                </a:solidFill>
                <a:latin typeface="Consolas" charset="0"/>
                <a:ea typeface="Consolas" charset="0"/>
                <a:cs typeface="Consolas" charset="0"/>
              </a:rPr>
              <a:t>);</a:t>
            </a:r>
            <a:endParaRPr lang="en-US" altLang="en-US" sz="1700" dirty="0">
              <a:latin typeface="Consolas" charset="0"/>
              <a:ea typeface="Consolas" charset="0"/>
              <a:cs typeface="Consolas" charset="0"/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700" dirty="0">
                <a:solidFill>
                  <a:srgbClr val="282828"/>
                </a:solidFill>
                <a:latin typeface="Consolas" charset="0"/>
                <a:ea typeface="Consolas" charset="0"/>
                <a:cs typeface="Consolas" charset="0"/>
              </a:rPr>
              <a:t>  }</a:t>
            </a:r>
            <a:endParaRPr lang="en-US" altLang="en-US" sz="1700" dirty="0">
              <a:latin typeface="Consolas" charset="0"/>
              <a:ea typeface="Consolas" charset="0"/>
              <a:cs typeface="Consolas" charset="0"/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700" dirty="0">
                <a:latin typeface="Consolas" charset="0"/>
                <a:ea typeface="Consolas" charset="0"/>
                <a:cs typeface="Consolas" charset="0"/>
              </a:rPr>
              <a:t>}</a:t>
            </a:r>
            <a:endParaRPr lang="en-US" altLang="en-US" sz="1700" dirty="0">
              <a:latin typeface="Courier New" charset="0"/>
              <a:ea typeface="Courier New" charset="0"/>
              <a:cs typeface="Courier New" charset="0"/>
            </a:endParaRPr>
          </a:p>
          <a:p>
            <a:pPr marL="0" indent="0">
              <a:lnSpc>
                <a:spcPct val="70000"/>
              </a:lnSpc>
              <a:buNone/>
            </a:pPr>
            <a:r>
              <a:rPr lang="en-US" altLang="en-US" b="1" u="sng" dirty="0">
                <a:latin typeface="Courier New" charset="0"/>
                <a:ea typeface="Courier New" charset="0"/>
                <a:cs typeface="Courier New" charset="0"/>
              </a:rPr>
              <a:t>Output:</a:t>
            </a:r>
            <a:endParaRPr lang="en-US" altLang="en-US" dirty="0">
              <a:latin typeface="Courier New" charset="0"/>
              <a:ea typeface="Courier New" charset="0"/>
              <a:cs typeface="Courier New" charset="0"/>
            </a:endParaRPr>
          </a:p>
          <a:p>
            <a:pPr marL="0" indent="0">
              <a:lnSpc>
                <a:spcPct val="70000"/>
              </a:lnSpc>
              <a:buNone/>
            </a:pPr>
            <a:r>
              <a:rPr lang="en-US" altLang="en-US" sz="1700" dirty="0">
                <a:latin typeface="Courier New" charset="0"/>
                <a:ea typeface="Courier New" charset="0"/>
                <a:cs typeface="Courier New" charset="0"/>
              </a:rPr>
              <a:t>Three... Two... One... Zero... Liftoff!</a:t>
            </a:r>
            <a:br>
              <a:rPr lang="en-US" altLang="en-US" sz="1700" dirty="0">
                <a:latin typeface="Courier New" charset="0"/>
                <a:ea typeface="Courier New" charset="0"/>
                <a:cs typeface="Courier New" charset="0"/>
              </a:rPr>
            </a:br>
            <a:r>
              <a:rPr lang="en-US" altLang="en-US" sz="1700" dirty="0">
                <a:latin typeface="Courier New" charset="0"/>
                <a:ea typeface="Courier New" charset="0"/>
                <a:cs typeface="Courier New" charset="0"/>
              </a:rPr>
              <a:t>Houston, we have a problem.</a:t>
            </a:r>
          </a:p>
          <a:p>
            <a:pPr marL="0" indent="0">
              <a:lnSpc>
                <a:spcPct val="70000"/>
              </a:lnSpc>
              <a:buNone/>
            </a:pPr>
            <a:endParaRPr lang="en-US" altLang="en-US" sz="1700" dirty="0"/>
          </a:p>
        </p:txBody>
      </p:sp>
    </p:spTree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400800" y="5541961"/>
            <a:ext cx="2286000" cy="706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C++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22325" y="1447801"/>
            <a:ext cx="7543800" cy="4908550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700" dirty="0">
                <a:solidFill>
                  <a:srgbClr val="0432FF"/>
                </a:solidFill>
                <a:latin typeface="Consolas" charset="0"/>
                <a:ea typeface="Consolas" charset="0"/>
                <a:cs typeface="Consolas" charset="0"/>
              </a:rPr>
              <a:t>#include</a:t>
            </a:r>
            <a:r>
              <a:rPr lang="en-US" altLang="en-US" sz="1700" dirty="0">
                <a:solidFill>
                  <a:srgbClr val="0E0E0E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altLang="en-US" sz="1700" dirty="0">
                <a:solidFill>
                  <a:srgbClr val="282828"/>
                </a:solidFill>
                <a:latin typeface="Consolas" charset="0"/>
                <a:ea typeface="Consolas" charset="0"/>
                <a:cs typeface="Consolas" charset="0"/>
              </a:rPr>
              <a:t>&lt;</a:t>
            </a:r>
            <a:r>
              <a:rPr lang="en-US" altLang="en-US" sz="1700" dirty="0" err="1">
                <a:solidFill>
                  <a:srgbClr val="282828"/>
                </a:solidFill>
                <a:latin typeface="Consolas" charset="0"/>
                <a:ea typeface="Consolas" charset="0"/>
                <a:cs typeface="Consolas" charset="0"/>
              </a:rPr>
              <a:t>iostream</a:t>
            </a:r>
            <a:r>
              <a:rPr lang="en-US" altLang="en-US" sz="1700" dirty="0">
                <a:solidFill>
                  <a:srgbClr val="282828"/>
                </a:solidFill>
                <a:latin typeface="Consolas" charset="0"/>
                <a:ea typeface="Consolas" charset="0"/>
                <a:cs typeface="Consolas" charset="0"/>
              </a:rPr>
              <a:t>&gt;</a:t>
            </a:r>
            <a:endParaRPr lang="en-US" altLang="en-US" sz="1700" dirty="0">
              <a:solidFill>
                <a:srgbClr val="0E0E0E"/>
              </a:solidFill>
              <a:latin typeface="Consolas" charset="0"/>
              <a:ea typeface="Consolas" charset="0"/>
              <a:cs typeface="Consolas" charset="0"/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700" dirty="0">
                <a:solidFill>
                  <a:srgbClr val="0432FF"/>
                </a:solidFill>
                <a:latin typeface="Consolas" charset="0"/>
                <a:ea typeface="Consolas" charset="0"/>
                <a:cs typeface="Consolas" charset="0"/>
              </a:rPr>
              <a:t>using namespace</a:t>
            </a:r>
            <a:r>
              <a:rPr lang="en-US" altLang="en-US" sz="1700" dirty="0">
                <a:solidFill>
                  <a:srgbClr val="0E0E0E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altLang="en-US" sz="1700" dirty="0" err="1">
                <a:solidFill>
                  <a:srgbClr val="0E0E0E"/>
                </a:solidFill>
                <a:latin typeface="Consolas" charset="0"/>
                <a:ea typeface="Consolas" charset="0"/>
                <a:cs typeface="Consolas" charset="0"/>
              </a:rPr>
              <a:t>std</a:t>
            </a:r>
            <a:r>
              <a:rPr lang="en-US" altLang="en-US" sz="1700" dirty="0">
                <a:solidFill>
                  <a:srgbClr val="0E0E0E"/>
                </a:solidFill>
                <a:latin typeface="Consolas" charset="0"/>
                <a:ea typeface="Consolas" charset="0"/>
                <a:cs typeface="Consolas" charset="0"/>
              </a:rPr>
              <a:t>;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700" dirty="0">
              <a:solidFill>
                <a:srgbClr val="0432FF"/>
              </a:solidFill>
              <a:latin typeface="Consolas" charset="0"/>
              <a:ea typeface="Consolas" charset="0"/>
              <a:cs typeface="Consolas" charset="0"/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700" dirty="0" err="1">
                <a:solidFill>
                  <a:srgbClr val="0432FF"/>
                </a:solidFill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altLang="en-US" sz="1700" dirty="0">
                <a:solidFill>
                  <a:srgbClr val="0432FF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altLang="en-US" sz="1700" dirty="0">
                <a:solidFill>
                  <a:srgbClr val="282828"/>
                </a:solidFill>
                <a:latin typeface="Consolas" charset="0"/>
                <a:ea typeface="Consolas" charset="0"/>
                <a:cs typeface="Consolas" charset="0"/>
              </a:rPr>
              <a:t>main()</a:t>
            </a:r>
            <a:endParaRPr lang="en-US" altLang="en-US" sz="1700" dirty="0">
              <a:latin typeface="Consolas" charset="0"/>
              <a:ea typeface="Consolas" charset="0"/>
              <a:cs typeface="Consolas" charset="0"/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700" dirty="0">
                <a:solidFill>
                  <a:srgbClr val="282828"/>
                </a:solidFill>
                <a:latin typeface="Consolas" charset="0"/>
                <a:ea typeface="Consolas" charset="0"/>
                <a:cs typeface="Consolas" charset="0"/>
              </a:rPr>
              <a:t>{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700" dirty="0">
                <a:solidFill>
                  <a:srgbClr val="282828"/>
                </a:solidFill>
                <a:latin typeface="Consolas" charset="0"/>
                <a:ea typeface="Consolas" charset="0"/>
                <a:cs typeface="Consolas" charset="0"/>
              </a:rPr>
              <a:t>	string s1 = </a:t>
            </a:r>
            <a:r>
              <a:rPr lang="en-US" altLang="en-US" sz="1700" dirty="0">
                <a:solidFill>
                  <a:srgbClr val="0E0E0E"/>
                </a:solidFill>
                <a:latin typeface="Consolas" charset="0"/>
                <a:ea typeface="Consolas" charset="0"/>
                <a:cs typeface="Consolas" charset="0"/>
              </a:rPr>
              <a:t>"</a:t>
            </a:r>
            <a:r>
              <a:rPr lang="en-US" altLang="en-US" sz="1700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Three... </a:t>
            </a:r>
            <a:r>
              <a:rPr lang="en-US" altLang="en-US" sz="1700" dirty="0">
                <a:solidFill>
                  <a:srgbClr val="0E0E0E"/>
                </a:solidFill>
                <a:latin typeface="Consolas" charset="0"/>
                <a:ea typeface="Consolas" charset="0"/>
                <a:cs typeface="Consolas" charset="0"/>
              </a:rPr>
              <a:t>"</a:t>
            </a:r>
            <a:r>
              <a:rPr lang="en-US" altLang="en-US" sz="1700" dirty="0">
                <a:solidFill>
                  <a:srgbClr val="282828"/>
                </a:solidFill>
                <a:latin typeface="Consolas" charset="0"/>
                <a:ea typeface="Consolas" charset="0"/>
                <a:cs typeface="Consolas" charset="0"/>
              </a:rPr>
              <a:t>;</a:t>
            </a:r>
            <a:br>
              <a:rPr lang="en-US" altLang="en-US" sz="1700" dirty="0">
                <a:solidFill>
                  <a:srgbClr val="282828"/>
                </a:solidFill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700" dirty="0">
                <a:solidFill>
                  <a:srgbClr val="282828"/>
                </a:solidFill>
                <a:latin typeface="Consolas" charset="0"/>
                <a:ea typeface="Consolas" charset="0"/>
                <a:cs typeface="Consolas" charset="0"/>
              </a:rPr>
              <a:t>    	string s2 = "</a:t>
            </a:r>
            <a:r>
              <a:rPr lang="en-US" altLang="en-US" sz="1700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Two... </a:t>
            </a:r>
            <a:r>
              <a:rPr lang="en-US" altLang="en-US" sz="1700" dirty="0">
                <a:solidFill>
                  <a:srgbClr val="282828"/>
                </a:solidFill>
                <a:latin typeface="Consolas" charset="0"/>
                <a:ea typeface="Consolas" charset="0"/>
                <a:cs typeface="Consolas" charset="0"/>
              </a:rPr>
              <a:t>";</a:t>
            </a:r>
            <a:br>
              <a:rPr lang="en-US" altLang="en-US" sz="1700" dirty="0">
                <a:solidFill>
                  <a:srgbClr val="282828"/>
                </a:solidFill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700" dirty="0">
                <a:solidFill>
                  <a:srgbClr val="282828"/>
                </a:solidFill>
                <a:latin typeface="Consolas" charset="0"/>
                <a:ea typeface="Consolas" charset="0"/>
                <a:cs typeface="Consolas" charset="0"/>
              </a:rPr>
              <a:t>    	string s3 = "</a:t>
            </a:r>
            <a:r>
              <a:rPr lang="en-US" altLang="en-US" sz="1700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One... </a:t>
            </a:r>
            <a:r>
              <a:rPr lang="en-US" altLang="en-US" sz="1700" dirty="0">
                <a:solidFill>
                  <a:srgbClr val="282828"/>
                </a:solidFill>
                <a:latin typeface="Consolas" charset="0"/>
                <a:ea typeface="Consolas" charset="0"/>
                <a:cs typeface="Consolas" charset="0"/>
              </a:rPr>
              <a:t>";</a:t>
            </a:r>
            <a:br>
              <a:rPr lang="en-US" altLang="en-US" sz="1700" dirty="0">
                <a:solidFill>
                  <a:srgbClr val="282828"/>
                </a:solidFill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700" dirty="0">
                <a:solidFill>
                  <a:srgbClr val="282828"/>
                </a:solidFill>
                <a:latin typeface="Consolas" charset="0"/>
                <a:ea typeface="Consolas" charset="0"/>
                <a:cs typeface="Consolas" charset="0"/>
              </a:rPr>
              <a:t>    	string s4 = </a:t>
            </a:r>
            <a:r>
              <a:rPr lang="en-US" altLang="en-US" sz="1700" dirty="0">
                <a:solidFill>
                  <a:srgbClr val="0E0E0E"/>
                </a:solidFill>
                <a:latin typeface="Consolas" charset="0"/>
                <a:ea typeface="Consolas" charset="0"/>
                <a:cs typeface="Consolas" charset="0"/>
              </a:rPr>
              <a:t>"</a:t>
            </a:r>
            <a:r>
              <a:rPr lang="en-US" altLang="en-US" sz="1700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Zero... </a:t>
            </a:r>
            <a:r>
              <a:rPr lang="en-US" altLang="en-US" sz="1700" dirty="0">
                <a:solidFill>
                  <a:srgbClr val="282828"/>
                </a:solidFill>
                <a:latin typeface="Consolas" charset="0"/>
                <a:ea typeface="Consolas" charset="0"/>
                <a:cs typeface="Consolas" charset="0"/>
              </a:rPr>
              <a:t>";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700" dirty="0">
              <a:latin typeface="Consolas" charset="0"/>
              <a:ea typeface="Consolas" charset="0"/>
              <a:cs typeface="Consolas" charset="0"/>
            </a:endParaRPr>
          </a:p>
          <a:p>
            <a:pPr marL="0" indent="0">
              <a:buNone/>
            </a:pPr>
            <a:r>
              <a:rPr lang="en-US" altLang="en-US" sz="1700" dirty="0">
                <a:solidFill>
                  <a:srgbClr val="282828"/>
                </a:solidFill>
                <a:latin typeface="Consolas" charset="0"/>
                <a:ea typeface="Consolas" charset="0"/>
                <a:cs typeface="Consolas" charset="0"/>
              </a:rPr>
              <a:t>    	</a:t>
            </a:r>
            <a:r>
              <a:rPr lang="mr-IN" sz="1800" dirty="0" err="1">
                <a:latin typeface="Consolas" charset="0"/>
                <a:ea typeface="Consolas" charset="0"/>
                <a:cs typeface="Consolas" charset="0"/>
              </a:rPr>
              <a:t>cout</a:t>
            </a:r>
            <a:r>
              <a:rPr lang="mr-IN" sz="1800" dirty="0">
                <a:latin typeface="Consolas" charset="0"/>
                <a:ea typeface="Consolas" charset="0"/>
                <a:cs typeface="Consolas" charset="0"/>
              </a:rPr>
              <a:t> &lt;&lt; </a:t>
            </a:r>
            <a:r>
              <a:rPr lang="en-US" altLang="en-US" sz="1800" dirty="0">
                <a:solidFill>
                  <a:srgbClr val="282828"/>
                </a:solidFill>
                <a:latin typeface="Consolas" charset="0"/>
                <a:ea typeface="Consolas" charset="0"/>
                <a:cs typeface="Consolas" charset="0"/>
              </a:rPr>
              <a:t>s1</a:t>
            </a:r>
            <a:r>
              <a:rPr lang="en-US" sz="1800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mr-IN" sz="1800" dirty="0">
                <a:latin typeface="Consolas" charset="0"/>
                <a:ea typeface="Consolas" charset="0"/>
                <a:cs typeface="Consolas" charset="0"/>
              </a:rPr>
              <a:t>&lt;&lt; </a:t>
            </a:r>
            <a:r>
              <a:rPr lang="en-US" altLang="en-US" sz="1800" dirty="0">
                <a:solidFill>
                  <a:srgbClr val="282828"/>
                </a:solidFill>
                <a:latin typeface="Consolas" charset="0"/>
                <a:ea typeface="Consolas" charset="0"/>
                <a:cs typeface="Consolas" charset="0"/>
              </a:rPr>
              <a:t>s2;</a:t>
            </a:r>
            <a:endParaRPr lang="mr-IN" sz="1800" dirty="0">
              <a:latin typeface="Consolas" charset="0"/>
              <a:ea typeface="Consolas" charset="0"/>
              <a:cs typeface="Consolas" charset="0"/>
            </a:endParaRPr>
          </a:p>
          <a:p>
            <a:pPr marL="0" indent="0">
              <a:buNone/>
            </a:pPr>
            <a:r>
              <a:rPr lang="en-US" sz="1800" dirty="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mr-IN" sz="1800" dirty="0" err="1">
                <a:latin typeface="Consolas" charset="0"/>
                <a:ea typeface="Consolas" charset="0"/>
                <a:cs typeface="Consolas" charset="0"/>
              </a:rPr>
              <a:t>cout</a:t>
            </a:r>
            <a:r>
              <a:rPr lang="mr-IN" sz="1800" dirty="0">
                <a:latin typeface="Consolas" charset="0"/>
                <a:ea typeface="Consolas" charset="0"/>
                <a:cs typeface="Consolas" charset="0"/>
              </a:rPr>
              <a:t> &lt;&lt; </a:t>
            </a:r>
            <a:r>
              <a:rPr lang="en-US" altLang="en-US" sz="1800" dirty="0">
                <a:solidFill>
                  <a:srgbClr val="282828"/>
                </a:solidFill>
                <a:latin typeface="Consolas" charset="0"/>
                <a:ea typeface="Consolas" charset="0"/>
                <a:cs typeface="Consolas" charset="0"/>
              </a:rPr>
              <a:t>s3 </a:t>
            </a:r>
            <a:r>
              <a:rPr lang="mr-IN" sz="1800" dirty="0">
                <a:latin typeface="Consolas" charset="0"/>
                <a:ea typeface="Consolas" charset="0"/>
                <a:cs typeface="Consolas" charset="0"/>
              </a:rPr>
              <a:t>&lt;&lt; </a:t>
            </a:r>
            <a:r>
              <a:rPr lang="en-US" altLang="en-US" sz="1800" dirty="0">
                <a:solidFill>
                  <a:srgbClr val="282828"/>
                </a:solidFill>
                <a:latin typeface="Consolas" charset="0"/>
                <a:ea typeface="Consolas" charset="0"/>
                <a:cs typeface="Consolas" charset="0"/>
              </a:rPr>
              <a:t>s4;</a:t>
            </a:r>
            <a:endParaRPr lang="mr-IN" sz="1800" dirty="0">
              <a:latin typeface="Consolas" charset="0"/>
              <a:ea typeface="Consolas" charset="0"/>
              <a:cs typeface="Consolas" charset="0"/>
            </a:endParaRPr>
          </a:p>
          <a:p>
            <a:pPr marL="0" indent="0">
              <a:buNone/>
            </a:pPr>
            <a:r>
              <a:rPr lang="en-US" sz="1800" dirty="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mr-IN" sz="1800" dirty="0" err="1">
                <a:latin typeface="Consolas" charset="0"/>
                <a:ea typeface="Consolas" charset="0"/>
                <a:cs typeface="Consolas" charset="0"/>
              </a:rPr>
              <a:t>cout</a:t>
            </a:r>
            <a:r>
              <a:rPr lang="mr-IN" sz="1800" dirty="0">
                <a:latin typeface="Consolas" charset="0"/>
                <a:ea typeface="Consolas" charset="0"/>
                <a:cs typeface="Consolas" charset="0"/>
              </a:rPr>
              <a:t> &lt;&lt; </a:t>
            </a:r>
            <a:r>
              <a:rPr lang="mr-IN" sz="1800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"</a:t>
            </a:r>
            <a:r>
              <a:rPr lang="mr-IN" sz="1800" dirty="0" err="1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Liftoff</a:t>
            </a:r>
            <a:r>
              <a:rPr lang="mr-IN" sz="1800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!" </a:t>
            </a:r>
            <a:r>
              <a:rPr lang="mr-IN" sz="1800" dirty="0">
                <a:latin typeface="Consolas" charset="0"/>
                <a:ea typeface="Consolas" charset="0"/>
                <a:cs typeface="Consolas" charset="0"/>
              </a:rPr>
              <a:t>&lt;&lt; </a:t>
            </a:r>
            <a:r>
              <a:rPr lang="mr-IN" sz="1800" dirty="0" err="1">
                <a:latin typeface="Consolas" charset="0"/>
                <a:ea typeface="Consolas" charset="0"/>
                <a:cs typeface="Consolas" charset="0"/>
              </a:rPr>
              <a:t>endl</a:t>
            </a:r>
            <a:r>
              <a:rPr lang="mr-IN" sz="1800" dirty="0">
                <a:latin typeface="Consolas" charset="0"/>
                <a:ea typeface="Consolas" charset="0"/>
                <a:cs typeface="Consolas" charset="0"/>
              </a:rPr>
              <a:t>;</a:t>
            </a:r>
          </a:p>
          <a:p>
            <a:pPr marL="0" indent="0">
              <a:buNone/>
            </a:pPr>
            <a:r>
              <a:rPr lang="en-US" sz="1800" dirty="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mr-IN" sz="1800" dirty="0" err="1">
                <a:latin typeface="Consolas" charset="0"/>
                <a:ea typeface="Consolas" charset="0"/>
                <a:cs typeface="Consolas" charset="0"/>
              </a:rPr>
              <a:t>cout</a:t>
            </a:r>
            <a:r>
              <a:rPr lang="mr-IN" sz="1800" dirty="0">
                <a:latin typeface="Consolas" charset="0"/>
                <a:ea typeface="Consolas" charset="0"/>
                <a:cs typeface="Consolas" charset="0"/>
              </a:rPr>
              <a:t> &lt;&lt; </a:t>
            </a:r>
            <a:r>
              <a:rPr lang="mr-IN" sz="1800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"</a:t>
            </a:r>
            <a:r>
              <a:rPr lang="mr-IN" sz="1800" dirty="0" err="1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Houston</a:t>
            </a:r>
            <a:r>
              <a:rPr lang="mr-IN" sz="1800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mr-IN" sz="1800" dirty="0" err="1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we</a:t>
            </a:r>
            <a:r>
              <a:rPr lang="mr-IN" sz="1800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mr-IN" sz="1800" dirty="0" err="1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have</a:t>
            </a:r>
            <a:r>
              <a:rPr lang="en-US" sz="1800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 a problem</a:t>
            </a:r>
            <a:r>
              <a:rPr lang="mr-IN" sz="1800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."</a:t>
            </a:r>
            <a:r>
              <a:rPr lang="mr-IN" sz="1800" dirty="0">
                <a:latin typeface="Consolas" charset="0"/>
                <a:ea typeface="Consolas" charset="0"/>
                <a:cs typeface="Consolas" charset="0"/>
              </a:rPr>
              <a:t> &lt;&lt; </a:t>
            </a:r>
            <a:r>
              <a:rPr lang="mr-IN" sz="1800" dirty="0" err="1">
                <a:latin typeface="Consolas" charset="0"/>
                <a:ea typeface="Consolas" charset="0"/>
                <a:cs typeface="Consolas" charset="0"/>
              </a:rPr>
              <a:t>endl</a:t>
            </a:r>
            <a:r>
              <a:rPr lang="mr-IN" sz="1800" dirty="0">
                <a:latin typeface="Consolas" charset="0"/>
                <a:ea typeface="Consolas" charset="0"/>
                <a:cs typeface="Consolas" charset="0"/>
              </a:rPr>
              <a:t>;</a:t>
            </a:r>
            <a:endParaRPr lang="en-US" sz="1800" dirty="0">
              <a:latin typeface="Consolas" charset="0"/>
              <a:ea typeface="Consolas" charset="0"/>
              <a:cs typeface="Consolas" charset="0"/>
            </a:endParaRPr>
          </a:p>
          <a:p>
            <a:pPr marL="0" indent="0">
              <a:buNone/>
            </a:pPr>
            <a:r>
              <a:rPr lang="en-US" sz="1800" dirty="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sz="1800" dirty="0">
                <a:solidFill>
                  <a:srgbClr val="0432FF"/>
                </a:solidFill>
                <a:latin typeface="Consolas" charset="0"/>
                <a:ea typeface="Consolas" charset="0"/>
                <a:cs typeface="Consolas" charset="0"/>
              </a:rPr>
              <a:t>return</a:t>
            </a:r>
            <a:r>
              <a:rPr lang="en-US" sz="1800" dirty="0">
                <a:latin typeface="Consolas" charset="0"/>
                <a:ea typeface="Consolas" charset="0"/>
                <a:cs typeface="Consolas" charset="0"/>
              </a:rPr>
              <a:t> 0;</a:t>
            </a:r>
            <a:endParaRPr lang="en-US" altLang="en-US" sz="1700" dirty="0">
              <a:latin typeface="Consolas" charset="0"/>
              <a:ea typeface="Consolas" charset="0"/>
              <a:cs typeface="Consolas" charset="0"/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700" dirty="0">
                <a:latin typeface="Consolas" charset="0"/>
                <a:ea typeface="Consolas" charset="0"/>
                <a:cs typeface="Consolas" charset="0"/>
              </a:rPr>
              <a:t>}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altLang="en-US" b="1" u="sng" dirty="0">
                <a:latin typeface="Consolas" charset="0"/>
                <a:ea typeface="Consolas" charset="0"/>
                <a:cs typeface="Consolas" charset="0"/>
              </a:rPr>
              <a:t>Output:</a:t>
            </a:r>
            <a:endParaRPr lang="en-US" altLang="en-US" dirty="0">
              <a:latin typeface="Consolas" charset="0"/>
              <a:ea typeface="Consolas" charset="0"/>
              <a:cs typeface="Consolas" charset="0"/>
            </a:endParaRPr>
          </a:p>
          <a:p>
            <a:pPr marL="0" indent="0">
              <a:lnSpc>
                <a:spcPct val="70000"/>
              </a:lnSpc>
              <a:buNone/>
            </a:pPr>
            <a:r>
              <a:rPr lang="en-US" altLang="en-US" sz="1700" dirty="0">
                <a:latin typeface="Consolas" charset="0"/>
                <a:ea typeface="Consolas" charset="0"/>
                <a:cs typeface="Consolas" charset="0"/>
              </a:rPr>
              <a:t>Three... Two... One... Zero... Liftoff!</a:t>
            </a:r>
            <a:br>
              <a:rPr lang="en-US" altLang="en-US" sz="17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700" dirty="0">
                <a:latin typeface="Consolas" charset="0"/>
                <a:ea typeface="Consolas" charset="0"/>
                <a:cs typeface="Consolas" charset="0"/>
              </a:rPr>
              <a:t>Houston, we have a problem.</a:t>
            </a:r>
          </a:p>
          <a:p>
            <a:pPr marL="0" indent="0">
              <a:lnSpc>
                <a:spcPct val="70000"/>
              </a:lnSpc>
              <a:buNone/>
            </a:pPr>
            <a:endParaRPr lang="en-US" altLang="en-US" sz="1700" dirty="0">
              <a:latin typeface="Consolas" charset="0"/>
              <a:ea typeface="Consolas" charset="0"/>
              <a:cs typeface="Consolas" charset="0"/>
            </a:endParaRPr>
          </a:p>
        </p:txBody>
      </p:sp>
      <p:pic>
        <p:nvPicPr>
          <p:cNvPr id="10" name="Picture 9" descr="A logo showing C++" title="C++ Logo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025" y="5027293"/>
            <a:ext cx="1123950" cy="1261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807002"/>
      </p:ext>
    </p:extLst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400800" y="5541961"/>
            <a:ext cx="2286000" cy="706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Rectangle 6" title="Pseudo code logo"/>
          <p:cNvSpPr/>
          <p:nvPr/>
        </p:nvSpPr>
        <p:spPr>
          <a:xfrm>
            <a:off x="7539037" y="5043487"/>
            <a:ext cx="1338599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Ps</a:t>
            </a:r>
            <a:endParaRPr lang="en-US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41986" name="Rectangle 2"/>
          <p:cNvSpPr>
            <a:spLocks noGrp="1"/>
          </p:cNvSpPr>
          <p:nvPr>
            <p:ph type="title"/>
          </p:nvPr>
        </p:nvSpPr>
        <p:spPr>
          <a:xfrm>
            <a:off x="817563" y="301625"/>
            <a:ext cx="7543800" cy="1449388"/>
          </a:xfrm>
        </p:spPr>
        <p:txBody>
          <a:bodyPr/>
          <a:lstStyle/>
          <a:p>
            <a:pPr>
              <a:defRPr/>
            </a:pP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ea typeface="Arial" charset="0"/>
                <a:cs typeface="Arial"/>
              </a:rPr>
              <a:t> Another Example</a:t>
            </a:r>
            <a:endParaRPr lang="en-US" altLang="en-US" dirty="0">
              <a:solidFill>
                <a:schemeClr val="tx1">
                  <a:lumMod val="75000"/>
                  <a:lumOff val="25000"/>
                </a:schemeClr>
              </a:solidFill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7563" y="1860550"/>
            <a:ext cx="7543800" cy="4022725"/>
          </a:xfrm>
        </p:spPr>
        <p:txBody>
          <a:bodyPr rtlCol="0">
            <a:normAutofit lnSpcReduction="10000"/>
          </a:bodyPr>
          <a:lstStyle/>
          <a:p>
            <a:pPr marL="91440" indent="-91440" fontAlgn="auto">
              <a:buFont typeface="Calibri" panose="020F0502020204030204" pitchFamily="34" charset="0"/>
              <a:buNone/>
              <a:defRPr/>
            </a:pP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// Prints the number of keys on a piano.</a:t>
            </a:r>
          </a:p>
          <a:p>
            <a:pPr marL="91440" indent="-91440" fontAlgn="auto">
              <a:buFont typeface="Calibri" panose="020F0502020204030204" pitchFamily="34" charset="0"/>
              <a:buNone/>
              <a:defRPr/>
            </a:pP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CLASS </a:t>
            </a:r>
            <a:r>
              <a:rPr lang="en-US" alt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PianoKeys</a:t>
            </a:r>
            <a:endParaRPr lang="en-US" altLang="en-US" dirty="0">
              <a:solidFill>
                <a:schemeClr val="tx1">
                  <a:lumMod val="75000"/>
                  <a:lumOff val="25000"/>
                </a:schemeClr>
              </a:solidFill>
              <a:latin typeface="Consolas" charset="0"/>
              <a:ea typeface="Consolas" charset="0"/>
              <a:cs typeface="Consolas" charset="0"/>
            </a:endParaRPr>
          </a:p>
          <a:p>
            <a:pPr marL="91440" indent="-91440" fontAlgn="auto">
              <a:buFont typeface="Calibri" panose="020F0502020204030204" pitchFamily="34" charset="0"/>
              <a:buNone/>
              <a:defRPr/>
            </a:pP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BEGIN</a:t>
            </a:r>
          </a:p>
          <a:p>
            <a:pPr marL="91440" indent="-91440" fontAlgn="auto">
              <a:buFont typeface="Calibri" panose="020F0502020204030204" pitchFamily="34" charset="0"/>
              <a:buNone/>
              <a:defRPr/>
            </a:pP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  METHOD Main()</a:t>
            </a:r>
          </a:p>
          <a:p>
            <a:pPr marL="91440" indent="-91440" fontAlgn="auto">
              <a:buFont typeface="Calibri" panose="020F0502020204030204" pitchFamily="34" charset="0"/>
              <a:buNone/>
              <a:defRPr/>
            </a:pP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  BEGIN</a:t>
            </a:r>
            <a:b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   CREATE keys = 88</a:t>
            </a:r>
          </a:p>
          <a:p>
            <a:pPr marL="91440" indent="-91440" fontAlgn="auto">
              <a:buFont typeface="Calibri" panose="020F0502020204030204" pitchFamily="34" charset="0"/>
              <a:buNone/>
              <a:defRPr/>
            </a:pP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    PRINT("A piano has " + keys + " keys.")</a:t>
            </a:r>
            <a:b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 END Main</a:t>
            </a:r>
          </a:p>
          <a:p>
            <a:pPr marL="91440" indent="-91440" fontAlgn="auto">
              <a:buFont typeface="Calibri" panose="020F0502020204030204" pitchFamily="34" charset="0"/>
              <a:buNone/>
              <a:defRPr/>
            </a:pP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END </a:t>
            </a:r>
            <a:r>
              <a:rPr lang="en-US" alt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PianoKeys</a:t>
            </a:r>
            <a:endParaRPr lang="en-US" altLang="en-US" dirty="0">
              <a:solidFill>
                <a:schemeClr val="tx1">
                  <a:lumMod val="75000"/>
                  <a:lumOff val="25000"/>
                </a:schemeClr>
              </a:solidFill>
              <a:latin typeface="Consolas" charset="0"/>
              <a:ea typeface="Consolas" charset="0"/>
              <a:cs typeface="Consolas" charset="0"/>
            </a:endParaRPr>
          </a:p>
          <a:p>
            <a:pPr marL="91440" indent="-91440" fontAlgn="auto">
              <a:buFont typeface="Calibri" panose="020F0502020204030204" pitchFamily="34" charset="0"/>
              <a:buNone/>
              <a:defRPr/>
            </a:pPr>
            <a:endParaRPr lang="en-US" altLang="en-US" dirty="0">
              <a:solidFill>
                <a:schemeClr val="tx1">
                  <a:lumMod val="75000"/>
                  <a:lumOff val="25000"/>
                </a:schemeClr>
              </a:solidFill>
              <a:latin typeface="Courier New" charset="0"/>
            </a:endParaRPr>
          </a:p>
          <a:p>
            <a:pPr marL="91440" indent="-91440" fontAlgn="auto">
              <a:buFont typeface="Calibri" panose="020F0502020204030204" pitchFamily="34" charset="0"/>
              <a:buNone/>
              <a:defRPr/>
            </a:pPr>
            <a:r>
              <a:rPr lang="en-US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charset="0"/>
              </a:rPr>
              <a:t>Output:</a:t>
            </a: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charset="0"/>
              </a:rPr>
              <a:t> A piano has 88 keys.</a:t>
            </a:r>
          </a:p>
          <a:p>
            <a:pPr marL="91440" indent="-91440" fontAlgn="auto">
              <a:buFont typeface="Calibri" panose="020F0502020204030204" pitchFamily="34" charset="0"/>
              <a:buChar char=" "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ransition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400800" y="5541961"/>
            <a:ext cx="2286000" cy="706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10" descr="elated image" title="Java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3325" y="4724400"/>
            <a:ext cx="1487488" cy="1487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010" name="Rectang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sz="4400" dirty="0">
                <a:solidFill>
                  <a:schemeClr val="tx1">
                    <a:lumMod val="75000"/>
                    <a:lumOff val="25000"/>
                  </a:schemeClr>
                </a:solidFill>
                <a:ea typeface="Arial" charset="0"/>
                <a:cs typeface="Arial" charset="0"/>
              </a:rPr>
              <a:t>Java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938" y="1798638"/>
            <a:ext cx="8397875" cy="4022725"/>
          </a:xfrm>
        </p:spPr>
        <p:txBody>
          <a:bodyPr rtlCol="0">
            <a:normAutofit fontScale="92500"/>
          </a:bodyPr>
          <a:lstStyle/>
          <a:p>
            <a:pPr mar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None/>
              <a:defRPr/>
            </a:pPr>
            <a:r>
              <a:rPr lang="en-US" altLang="en-US" dirty="0">
                <a:solidFill>
                  <a:srgbClr val="339933"/>
                </a:solidFill>
                <a:latin typeface="Consolas" charset="0"/>
                <a:ea typeface="Consolas" charset="0"/>
                <a:cs typeface="Consolas" charset="0"/>
              </a:rPr>
              <a:t>// Prints the number of keys on a piano.</a:t>
            </a:r>
          </a:p>
          <a:p>
            <a:pPr mar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None/>
              <a:defRPr/>
            </a:pPr>
            <a:r>
              <a:rPr lang="en-US" altLang="en-US" dirty="0">
                <a:solidFill>
                  <a:srgbClr val="0432FF"/>
                </a:solidFill>
                <a:latin typeface="Consolas" charset="0"/>
                <a:ea typeface="Consolas" charset="0"/>
                <a:cs typeface="Consolas" charset="0"/>
              </a:rPr>
              <a:t>public class</a:t>
            </a: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alt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PianoKeys</a:t>
            </a:r>
            <a:endParaRPr lang="en-US" altLang="en-US" dirty="0">
              <a:solidFill>
                <a:schemeClr val="tx1">
                  <a:lumMod val="75000"/>
                  <a:lumOff val="25000"/>
                </a:schemeClr>
              </a:solidFill>
              <a:latin typeface="Consolas" charset="0"/>
              <a:ea typeface="Consolas" charset="0"/>
              <a:cs typeface="Consolas" charset="0"/>
            </a:endParaRPr>
          </a:p>
          <a:p>
            <a:pPr mar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None/>
              <a:defRPr/>
            </a:pP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{</a:t>
            </a:r>
          </a:p>
          <a:p>
            <a:pPr mar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None/>
              <a:defRPr/>
            </a:pP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lang="en-US" altLang="en-US" dirty="0">
                <a:solidFill>
                  <a:srgbClr val="0432FF"/>
                </a:solidFill>
                <a:latin typeface="Consolas" charset="0"/>
                <a:ea typeface="Consolas" charset="0"/>
                <a:cs typeface="Consolas" charset="0"/>
              </a:rPr>
              <a:t>public static void</a:t>
            </a: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 main (String[] </a:t>
            </a:r>
            <a:r>
              <a:rPr lang="en-US" alt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args</a:t>
            </a: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)</a:t>
            </a:r>
          </a:p>
          <a:p>
            <a:pPr mar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None/>
              <a:defRPr/>
            </a:pP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  {</a:t>
            </a:r>
            <a:b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      </a:t>
            </a:r>
            <a:r>
              <a:rPr lang="en-US" altLang="en-US" dirty="0" err="1">
                <a:solidFill>
                  <a:srgbClr val="0432FF"/>
                </a:solidFill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 keys = 88; </a:t>
            </a:r>
            <a:r>
              <a:rPr lang="en-US" altLang="en-US" dirty="0">
                <a:solidFill>
                  <a:srgbClr val="339933"/>
                </a:solidFill>
                <a:latin typeface="Consolas" charset="0"/>
                <a:ea typeface="Consolas" charset="0"/>
                <a:cs typeface="Consolas" charset="0"/>
              </a:rPr>
              <a:t>//declare and initialize</a:t>
            </a:r>
          </a:p>
          <a:p>
            <a:pPr mar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None/>
              <a:defRPr/>
            </a:pP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      </a:t>
            </a:r>
            <a:r>
              <a:rPr lang="en-US" alt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System.out.println</a:t>
            </a: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 ("</a:t>
            </a:r>
            <a:r>
              <a:rPr lang="en-US" altLang="en-US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A piano has</a:t>
            </a: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 " + keys + " </a:t>
            </a:r>
            <a:r>
              <a:rPr lang="en-US" altLang="en-US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keys.</a:t>
            </a: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");</a:t>
            </a:r>
            <a:b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  }</a:t>
            </a:r>
          </a:p>
          <a:p>
            <a:pPr mar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None/>
              <a:defRPr/>
            </a:pP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}</a:t>
            </a:r>
          </a:p>
          <a:p>
            <a:pPr marL="91440" indent="-91440" fontAlgn="auto">
              <a:buFont typeface="Calibri" panose="020F0502020204030204" pitchFamily="34" charset="0"/>
              <a:buNone/>
              <a:defRPr/>
            </a:pPr>
            <a:endParaRPr lang="en-US" altLang="en-US" dirty="0">
              <a:solidFill>
                <a:schemeClr val="tx1">
                  <a:lumMod val="75000"/>
                  <a:lumOff val="25000"/>
                </a:schemeClr>
              </a:solidFill>
              <a:latin typeface="Courier New" charset="0"/>
            </a:endParaRPr>
          </a:p>
          <a:p>
            <a:pPr marL="91440" indent="-91440" fontAlgn="auto">
              <a:buFont typeface="Calibri" panose="020F0502020204030204" pitchFamily="34" charset="0"/>
              <a:buNone/>
              <a:defRPr/>
            </a:pPr>
            <a:r>
              <a:rPr lang="en-US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charset="0"/>
              </a:rPr>
              <a:t>Output:</a:t>
            </a: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charset="0"/>
              </a:rPr>
              <a:t> A piano has 88 keys.</a:t>
            </a:r>
          </a:p>
          <a:p>
            <a:pPr marL="91440" indent="-91440" fontAlgn="auto">
              <a:buFont typeface="Calibri" panose="020F0502020204030204" pitchFamily="34" charset="0"/>
              <a:buChar char=" "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ransition spd="slow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400800" y="5541961"/>
            <a:ext cx="2286000" cy="706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9" name="Picture 12" descr="mage result for C# icon" title="C Sharp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4719638"/>
            <a:ext cx="1471613" cy="141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C#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22325" y="1846263"/>
            <a:ext cx="8016875" cy="4022725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900" dirty="0">
                <a:solidFill>
                  <a:srgbClr val="339933"/>
                </a:solidFill>
                <a:latin typeface="Consolas" charset="0"/>
                <a:ea typeface="Consolas" charset="0"/>
                <a:cs typeface="Consolas" charset="0"/>
              </a:rPr>
              <a:t>// Prints the number of keys on a piano</a:t>
            </a:r>
          </a:p>
          <a:p>
            <a:pPr marL="0" inden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900" dirty="0">
                <a:solidFill>
                  <a:srgbClr val="0432FF"/>
                </a:solidFill>
                <a:latin typeface="Consolas" charset="0"/>
                <a:ea typeface="Consolas" charset="0"/>
                <a:cs typeface="Consolas" charset="0"/>
              </a:rPr>
              <a:t>using</a:t>
            </a:r>
            <a:r>
              <a:rPr lang="en-US" altLang="en-US" sz="1900" dirty="0">
                <a:latin typeface="Consolas" charset="0"/>
                <a:ea typeface="Consolas" charset="0"/>
                <a:cs typeface="Consolas" charset="0"/>
              </a:rPr>
              <a:t> System;</a:t>
            </a:r>
          </a:p>
          <a:p>
            <a:pPr marL="0" inden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None/>
            </a:pPr>
            <a:br>
              <a:rPr lang="en-US" altLang="en-US" sz="19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900" dirty="0">
                <a:solidFill>
                  <a:srgbClr val="0432FF"/>
                </a:solidFill>
                <a:latin typeface="Consolas" charset="0"/>
                <a:ea typeface="Consolas" charset="0"/>
                <a:cs typeface="Consolas" charset="0"/>
              </a:rPr>
              <a:t>class</a:t>
            </a:r>
            <a:r>
              <a:rPr lang="en-US" altLang="en-US" sz="19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altLang="en-US" sz="1900" dirty="0" err="1">
                <a:latin typeface="Consolas" charset="0"/>
                <a:ea typeface="Consolas" charset="0"/>
                <a:cs typeface="Consolas" charset="0"/>
              </a:rPr>
              <a:t>PianoKeys</a:t>
            </a:r>
            <a:r>
              <a:rPr lang="en-US" altLang="en-US" sz="1900" dirty="0">
                <a:latin typeface="Consolas" charset="0"/>
                <a:ea typeface="Consolas" charset="0"/>
                <a:cs typeface="Consolas" charset="0"/>
              </a:rPr>
              <a:t> {</a:t>
            </a:r>
          </a:p>
          <a:p>
            <a:pPr marL="0" inden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9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altLang="en-US" sz="1900" dirty="0">
                <a:solidFill>
                  <a:srgbClr val="0432FF"/>
                </a:solidFill>
                <a:latin typeface="Consolas" charset="0"/>
                <a:ea typeface="Consolas" charset="0"/>
                <a:cs typeface="Consolas" charset="0"/>
              </a:rPr>
              <a:t>public static void</a:t>
            </a:r>
            <a:r>
              <a:rPr lang="en-US" altLang="en-US" sz="1900" dirty="0">
                <a:latin typeface="Consolas" charset="0"/>
                <a:ea typeface="Consolas" charset="0"/>
                <a:cs typeface="Consolas" charset="0"/>
              </a:rPr>
              <a:t> Main (</a:t>
            </a:r>
            <a:r>
              <a:rPr lang="en-US" altLang="en-US" sz="1900" dirty="0">
                <a:solidFill>
                  <a:srgbClr val="0432FF"/>
                </a:solidFill>
                <a:latin typeface="Consolas" charset="0"/>
                <a:ea typeface="Consolas" charset="0"/>
                <a:cs typeface="Consolas" charset="0"/>
              </a:rPr>
              <a:t>string</a:t>
            </a:r>
            <a:r>
              <a:rPr lang="en-US" altLang="en-US" sz="1900" dirty="0">
                <a:latin typeface="Consolas" charset="0"/>
                <a:ea typeface="Consolas" charset="0"/>
                <a:cs typeface="Consolas" charset="0"/>
              </a:rPr>
              <a:t>[] </a:t>
            </a:r>
            <a:r>
              <a:rPr lang="en-US" altLang="en-US" sz="1900" dirty="0" err="1">
                <a:latin typeface="Consolas" charset="0"/>
                <a:ea typeface="Consolas" charset="0"/>
                <a:cs typeface="Consolas" charset="0"/>
              </a:rPr>
              <a:t>args</a:t>
            </a:r>
            <a:r>
              <a:rPr lang="en-US" altLang="en-US" sz="1900" dirty="0">
                <a:latin typeface="Consolas" charset="0"/>
                <a:ea typeface="Consolas" charset="0"/>
                <a:cs typeface="Consolas" charset="0"/>
              </a:rPr>
              <a:t>) {</a:t>
            </a:r>
          </a:p>
          <a:p>
            <a:pPr marL="0" inden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900" dirty="0">
                <a:latin typeface="Consolas" charset="0"/>
                <a:ea typeface="Consolas" charset="0"/>
                <a:cs typeface="Consolas" charset="0"/>
              </a:rPr>
              <a:t>    </a:t>
            </a:r>
            <a:r>
              <a:rPr lang="en-US" altLang="en-US" sz="1900" dirty="0" err="1">
                <a:solidFill>
                  <a:srgbClr val="0432FF"/>
                </a:solidFill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altLang="en-US" sz="1900" dirty="0">
                <a:latin typeface="Consolas" charset="0"/>
                <a:ea typeface="Consolas" charset="0"/>
                <a:cs typeface="Consolas" charset="0"/>
              </a:rPr>
              <a:t> keys = 88; </a:t>
            </a:r>
            <a:r>
              <a:rPr lang="en-US" altLang="en-US" sz="1900" dirty="0">
                <a:solidFill>
                  <a:srgbClr val="339933"/>
                </a:solidFill>
                <a:latin typeface="Consolas" charset="0"/>
                <a:ea typeface="Consolas" charset="0"/>
                <a:cs typeface="Consolas" charset="0"/>
              </a:rPr>
              <a:t>//declare and initialize</a:t>
            </a:r>
          </a:p>
          <a:p>
            <a:pPr marL="0" inden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900" dirty="0">
                <a:latin typeface="Consolas" charset="0"/>
                <a:ea typeface="Consolas" charset="0"/>
                <a:cs typeface="Consolas" charset="0"/>
              </a:rPr>
              <a:t>    </a:t>
            </a:r>
            <a:r>
              <a:rPr lang="en-US" altLang="en-US" sz="1900" dirty="0" err="1">
                <a:latin typeface="Consolas" charset="0"/>
                <a:ea typeface="Consolas" charset="0"/>
                <a:cs typeface="Consolas" charset="0"/>
              </a:rPr>
              <a:t>Console.WriteLine</a:t>
            </a:r>
            <a:r>
              <a:rPr lang="en-US" altLang="en-US" sz="1900" dirty="0">
                <a:latin typeface="Consolas" charset="0"/>
                <a:ea typeface="Consolas" charset="0"/>
                <a:cs typeface="Consolas" charset="0"/>
              </a:rPr>
              <a:t>("</a:t>
            </a:r>
            <a:r>
              <a:rPr lang="en-US" altLang="en-US" sz="1900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A piano has </a:t>
            </a:r>
            <a:r>
              <a:rPr lang="en-US" altLang="en-US" sz="1900" dirty="0">
                <a:latin typeface="Consolas" charset="0"/>
                <a:ea typeface="Consolas" charset="0"/>
                <a:cs typeface="Consolas" charset="0"/>
              </a:rPr>
              <a:t>" + keys + " </a:t>
            </a:r>
            <a:r>
              <a:rPr lang="en-US" altLang="en-US" sz="1900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keys.</a:t>
            </a:r>
            <a:r>
              <a:rPr lang="en-US" altLang="en-US" sz="1900" dirty="0">
                <a:latin typeface="Consolas" charset="0"/>
                <a:ea typeface="Consolas" charset="0"/>
                <a:cs typeface="Consolas" charset="0"/>
              </a:rPr>
              <a:t>");</a:t>
            </a:r>
          </a:p>
          <a:p>
            <a:pPr marL="0" inden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900" dirty="0">
                <a:latin typeface="Consolas" charset="0"/>
                <a:ea typeface="Consolas" charset="0"/>
                <a:cs typeface="Consolas" charset="0"/>
              </a:rPr>
              <a:t> }</a:t>
            </a:r>
          </a:p>
          <a:p>
            <a:pPr marL="0" inden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900" dirty="0">
                <a:latin typeface="Consolas" charset="0"/>
                <a:ea typeface="Consolas" charset="0"/>
                <a:cs typeface="Consolas" charset="0"/>
              </a:rPr>
              <a:t>}</a:t>
            </a:r>
          </a:p>
          <a:p>
            <a:pPr marL="0" inden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900" dirty="0">
              <a:latin typeface="Consolas" charset="0"/>
              <a:ea typeface="Consolas" charset="0"/>
              <a:cs typeface="Consolas" charset="0"/>
            </a:endParaRPr>
          </a:p>
          <a:p>
            <a:pPr marL="0" inden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900" dirty="0">
              <a:latin typeface="Courier New" charset="0"/>
              <a:ea typeface="Courier New" charset="0"/>
              <a:cs typeface="Courier New" charset="0"/>
            </a:endParaRPr>
          </a:p>
          <a:p>
            <a:pPr marL="0" inden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900" b="1" dirty="0">
                <a:latin typeface="Courier New" charset="0"/>
                <a:ea typeface="Courier New" charset="0"/>
                <a:cs typeface="Courier New" charset="0"/>
              </a:rPr>
              <a:t>Output:</a:t>
            </a:r>
            <a:r>
              <a:rPr lang="en-US" altLang="en-US" sz="1900" dirty="0">
                <a:latin typeface="Courier New" charset="0"/>
                <a:ea typeface="Courier New" charset="0"/>
                <a:cs typeface="Courier New" charset="0"/>
              </a:rPr>
              <a:t> A piano has 88 keys.</a:t>
            </a:r>
          </a:p>
          <a:p>
            <a:pPr marL="0" indent="0">
              <a:lnSpc>
                <a:spcPct val="80000"/>
              </a:lnSpc>
              <a:buNone/>
            </a:pPr>
            <a:endParaRPr lang="en-US" altLang="en-US" sz="1900" dirty="0"/>
          </a:p>
        </p:txBody>
      </p: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 wrap="square" lIns="0" tIns="199135" rIns="0" bIns="0" numCol="1" anchorCtr="0" compatLnSpc="1">
            <a:prstTxWarp prst="textNoShape">
              <a:avLst/>
            </a:prstTxWarp>
            <a:noAutofit/>
          </a:bodyPr>
          <a:lstStyle/>
          <a:p>
            <a:pPr marL="12700">
              <a:lnSpc>
                <a:spcPts val="5238"/>
              </a:lnSpc>
            </a:pPr>
            <a:r>
              <a:rPr lang="en-US" altLang="en-US" sz="4400" dirty="0">
                <a:ea typeface="Arial" charset="0"/>
                <a:cs typeface="Arial" charset="0"/>
              </a:rPr>
              <a:t>Topics</a:t>
            </a:r>
            <a:endParaRPr lang="en-US" altLang="en-US" sz="6000" dirty="0">
              <a:ea typeface="Arial" charset="0"/>
              <a:cs typeface="Arial" charset="0"/>
            </a:endParaRPr>
          </a:p>
        </p:txBody>
      </p:sp>
      <p:sp>
        <p:nvSpPr>
          <p:cNvPr id="5122" name="Content Placeholder 2"/>
          <p:cNvSpPr>
            <a:spLocks noGrp="1"/>
          </p:cNvSpPr>
          <p:nvPr>
            <p:ph idx="1"/>
          </p:nvPr>
        </p:nvSpPr>
        <p:spPr>
          <a:xfrm>
            <a:off x="628650" y="1447800"/>
            <a:ext cx="7886700" cy="4043364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 typeface="Calibri" charset="0"/>
              <a:buNone/>
            </a:pPr>
            <a:endParaRPr lang="en-US" altLang="en-US" sz="3200" dirty="0"/>
          </a:p>
          <a:p>
            <a:pPr>
              <a:lnSpc>
                <a:spcPct val="100000"/>
              </a:lnSpc>
              <a:spcBef>
                <a:spcPct val="0"/>
              </a:spcBef>
              <a:buFont typeface="Calibri Light" charset="0"/>
              <a:buAutoNum type="arabicPeriod"/>
            </a:pPr>
            <a:r>
              <a:rPr lang="en-US" altLang="en-US" sz="3200" dirty="0"/>
              <a:t> Program Structure</a:t>
            </a:r>
            <a:endParaRPr lang="en-US" altLang="en-US" sz="3200" dirty="0">
              <a:cs typeface="Calibri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 typeface="Calibri Light" charset="0"/>
              <a:buAutoNum type="arabicPeriod"/>
            </a:pPr>
            <a:r>
              <a:rPr lang="en-US" altLang="en-US" sz="3200" dirty="0"/>
              <a:t> Character Strings</a:t>
            </a:r>
            <a:endParaRPr lang="en-US" altLang="en-US" sz="3200" dirty="0">
              <a:cs typeface="Calibri" panose="020F0502020204030204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 typeface="Calibri Light" charset="0"/>
              <a:buAutoNum type="arabicPeriod"/>
            </a:pPr>
            <a:r>
              <a:rPr lang="en-US" altLang="en-US" sz="3200" dirty="0"/>
              <a:t> Variables</a:t>
            </a:r>
            <a:endParaRPr lang="en-US" altLang="en-US" sz="3200" dirty="0">
              <a:cs typeface="Calibri" panose="020F0502020204030204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 typeface="Calibri Light" charset="0"/>
              <a:buAutoNum type="arabicPeriod"/>
            </a:pPr>
            <a:r>
              <a:rPr lang="en-US" altLang="en-US" sz="3200" dirty="0"/>
              <a:t> Assignments</a:t>
            </a:r>
            <a:endParaRPr lang="en-US" altLang="en-US" sz="3200" dirty="0">
              <a:cs typeface="Calibri" panose="020F0502020204030204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 typeface="Calibri Light" charset="0"/>
              <a:buAutoNum type="arabicPeriod"/>
            </a:pPr>
            <a:r>
              <a:rPr lang="en-US" altLang="en-US" sz="3200" dirty="0"/>
              <a:t> Constants</a:t>
            </a:r>
            <a:endParaRPr lang="en-US" altLang="en-US" sz="3200" dirty="0">
              <a:cs typeface="Calibri" panose="020F0502020204030204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 typeface="Calibri Light" charset="0"/>
              <a:buAutoNum type="arabicPeriod"/>
            </a:pPr>
            <a:r>
              <a:rPr lang="en-US" altLang="en-US" sz="3200" dirty="0"/>
              <a:t> Primitive Data Types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Calibri Light" charset="0"/>
              <a:buAutoNum type="arabicPeriod"/>
            </a:pPr>
            <a:r>
              <a:rPr lang="en-US" altLang="en-US" sz="3200" dirty="0">
                <a:cs typeface="Calibri" panose="020F0502020204030204"/>
              </a:rPr>
              <a:t> String Data Type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400800" y="5541961"/>
            <a:ext cx="2286000" cy="706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C++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28650" y="1447801"/>
            <a:ext cx="8515350" cy="490855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 dirty="0">
                <a:solidFill>
                  <a:srgbClr val="0432FF"/>
                </a:solidFill>
                <a:latin typeface="Consolas" charset="0"/>
                <a:ea typeface="Consolas" charset="0"/>
                <a:cs typeface="Consolas" charset="0"/>
              </a:rPr>
              <a:t>#include</a:t>
            </a:r>
            <a:r>
              <a:rPr lang="en-US" altLang="en-US" sz="1800" dirty="0">
                <a:solidFill>
                  <a:srgbClr val="0E0E0E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altLang="en-US" sz="1800" dirty="0">
                <a:solidFill>
                  <a:srgbClr val="282828"/>
                </a:solidFill>
                <a:latin typeface="Consolas" charset="0"/>
                <a:ea typeface="Consolas" charset="0"/>
                <a:cs typeface="Consolas" charset="0"/>
              </a:rPr>
              <a:t>&lt;</a:t>
            </a:r>
            <a:r>
              <a:rPr lang="en-US" altLang="en-US" sz="1800" dirty="0" err="1">
                <a:solidFill>
                  <a:srgbClr val="282828"/>
                </a:solidFill>
                <a:latin typeface="Consolas" charset="0"/>
                <a:ea typeface="Consolas" charset="0"/>
                <a:cs typeface="Consolas" charset="0"/>
              </a:rPr>
              <a:t>iostream</a:t>
            </a:r>
            <a:r>
              <a:rPr lang="en-US" altLang="en-US" sz="1800" dirty="0">
                <a:solidFill>
                  <a:srgbClr val="282828"/>
                </a:solidFill>
                <a:latin typeface="Consolas" charset="0"/>
                <a:ea typeface="Consolas" charset="0"/>
                <a:cs typeface="Consolas" charset="0"/>
              </a:rPr>
              <a:t>&gt;</a:t>
            </a:r>
            <a:endParaRPr lang="en-US" altLang="en-US" sz="1800" dirty="0">
              <a:solidFill>
                <a:srgbClr val="0E0E0E"/>
              </a:solidFill>
              <a:latin typeface="Consolas" charset="0"/>
              <a:ea typeface="Consolas" charset="0"/>
              <a:cs typeface="Consolas" charset="0"/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 dirty="0">
                <a:solidFill>
                  <a:srgbClr val="0432FF"/>
                </a:solidFill>
                <a:latin typeface="Consolas" charset="0"/>
                <a:ea typeface="Consolas" charset="0"/>
                <a:cs typeface="Consolas" charset="0"/>
              </a:rPr>
              <a:t>using namespace</a:t>
            </a:r>
            <a:r>
              <a:rPr lang="en-US" altLang="en-US" sz="1800" dirty="0">
                <a:solidFill>
                  <a:srgbClr val="0E0E0E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altLang="en-US" sz="1800" dirty="0" err="1">
                <a:solidFill>
                  <a:srgbClr val="0E0E0E"/>
                </a:solidFill>
                <a:latin typeface="Consolas" charset="0"/>
                <a:ea typeface="Consolas" charset="0"/>
                <a:cs typeface="Consolas" charset="0"/>
              </a:rPr>
              <a:t>std</a:t>
            </a:r>
            <a:r>
              <a:rPr lang="en-US" altLang="en-US" sz="1800" dirty="0">
                <a:solidFill>
                  <a:srgbClr val="0E0E0E"/>
                </a:solidFill>
                <a:latin typeface="Consolas" charset="0"/>
                <a:ea typeface="Consolas" charset="0"/>
                <a:cs typeface="Consolas" charset="0"/>
              </a:rPr>
              <a:t>;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 dirty="0">
              <a:solidFill>
                <a:srgbClr val="0432FF"/>
              </a:solidFill>
              <a:latin typeface="Consolas" charset="0"/>
              <a:ea typeface="Consolas" charset="0"/>
              <a:cs typeface="Consolas" charset="0"/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 dirty="0" err="1">
                <a:solidFill>
                  <a:srgbClr val="0432FF"/>
                </a:solidFill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altLang="en-US" sz="1800" dirty="0">
                <a:solidFill>
                  <a:srgbClr val="0432FF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altLang="en-US" sz="1800" dirty="0">
                <a:solidFill>
                  <a:srgbClr val="282828"/>
                </a:solidFill>
                <a:latin typeface="Consolas" charset="0"/>
                <a:ea typeface="Consolas" charset="0"/>
                <a:cs typeface="Consolas" charset="0"/>
              </a:rPr>
              <a:t>main()</a:t>
            </a:r>
            <a:endParaRPr lang="en-US" altLang="en-US" sz="1800" dirty="0">
              <a:latin typeface="Consolas" charset="0"/>
              <a:ea typeface="Consolas" charset="0"/>
              <a:cs typeface="Consolas" charset="0"/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 dirty="0">
                <a:solidFill>
                  <a:srgbClr val="282828"/>
                </a:solidFill>
                <a:latin typeface="Consolas" charset="0"/>
                <a:ea typeface="Consolas" charset="0"/>
                <a:cs typeface="Consolas" charset="0"/>
              </a:rPr>
              <a:t>{</a:t>
            </a:r>
            <a:endParaRPr lang="en-US" altLang="en-US" sz="1800" dirty="0">
              <a:latin typeface="Consolas" charset="0"/>
              <a:ea typeface="Consolas" charset="0"/>
              <a:cs typeface="Consolas" charset="0"/>
            </a:endParaRPr>
          </a:p>
          <a:p>
            <a:pPr marL="0" indent="0">
              <a:buNone/>
            </a:pPr>
            <a:r>
              <a:rPr lang="en-US" altLang="en-US" sz="1800" dirty="0">
                <a:solidFill>
                  <a:srgbClr val="282828"/>
                </a:solidFill>
                <a:latin typeface="Consolas" charset="0"/>
                <a:ea typeface="Consolas" charset="0"/>
                <a:cs typeface="Consolas" charset="0"/>
              </a:rPr>
              <a:t>    </a:t>
            </a:r>
            <a:r>
              <a:rPr lang="en-US" altLang="en-US" sz="1800">
                <a:solidFill>
                  <a:srgbClr val="282828"/>
                </a:solidFill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altLang="en-US" sz="2000">
                <a:solidFill>
                  <a:srgbClr val="0432FF"/>
                </a:solidFill>
                <a:latin typeface="Consolas" charset="0"/>
                <a:ea typeface="Consolas" charset="0"/>
                <a:cs typeface="Consolas" charset="0"/>
              </a:rPr>
              <a:t> int</a:t>
            </a:r>
            <a:r>
              <a:rPr lang="en-US" sz="200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keys = 88;</a:t>
            </a:r>
          </a:p>
          <a:p>
            <a:pPr marL="0" indent="0">
              <a:buNone/>
            </a:pP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cout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&lt;&lt; </a:t>
            </a:r>
            <a:r>
              <a:rPr lang="en-US" sz="2000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"A piano has "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&lt;&lt; keys &lt;&lt; </a:t>
            </a:r>
            <a:r>
              <a:rPr lang="en-US" sz="2000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" keys."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&lt;&lt; 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endl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;</a:t>
            </a:r>
          </a:p>
          <a:p>
            <a:pPr marL="0" indent="0">
              <a:buNone/>
            </a:pP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  	</a:t>
            </a:r>
            <a:r>
              <a:rPr lang="en-US" sz="2000" dirty="0">
                <a:solidFill>
                  <a:srgbClr val="0432FF"/>
                </a:solidFill>
                <a:latin typeface="Consolas" charset="0"/>
                <a:ea typeface="Consolas" charset="0"/>
                <a:cs typeface="Consolas" charset="0"/>
              </a:rPr>
              <a:t>return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0;</a:t>
            </a:r>
            <a:endParaRPr lang="en-US" altLang="en-US" sz="1800" dirty="0">
              <a:latin typeface="Consolas" charset="0"/>
              <a:ea typeface="Consolas" charset="0"/>
              <a:cs typeface="Consolas" charset="0"/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 dirty="0">
                <a:latin typeface="Consolas" charset="0"/>
                <a:ea typeface="Consolas" charset="0"/>
                <a:cs typeface="Consolas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 dirty="0">
              <a:latin typeface="Consolas" charset="0"/>
              <a:ea typeface="Consolas" charset="0"/>
              <a:cs typeface="Consolas" charset="0"/>
            </a:endParaRPr>
          </a:p>
          <a:p>
            <a:pPr marL="0" indent="0">
              <a:lnSpc>
                <a:spcPct val="70000"/>
              </a:lnSpc>
              <a:buNone/>
            </a:pPr>
            <a:r>
              <a:rPr lang="en-US" altLang="en-US" sz="2400" b="1" u="sng" dirty="0">
                <a:latin typeface="Consolas" charset="0"/>
                <a:ea typeface="Consolas" charset="0"/>
                <a:cs typeface="Consolas" charset="0"/>
              </a:rPr>
              <a:t>Output:</a:t>
            </a:r>
            <a:endParaRPr lang="en-US" altLang="en-US" sz="2400" dirty="0">
              <a:latin typeface="Consolas" charset="0"/>
              <a:ea typeface="Consolas" charset="0"/>
              <a:cs typeface="Consolas" charset="0"/>
            </a:endParaRPr>
          </a:p>
          <a:p>
            <a:pPr marL="0" indent="0">
              <a:lnSpc>
                <a:spcPct val="70000"/>
              </a:lnSpc>
              <a:buNone/>
            </a:pPr>
            <a:r>
              <a:rPr lang="en-US" altLang="en-US" sz="1800" dirty="0">
                <a:latin typeface="Courier New" charset="0"/>
                <a:ea typeface="Courier New" charset="0"/>
                <a:cs typeface="Courier New" charset="0"/>
              </a:rPr>
              <a:t>A piano has 88 keys</a:t>
            </a:r>
          </a:p>
          <a:p>
            <a:pPr marL="0" indent="0">
              <a:lnSpc>
                <a:spcPct val="70000"/>
              </a:lnSpc>
              <a:buNone/>
            </a:pPr>
            <a:endParaRPr lang="en-US" altLang="en-US" sz="1800" dirty="0">
              <a:latin typeface="Consolas" charset="0"/>
              <a:ea typeface="Consolas" charset="0"/>
              <a:cs typeface="Consolas" charset="0"/>
            </a:endParaRPr>
          </a:p>
        </p:txBody>
      </p:sp>
      <p:pic>
        <p:nvPicPr>
          <p:cNvPr id="10" name="Picture 9" descr="A logo showing C++" title="C++ Logo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025" y="5027293"/>
            <a:ext cx="1123950" cy="1261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362499"/>
      </p:ext>
    </p:extLst>
  </p:cSld>
  <p:clrMapOvr>
    <a:masterClrMapping/>
  </p:clrMapOvr>
  <p:transition spd="slow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400800" y="5541961"/>
            <a:ext cx="2286000" cy="706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Rectangle 7" title="Pseudo code logo"/>
          <p:cNvSpPr/>
          <p:nvPr/>
        </p:nvSpPr>
        <p:spPr>
          <a:xfrm>
            <a:off x="7543800" y="5029200"/>
            <a:ext cx="1338599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Ps</a:t>
            </a:r>
            <a:endParaRPr lang="en-US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48130" name="Rectangle 2"/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r>
              <a:rPr lang="en-US" altLang="en-US" sz="4400" dirty="0">
                <a:ea typeface="Arial" charset="0"/>
                <a:cs typeface="Arial"/>
              </a:rPr>
              <a:t>  Another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325" y="1846263"/>
            <a:ext cx="7543800" cy="4325937"/>
          </a:xfrm>
        </p:spPr>
        <p:txBody>
          <a:bodyPr>
            <a:normAutofit/>
          </a:bodyPr>
          <a:lstStyle/>
          <a:p>
            <a:pPr>
              <a:lnSpc>
                <a:spcPct val="70000"/>
              </a:lnSpc>
              <a:spcBef>
                <a:spcPct val="40000"/>
              </a:spcBef>
              <a:buFont typeface="Calibri" charset="0"/>
              <a:buNone/>
            </a:pPr>
            <a:r>
              <a:rPr lang="en-US" altLang="en-US" sz="1700" dirty="0">
                <a:latin typeface="Consolas" charset="0"/>
                <a:ea typeface="Consolas" charset="0"/>
                <a:cs typeface="Consolas" charset="0"/>
              </a:rPr>
              <a:t>// Print the number of sides of several geometric shapes.</a:t>
            </a:r>
          </a:p>
          <a:p>
            <a:pPr>
              <a:lnSpc>
                <a:spcPct val="80000"/>
              </a:lnSpc>
              <a:spcBef>
                <a:spcPct val="0"/>
              </a:spcBef>
              <a:buFont typeface="Calibri" charset="0"/>
              <a:buNone/>
            </a:pPr>
            <a:r>
              <a:rPr lang="en-US" altLang="en-US" sz="1700" dirty="0">
                <a:latin typeface="Consolas" charset="0"/>
                <a:ea typeface="Consolas" charset="0"/>
                <a:cs typeface="Consolas" charset="0"/>
              </a:rPr>
              <a:t>CLASS Geometry</a:t>
            </a:r>
          </a:p>
          <a:p>
            <a:pPr>
              <a:lnSpc>
                <a:spcPct val="80000"/>
              </a:lnSpc>
              <a:spcBef>
                <a:spcPct val="0"/>
              </a:spcBef>
              <a:buFont typeface="Calibri" charset="0"/>
              <a:buNone/>
            </a:pPr>
            <a:r>
              <a:rPr lang="en-US" altLang="en-US" sz="1700" dirty="0">
                <a:latin typeface="Consolas" charset="0"/>
                <a:ea typeface="Consolas" charset="0"/>
                <a:cs typeface="Consolas" charset="0"/>
              </a:rPr>
              <a:t>BEGIN</a:t>
            </a:r>
          </a:p>
          <a:p>
            <a:pPr>
              <a:lnSpc>
                <a:spcPct val="80000"/>
              </a:lnSpc>
              <a:spcBef>
                <a:spcPct val="0"/>
              </a:spcBef>
              <a:buFont typeface="Calibri" charset="0"/>
              <a:buNone/>
            </a:pPr>
            <a:r>
              <a:rPr lang="en-US" altLang="en-US" sz="1700" dirty="0">
                <a:latin typeface="Consolas" charset="0"/>
                <a:ea typeface="Consolas" charset="0"/>
                <a:cs typeface="Consolas" charset="0"/>
              </a:rPr>
              <a:t>  METHOD Main()</a:t>
            </a:r>
          </a:p>
          <a:p>
            <a:pPr>
              <a:lnSpc>
                <a:spcPct val="80000"/>
              </a:lnSpc>
              <a:spcBef>
                <a:spcPct val="0"/>
              </a:spcBef>
              <a:buFont typeface="Calibri" charset="0"/>
              <a:buNone/>
            </a:pPr>
            <a:r>
              <a:rPr lang="en-US" altLang="en-US" sz="1700" dirty="0">
                <a:latin typeface="Consolas" charset="0"/>
                <a:ea typeface="Consolas" charset="0"/>
                <a:cs typeface="Consolas" charset="0"/>
              </a:rPr>
              <a:t>  BEGIN</a:t>
            </a:r>
          </a:p>
          <a:p>
            <a:pPr>
              <a:lnSpc>
                <a:spcPct val="80000"/>
              </a:lnSpc>
              <a:spcBef>
                <a:spcPct val="0"/>
              </a:spcBef>
              <a:buFont typeface="Calibri" charset="0"/>
              <a:buNone/>
            </a:pPr>
            <a:r>
              <a:rPr lang="en-US" altLang="en-US" sz="1700" dirty="0">
                <a:latin typeface="Consolas" charset="0"/>
                <a:ea typeface="Consolas" charset="0"/>
                <a:cs typeface="Consolas" charset="0"/>
              </a:rPr>
              <a:t>	    </a:t>
            </a:r>
            <a:r>
              <a:rPr lang="en-US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CREATE </a:t>
            </a:r>
            <a:r>
              <a:rPr lang="en-US" altLang="en-US" sz="1700" dirty="0">
                <a:latin typeface="Consolas" charset="0"/>
                <a:ea typeface="Consolas" charset="0"/>
                <a:cs typeface="Consolas" charset="0"/>
              </a:rPr>
              <a:t>sides = 7</a:t>
            </a:r>
            <a:br>
              <a:rPr lang="en-US" altLang="en-US" sz="17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700" dirty="0">
                <a:latin typeface="Consolas" charset="0"/>
                <a:ea typeface="Consolas" charset="0"/>
                <a:cs typeface="Consolas" charset="0"/>
              </a:rPr>
              <a:t>    PRINTLINE("A heptagon has " + sides + " sides.")</a:t>
            </a:r>
            <a:br>
              <a:rPr lang="en-US" altLang="en-US" sz="17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700" dirty="0">
                <a:latin typeface="Consolas" charset="0"/>
                <a:ea typeface="Consolas" charset="0"/>
                <a:cs typeface="Consolas" charset="0"/>
              </a:rPr>
              <a:t>	sides = 10</a:t>
            </a:r>
          </a:p>
          <a:p>
            <a:pPr>
              <a:lnSpc>
                <a:spcPct val="80000"/>
              </a:lnSpc>
              <a:spcBef>
                <a:spcPct val="0"/>
              </a:spcBef>
              <a:buFont typeface="Calibri" charset="0"/>
              <a:buNone/>
            </a:pPr>
            <a:r>
              <a:rPr lang="en-US" altLang="en-US" sz="1700" dirty="0">
                <a:latin typeface="Consolas" charset="0"/>
                <a:ea typeface="Consolas" charset="0"/>
                <a:cs typeface="Consolas" charset="0"/>
              </a:rPr>
              <a:t>     PRINTLINE("A decagon has " + sides + " sides.")</a:t>
            </a:r>
          </a:p>
          <a:p>
            <a:pPr>
              <a:lnSpc>
                <a:spcPct val="80000"/>
              </a:lnSpc>
              <a:spcBef>
                <a:spcPct val="0"/>
              </a:spcBef>
              <a:buFont typeface="Calibri" charset="0"/>
              <a:buNone/>
            </a:pPr>
            <a:r>
              <a:rPr lang="en-US" altLang="en-US" sz="1700" dirty="0">
                <a:latin typeface="Consolas" charset="0"/>
                <a:ea typeface="Consolas" charset="0"/>
                <a:cs typeface="Consolas" charset="0"/>
              </a:rPr>
              <a:t>		sides =  12</a:t>
            </a:r>
          </a:p>
          <a:p>
            <a:pPr>
              <a:lnSpc>
                <a:spcPct val="80000"/>
              </a:lnSpc>
              <a:spcBef>
                <a:spcPct val="0"/>
              </a:spcBef>
              <a:buFont typeface="Calibri" charset="0"/>
              <a:buNone/>
            </a:pPr>
            <a:r>
              <a:rPr lang="en-US" altLang="en-US" sz="1700" dirty="0">
                <a:latin typeface="Consolas" charset="0"/>
                <a:ea typeface="Consolas" charset="0"/>
                <a:cs typeface="Consolas" charset="0"/>
              </a:rPr>
              <a:t>     PRINTLINE("A dodecagon has " + sides + " sides.")</a:t>
            </a:r>
          </a:p>
          <a:p>
            <a:pPr>
              <a:lnSpc>
                <a:spcPct val="80000"/>
              </a:lnSpc>
              <a:spcBef>
                <a:spcPct val="0"/>
              </a:spcBef>
              <a:buFont typeface="Calibri" charset="0"/>
              <a:buNone/>
            </a:pPr>
            <a:r>
              <a:rPr lang="en-US" altLang="en-US" sz="1700" dirty="0">
                <a:latin typeface="Consolas" charset="0"/>
                <a:ea typeface="Consolas" charset="0"/>
                <a:cs typeface="Consolas" charset="0"/>
              </a:rPr>
              <a:t>  END Main</a:t>
            </a:r>
          </a:p>
          <a:p>
            <a:pPr>
              <a:lnSpc>
                <a:spcPct val="80000"/>
              </a:lnSpc>
              <a:spcBef>
                <a:spcPct val="0"/>
              </a:spcBef>
              <a:buFont typeface="Calibri" charset="0"/>
              <a:buNone/>
            </a:pPr>
            <a:r>
              <a:rPr lang="en-US" altLang="en-US" sz="1700" dirty="0">
                <a:latin typeface="Consolas" charset="0"/>
                <a:ea typeface="Consolas" charset="0"/>
                <a:cs typeface="Consolas" charset="0"/>
              </a:rPr>
              <a:t>END Geometry</a:t>
            </a:r>
          </a:p>
          <a:p>
            <a:pPr>
              <a:lnSpc>
                <a:spcPct val="80000"/>
              </a:lnSpc>
              <a:spcBef>
                <a:spcPct val="0"/>
              </a:spcBef>
              <a:buFont typeface="Calibri" charset="0"/>
              <a:buNone/>
            </a:pPr>
            <a:endParaRPr lang="en-US" altLang="en-US" sz="1700" dirty="0">
              <a:latin typeface="Courier New" charset="0"/>
              <a:ea typeface="Courier New" charset="0"/>
              <a:cs typeface="Courier New" charset="0"/>
            </a:endParaRPr>
          </a:p>
          <a:p>
            <a:pPr>
              <a:lnSpc>
                <a:spcPct val="80000"/>
              </a:lnSpc>
              <a:spcBef>
                <a:spcPct val="0"/>
              </a:spcBef>
              <a:buFont typeface="Calibri" charset="0"/>
              <a:buNone/>
            </a:pPr>
            <a:r>
              <a:rPr lang="en-US" altLang="en-US" sz="1700" b="1" u="sng" dirty="0">
                <a:latin typeface="Courier New" charset="0"/>
                <a:ea typeface="Courier New" charset="0"/>
                <a:cs typeface="Courier New" charset="0"/>
              </a:rPr>
              <a:t>Output:</a:t>
            </a:r>
          </a:p>
          <a:p>
            <a:pPr>
              <a:lnSpc>
                <a:spcPct val="80000"/>
              </a:lnSpc>
              <a:spcBef>
                <a:spcPct val="0"/>
              </a:spcBef>
              <a:buFont typeface="Calibri" charset="0"/>
              <a:buNone/>
            </a:pPr>
            <a:r>
              <a:rPr lang="en-US" altLang="en-US" sz="1700" dirty="0">
                <a:solidFill>
                  <a:srgbClr val="232323"/>
                </a:solidFill>
                <a:latin typeface="Courier New" charset="0"/>
                <a:ea typeface="Courier New" charset="0"/>
                <a:cs typeface="Courier New" charset="0"/>
              </a:rPr>
              <a:t>A heptagon has 7 sides.</a:t>
            </a:r>
            <a:endParaRPr lang="en-US" altLang="en-US" sz="1700" dirty="0">
              <a:latin typeface="Courier New" charset="0"/>
              <a:ea typeface="Courier New" charset="0"/>
              <a:cs typeface="Courier New" charset="0"/>
            </a:endParaRPr>
          </a:p>
          <a:p>
            <a:pPr>
              <a:lnSpc>
                <a:spcPct val="80000"/>
              </a:lnSpc>
              <a:spcBef>
                <a:spcPct val="0"/>
              </a:spcBef>
              <a:buFont typeface="Calibri" charset="0"/>
              <a:buNone/>
            </a:pPr>
            <a:r>
              <a:rPr lang="en-US" altLang="en-US" sz="1700" dirty="0">
                <a:solidFill>
                  <a:srgbClr val="232323"/>
                </a:solidFill>
                <a:latin typeface="Courier New" charset="0"/>
                <a:ea typeface="Courier New" charset="0"/>
                <a:cs typeface="Courier New" charset="0"/>
              </a:rPr>
              <a:t>A decagon has 10 sides.</a:t>
            </a:r>
            <a:endParaRPr lang="en-US" altLang="en-US" sz="1700" dirty="0">
              <a:latin typeface="Courier New" charset="0"/>
              <a:ea typeface="Courier New" charset="0"/>
              <a:cs typeface="Courier New" charset="0"/>
            </a:endParaRPr>
          </a:p>
          <a:p>
            <a:pPr>
              <a:lnSpc>
                <a:spcPct val="80000"/>
              </a:lnSpc>
              <a:spcBef>
                <a:spcPct val="0"/>
              </a:spcBef>
              <a:buFont typeface="Calibri" charset="0"/>
              <a:buNone/>
            </a:pPr>
            <a:r>
              <a:rPr lang="en-US" altLang="en-US" sz="1700" dirty="0">
                <a:solidFill>
                  <a:srgbClr val="232323"/>
                </a:solidFill>
                <a:latin typeface="Courier New" charset="0"/>
                <a:ea typeface="Courier New" charset="0"/>
                <a:cs typeface="Courier New" charset="0"/>
              </a:rPr>
              <a:t>A dodecagon has </a:t>
            </a:r>
            <a:r>
              <a:rPr lang="en-US" altLang="en-US" sz="1700" dirty="0">
                <a:solidFill>
                  <a:srgbClr val="3B3B3B"/>
                </a:solidFill>
                <a:latin typeface="Courier New" charset="0"/>
                <a:ea typeface="Courier New" charset="0"/>
                <a:cs typeface="Courier New" charset="0"/>
              </a:rPr>
              <a:t>12 </a:t>
            </a:r>
            <a:r>
              <a:rPr lang="en-US" altLang="en-US" sz="1700" dirty="0">
                <a:solidFill>
                  <a:srgbClr val="232323"/>
                </a:solidFill>
                <a:latin typeface="Courier New" charset="0"/>
                <a:ea typeface="Courier New" charset="0"/>
                <a:cs typeface="Courier New" charset="0"/>
              </a:rPr>
              <a:t>sides.</a:t>
            </a:r>
          </a:p>
          <a:p>
            <a:pPr>
              <a:lnSpc>
                <a:spcPct val="70000"/>
              </a:lnSpc>
            </a:pPr>
            <a:endParaRPr lang="en-US" altLang="en-US" sz="1700" dirty="0"/>
          </a:p>
        </p:txBody>
      </p:sp>
    </p:spTree>
  </p:cSld>
  <p:clrMapOvr>
    <a:masterClrMapping/>
  </p:clrMapOvr>
  <p:transition spd="slow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400800" y="5541961"/>
            <a:ext cx="2286000" cy="706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10" descr="elated image" title="Java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105400"/>
            <a:ext cx="1108075" cy="1106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154" name="Rectang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sz="4400" dirty="0">
                <a:solidFill>
                  <a:schemeClr val="tx1">
                    <a:lumMod val="75000"/>
                    <a:lumOff val="25000"/>
                  </a:schemeClr>
                </a:solidFill>
                <a:ea typeface="Arial" charset="0"/>
                <a:cs typeface="Arial" charset="0"/>
              </a:rPr>
              <a:t>Java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90688"/>
            <a:ext cx="8915400" cy="4022725"/>
          </a:xfrm>
        </p:spPr>
        <p:txBody>
          <a:bodyPr rtlCol="0">
            <a:normAutofit fontScale="92500"/>
          </a:bodyPr>
          <a:lstStyle/>
          <a:p>
            <a:pPr mar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None/>
              <a:defRPr/>
            </a:pPr>
            <a:r>
              <a:rPr lang="en-US" altLang="en-US" dirty="0">
                <a:solidFill>
                  <a:srgbClr val="339933"/>
                </a:solidFill>
                <a:latin typeface="Consolas" charset="0"/>
                <a:ea typeface="Consolas" charset="0"/>
                <a:cs typeface="Consolas" charset="0"/>
              </a:rPr>
              <a:t>// Print the number of sides of several geometric shapes.</a:t>
            </a:r>
          </a:p>
          <a:p>
            <a:pPr mar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None/>
              <a:defRPr/>
            </a:pPr>
            <a:r>
              <a:rPr lang="en-US" altLang="en-US" dirty="0">
                <a:solidFill>
                  <a:srgbClr val="0432FF"/>
                </a:solidFill>
                <a:latin typeface="Consolas" charset="0"/>
                <a:ea typeface="Consolas" charset="0"/>
                <a:cs typeface="Consolas" charset="0"/>
              </a:rPr>
              <a:t>public class</a:t>
            </a: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 Geometry {</a:t>
            </a:r>
          </a:p>
          <a:p>
            <a:pPr mar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None/>
              <a:defRPr/>
            </a:pP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lang="en-US" altLang="en-US" dirty="0">
                <a:solidFill>
                  <a:srgbClr val="0432FF"/>
                </a:solidFill>
                <a:latin typeface="Consolas" charset="0"/>
                <a:ea typeface="Consolas" charset="0"/>
                <a:cs typeface="Consolas" charset="0"/>
              </a:rPr>
              <a:t>public static void </a:t>
            </a: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main (String[] </a:t>
            </a:r>
            <a:r>
              <a:rPr lang="en-US" alt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args</a:t>
            </a: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) {</a:t>
            </a:r>
          </a:p>
          <a:p>
            <a:pPr mar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None/>
              <a:defRPr/>
            </a:pP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    </a:t>
            </a:r>
            <a:r>
              <a:rPr lang="en-US" altLang="en-US" dirty="0" err="1">
                <a:solidFill>
                  <a:srgbClr val="0432FF"/>
                </a:solidFill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 sides = 7;  </a:t>
            </a:r>
            <a:r>
              <a:rPr lang="en-US" altLang="en-US" dirty="0">
                <a:solidFill>
                  <a:srgbClr val="339933"/>
                </a:solidFill>
                <a:latin typeface="Consolas" charset="0"/>
                <a:ea typeface="Consolas" charset="0"/>
                <a:cs typeface="Consolas" charset="0"/>
              </a:rPr>
              <a:t>// declare and initialize</a:t>
            </a:r>
            <a:b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    </a:t>
            </a:r>
            <a:r>
              <a:rPr lang="en-US" alt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System.out.println</a:t>
            </a: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 ("A heptagon has " + sides + " sides.");</a:t>
            </a:r>
            <a:b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    sides = 10;  </a:t>
            </a:r>
            <a:r>
              <a:rPr lang="en-US" altLang="en-US" dirty="0">
                <a:solidFill>
                  <a:srgbClr val="339933"/>
                </a:solidFill>
                <a:latin typeface="Consolas" charset="0"/>
                <a:ea typeface="Consolas" charset="0"/>
                <a:cs typeface="Consolas" charset="0"/>
              </a:rPr>
              <a:t>// assignment statement</a:t>
            </a:r>
            <a:b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    </a:t>
            </a:r>
            <a:r>
              <a:rPr lang="en-US" alt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System.out.println</a:t>
            </a: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 ("A decagon has " + sides + " sides.");</a:t>
            </a:r>
          </a:p>
          <a:p>
            <a:pPr mar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None/>
              <a:defRPr/>
            </a:pP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    sides = 12;  </a:t>
            </a:r>
            <a:r>
              <a:rPr lang="en-US" altLang="en-US" dirty="0">
                <a:solidFill>
                  <a:srgbClr val="339933"/>
                </a:solidFill>
                <a:latin typeface="Consolas" charset="0"/>
                <a:ea typeface="Consolas" charset="0"/>
                <a:cs typeface="Consolas" charset="0"/>
              </a:rPr>
              <a:t>// assignment statement</a:t>
            </a:r>
            <a:b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    </a:t>
            </a:r>
            <a:r>
              <a:rPr lang="en-US" alt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System.out.println</a:t>
            </a: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 ("A dodecagon has " + sides + " sides.");</a:t>
            </a:r>
          </a:p>
          <a:p>
            <a:pPr mar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None/>
              <a:defRPr/>
            </a:pP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  }</a:t>
            </a:r>
          </a:p>
          <a:p>
            <a:pPr mar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None/>
              <a:defRPr/>
            </a:pP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}</a:t>
            </a:r>
          </a:p>
        </p:txBody>
      </p:sp>
    </p:spTree>
  </p:cSld>
  <p:clrMapOvr>
    <a:masterClrMapping/>
  </p:clrMapOvr>
  <p:transition spd="slow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400800" y="5541961"/>
            <a:ext cx="2286000" cy="706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9" name="Picture 12" descr="mage result for C# icon" title="C Sharp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2850" y="5237480"/>
            <a:ext cx="9525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C#</a:t>
            </a:r>
          </a:p>
        </p:txBody>
      </p:sp>
      <p:sp>
        <p:nvSpPr>
          <p:cNvPr id="35845" name="Content Placeholder 3"/>
          <p:cNvSpPr>
            <a:spLocks noGrp="1"/>
          </p:cNvSpPr>
          <p:nvPr>
            <p:ph idx="1"/>
          </p:nvPr>
        </p:nvSpPr>
        <p:spPr>
          <a:xfrm>
            <a:off x="533400" y="1437322"/>
            <a:ext cx="8305800" cy="4510087"/>
          </a:xfrm>
        </p:spPr>
        <p:txBody>
          <a:bodyPr/>
          <a:lstStyle/>
          <a:p>
            <a:pPr marL="0" inden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 dirty="0">
                <a:solidFill>
                  <a:srgbClr val="339933"/>
                </a:solidFill>
                <a:latin typeface="Consolas" charset="0"/>
                <a:ea typeface="Consolas" charset="0"/>
                <a:cs typeface="Consolas" charset="0"/>
              </a:rPr>
              <a:t>// Print the number of sides of several geometric shapes.</a:t>
            </a:r>
          </a:p>
          <a:p>
            <a:pPr marL="0" inden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 dirty="0">
                <a:solidFill>
                  <a:srgbClr val="0432FF"/>
                </a:solidFill>
                <a:latin typeface="Consolas" charset="0"/>
                <a:ea typeface="Consolas" charset="0"/>
                <a:cs typeface="Consolas" charset="0"/>
              </a:rPr>
              <a:t>using</a:t>
            </a:r>
            <a:r>
              <a:rPr lang="en-US" altLang="en-US" sz="1800" dirty="0">
                <a:latin typeface="Consolas" charset="0"/>
                <a:ea typeface="Consolas" charset="0"/>
                <a:cs typeface="Consolas" charset="0"/>
              </a:rPr>
              <a:t> System;</a:t>
            </a:r>
          </a:p>
          <a:p>
            <a:pPr marL="0" inden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</a:pPr>
            <a:br>
              <a:rPr lang="en-US" altLang="en-US" sz="18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800" dirty="0">
                <a:solidFill>
                  <a:srgbClr val="0432FF"/>
                </a:solidFill>
                <a:latin typeface="Consolas" charset="0"/>
                <a:ea typeface="Consolas" charset="0"/>
                <a:cs typeface="Consolas" charset="0"/>
              </a:rPr>
              <a:t>class</a:t>
            </a:r>
            <a:r>
              <a:rPr lang="en-US" altLang="en-US" sz="1800" dirty="0">
                <a:latin typeface="Consolas" charset="0"/>
                <a:ea typeface="Consolas" charset="0"/>
                <a:cs typeface="Consolas" charset="0"/>
              </a:rPr>
              <a:t> Geometry {</a:t>
            </a:r>
          </a:p>
          <a:p>
            <a:pPr marL="0" inden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 dirty="0">
                <a:solidFill>
                  <a:srgbClr val="0432FF"/>
                </a:solidFill>
                <a:latin typeface="Consolas" charset="0"/>
                <a:ea typeface="Consolas" charset="0"/>
                <a:cs typeface="Consolas" charset="0"/>
              </a:rPr>
              <a:t>public static void</a:t>
            </a:r>
            <a:r>
              <a:rPr lang="en-US" altLang="en-US" sz="1800" dirty="0">
                <a:latin typeface="Consolas" charset="0"/>
                <a:ea typeface="Consolas" charset="0"/>
                <a:cs typeface="Consolas" charset="0"/>
              </a:rPr>
              <a:t> Main (</a:t>
            </a:r>
            <a:r>
              <a:rPr lang="en-US" altLang="en-US" sz="1800" dirty="0">
                <a:solidFill>
                  <a:srgbClr val="0432FF"/>
                </a:solidFill>
                <a:latin typeface="Consolas" charset="0"/>
                <a:ea typeface="Consolas" charset="0"/>
                <a:cs typeface="Consolas" charset="0"/>
              </a:rPr>
              <a:t>string</a:t>
            </a:r>
            <a:r>
              <a:rPr lang="en-US" altLang="en-US" sz="1800" dirty="0">
                <a:latin typeface="Consolas" charset="0"/>
                <a:ea typeface="Consolas" charset="0"/>
                <a:cs typeface="Consolas" charset="0"/>
              </a:rPr>
              <a:t>[] </a:t>
            </a:r>
            <a:r>
              <a:rPr lang="en-US" altLang="en-US" sz="1800" dirty="0" err="1">
                <a:latin typeface="Consolas" charset="0"/>
                <a:ea typeface="Consolas" charset="0"/>
                <a:cs typeface="Consolas" charset="0"/>
              </a:rPr>
              <a:t>args</a:t>
            </a:r>
            <a:r>
              <a:rPr lang="en-US" altLang="en-US" sz="1800" dirty="0">
                <a:latin typeface="Consolas" charset="0"/>
                <a:ea typeface="Consolas" charset="0"/>
                <a:cs typeface="Consolas" charset="0"/>
              </a:rPr>
              <a:t>) {</a:t>
            </a:r>
          </a:p>
          <a:p>
            <a:pPr marL="0" inden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 dirty="0"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lang="en-US" altLang="en-US" sz="1800" dirty="0" err="1">
                <a:solidFill>
                  <a:srgbClr val="0432FF"/>
                </a:solidFill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altLang="en-US" sz="1800" dirty="0">
                <a:latin typeface="Consolas" charset="0"/>
                <a:ea typeface="Consolas" charset="0"/>
                <a:cs typeface="Consolas" charset="0"/>
              </a:rPr>
              <a:t> sides = 7; </a:t>
            </a:r>
            <a:r>
              <a:rPr lang="en-US" altLang="en-US" sz="1800" dirty="0">
                <a:solidFill>
                  <a:srgbClr val="339933"/>
                </a:solidFill>
                <a:latin typeface="Consolas" charset="0"/>
                <a:ea typeface="Consolas" charset="0"/>
                <a:cs typeface="Consolas" charset="0"/>
              </a:rPr>
              <a:t>// declare and initialize</a:t>
            </a:r>
          </a:p>
          <a:p>
            <a:pPr marL="0" inden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 dirty="0"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lang="en-US" altLang="en-US" sz="1800" dirty="0" err="1">
                <a:latin typeface="Consolas" charset="0"/>
                <a:ea typeface="Consolas" charset="0"/>
                <a:cs typeface="Consolas" charset="0"/>
              </a:rPr>
              <a:t>Console.WriteLine</a:t>
            </a:r>
            <a:r>
              <a:rPr lang="en-US" altLang="en-US" sz="1800" dirty="0">
                <a:latin typeface="Consolas" charset="0"/>
                <a:ea typeface="Consolas" charset="0"/>
                <a:cs typeface="Consolas" charset="0"/>
              </a:rPr>
              <a:t>("</a:t>
            </a:r>
            <a:r>
              <a:rPr lang="en-US" altLang="en-US" sz="1800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A heptagon has</a:t>
            </a:r>
            <a:r>
              <a:rPr lang="en-US" altLang="en-US" sz="1800" dirty="0">
                <a:latin typeface="Consolas" charset="0"/>
                <a:ea typeface="Consolas" charset="0"/>
                <a:cs typeface="Consolas" charset="0"/>
              </a:rPr>
              <a:t> " + sides + " </a:t>
            </a:r>
            <a:r>
              <a:rPr lang="en-US" altLang="en-US" sz="1800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sides.</a:t>
            </a:r>
            <a:r>
              <a:rPr lang="en-US" altLang="en-US" sz="1800" dirty="0">
                <a:latin typeface="Consolas" charset="0"/>
                <a:ea typeface="Consolas" charset="0"/>
                <a:cs typeface="Consolas" charset="0"/>
              </a:rPr>
              <a:t>");</a:t>
            </a:r>
          </a:p>
          <a:p>
            <a:pPr marL="0" inden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 dirty="0">
                <a:latin typeface="Consolas" charset="0"/>
                <a:ea typeface="Consolas" charset="0"/>
                <a:cs typeface="Consolas" charset="0"/>
              </a:rPr>
              <a:t>  sides = 10; </a:t>
            </a:r>
            <a:r>
              <a:rPr lang="en-US" altLang="en-US" sz="1800" dirty="0">
                <a:solidFill>
                  <a:srgbClr val="339933"/>
                </a:solidFill>
                <a:latin typeface="Consolas" charset="0"/>
                <a:ea typeface="Consolas" charset="0"/>
                <a:cs typeface="Consolas" charset="0"/>
              </a:rPr>
              <a:t>// assignment statement</a:t>
            </a:r>
          </a:p>
          <a:p>
            <a:pPr marL="0" inden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 dirty="0"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lang="en-US" altLang="en-US" sz="1800" dirty="0" err="1">
                <a:latin typeface="Consolas" charset="0"/>
                <a:ea typeface="Consolas" charset="0"/>
                <a:cs typeface="Consolas" charset="0"/>
              </a:rPr>
              <a:t>Console.WriteLine</a:t>
            </a:r>
            <a:r>
              <a:rPr lang="en-US" altLang="en-US" sz="1800" dirty="0">
                <a:latin typeface="Consolas" charset="0"/>
                <a:ea typeface="Consolas" charset="0"/>
                <a:cs typeface="Consolas" charset="0"/>
              </a:rPr>
              <a:t>("</a:t>
            </a:r>
            <a:r>
              <a:rPr lang="en-US" altLang="en-US" sz="1800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A decagon has</a:t>
            </a:r>
            <a:r>
              <a:rPr lang="en-US" altLang="en-US" sz="1800" dirty="0">
                <a:latin typeface="Consolas" charset="0"/>
                <a:ea typeface="Consolas" charset="0"/>
                <a:cs typeface="Consolas" charset="0"/>
              </a:rPr>
              <a:t> " + sides + " </a:t>
            </a:r>
            <a:r>
              <a:rPr lang="en-US" altLang="en-US" sz="1800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sides.</a:t>
            </a:r>
            <a:r>
              <a:rPr lang="en-US" altLang="en-US" sz="1800" dirty="0">
                <a:latin typeface="Consolas" charset="0"/>
                <a:ea typeface="Consolas" charset="0"/>
                <a:cs typeface="Consolas" charset="0"/>
              </a:rPr>
              <a:t>");</a:t>
            </a:r>
          </a:p>
          <a:p>
            <a:pPr marL="0" inden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 dirty="0">
                <a:latin typeface="Consolas" charset="0"/>
                <a:ea typeface="Consolas" charset="0"/>
                <a:cs typeface="Consolas" charset="0"/>
              </a:rPr>
              <a:t>  sides = 12; </a:t>
            </a:r>
            <a:r>
              <a:rPr lang="en-US" altLang="en-US" sz="1800" dirty="0">
                <a:solidFill>
                  <a:srgbClr val="339933"/>
                </a:solidFill>
                <a:latin typeface="Consolas" charset="0"/>
                <a:ea typeface="Consolas" charset="0"/>
                <a:cs typeface="Consolas" charset="0"/>
              </a:rPr>
              <a:t>// assignment statement</a:t>
            </a:r>
          </a:p>
          <a:p>
            <a:pPr marL="0" inden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 dirty="0"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lang="en-US" altLang="en-US" sz="1800" dirty="0" err="1">
                <a:latin typeface="Consolas" charset="0"/>
                <a:ea typeface="Consolas" charset="0"/>
                <a:cs typeface="Consolas" charset="0"/>
              </a:rPr>
              <a:t>Console.WriteLine</a:t>
            </a:r>
            <a:r>
              <a:rPr lang="en-US" altLang="en-US" sz="1800" dirty="0">
                <a:latin typeface="Consolas" charset="0"/>
                <a:ea typeface="Consolas" charset="0"/>
                <a:cs typeface="Consolas" charset="0"/>
              </a:rPr>
              <a:t>("</a:t>
            </a:r>
            <a:r>
              <a:rPr lang="en-US" altLang="en-US" sz="1800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A dodecagon has</a:t>
            </a:r>
            <a:r>
              <a:rPr lang="en-US" altLang="en-US" sz="1800" dirty="0">
                <a:latin typeface="Consolas" charset="0"/>
                <a:ea typeface="Consolas" charset="0"/>
                <a:cs typeface="Consolas" charset="0"/>
              </a:rPr>
              <a:t> " + sides + " </a:t>
            </a:r>
            <a:r>
              <a:rPr lang="en-US" altLang="en-US" sz="1800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sides.</a:t>
            </a:r>
            <a:r>
              <a:rPr lang="en-US" altLang="en-US" sz="1800" dirty="0">
                <a:latin typeface="Consolas" charset="0"/>
                <a:ea typeface="Consolas" charset="0"/>
                <a:cs typeface="Consolas" charset="0"/>
              </a:rPr>
              <a:t>");</a:t>
            </a:r>
          </a:p>
          <a:p>
            <a:pPr marL="0" inden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 dirty="0">
                <a:latin typeface="Consolas" charset="0"/>
                <a:ea typeface="Consolas" charset="0"/>
                <a:cs typeface="Consolas" charset="0"/>
              </a:rPr>
              <a:t> }</a:t>
            </a:r>
          </a:p>
          <a:p>
            <a:pPr marL="0" inden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 dirty="0">
                <a:latin typeface="Consolas" charset="0"/>
                <a:ea typeface="Consolas" charset="0"/>
                <a:cs typeface="Consolas" charset="0"/>
              </a:rPr>
              <a:t>}</a:t>
            </a:r>
          </a:p>
        </p:txBody>
      </p:sp>
    </p:spTree>
  </p:cSld>
  <p:clrMapOvr>
    <a:masterClrMapping/>
  </p:clrMapOvr>
  <p:transition spd="slow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400800" y="5541961"/>
            <a:ext cx="2286000" cy="706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C++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1416049"/>
            <a:ext cx="8763000" cy="4908551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 dirty="0">
                <a:solidFill>
                  <a:srgbClr val="0432FF"/>
                </a:solidFill>
                <a:latin typeface="Consolas" charset="0"/>
                <a:ea typeface="Consolas" charset="0"/>
                <a:cs typeface="Consolas" charset="0"/>
              </a:rPr>
              <a:t>#include</a:t>
            </a:r>
            <a:r>
              <a:rPr lang="en-US" altLang="en-US" sz="1800" dirty="0">
                <a:solidFill>
                  <a:srgbClr val="0E0E0E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altLang="en-US" sz="1800" dirty="0">
                <a:solidFill>
                  <a:srgbClr val="282828"/>
                </a:solidFill>
                <a:latin typeface="Consolas" charset="0"/>
                <a:ea typeface="Consolas" charset="0"/>
                <a:cs typeface="Consolas" charset="0"/>
              </a:rPr>
              <a:t>&lt;</a:t>
            </a:r>
            <a:r>
              <a:rPr lang="en-US" altLang="en-US" sz="1800" dirty="0" err="1">
                <a:solidFill>
                  <a:srgbClr val="282828"/>
                </a:solidFill>
                <a:latin typeface="Consolas" charset="0"/>
                <a:ea typeface="Consolas" charset="0"/>
                <a:cs typeface="Consolas" charset="0"/>
              </a:rPr>
              <a:t>iostream</a:t>
            </a:r>
            <a:r>
              <a:rPr lang="en-US" altLang="en-US" sz="1800" dirty="0">
                <a:solidFill>
                  <a:srgbClr val="282828"/>
                </a:solidFill>
                <a:latin typeface="Consolas" charset="0"/>
                <a:ea typeface="Consolas" charset="0"/>
                <a:cs typeface="Consolas" charset="0"/>
              </a:rPr>
              <a:t>&gt;</a:t>
            </a:r>
            <a:endParaRPr lang="en-US" altLang="en-US" sz="1800" dirty="0">
              <a:solidFill>
                <a:srgbClr val="0E0E0E"/>
              </a:solidFill>
              <a:latin typeface="Consolas" charset="0"/>
              <a:ea typeface="Consolas" charset="0"/>
              <a:cs typeface="Consolas" charset="0"/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 dirty="0">
                <a:solidFill>
                  <a:srgbClr val="0432FF"/>
                </a:solidFill>
                <a:latin typeface="Consolas" charset="0"/>
                <a:ea typeface="Consolas" charset="0"/>
                <a:cs typeface="Consolas" charset="0"/>
              </a:rPr>
              <a:t>using namespace</a:t>
            </a:r>
            <a:r>
              <a:rPr lang="en-US" altLang="en-US" sz="1800" dirty="0">
                <a:solidFill>
                  <a:srgbClr val="0E0E0E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altLang="en-US" sz="1800" dirty="0" err="1">
                <a:solidFill>
                  <a:srgbClr val="0E0E0E"/>
                </a:solidFill>
                <a:latin typeface="Consolas" charset="0"/>
                <a:ea typeface="Consolas" charset="0"/>
                <a:cs typeface="Consolas" charset="0"/>
              </a:rPr>
              <a:t>std</a:t>
            </a:r>
            <a:r>
              <a:rPr lang="en-US" altLang="en-US" sz="1800" dirty="0">
                <a:solidFill>
                  <a:srgbClr val="0E0E0E"/>
                </a:solidFill>
                <a:latin typeface="Consolas" charset="0"/>
                <a:ea typeface="Consolas" charset="0"/>
                <a:cs typeface="Consolas" charset="0"/>
              </a:rPr>
              <a:t>;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 dirty="0">
              <a:solidFill>
                <a:srgbClr val="0432FF"/>
              </a:solidFill>
              <a:latin typeface="Consolas" charset="0"/>
              <a:ea typeface="Consolas" charset="0"/>
              <a:cs typeface="Consolas" charset="0"/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 dirty="0" err="1">
                <a:solidFill>
                  <a:srgbClr val="0432FF"/>
                </a:solidFill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altLang="en-US" sz="1800" dirty="0">
                <a:solidFill>
                  <a:srgbClr val="0432FF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altLang="en-US" sz="1800" dirty="0">
                <a:solidFill>
                  <a:srgbClr val="282828"/>
                </a:solidFill>
                <a:latin typeface="Consolas" charset="0"/>
                <a:ea typeface="Consolas" charset="0"/>
                <a:cs typeface="Consolas" charset="0"/>
              </a:rPr>
              <a:t>main()</a:t>
            </a:r>
            <a:endParaRPr lang="en-US" altLang="en-US" sz="1800" dirty="0">
              <a:latin typeface="Consolas" charset="0"/>
              <a:ea typeface="Consolas" charset="0"/>
              <a:cs typeface="Consolas" charset="0"/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 dirty="0">
                <a:solidFill>
                  <a:srgbClr val="282828"/>
                </a:solidFill>
                <a:latin typeface="Consolas" charset="0"/>
                <a:ea typeface="Consolas" charset="0"/>
                <a:cs typeface="Consolas" charset="0"/>
              </a:rPr>
              <a:t>{</a:t>
            </a:r>
            <a:endParaRPr lang="en-US" altLang="en-US" sz="1800" dirty="0">
              <a:latin typeface="Consolas" charset="0"/>
              <a:ea typeface="Consolas" charset="0"/>
              <a:cs typeface="Consolas" charset="0"/>
            </a:endParaRPr>
          </a:p>
          <a:p>
            <a:pPr marL="0" indent="0">
              <a:buNone/>
            </a:pPr>
            <a:r>
              <a:rPr lang="en-US" altLang="en-US" sz="1800" dirty="0">
                <a:solidFill>
                  <a:srgbClr val="282828"/>
                </a:solidFill>
                <a:latin typeface="Consolas" charset="0"/>
                <a:ea typeface="Consolas" charset="0"/>
                <a:cs typeface="Consolas" charset="0"/>
              </a:rPr>
              <a:t>    	</a:t>
            </a:r>
            <a:r>
              <a:rPr lang="en-US" sz="2000" dirty="0" err="1">
                <a:solidFill>
                  <a:srgbClr val="0432FF"/>
                </a:solidFill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sides = 7; </a:t>
            </a:r>
            <a:r>
              <a:rPr lang="en-US" sz="2000" dirty="0">
                <a:solidFill>
                  <a:srgbClr val="339933"/>
                </a:solidFill>
                <a:latin typeface="Consolas" charset="0"/>
                <a:ea typeface="Consolas" charset="0"/>
                <a:cs typeface="Consolas" charset="0"/>
              </a:rPr>
              <a:t>// Original variable and assignment</a:t>
            </a:r>
          </a:p>
          <a:p>
            <a:pPr marL="0" indent="0">
              <a:buNone/>
            </a:pP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cout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&lt;&lt; </a:t>
            </a:r>
            <a:r>
              <a:rPr lang="en-US" sz="2000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"A heptagon has "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&lt;&lt; sides &lt;&lt; </a:t>
            </a:r>
            <a:r>
              <a:rPr lang="en-US" sz="2000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" sides"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&lt;&lt; 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endl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432FF"/>
                </a:solidFill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sides = 10; </a:t>
            </a:r>
            <a:r>
              <a:rPr lang="en-US" sz="2000" dirty="0">
                <a:solidFill>
                  <a:srgbClr val="339933"/>
                </a:solidFill>
                <a:latin typeface="Consolas" charset="0"/>
                <a:ea typeface="Consolas" charset="0"/>
                <a:cs typeface="Consolas" charset="0"/>
              </a:rPr>
              <a:t>// Reassign the same variable</a:t>
            </a:r>
          </a:p>
          <a:p>
            <a:pPr marL="0" indent="0">
              <a:buNone/>
            </a:pP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cout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&lt;&lt; </a:t>
            </a:r>
            <a:r>
              <a:rPr lang="en-US" sz="2000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"A decagon has "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&lt;&lt; sides &lt;&lt; </a:t>
            </a:r>
            <a:r>
              <a:rPr lang="en-US" sz="2000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" sides"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&lt;&lt; 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endl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;</a:t>
            </a:r>
          </a:p>
          <a:p>
            <a:pPr marL="0" indent="0">
              <a:buNone/>
            </a:pP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	sides = 12; </a:t>
            </a:r>
            <a:r>
              <a:rPr lang="en-US" sz="2000" dirty="0">
                <a:solidFill>
                  <a:srgbClr val="339933"/>
                </a:solidFill>
                <a:latin typeface="Consolas" charset="0"/>
                <a:ea typeface="Consolas" charset="0"/>
                <a:cs typeface="Consolas" charset="0"/>
              </a:rPr>
              <a:t>// Reassign the same variable</a:t>
            </a:r>
          </a:p>
          <a:p>
            <a:pPr marL="0" indent="0">
              <a:buNone/>
            </a:pP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cout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&lt;&lt; </a:t>
            </a:r>
            <a:r>
              <a:rPr lang="en-US" sz="2000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"A dodecagon has "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&lt;&lt; sides &lt;&lt; </a:t>
            </a:r>
            <a:r>
              <a:rPr lang="en-US" sz="2000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" sides"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&lt;&lt; 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endl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;</a:t>
            </a:r>
          </a:p>
          <a:p>
            <a:pPr marL="0" indent="0">
              <a:buNone/>
            </a:pP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  	</a:t>
            </a:r>
            <a:r>
              <a:rPr lang="en-US" sz="2000" dirty="0">
                <a:solidFill>
                  <a:srgbClr val="0432FF"/>
                </a:solidFill>
                <a:latin typeface="Consolas" charset="0"/>
                <a:ea typeface="Consolas" charset="0"/>
                <a:cs typeface="Consolas" charset="0"/>
              </a:rPr>
              <a:t>return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0;</a:t>
            </a:r>
            <a:endParaRPr lang="en-US" altLang="en-US" sz="1800" dirty="0">
              <a:latin typeface="Consolas" charset="0"/>
              <a:ea typeface="Consolas" charset="0"/>
              <a:cs typeface="Consolas" charset="0"/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 dirty="0">
                <a:latin typeface="Consolas" charset="0"/>
                <a:ea typeface="Consolas" charset="0"/>
                <a:cs typeface="Consolas" charset="0"/>
              </a:rPr>
              <a:t>}</a:t>
            </a:r>
            <a:endParaRPr lang="en-US" altLang="en-US" sz="1800" dirty="0">
              <a:latin typeface="Courier New" charset="0"/>
              <a:ea typeface="Courier New" charset="0"/>
              <a:cs typeface="Courier New" charset="0"/>
            </a:endParaRPr>
          </a:p>
          <a:p>
            <a:pPr marL="0" indent="0">
              <a:lnSpc>
                <a:spcPct val="70000"/>
              </a:lnSpc>
              <a:buNone/>
            </a:pPr>
            <a:endParaRPr lang="en-US" altLang="en-US" sz="1800" dirty="0">
              <a:latin typeface="Consolas" charset="0"/>
              <a:ea typeface="Consolas" charset="0"/>
              <a:cs typeface="Consolas" charset="0"/>
            </a:endParaRPr>
          </a:p>
        </p:txBody>
      </p:sp>
      <p:pic>
        <p:nvPicPr>
          <p:cNvPr id="10" name="Picture 9" descr="A logo showing C++" title="C++ Logo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455" y="5314862"/>
            <a:ext cx="790575" cy="887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865503"/>
      </p:ext>
    </p:extLst>
  </p:cSld>
  <p:clrMapOvr>
    <a:masterClrMapping/>
  </p:clrMapOvr>
  <p:transition spd="slow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4B0A8-907D-4E2F-A30A-B796BB619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cs typeface="Calibri Light"/>
              </a:rPr>
              <a:t>Notation</a:t>
            </a:r>
            <a:endParaRPr lang="en-US" b="1"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925763-C781-4C77-893A-A06DADCAAD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>
                <a:cs typeface="Calibri"/>
              </a:rPr>
              <a:t>From now on, we won't use:</a:t>
            </a:r>
          </a:p>
          <a:p>
            <a:pPr lvl="1"/>
            <a:r>
              <a:rPr lang="en-US" sz="2000" dirty="0" err="1">
                <a:cs typeface="Calibri"/>
              </a:rPr>
              <a:t>cout</a:t>
            </a:r>
            <a:endParaRPr lang="en-US" sz="2000">
              <a:cs typeface="Calibri"/>
            </a:endParaRPr>
          </a:p>
          <a:p>
            <a:pPr lvl="1"/>
            <a:r>
              <a:rPr lang="en-US" sz="2000" dirty="0" err="1">
                <a:cs typeface="Calibri"/>
              </a:rPr>
              <a:t>System.out.println</a:t>
            </a:r>
            <a:endParaRPr lang="en-US" sz="2000">
              <a:cs typeface="Calibri"/>
            </a:endParaRPr>
          </a:p>
          <a:p>
            <a:pPr lvl="1"/>
            <a:r>
              <a:rPr lang="en-US" sz="2000" dirty="0" err="1">
                <a:cs typeface="Calibri"/>
              </a:rPr>
              <a:t>Console.WriteLine</a:t>
            </a:r>
            <a:endParaRPr lang="en-US" sz="2000" dirty="0">
              <a:cs typeface="Calibri"/>
            </a:endParaRPr>
          </a:p>
          <a:p>
            <a:r>
              <a:rPr lang="en-US" sz="2400" dirty="0">
                <a:cs typeface="Calibri"/>
              </a:rPr>
              <a:t>In later lectures, we'll just use a generic PRINT statement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BC6970-5315-480C-9118-2777654E6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5667D-9A7A-2045-B25C-265FFD7228CE}" type="datetime1">
              <a:rPr lang="en-US" altLang="en-US" smtClean="0"/>
              <a:pPr/>
              <a:t>9/6/2023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744120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sz="4400" dirty="0">
                <a:solidFill>
                  <a:schemeClr val="tx1">
                    <a:lumMod val="75000"/>
                    <a:lumOff val="25000"/>
                  </a:schemeClr>
                </a:solidFill>
                <a:ea typeface="Arial" charset="0"/>
                <a:cs typeface="Arial" charset="0"/>
              </a:rPr>
              <a:t>Data 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91440" indent="-91440" fontAlgn="auto">
              <a:lnSpc>
                <a:spcPct val="100000"/>
              </a:lnSpc>
              <a:spcBef>
                <a:spcPts val="375"/>
              </a:spcBef>
              <a:buFont typeface="Calibri" panose="020F0502020204030204" pitchFamily="34" charset="0"/>
              <a:buChar char=" "/>
              <a:defRPr/>
            </a:pPr>
            <a:r>
              <a:rPr lang="en-US" alt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Data type tells compiler:</a:t>
            </a:r>
          </a:p>
          <a:p>
            <a:pPr marL="384048" lvl="1" indent="-182880" fontAlgn="auto">
              <a:lnSpc>
                <a:spcPct val="100000"/>
              </a:lnSpc>
              <a:spcBef>
                <a:spcPts val="350"/>
              </a:spcBef>
              <a:buFont typeface="Arial" charset="0"/>
              <a:buChar char="–"/>
              <a:defRPr/>
            </a:pPr>
            <a:r>
              <a:rPr lang="en-US" altLang="en-US" sz="2800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How much memory</a:t>
            </a:r>
            <a:r>
              <a:rPr lang="en-US" alt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to allocate</a:t>
            </a:r>
          </a:p>
          <a:p>
            <a:pPr marL="384048" lvl="1" indent="-182880" fontAlgn="auto">
              <a:lnSpc>
                <a:spcPct val="100000"/>
              </a:lnSpc>
              <a:spcBef>
                <a:spcPts val="338"/>
              </a:spcBef>
              <a:buFont typeface="Arial" charset="0"/>
              <a:buChar char="–"/>
              <a:defRPr/>
            </a:pPr>
            <a:r>
              <a:rPr lang="en-US" alt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en-US" sz="2800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Format</a:t>
            </a:r>
            <a:r>
              <a:rPr lang="en-US" alt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in which to store data</a:t>
            </a:r>
          </a:p>
          <a:p>
            <a:pPr marL="384048" lvl="1" indent="-182880" fontAlgn="auto">
              <a:lnSpc>
                <a:spcPct val="100000"/>
              </a:lnSpc>
              <a:spcBef>
                <a:spcPts val="338"/>
              </a:spcBef>
              <a:buFont typeface="Arial" charset="0"/>
              <a:buChar char="–"/>
              <a:defRPr/>
            </a:pPr>
            <a:r>
              <a:rPr lang="en-US" alt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Types of operations you will perform on data</a:t>
            </a:r>
          </a:p>
          <a:p>
            <a:pPr marL="91440" indent="-91440" fontAlgn="auto">
              <a:lnSpc>
                <a:spcPct val="100000"/>
              </a:lnSpc>
              <a:spcBef>
                <a:spcPts val="375"/>
              </a:spcBef>
              <a:buFont typeface="Calibri" panose="020F0502020204030204" pitchFamily="34" charset="0"/>
              <a:buChar char=" "/>
              <a:defRPr/>
            </a:pPr>
            <a:r>
              <a:rPr lang="en-US" alt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Compiler monitors use of data</a:t>
            </a:r>
          </a:p>
          <a:p>
            <a:pPr marL="384048" lvl="1" indent="-182880" fontAlgn="auto">
              <a:lnSpc>
                <a:spcPts val="3325"/>
              </a:lnSpc>
              <a:spcBef>
                <a:spcPts val="350"/>
              </a:spcBef>
              <a:buFont typeface="Arial" charset="0"/>
              <a:buChar char="–"/>
              <a:defRPr/>
            </a:pPr>
            <a:r>
              <a:rPr lang="en-US" alt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C#,  Java, and C++ are "strongly typed" languages. That is, variables cannot be implicitly coerced to unrelated types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ransition spd="slow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400800" y="5541961"/>
            <a:ext cx="2286000" cy="706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Data Types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354965" indent="-342900" defTabSz="45720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tabLst>
                <a:tab pos="354965" algn="l"/>
              </a:tabLst>
              <a:defRPr/>
            </a:pPr>
            <a:r>
              <a:rPr lang="en-US" sz="3200" spc="-15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8 </a:t>
            </a:r>
            <a:r>
              <a:rPr lang="en-US" sz="32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sim</a:t>
            </a:r>
            <a:r>
              <a:rPr lang="en-US" sz="3200" u="sng" spc="-2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p</a:t>
            </a:r>
            <a:r>
              <a:rPr lang="en-US" sz="32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le/primitive</a:t>
            </a:r>
            <a:r>
              <a:rPr lang="en-US" sz="3200" spc="-1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d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a</a:t>
            </a:r>
            <a:r>
              <a:rPr lang="en-US" sz="3200" spc="-1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t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a</a:t>
            </a:r>
            <a:r>
              <a:rPr lang="en-US" sz="3200" spc="-25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typ</a:t>
            </a:r>
            <a:r>
              <a:rPr lang="en-US" sz="3200" spc="-15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e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s:</a:t>
            </a:r>
          </a:p>
          <a:p>
            <a:pPr marL="91440" indent="-91440" defTabSz="457200" fontAlgn="auto">
              <a:lnSpc>
                <a:spcPts val="650"/>
              </a:lnSpc>
              <a:spcBef>
                <a:spcPts val="37"/>
              </a:spcBef>
              <a:spcAft>
                <a:spcPts val="0"/>
              </a:spcAft>
              <a:buFont typeface="Arial"/>
              <a:buChar char="•"/>
              <a:defRPr/>
            </a:pPr>
            <a:endParaRPr lang="en-US" sz="6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756285" lvl="1" indent="-287020" defTabSz="457200" fontAlgn="auto">
              <a:spcBef>
                <a:spcPts val="0"/>
              </a:spcBef>
              <a:spcAft>
                <a:spcPts val="0"/>
              </a:spcAft>
              <a:buFont typeface="Arial"/>
              <a:buChar char="–"/>
              <a:tabLst>
                <a:tab pos="756285" algn="l"/>
              </a:tabLst>
              <a:defRPr/>
            </a:pPr>
            <a:r>
              <a:rPr lang="en-US" sz="2800" spc="-2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4</a:t>
            </a:r>
            <a:r>
              <a:rPr lang="en-US" sz="2800" spc="-5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s</a:t>
            </a:r>
            <a:r>
              <a:rPr lang="en-US" sz="2800" spc="-2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u</a:t>
            </a:r>
            <a:r>
              <a:rPr lang="en-US" sz="2800" spc="-15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bsets</a:t>
            </a:r>
            <a:r>
              <a:rPr lang="en-US" sz="2800" spc="-5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800" spc="-15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of</a:t>
            </a:r>
            <a:r>
              <a:rPr lang="en-US" sz="2800" spc="-5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800" spc="-15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in</a:t>
            </a:r>
            <a:r>
              <a:rPr lang="en-US" sz="2800" spc="-5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t</a:t>
            </a:r>
            <a:r>
              <a:rPr lang="en-US" sz="2800" spc="-2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e</a:t>
            </a:r>
            <a:r>
              <a:rPr lang="en-US" sz="2800" spc="-15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g</a:t>
            </a:r>
            <a:r>
              <a:rPr lang="en-US" sz="2800" spc="-2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e</a:t>
            </a:r>
            <a:r>
              <a:rPr lang="en-US" sz="2800" spc="-5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r</a:t>
            </a:r>
            <a:r>
              <a:rPr lang="en-US" sz="2800" spc="-15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s (byte, int, short, long)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  <a:p>
            <a:pPr marL="383540" lvl="1" indent="-182880" defTabSz="457200" fontAlgn="auto">
              <a:lnSpc>
                <a:spcPts val="650"/>
              </a:lnSpc>
              <a:spcBef>
                <a:spcPts val="21"/>
              </a:spcBef>
              <a:spcAft>
                <a:spcPts val="0"/>
              </a:spcAft>
              <a:buFont typeface="Arial"/>
              <a:buChar char="–"/>
              <a:defRPr/>
            </a:pPr>
            <a:endParaRPr lang="en-US" sz="650" dirty="0">
              <a:solidFill>
                <a:schemeClr val="tx1">
                  <a:lumMod val="75000"/>
                  <a:lumOff val="25000"/>
                </a:schemeClr>
              </a:solidFill>
              <a:cs typeface="Calibri" panose="020F0502020204030204"/>
            </a:endParaRPr>
          </a:p>
          <a:p>
            <a:pPr marL="756285" lvl="1" indent="-287020" defTabSz="457200" fontAlgn="auto">
              <a:spcBef>
                <a:spcPts val="0"/>
              </a:spcBef>
              <a:spcAft>
                <a:spcPts val="0"/>
              </a:spcAft>
              <a:buFont typeface="Arial"/>
              <a:buChar char="–"/>
              <a:tabLst>
                <a:tab pos="756285" algn="l"/>
              </a:tabLst>
              <a:defRPr/>
            </a:pPr>
            <a:r>
              <a:rPr lang="en-US" sz="2800" spc="-2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2</a:t>
            </a:r>
            <a:r>
              <a:rPr lang="en-US" sz="2800" spc="-5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s</a:t>
            </a:r>
            <a:r>
              <a:rPr lang="en-US" sz="2800" spc="-2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u</a:t>
            </a:r>
            <a:r>
              <a:rPr lang="en-US" sz="2800" spc="-15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bsets</a:t>
            </a:r>
            <a:r>
              <a:rPr lang="en-US" sz="2800" spc="-5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800" spc="-15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of</a:t>
            </a:r>
            <a:r>
              <a:rPr lang="en-US" sz="2800" spc="-5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800" spc="-1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fl</a:t>
            </a:r>
            <a:r>
              <a:rPr lang="en-US" sz="2800" spc="-15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oat</a:t>
            </a:r>
            <a:r>
              <a:rPr lang="en-US" sz="2800" spc="-5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i</a:t>
            </a:r>
            <a:r>
              <a:rPr lang="en-US" sz="2800" spc="-2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ng</a:t>
            </a:r>
            <a:r>
              <a:rPr lang="en-US" sz="2800" spc="5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800" spc="-2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p</a:t>
            </a:r>
            <a:r>
              <a:rPr lang="en-US" sz="2800" spc="-1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oi</a:t>
            </a:r>
            <a:r>
              <a:rPr lang="en-US" sz="2800" spc="-15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n</a:t>
            </a:r>
            <a:r>
              <a:rPr lang="en-US" sz="2800" spc="-1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t</a:t>
            </a:r>
            <a:r>
              <a:rPr lang="en-US" sz="2800" spc="-5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800" spc="-15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n</a:t>
            </a:r>
            <a:r>
              <a:rPr lang="en-US" sz="2800" spc="-2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um</a:t>
            </a:r>
            <a:r>
              <a:rPr lang="en-US" sz="2800" spc="-15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b</a:t>
            </a:r>
            <a:r>
              <a:rPr lang="en-US" sz="2800" spc="-2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e</a:t>
            </a:r>
            <a:r>
              <a:rPr lang="en-US" sz="2800" spc="-5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r</a:t>
            </a:r>
            <a:r>
              <a:rPr lang="en-US" sz="2800" spc="-15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s (double &amp; float)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  <a:p>
            <a:pPr marL="383540" lvl="1" indent="-182880" defTabSz="457200" fontAlgn="auto">
              <a:lnSpc>
                <a:spcPts val="650"/>
              </a:lnSpc>
              <a:spcBef>
                <a:spcPts val="24"/>
              </a:spcBef>
              <a:spcAft>
                <a:spcPts val="0"/>
              </a:spcAft>
              <a:buFont typeface="Arial"/>
              <a:buChar char="–"/>
              <a:defRPr/>
            </a:pPr>
            <a:endParaRPr lang="en-US" sz="650" dirty="0">
              <a:solidFill>
                <a:schemeClr val="tx1">
                  <a:lumMod val="75000"/>
                  <a:lumOff val="25000"/>
                </a:schemeClr>
              </a:solidFill>
              <a:cs typeface="Calibri" panose="020F0502020204030204"/>
            </a:endParaRPr>
          </a:p>
          <a:p>
            <a:pPr marL="756285" lvl="1" indent="-287020" defTabSz="457200" fontAlgn="auto">
              <a:spcBef>
                <a:spcPts val="0"/>
              </a:spcBef>
              <a:spcAft>
                <a:spcPts val="0"/>
              </a:spcAft>
              <a:buFont typeface="Arial"/>
              <a:buChar char="–"/>
              <a:tabLst>
                <a:tab pos="756285" algn="l"/>
              </a:tabLst>
              <a:defRPr/>
            </a:pPr>
            <a:r>
              <a:rPr lang="en-US" sz="2800" spc="-2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Char</a:t>
            </a:r>
            <a:r>
              <a:rPr lang="en-US" sz="2800" spc="-15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acte</a:t>
            </a:r>
            <a:r>
              <a:rPr lang="en-US" sz="2800" spc="-1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r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  <a:p>
            <a:pPr marL="383540" lvl="1" indent="-182880" defTabSz="457200" fontAlgn="auto">
              <a:lnSpc>
                <a:spcPts val="650"/>
              </a:lnSpc>
              <a:spcBef>
                <a:spcPts val="22"/>
              </a:spcBef>
              <a:spcAft>
                <a:spcPts val="0"/>
              </a:spcAft>
              <a:buFont typeface="Arial"/>
              <a:buChar char="–"/>
              <a:defRPr/>
            </a:pPr>
            <a:endParaRPr lang="en-US" sz="650" dirty="0">
              <a:solidFill>
                <a:schemeClr val="tx1">
                  <a:lumMod val="75000"/>
                  <a:lumOff val="25000"/>
                </a:schemeClr>
              </a:solidFill>
              <a:cs typeface="Calibri" panose="020F0502020204030204"/>
            </a:endParaRPr>
          </a:p>
          <a:p>
            <a:pPr marL="756285" lvl="1" indent="-287020" defTabSz="457200" fontAlgn="auto">
              <a:spcBef>
                <a:spcPts val="0"/>
              </a:spcBef>
              <a:spcAft>
                <a:spcPts val="0"/>
              </a:spcAft>
              <a:buFont typeface="Arial"/>
              <a:buChar char="–"/>
              <a:tabLst>
                <a:tab pos="756285" algn="l"/>
              </a:tabLst>
              <a:defRPr/>
            </a:pPr>
            <a:r>
              <a:rPr lang="en-US" sz="2800" spc="-2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Boo</a:t>
            </a:r>
            <a:r>
              <a:rPr lang="en-US" sz="2800" spc="-5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l</a:t>
            </a:r>
            <a:r>
              <a:rPr lang="en-US" sz="2800" spc="-2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e</a:t>
            </a:r>
            <a:r>
              <a:rPr lang="en-US" sz="2800" spc="-15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a</a:t>
            </a:r>
            <a:r>
              <a:rPr lang="en-US" sz="2800" spc="-2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n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  <a:p>
            <a:pPr marL="383540" lvl="1" indent="-182880" defTabSz="457200" fontAlgn="auto">
              <a:lnSpc>
                <a:spcPts val="750"/>
              </a:lnSpc>
              <a:spcBef>
                <a:spcPts val="5"/>
              </a:spcBef>
              <a:spcAft>
                <a:spcPts val="0"/>
              </a:spcAft>
              <a:buFont typeface="Arial"/>
              <a:buChar char="–"/>
              <a:defRPr/>
            </a:pPr>
            <a:endParaRPr lang="en-US" sz="750" dirty="0">
              <a:solidFill>
                <a:schemeClr val="tx1">
                  <a:lumMod val="75000"/>
                  <a:lumOff val="25000"/>
                </a:schemeClr>
              </a:solidFill>
              <a:cs typeface="Calibri" panose="020F0502020204030204"/>
            </a:endParaRPr>
          </a:p>
          <a:p>
            <a:pPr marL="354965" indent="-342900" defTabSz="457200" fontAlgn="auto">
              <a:lnSpc>
                <a:spcPts val="381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tabLst>
                <a:tab pos="354965" algn="l"/>
              </a:tabLst>
              <a:defRPr/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Everyt</a:t>
            </a:r>
            <a:r>
              <a:rPr lang="en-US" sz="3200" spc="-1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h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i</a:t>
            </a:r>
            <a:r>
              <a:rPr lang="en-US" sz="3200" spc="-1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n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g</a:t>
            </a:r>
            <a:r>
              <a:rPr lang="en-US" sz="3200" spc="-35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e</a:t>
            </a:r>
            <a:r>
              <a:rPr lang="en-US" sz="3200" spc="-1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l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se is</a:t>
            </a:r>
            <a:r>
              <a:rPr lang="en-US" sz="3200" spc="-2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a </a:t>
            </a:r>
            <a:r>
              <a:rPr lang="en-US" sz="32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complex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data type, built from simple or other complex data types</a:t>
            </a:r>
          </a:p>
          <a:p>
            <a:pPr marL="354965" indent="-342900" defTabSz="457200" fontAlgn="auto">
              <a:lnSpc>
                <a:spcPts val="381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tabLst>
                <a:tab pos="354965" algn="l"/>
              </a:tabLst>
              <a:defRPr/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Later, we’ll </a:t>
            </a:r>
            <a:r>
              <a:rPr lang="en-US" sz="32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define our own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data types!</a:t>
            </a:r>
          </a:p>
          <a:p>
            <a:pPr marL="91440" indent="-91440" fontAlgn="auto">
              <a:buFont typeface="Calibri" panose="020F0502020204030204" pitchFamily="34" charset="0"/>
              <a:buChar char=" "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ransition spd="slow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sz="4400" dirty="0">
                <a:solidFill>
                  <a:schemeClr val="tx1">
                    <a:lumMod val="75000"/>
                    <a:lumOff val="25000"/>
                  </a:schemeClr>
                </a:solidFill>
                <a:ea typeface="Arial" charset="0"/>
                <a:cs typeface="Arial" charset="0"/>
              </a:rPr>
              <a:t>Why so many types?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91440" indent="-91440" fontAlgn="auto">
              <a:lnSpc>
                <a:spcPct val="100000"/>
              </a:lnSpc>
              <a:spcBef>
                <a:spcPct val="0"/>
              </a:spcBef>
              <a:buFont typeface="Calibri" panose="020F0502020204030204" pitchFamily="34" charset="0"/>
              <a:buChar char=" "/>
              <a:defRPr/>
            </a:pPr>
            <a:r>
              <a:rPr lang="en-US" alt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Difference is in amount of memory reserved for each (</a:t>
            </a:r>
            <a:r>
              <a:rPr lang="en-US" alt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i.e</a:t>
            </a:r>
            <a:r>
              <a:rPr lang="en-US" alt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the size of the value stored)</a:t>
            </a:r>
          </a:p>
          <a:p>
            <a:pPr marL="91440" indent="-91440" fontAlgn="auto">
              <a:lnSpc>
                <a:spcPts val="750"/>
              </a:lnSpc>
              <a:spcBef>
                <a:spcPts val="25"/>
              </a:spcBef>
              <a:buFont typeface="Calibri" panose="020F0502020204030204" pitchFamily="34" charset="0"/>
              <a:buChar char=" "/>
              <a:defRPr/>
            </a:pPr>
            <a:endParaRPr lang="en-US" altLang="en-US" sz="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514350" fontAlgn="auto">
              <a:lnSpc>
                <a:spcPct val="100000"/>
              </a:lnSpc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alt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float only has 7 significant digits</a:t>
            </a:r>
          </a:p>
          <a:p>
            <a:pPr marL="514350" indent="-514350" fontAlgn="auto">
              <a:lnSpc>
                <a:spcPct val="100000"/>
              </a:lnSpc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alt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Signed numbers have both positive and negative values</a:t>
            </a:r>
          </a:p>
          <a:p>
            <a:pPr marL="514350" indent="-514350" fontAlgn="auto">
              <a:lnSpc>
                <a:spcPct val="100000"/>
              </a:lnSpc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alt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Unsigned numbers are &gt;= 0</a:t>
            </a:r>
          </a:p>
          <a:p>
            <a:pPr marL="91440" indent="-91440" fontAlgn="auto">
              <a:buFont typeface="Calibri" panose="020F0502020204030204" pitchFamily="34" charset="0"/>
              <a:buChar char=" "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ransition spd="slow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en-US" sz="3700" b="1" dirty="0">
                <a:solidFill>
                  <a:srgbClr val="0432FF"/>
                </a:solidFill>
                <a:latin typeface="Courier New" charset="0"/>
                <a:ea typeface="Courier New" charset="0"/>
                <a:cs typeface="Courier New" charset="0"/>
              </a:rPr>
              <a:t>char</a:t>
            </a:r>
            <a:r>
              <a:rPr lang="en-US" altLang="en-US" sz="37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en-US" sz="4400" dirty="0">
                <a:ea typeface="Arial" charset="0"/>
                <a:cs typeface="Arial" charset="0"/>
              </a:rPr>
              <a:t>Data Type</a:t>
            </a:r>
            <a:endParaRPr lang="en-US" altLang="en-US" sz="3700" dirty="0"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0100" y="1736725"/>
            <a:ext cx="7543800" cy="4619625"/>
          </a:xfrm>
        </p:spPr>
        <p:txBody>
          <a:bodyPr rtlCol="0">
            <a:normAutofit/>
          </a:bodyPr>
          <a:lstStyle/>
          <a:p>
            <a:pPr marL="91440" indent="-91440" fontAlgn="auto">
              <a:lnSpc>
                <a:spcPct val="120000"/>
              </a:lnSpc>
              <a:spcBef>
                <a:spcPct val="0"/>
              </a:spcBef>
              <a:buFont typeface="Calibri" panose="020F0502020204030204" pitchFamily="34" charset="0"/>
              <a:buNone/>
              <a:defRPr/>
            </a:pPr>
            <a:r>
              <a:rPr lang="en-US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Two common ways to hold characters:</a:t>
            </a:r>
          </a:p>
          <a:p>
            <a:pPr marL="457200" indent="-457200" fontAlgn="auto">
              <a:lnSpc>
                <a:spcPct val="120000"/>
              </a:lnSpc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ASCII (8 bits) </a:t>
            </a:r>
            <a:r>
              <a:rPr lang="mr-IN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–</a:t>
            </a:r>
            <a:r>
              <a:rPr lang="en-US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how many characters in English?</a:t>
            </a:r>
          </a:p>
          <a:p>
            <a:pPr marL="457200" indent="-457200" fontAlgn="auto">
              <a:lnSpc>
                <a:spcPct val="120000"/>
              </a:lnSpc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Unicode (16 bits) </a:t>
            </a:r>
            <a:r>
              <a:rPr lang="mr-IN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–</a:t>
            </a:r>
            <a:r>
              <a:rPr lang="en-US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how many characters in Mandarin?</a:t>
            </a:r>
          </a:p>
          <a:p>
            <a:pPr marL="457200" indent="-457200" fontAlgn="auto">
              <a:lnSpc>
                <a:spcPct val="120000"/>
              </a:lnSpc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Unicode is most commonly used</a:t>
            </a:r>
          </a:p>
          <a:p>
            <a:pPr marL="91440" indent="-91440" fontAlgn="auto">
              <a:lnSpc>
                <a:spcPct val="120000"/>
              </a:lnSpc>
              <a:spcBef>
                <a:spcPct val="0"/>
              </a:spcBef>
              <a:buFont typeface="Calibri" panose="020F0502020204030204" pitchFamily="34" charset="0"/>
              <a:buNone/>
              <a:defRPr/>
            </a:pPr>
            <a:endParaRPr lang="en-US" alt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1440" indent="-91440" fontAlgn="auto">
              <a:lnSpc>
                <a:spcPct val="120000"/>
              </a:lnSpc>
              <a:spcBef>
                <a:spcPct val="0"/>
              </a:spcBef>
              <a:buFont typeface="Calibri" panose="020F0502020204030204" pitchFamily="34" charset="0"/>
              <a:buNone/>
              <a:defRPr/>
            </a:pPr>
            <a:r>
              <a:rPr lang="en-US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declarations:</a:t>
            </a:r>
            <a:r>
              <a:rPr lang="en-US" alt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marL="91440" indent="-91440" fontAlgn="auto">
              <a:lnSpc>
                <a:spcPct val="120000"/>
              </a:lnSpc>
              <a:spcBef>
                <a:spcPct val="0"/>
              </a:spcBef>
              <a:buFont typeface="Calibri" panose="020F0502020204030204" pitchFamily="34" charset="0"/>
              <a:buNone/>
              <a:defRPr/>
            </a:pPr>
            <a:r>
              <a:rPr lang="en-US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Consolas" charset="0"/>
                <a:cs typeface="Consolas" charset="0"/>
              </a:rPr>
              <a:t>     </a:t>
            </a:r>
            <a:r>
              <a:rPr lang="en-US" altLang="en-US" dirty="0">
                <a:solidFill>
                  <a:srgbClr val="0432FF"/>
                </a:solidFill>
                <a:latin typeface="Consolas" charset="0"/>
                <a:ea typeface="Consolas" charset="0"/>
                <a:cs typeface="Consolas" charset="0"/>
              </a:rPr>
              <a:t>char</a:t>
            </a: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alt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finalGrade</a:t>
            </a: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 = ‘</a:t>
            </a:r>
            <a:r>
              <a:rPr lang="en-US" altLang="en-US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A</a:t>
            </a: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’; </a:t>
            </a:r>
            <a:r>
              <a:rPr lang="en-US" altLang="en-US" dirty="0">
                <a:solidFill>
                  <a:srgbClr val="339933"/>
                </a:solidFill>
                <a:latin typeface="Consolas" charset="0"/>
                <a:ea typeface="Consolas" charset="0"/>
                <a:cs typeface="Consolas" charset="0"/>
              </a:rPr>
              <a:t>// NOTE single quotes</a:t>
            </a:r>
          </a:p>
          <a:p>
            <a:pPr marL="91440" indent="-91440" fontAlgn="auto">
              <a:lnSpc>
                <a:spcPct val="100000"/>
              </a:lnSpc>
              <a:spcBef>
                <a:spcPts val="475"/>
              </a:spcBef>
              <a:buFont typeface="Calibri" panose="020F0502020204030204" pitchFamily="34" charset="0"/>
              <a:buNone/>
              <a:defRPr/>
            </a:pP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   </a:t>
            </a:r>
            <a:r>
              <a:rPr lang="en-US" altLang="en-US" dirty="0">
                <a:solidFill>
                  <a:srgbClr val="0432FF"/>
                </a:solidFill>
                <a:latin typeface="Consolas" charset="0"/>
                <a:ea typeface="Consolas" charset="0"/>
                <a:cs typeface="Consolas" charset="0"/>
              </a:rPr>
              <a:t>char</a:t>
            </a: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 newline, tab, </a:t>
            </a:r>
            <a:r>
              <a:rPr lang="en-US" alt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doubleQuotes</a:t>
            </a: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;</a:t>
            </a:r>
          </a:p>
          <a:p>
            <a:pPr marL="91440" indent="-91440" fontAlgn="auto">
              <a:lnSpc>
                <a:spcPct val="100000"/>
              </a:lnSpc>
              <a:spcBef>
                <a:spcPts val="475"/>
              </a:spcBef>
              <a:buFont typeface="Calibri" panose="020F0502020204030204" pitchFamily="34" charset="0"/>
              <a:buNone/>
              <a:defRPr/>
            </a:pPr>
            <a:endParaRPr lang="en-US" altLang="en-US" sz="2400" dirty="0">
              <a:solidFill>
                <a:srgbClr val="FF0000"/>
              </a:solidFill>
              <a:latin typeface="Arial" charset="0"/>
            </a:endParaRPr>
          </a:p>
        </p:txBody>
      </p:sp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/>
          </p:cNvSpPr>
          <p:nvPr>
            <p:ph type="title"/>
          </p:nvPr>
        </p:nvSpPr>
        <p:spPr>
          <a:xfrm>
            <a:off x="457200" y="457200"/>
            <a:ext cx="7543800" cy="1050925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Program Structure</a:t>
            </a:r>
          </a:p>
        </p:txBody>
      </p:sp>
      <p:sp>
        <p:nvSpPr>
          <p:cNvPr id="6146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50000"/>
              </a:spcBef>
              <a:buFont typeface="Arial" charset="0"/>
              <a:buNone/>
            </a:pPr>
            <a:endParaRPr lang="en-US" altLang="en-US"/>
          </a:p>
          <a:p>
            <a:r>
              <a:rPr lang="en-US" altLang="en-US" sz="2500"/>
              <a:t>An application always contains a </a:t>
            </a:r>
            <a:r>
              <a:rPr lang="en-US" altLang="en-US" sz="2500">
                <a:latin typeface="Consolas" charset="0"/>
                <a:ea typeface="Consolas" charset="0"/>
                <a:cs typeface="Consolas" charset="0"/>
              </a:rPr>
              <a:t>MAIN</a:t>
            </a:r>
            <a:r>
              <a:rPr lang="en-US" altLang="en-US" sz="2500"/>
              <a:t> method so that the program can be executed.</a:t>
            </a:r>
          </a:p>
          <a:p>
            <a:endParaRPr lang="en-US" altLang="en-US" sz="2500"/>
          </a:p>
          <a:p>
            <a:r>
              <a:rPr lang="en-US" altLang="en-US" sz="2500"/>
              <a:t>In object-oriented programming (OOP) language, </a:t>
            </a:r>
            <a:r>
              <a:rPr lang="en-US" altLang="en-US" sz="2500">
                <a:latin typeface="Consolas" charset="0"/>
                <a:ea typeface="Consolas" charset="0"/>
                <a:cs typeface="Consolas" charset="0"/>
              </a:rPr>
              <a:t>MAIN</a:t>
            </a:r>
            <a:r>
              <a:rPr lang="en-US" altLang="en-US" sz="2500"/>
              <a:t> is inside a “class”</a:t>
            </a:r>
            <a:endParaRPr lang="en-US" altLang="en-US"/>
          </a:p>
          <a:p>
            <a:pPr lvl="1"/>
            <a:endParaRPr lang="en-US" altLang="en-US" sz="2000"/>
          </a:p>
          <a:p>
            <a:r>
              <a:rPr lang="en-US" altLang="en-US" sz="2500"/>
              <a:t>These program elements terms will be explored in detail throughout the course</a:t>
            </a:r>
          </a:p>
        </p:txBody>
      </p:sp>
    </p:spTree>
  </p:cSld>
  <p:clrMapOvr>
    <a:masterClrMapping/>
  </p:clrMapOvr>
  <p:transition spd="slow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en-US" sz="3700" b="1">
                <a:solidFill>
                  <a:srgbClr val="0432FF"/>
                </a:solidFill>
                <a:latin typeface="Courier New" charset="0"/>
                <a:ea typeface="Courier New" charset="0"/>
                <a:cs typeface="Courier New" charset="0"/>
              </a:rPr>
              <a:t>boolean</a:t>
            </a:r>
            <a:r>
              <a:rPr lang="en-US" altLang="en-US" sz="370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en-US" sz="4400">
                <a:ea typeface="Arial" charset="0"/>
                <a:cs typeface="Arial" charset="0"/>
              </a:rPr>
              <a:t>Data Type</a:t>
            </a:r>
            <a:endParaRPr lang="en-US" altLang="en-US" sz="3700"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91440" indent="-91440" fontAlgn="auto">
              <a:lnSpc>
                <a:spcPct val="100000"/>
              </a:lnSpc>
              <a:spcBef>
                <a:spcPct val="0"/>
              </a:spcBef>
              <a:buFont typeface="Calibri" panose="020F0502020204030204" pitchFamily="34" charset="0"/>
              <a:buChar char=" "/>
              <a:defRPr/>
            </a:pPr>
            <a:r>
              <a:rPr lang="en-US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Two values only:</a:t>
            </a:r>
          </a:p>
          <a:p>
            <a:pPr marL="91440" indent="-91440" fontAlgn="auto">
              <a:lnSpc>
                <a:spcPts val="650"/>
              </a:lnSpc>
              <a:spcBef>
                <a:spcPts val="38"/>
              </a:spcBef>
              <a:buFont typeface="Calibri" panose="020F0502020204030204" pitchFamily="34" charset="0"/>
              <a:buChar char=" "/>
              <a:defRPr/>
            </a:pPr>
            <a:endParaRPr lang="en-US" altLang="en-US" sz="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84048" lvl="1" indent="-182880" fontAlgn="auto">
              <a:lnSpc>
                <a:spcPct val="100000"/>
              </a:lnSpc>
              <a:spcBef>
                <a:spcPct val="0"/>
              </a:spcBef>
              <a:buFont typeface="Arial" charset="0"/>
              <a:buChar char="–"/>
              <a:defRPr/>
            </a:pPr>
            <a:r>
              <a:rPr lang="en-US" altLang="en-US" sz="2400" dirty="0">
                <a:solidFill>
                  <a:srgbClr val="0432FF"/>
                </a:solidFill>
                <a:latin typeface="Arial" charset="0"/>
              </a:rPr>
              <a:t> true</a:t>
            </a:r>
          </a:p>
          <a:p>
            <a:pPr marL="384048" lvl="1" indent="-182880" fontAlgn="auto">
              <a:lnSpc>
                <a:spcPts val="650"/>
              </a:lnSpc>
              <a:spcBef>
                <a:spcPts val="25"/>
              </a:spcBef>
              <a:buFont typeface="Arial" charset="0"/>
              <a:buChar char="–"/>
              <a:defRPr/>
            </a:pPr>
            <a:endParaRPr lang="en-US" altLang="en-US" sz="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84048" lvl="1" indent="-182880" fontAlgn="auto">
              <a:lnSpc>
                <a:spcPct val="100000"/>
              </a:lnSpc>
              <a:spcBef>
                <a:spcPct val="0"/>
              </a:spcBef>
              <a:buFont typeface="Arial" charset="0"/>
              <a:buChar char="–"/>
              <a:defRPr/>
            </a:pPr>
            <a:r>
              <a:rPr lang="en-US" altLang="en-US" sz="2400" dirty="0">
                <a:solidFill>
                  <a:srgbClr val="0432FF"/>
                </a:solidFill>
                <a:latin typeface="Arial" charset="0"/>
              </a:rPr>
              <a:t> false</a:t>
            </a:r>
          </a:p>
          <a:p>
            <a:pPr marL="384048" lvl="1" indent="-182880" fontAlgn="auto">
              <a:lnSpc>
                <a:spcPts val="750"/>
              </a:lnSpc>
              <a:spcBef>
                <a:spcPct val="0"/>
              </a:spcBef>
              <a:buFont typeface="Arial" charset="0"/>
              <a:buChar char="–"/>
              <a:defRPr/>
            </a:pPr>
            <a:endParaRPr lang="en-US" altLang="en-US" sz="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1440" indent="-91440" fontAlgn="auto">
              <a:lnSpc>
                <a:spcPct val="100000"/>
              </a:lnSpc>
              <a:spcBef>
                <a:spcPct val="0"/>
              </a:spcBef>
              <a:buFont typeface="Calibri" panose="020F0502020204030204" pitchFamily="34" charset="0"/>
              <a:buChar char=" "/>
              <a:defRPr/>
            </a:pPr>
            <a:r>
              <a:rPr lang="en-US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Used for decision making or as "flag" variables</a:t>
            </a:r>
          </a:p>
          <a:p>
            <a:pPr marL="91440" indent="-91440" fontAlgn="auto">
              <a:lnSpc>
                <a:spcPts val="750"/>
              </a:lnSpc>
              <a:spcBef>
                <a:spcPts val="13"/>
              </a:spcBef>
              <a:buFont typeface="Calibri" panose="020F0502020204030204" pitchFamily="34" charset="0"/>
              <a:buNone/>
              <a:defRPr/>
            </a:pPr>
            <a:endParaRPr lang="en-US" altLang="en-US" sz="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1440" indent="-91440" fontAlgn="auto">
              <a:lnSpc>
                <a:spcPct val="100000"/>
              </a:lnSpc>
              <a:spcBef>
                <a:spcPct val="0"/>
              </a:spcBef>
              <a:buFont typeface="Calibri" panose="020F0502020204030204" pitchFamily="34" charset="0"/>
              <a:buChar char=" "/>
              <a:defRPr/>
            </a:pPr>
            <a:r>
              <a:rPr lang="en-US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Example declarations:</a:t>
            </a:r>
          </a:p>
          <a:p>
            <a:pPr marL="91440" indent="-91440" fontAlgn="auto">
              <a:lnSpc>
                <a:spcPts val="650"/>
              </a:lnSpc>
              <a:spcBef>
                <a:spcPts val="38"/>
              </a:spcBef>
              <a:buFont typeface="Calibri" panose="020F0502020204030204" pitchFamily="34" charset="0"/>
              <a:buChar char=" "/>
              <a:defRPr/>
            </a:pPr>
            <a:endParaRPr lang="en-US" altLang="en-US" sz="500" dirty="0">
              <a:solidFill>
                <a:schemeClr val="tx1">
                  <a:lumMod val="75000"/>
                  <a:lumOff val="25000"/>
                </a:schemeClr>
              </a:solidFill>
              <a:latin typeface="Consolas" charset="0"/>
              <a:ea typeface="Consolas" charset="0"/>
              <a:cs typeface="Consolas" charset="0"/>
            </a:endParaRPr>
          </a:p>
          <a:p>
            <a:pPr marL="384048" lvl="1" indent="-182880" fontAlgn="auto">
              <a:lnSpc>
                <a:spcPct val="100000"/>
              </a:lnSpc>
              <a:spcBef>
                <a:spcPct val="0"/>
              </a:spcBef>
              <a:buFont typeface="Calibri" pitchFamily="34" charset="0"/>
              <a:buNone/>
              <a:defRPr/>
            </a:pPr>
            <a:r>
              <a:rPr lang="en-US" altLang="en-US" sz="2400" dirty="0" err="1">
                <a:solidFill>
                  <a:srgbClr val="0432FF"/>
                </a:solidFill>
                <a:latin typeface="Consolas" charset="0"/>
                <a:ea typeface="Consolas" charset="0"/>
                <a:cs typeface="Consolas" charset="0"/>
              </a:rPr>
              <a:t>bool</a:t>
            </a:r>
            <a:r>
              <a:rPr lang="en-US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alt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isEmpty</a:t>
            </a:r>
            <a:r>
              <a:rPr lang="en-US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 = </a:t>
            </a:r>
            <a:r>
              <a:rPr lang="en-US" altLang="en-US" sz="2400" dirty="0">
                <a:solidFill>
                  <a:srgbClr val="0432FF"/>
                </a:solidFill>
                <a:latin typeface="Consolas" charset="0"/>
                <a:ea typeface="Consolas" charset="0"/>
                <a:cs typeface="Consolas" charset="0"/>
              </a:rPr>
              <a:t>false</a:t>
            </a:r>
            <a:r>
              <a:rPr lang="en-US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;  </a:t>
            </a:r>
            <a:r>
              <a:rPr lang="en-US" altLang="en-US" sz="2400" dirty="0">
                <a:solidFill>
                  <a:srgbClr val="339933"/>
                </a:solidFill>
                <a:latin typeface="Consolas" charset="0"/>
                <a:ea typeface="Consolas" charset="0"/>
                <a:cs typeface="Consolas" charset="0"/>
              </a:rPr>
              <a:t>//in C# and C++</a:t>
            </a:r>
          </a:p>
          <a:p>
            <a:pPr marL="384048" lvl="1" indent="-182880" fontAlgn="auto">
              <a:lnSpc>
                <a:spcPct val="100000"/>
              </a:lnSpc>
              <a:spcBef>
                <a:spcPct val="0"/>
              </a:spcBef>
              <a:buFont typeface="Calibri" pitchFamily="34" charset="0"/>
              <a:buNone/>
              <a:defRPr/>
            </a:pPr>
            <a:r>
              <a:rPr lang="en-US" altLang="en-US" sz="2400" dirty="0" err="1">
                <a:solidFill>
                  <a:srgbClr val="0432FF"/>
                </a:solidFill>
                <a:latin typeface="Consolas" charset="0"/>
                <a:ea typeface="Consolas" charset="0"/>
                <a:cs typeface="Consolas" charset="0"/>
              </a:rPr>
              <a:t>boolean</a:t>
            </a:r>
            <a:r>
              <a:rPr lang="en-US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 passed = </a:t>
            </a:r>
            <a:r>
              <a:rPr lang="en-US" altLang="en-US" sz="2400" dirty="0">
                <a:solidFill>
                  <a:srgbClr val="0432FF"/>
                </a:solidFill>
                <a:latin typeface="Consolas" charset="0"/>
                <a:ea typeface="Consolas" charset="0"/>
                <a:cs typeface="Consolas" charset="0"/>
              </a:rPr>
              <a:t>true</a:t>
            </a:r>
            <a:r>
              <a:rPr lang="en-US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; </a:t>
            </a:r>
            <a:r>
              <a:rPr lang="en-US" altLang="en-US" sz="2400" dirty="0">
                <a:solidFill>
                  <a:srgbClr val="339933"/>
                </a:solidFill>
                <a:latin typeface="Consolas" charset="0"/>
                <a:ea typeface="Consolas" charset="0"/>
                <a:cs typeface="Consolas" charset="0"/>
              </a:rPr>
              <a:t>//in Java</a:t>
            </a:r>
          </a:p>
          <a:p>
            <a:pPr marL="384048" lvl="1" indent="-182880" fontAlgn="auto">
              <a:lnSpc>
                <a:spcPct val="100000"/>
              </a:lnSpc>
              <a:spcBef>
                <a:spcPct val="0"/>
              </a:spcBef>
              <a:buFont typeface="Calibri" pitchFamily="34" charset="0"/>
              <a:buNone/>
              <a:defRPr/>
            </a:pPr>
            <a:endParaRPr lang="en-US" altLang="en-US" sz="2400" dirty="0">
              <a:solidFill>
                <a:srgbClr val="339933"/>
              </a:solidFill>
              <a:latin typeface="Consolas" charset="0"/>
              <a:ea typeface="Consolas" charset="0"/>
              <a:cs typeface="Consolas" charset="0"/>
            </a:endParaRPr>
          </a:p>
          <a:p>
            <a:pPr marL="91440" indent="-91440" fontAlgn="auto">
              <a:buFont typeface="Calibri" panose="020F0502020204030204" pitchFamily="34" charset="0"/>
              <a:buChar char=" "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ransition spd="slow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2C2DFF-8399-A548-A462-7B53BF21B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Formatting</a:t>
            </a:r>
          </a:p>
        </p:txBody>
      </p:sp>
      <p:sp>
        <p:nvSpPr>
          <p:cNvPr id="32770" name="Content Placeholder 2">
            <a:extLst>
              <a:ext uri="{FF2B5EF4-FFF2-40B4-BE49-F238E27FC236}">
                <a16:creationId xmlns:a16="http://schemas.microsoft.com/office/drawing/2014/main" id="{A1C7E92F-CD02-7840-88EC-8E71C9C62EC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01076" y="1343582"/>
            <a:ext cx="7717162" cy="4615440"/>
          </a:xfrm>
        </p:spPr>
        <p:txBody>
          <a:bodyPr/>
          <a:lstStyle/>
          <a:p>
            <a:pPr marL="128270" indent="-128270"/>
            <a:r>
              <a:rPr lang="en-US" altLang="en-US" sz="2800" dirty="0"/>
              <a:t>We may only want to print a certain number of decimals for a number</a:t>
            </a:r>
            <a:endParaRPr lang="en-US" sz="2800">
              <a:cs typeface="Calibri"/>
            </a:endParaRPr>
          </a:p>
          <a:p>
            <a:pPr marL="385445" lvl="1" indent="-128270"/>
            <a:r>
              <a:rPr lang="en-US" altLang="en-US" sz="2400" dirty="0"/>
              <a:t>Dollar amounts or percentages</a:t>
            </a:r>
            <a:endParaRPr lang="en-US" altLang="en-US" sz="2400" dirty="0">
              <a:cs typeface="Calibri"/>
            </a:endParaRPr>
          </a:p>
          <a:p>
            <a:pPr marL="257175" lvl="1" indent="0">
              <a:buNone/>
            </a:pPr>
            <a:br>
              <a:rPr lang="en-US" altLang="en-US" dirty="0">
                <a:cs typeface="Calibri"/>
              </a:rPr>
            </a:br>
            <a:endParaRPr lang="en-US" altLang="en-US" sz="800">
              <a:cs typeface="Calibri"/>
            </a:endParaRPr>
          </a:p>
          <a:p>
            <a:pPr marL="128270" indent="-128270"/>
            <a:r>
              <a:rPr lang="en-US" altLang="en-US" sz="2800" dirty="0">
                <a:cs typeface="Calibri"/>
              </a:rPr>
              <a:t>Most languages have a "print with formatting" command that allows us to control this (and more)</a:t>
            </a:r>
          </a:p>
          <a:p>
            <a:pPr marL="385445" lvl="1" indent="-128270"/>
            <a:r>
              <a:rPr lang="en-US" altLang="en-US" sz="2400" dirty="0">
                <a:cs typeface="Calibri"/>
              </a:rPr>
              <a:t>Special tags replaced with the formatted numbers when printed out</a:t>
            </a:r>
            <a:br>
              <a:rPr lang="en-US" altLang="en-US" sz="2400" dirty="0">
                <a:cs typeface="Calibri"/>
              </a:rPr>
            </a:br>
            <a:endParaRPr lang="en-US" altLang="en-US" sz="2400" dirty="0">
              <a:cs typeface="Calibri"/>
            </a:endParaRPr>
          </a:p>
          <a:p>
            <a:pPr marL="385445" lvl="1" indent="-128270"/>
            <a:endParaRPr lang="en-US" altLang="en-US" sz="700" dirty="0">
              <a:cs typeface="Calibri"/>
            </a:endParaRPr>
          </a:p>
          <a:p>
            <a:pPr marL="128270" indent="-128270"/>
            <a:r>
              <a:rPr lang="en-US" altLang="en-US" sz="2800" dirty="0">
                <a:cs typeface="Calibri"/>
              </a:rPr>
              <a:t>Example: Printing 3 decimal places</a:t>
            </a:r>
          </a:p>
          <a:p>
            <a:pPr marL="257175" lvl="1" indent="0">
              <a:buNone/>
            </a:pPr>
            <a:r>
              <a:rPr lang="en-US" altLang="en-US" sz="2400" dirty="0">
                <a:cs typeface="Calibri"/>
              </a:rPr>
              <a:t>PRINTF ("%.3f", 3.14159) </a:t>
            </a:r>
            <a:r>
              <a:rPr lang="en-US" altLang="en-US" sz="2400" dirty="0">
                <a:solidFill>
                  <a:schemeClr val="accent6"/>
                </a:solidFill>
                <a:cs typeface="Calibri"/>
              </a:rPr>
              <a:t>//Prints out 3.142</a:t>
            </a:r>
            <a:br>
              <a:rPr lang="en-US" altLang="en-US" sz="700" dirty="0">
                <a:cs typeface="Calibri"/>
              </a:rPr>
            </a:br>
            <a:endParaRPr lang="en-US" altLang="en-US" sz="450">
              <a:cs typeface="Calibri"/>
            </a:endParaRPr>
          </a:p>
          <a:p>
            <a:pPr marL="128270" indent="-128270"/>
            <a:endParaRPr lang="en-US" altLang="en-US" sz="21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9274212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extBox 7">
            <a:extLst>
              <a:ext uri="{FF2B5EF4-FFF2-40B4-BE49-F238E27FC236}">
                <a16:creationId xmlns:a16="http://schemas.microsoft.com/office/drawing/2014/main" id="{3DE14325-FEB6-5F4B-9CC5-D6ECE81047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7425" y="4736607"/>
            <a:ext cx="2652310" cy="153948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sz="1350"/>
          </a:p>
        </p:txBody>
      </p:sp>
      <p:pic>
        <p:nvPicPr>
          <p:cNvPr id="10" name="Picture 10" descr="elated image" title="Java Logo">
            <a:extLst>
              <a:ext uri="{FF2B5EF4-FFF2-40B4-BE49-F238E27FC236}">
                <a16:creationId xmlns:a16="http://schemas.microsoft.com/office/drawing/2014/main" id="{E770ADC2-EA96-CC46-87D6-87A1F60183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7001" y="4872898"/>
            <a:ext cx="1401366" cy="1401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11CFA2B3-AF73-8F7C-54FD-63E0F6A2F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Formatting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19D23D-CB82-8F4F-A4B9-DE6FB13DB5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771" y="982862"/>
            <a:ext cx="8168129" cy="505916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Consolas" charset="0"/>
              <a:ea typeface="Consolas" charset="0"/>
              <a:cs typeface="Consolas" charset="0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dirty="0">
                <a:solidFill>
                  <a:srgbClr val="0000FF"/>
                </a:solidFill>
                <a:latin typeface="Consolas"/>
                <a:ea typeface="Consolas" charset="0"/>
                <a:cs typeface="Consolas" charset="0"/>
              </a:rPr>
              <a:t> class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onsolas"/>
                <a:ea typeface="Consolas" charset="0"/>
                <a:cs typeface="Consolas" charset="0"/>
              </a:rPr>
              <a:t> MainClass {</a:t>
            </a:r>
          </a:p>
          <a:p>
            <a:pPr marL="68580" indent="-68580" fontAlgn="auto">
              <a:spcAft>
                <a:spcPts val="0"/>
              </a:spcAft>
              <a:buFont typeface="Calibri" panose="020F0502020204030204" pitchFamily="34" charset="0"/>
              <a:buChar char=" "/>
              <a:defRPr/>
            </a:pPr>
            <a:r>
              <a:rPr lang="en-US" dirty="0">
                <a:solidFill>
                  <a:srgbClr val="0000FF"/>
                </a:solidFill>
                <a:latin typeface="Consolas"/>
                <a:ea typeface="Consolas" charset="0"/>
                <a:cs typeface="Consolas" charset="0"/>
              </a:rPr>
              <a:t>  public static void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onsolas"/>
                <a:ea typeface="Consolas" charset="0"/>
                <a:cs typeface="Consolas" charset="0"/>
              </a:rPr>
              <a:t> main (String[] args) {</a:t>
            </a:r>
          </a:p>
          <a:p>
            <a:pPr marL="68580" indent="-68580" fontAlgn="auto">
              <a:spcAft>
                <a:spcPts val="0"/>
              </a:spcAft>
              <a:buFont typeface="Calibri" panose="020F0502020204030204" pitchFamily="34" charset="0"/>
              <a:buChar char=" "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onsolas"/>
                <a:ea typeface="Consolas" charset="0"/>
                <a:cs typeface="Consolas" charset="0"/>
              </a:rPr>
              <a:t>   float dollars = 13.23494f;</a:t>
            </a:r>
          </a:p>
          <a:p>
            <a:pPr marL="68580" indent="-68580">
              <a:spcAft>
                <a:spcPts val="0"/>
              </a:spcAft>
              <a:buFont typeface="Calibri" panose="020F0502020204030204" pitchFamily="34" charset="0"/>
              <a:buChar char=" "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Consolas"/>
              <a:ea typeface="Consolas" charset="0"/>
              <a:cs typeface="Consolas" charset="0"/>
            </a:endParaRPr>
          </a:p>
          <a:p>
            <a:pPr marL="68580" indent="-68580">
              <a:spcAft>
                <a:spcPts val="0"/>
              </a:spcAft>
              <a:buFont typeface="Calibri" panose="020F0502020204030204" pitchFamily="34" charset="0"/>
              <a:buChar char=" "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onsolas"/>
                <a:ea typeface="Consolas" charset="0"/>
                <a:cs typeface="Consolas" charset="0"/>
              </a:rPr>
              <a:t>   </a:t>
            </a:r>
            <a:r>
              <a:rPr lang="en-US" dirty="0">
                <a:solidFill>
                  <a:schemeClr val="accent6"/>
                </a:solidFill>
                <a:latin typeface="Consolas"/>
                <a:ea typeface="Consolas" charset="0"/>
                <a:cs typeface="Consolas" charset="0"/>
              </a:rPr>
              <a:t>//Prints out "2 Decimals: 13.23"</a:t>
            </a:r>
          </a:p>
          <a:p>
            <a:pPr marL="68580" indent="-68580">
              <a:spcAft>
                <a:spcPts val="0"/>
              </a:spcAft>
              <a:buFont typeface="Calibri" panose="020F0502020204030204" pitchFamily="34" charset="0"/>
              <a:buChar char=" "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onsolas"/>
                <a:ea typeface="Consolas" charset="0"/>
                <a:cs typeface="Consolas" charset="0"/>
              </a:rPr>
              <a:t>   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nsolas"/>
                <a:ea typeface="Consolas" charset="0"/>
                <a:cs typeface="Consolas" charset="0"/>
              </a:rPr>
              <a:t>System.out.format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onsolas"/>
                <a:ea typeface="Consolas" charset="0"/>
                <a:cs typeface="Consolas" charset="0"/>
              </a:rPr>
              <a:t> (</a:t>
            </a:r>
            <a:r>
              <a:rPr lang="en-US" dirty="0">
                <a:latin typeface="Consolas"/>
                <a:ea typeface="Consolas" charset="0"/>
                <a:cs typeface="Consolas" charset="0"/>
              </a:rPr>
              <a:t>"</a:t>
            </a:r>
            <a:r>
              <a:rPr lang="en-US" dirty="0">
                <a:solidFill>
                  <a:srgbClr val="C00000"/>
                </a:solidFill>
                <a:latin typeface="Consolas"/>
                <a:ea typeface="Consolas" charset="0"/>
                <a:cs typeface="Consolas" charset="0"/>
              </a:rPr>
              <a:t>2 Decimals: %.2f</a:t>
            </a:r>
            <a:r>
              <a:rPr lang="en-US" dirty="0">
                <a:latin typeface="Consolas"/>
                <a:ea typeface="Consolas" charset="0"/>
                <a:cs typeface="Consolas" charset="0"/>
              </a:rPr>
              <a:t>"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onsolas"/>
                <a:ea typeface="Consolas" charset="0"/>
                <a:cs typeface="Consolas" charset="0"/>
              </a:rPr>
              <a:t>, dollars);</a:t>
            </a:r>
          </a:p>
          <a:p>
            <a:pPr marL="68580" indent="-68580">
              <a:spcAft>
                <a:spcPts val="0"/>
              </a:spcAft>
              <a:buFont typeface="Calibri" panose="020F0502020204030204" pitchFamily="34" charset="0"/>
              <a:buChar char=" "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Consolas"/>
              <a:ea typeface="Consolas" charset="0"/>
              <a:cs typeface="Consolas" charset="0"/>
            </a:endParaRPr>
          </a:p>
          <a:p>
            <a:pPr marL="68580" indent="-68580">
              <a:spcAft>
                <a:spcPts val="0"/>
              </a:spcAft>
              <a:buFont typeface="Calibri" panose="020F0502020204030204" pitchFamily="34" charset="0"/>
              <a:buChar char=" "/>
              <a:defRPr/>
            </a:pPr>
            <a:r>
              <a:rPr lang="en-US" dirty="0">
                <a:solidFill>
                  <a:srgbClr val="70AD47"/>
                </a:solidFill>
                <a:latin typeface="Consolas"/>
                <a:ea typeface="Consolas" charset="0"/>
                <a:cs typeface="Consolas" charset="0"/>
              </a:rPr>
              <a:t>   //Prints out "2 </a:t>
            </a:r>
            <a:r>
              <a:rPr lang="en-US" dirty="0" err="1">
                <a:solidFill>
                  <a:srgbClr val="70AD47"/>
                </a:solidFill>
                <a:latin typeface="Consolas"/>
                <a:ea typeface="Consolas" charset="0"/>
                <a:cs typeface="Consolas" charset="0"/>
              </a:rPr>
              <a:t>Ints</a:t>
            </a:r>
            <a:r>
              <a:rPr lang="en-US" dirty="0">
                <a:solidFill>
                  <a:srgbClr val="70AD47"/>
                </a:solidFill>
                <a:latin typeface="Consolas"/>
                <a:ea typeface="Consolas" charset="0"/>
                <a:cs typeface="Consolas" charset="0"/>
              </a:rPr>
              <a:t>: 12, 16"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Consolas"/>
              <a:ea typeface="Consolas" charset="0"/>
              <a:cs typeface="Consolas" charset="0"/>
            </a:endParaRPr>
          </a:p>
          <a:p>
            <a:pPr marL="68580" indent="-68580">
              <a:spcAft>
                <a:spcPts val="0"/>
              </a:spcAft>
              <a:buFont typeface="Calibri" panose="020F0502020204030204" pitchFamily="34" charset="0"/>
              <a:buChar char=" "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onsolas"/>
                <a:ea typeface="Consolas" charset="0"/>
                <a:cs typeface="Consolas" charset="0"/>
              </a:rPr>
              <a:t>   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nsolas"/>
                <a:ea typeface="Consolas" charset="0"/>
                <a:cs typeface="Consolas" charset="0"/>
              </a:rPr>
              <a:t>System.out.format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onsolas"/>
                <a:ea typeface="Consolas" charset="0"/>
                <a:cs typeface="Consolas" charset="0"/>
              </a:rPr>
              <a:t> (</a:t>
            </a:r>
            <a:r>
              <a:rPr lang="en-US" dirty="0">
                <a:latin typeface="Consolas"/>
                <a:ea typeface="Consolas" charset="0"/>
                <a:cs typeface="Consolas" charset="0"/>
              </a:rPr>
              <a:t>"</a:t>
            </a:r>
            <a:r>
              <a:rPr lang="en-US" dirty="0">
                <a:solidFill>
                  <a:srgbClr val="C00000"/>
                </a:solidFill>
                <a:latin typeface="Consolas"/>
                <a:ea typeface="Consolas" charset="0"/>
                <a:cs typeface="Consolas" charset="0"/>
              </a:rPr>
              <a:t>2 </a:t>
            </a:r>
            <a:r>
              <a:rPr lang="en-US" dirty="0" err="1">
                <a:solidFill>
                  <a:srgbClr val="C00000"/>
                </a:solidFill>
                <a:latin typeface="Consolas"/>
                <a:ea typeface="Consolas" charset="0"/>
                <a:cs typeface="Consolas" charset="0"/>
              </a:rPr>
              <a:t>Ints</a:t>
            </a:r>
            <a:r>
              <a:rPr lang="en-US" dirty="0">
                <a:solidFill>
                  <a:srgbClr val="C00000"/>
                </a:solidFill>
                <a:latin typeface="Consolas"/>
                <a:ea typeface="Consolas" charset="0"/>
                <a:cs typeface="Consolas" charset="0"/>
              </a:rPr>
              <a:t>: %d, %d</a:t>
            </a:r>
            <a:r>
              <a:rPr lang="en-US" dirty="0">
                <a:latin typeface="Consolas"/>
                <a:ea typeface="Consolas" charset="0"/>
                <a:cs typeface="Consolas" charset="0"/>
              </a:rPr>
              <a:t>"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onsolas"/>
                <a:ea typeface="Consolas" charset="0"/>
                <a:cs typeface="Consolas" charset="0"/>
              </a:rPr>
              <a:t>, 12, 16);</a:t>
            </a:r>
          </a:p>
          <a:p>
            <a:pPr marL="754380" lvl="2" indent="-68580">
              <a:spcAft>
                <a:spcPts val="0"/>
              </a:spcAft>
              <a:buFont typeface="Calibri" panose="020F0502020204030204" pitchFamily="34" charset="0"/>
              <a:buChar char=" "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Consolas"/>
              <a:ea typeface="Consolas" charset="0"/>
              <a:cs typeface="Consolas" charset="0"/>
            </a:endParaRPr>
          </a:p>
          <a:p>
            <a:pPr marL="68580" indent="-68580">
              <a:spcAft>
                <a:spcPts val="0"/>
              </a:spcAft>
              <a:buFont typeface="Calibri" panose="020F0502020204030204" pitchFamily="34" charset="0"/>
              <a:buChar char=" "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onsolas"/>
                <a:ea typeface="Consolas" charset="0"/>
                <a:cs typeface="Consolas" charset="0"/>
              </a:rPr>
              <a:t>  }</a:t>
            </a:r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68580" indent="-68580" fontAlgn="auto">
              <a:spcAft>
                <a:spcPts val="0"/>
              </a:spcAft>
              <a:buFont typeface="Calibri" panose="020F0502020204030204" pitchFamily="34" charset="0"/>
              <a:buChar char=" "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}</a:t>
            </a:r>
          </a:p>
          <a:p>
            <a:pPr marL="68580" indent="-68580" fontAlgn="auto">
              <a:spcAft>
                <a:spcPts val="0"/>
              </a:spcAft>
              <a:buFont typeface="Calibri" panose="020F0502020204030204" pitchFamily="34" charset="0"/>
              <a:buChar char=" "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Consolas" charset="0"/>
              <a:ea typeface="Consolas" charset="0"/>
              <a:cs typeface="Consolas" charset="0"/>
            </a:endParaRPr>
          </a:p>
          <a:p>
            <a:pPr marL="68580" indent="-68580" fontAlgn="auto">
              <a:spcAft>
                <a:spcPts val="0"/>
              </a:spcAft>
              <a:buFont typeface="Calibri" panose="020F0502020204030204" pitchFamily="34" charset="0"/>
              <a:buChar char=" "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Consolas" charset="0"/>
              <a:ea typeface="Consolas" charset="0"/>
              <a:cs typeface="Consola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748050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extBox 9">
            <a:extLst>
              <a:ext uri="{FF2B5EF4-FFF2-40B4-BE49-F238E27FC236}">
                <a16:creationId xmlns:a16="http://schemas.microsoft.com/office/drawing/2014/main" id="{17F97AAD-B34E-1E47-BFE1-16EDCAF8CF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7425" y="4725591"/>
            <a:ext cx="2564175" cy="153947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sz="1350"/>
          </a:p>
        </p:txBody>
      </p:sp>
      <p:sp>
        <p:nvSpPr>
          <p:cNvPr id="39939" name="Content Placeholder 2">
            <a:extLst>
              <a:ext uri="{FF2B5EF4-FFF2-40B4-BE49-F238E27FC236}">
                <a16:creationId xmlns:a16="http://schemas.microsoft.com/office/drawing/2014/main" id="{6A5D61FA-85A5-7646-888C-BDDC11DCC56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02445" y="1504695"/>
            <a:ext cx="6827068" cy="3990214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1800" dirty="0">
                <a:solidFill>
                  <a:srgbClr val="0000FF"/>
                </a:solidFill>
                <a:latin typeface="Consolas"/>
                <a:ea typeface="Consolas" panose="020B0609020204030204" pitchFamily="49" charset="0"/>
                <a:cs typeface="Consolas" panose="020B0609020204030204" pitchFamily="49" charset="0"/>
              </a:rPr>
              <a:t>#include</a:t>
            </a:r>
            <a:r>
              <a:rPr lang="en-US" altLang="en-US" sz="1800" dirty="0">
                <a:latin typeface="Consolas"/>
                <a:ea typeface="Consolas" panose="020B0609020204030204" pitchFamily="49" charset="0"/>
                <a:cs typeface="Consolas" panose="020B0609020204030204" pitchFamily="49" charset="0"/>
              </a:rPr>
              <a:t> &lt;iostream&gt;</a:t>
            </a:r>
          </a:p>
          <a:p>
            <a:pPr marL="0" indent="0">
              <a:buNone/>
            </a:pPr>
            <a:r>
              <a:rPr lang="en-US" altLang="en-US" sz="1800" dirty="0">
                <a:solidFill>
                  <a:srgbClr val="0000FF"/>
                </a:solidFill>
                <a:latin typeface="Consolas"/>
                <a:ea typeface="Consolas" panose="020B0609020204030204" pitchFamily="49" charset="0"/>
                <a:cs typeface="Consolas" panose="020B0609020204030204" pitchFamily="49" charset="0"/>
              </a:rPr>
              <a:t>#include</a:t>
            </a:r>
            <a:r>
              <a:rPr lang="en-US" altLang="en-US" sz="1800" dirty="0">
                <a:latin typeface="Consolas"/>
                <a:ea typeface="Consolas" panose="020B0609020204030204" pitchFamily="49" charset="0"/>
                <a:cs typeface="Consolas" panose="020B0609020204030204" pitchFamily="49" charset="0"/>
              </a:rPr>
              <a:t> &lt;string&gt;</a:t>
            </a:r>
          </a:p>
          <a:p>
            <a:pPr marL="0" indent="0">
              <a:buNone/>
            </a:pPr>
            <a:r>
              <a:rPr lang="en-US" altLang="en-US" sz="1800" dirty="0">
                <a:solidFill>
                  <a:srgbClr val="0000FF"/>
                </a:solidFill>
                <a:latin typeface="Consolas"/>
                <a:ea typeface="Consolas" panose="020B0609020204030204" pitchFamily="49" charset="0"/>
                <a:cs typeface="Consolas" panose="020B0609020204030204" pitchFamily="49" charset="0"/>
              </a:rPr>
              <a:t>using namespace</a:t>
            </a:r>
            <a:r>
              <a:rPr lang="en-US" altLang="en-US" sz="1800" dirty="0">
                <a:latin typeface="Consolas"/>
                <a:ea typeface="Consolas" panose="020B0609020204030204" pitchFamily="49" charset="0"/>
                <a:cs typeface="Consolas" panose="020B0609020204030204" pitchFamily="49" charset="0"/>
              </a:rPr>
              <a:t> std;</a:t>
            </a:r>
          </a:p>
          <a:p>
            <a:pPr marL="0" indent="0">
              <a:buNone/>
            </a:pPr>
            <a:endParaRPr lang="en-US" altLang="en-US" sz="1800" dirty="0">
              <a:solidFill>
                <a:srgbClr val="000000"/>
              </a:solidFill>
              <a:latin typeface="Consolas"/>
              <a:ea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altLang="en-US" sz="1800" dirty="0">
                <a:solidFill>
                  <a:srgbClr val="0000FF"/>
                </a:solidFill>
                <a:latin typeface="Consolas"/>
                <a:ea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altLang="en-US" sz="1800" dirty="0">
                <a:latin typeface="Consolas"/>
                <a:ea typeface="Consolas" panose="020B0609020204030204" pitchFamily="49" charset="0"/>
                <a:cs typeface="Consolas" panose="020B0609020204030204" pitchFamily="49" charset="0"/>
              </a:rPr>
              <a:t> main () {</a:t>
            </a:r>
          </a:p>
          <a:p>
            <a:pPr marL="0" indent="0">
              <a:buNone/>
            </a:pPr>
            <a:r>
              <a:rPr lang="en-US" sz="1800" dirty="0">
                <a:latin typeface="Consolas"/>
                <a:ea typeface="Consolas" panose="020B0609020204030204" pitchFamily="49" charset="0"/>
                <a:cs typeface="Consolas" panose="020B0609020204030204" pitchFamily="49" charset="0"/>
              </a:rPr>
              <a:t>   float dollars = 13.23494f;</a:t>
            </a:r>
            <a:endParaRPr lang="en-US" sz="1800">
              <a:latin typeface="Calibri" panose="020F0502020204030204"/>
              <a:ea typeface="Consolas" panose="020B0609020204030204" pitchFamily="49" charset="0"/>
              <a:cs typeface="Calibri" panose="020F0502020204030204"/>
            </a:endParaRPr>
          </a:p>
          <a:p>
            <a:pPr marL="0" indent="0">
              <a:buNone/>
            </a:pPr>
            <a:r>
              <a:rPr lang="en-US" altLang="en-US" sz="1800" dirty="0">
                <a:latin typeface="Consolas"/>
                <a:ea typeface="Consolas" panose="020B0609020204030204" pitchFamily="49" charset="0"/>
                <a:cs typeface="Consolas" panose="020B0609020204030204" pitchFamily="49" charset="0"/>
              </a:rPr>
              <a:t>   </a:t>
            </a:r>
            <a:r>
              <a:rPr lang="en-US" altLang="en-US" sz="1800" dirty="0">
                <a:solidFill>
                  <a:schemeClr val="accent6"/>
                </a:solidFill>
                <a:latin typeface="Consolas"/>
                <a:ea typeface="Consolas" panose="020B0609020204030204" pitchFamily="49" charset="0"/>
                <a:cs typeface="Consolas" panose="020B0609020204030204" pitchFamily="49" charset="0"/>
              </a:rPr>
              <a:t>//Prints out "2 Decimals: 13.23"</a:t>
            </a:r>
          </a:p>
          <a:p>
            <a:pPr marL="0" indent="0">
              <a:buNone/>
            </a:pPr>
            <a:r>
              <a:rPr lang="en-US" altLang="en-US" sz="1800" dirty="0">
                <a:latin typeface="Consolas"/>
                <a:ea typeface="Consolas" panose="020B0609020204030204" pitchFamily="49" charset="0"/>
                <a:cs typeface="Consolas" panose="020B0609020204030204" pitchFamily="49" charset="0"/>
              </a:rPr>
              <a:t>   </a:t>
            </a:r>
            <a:r>
              <a:rPr lang="en-US" altLang="en-US" sz="1800" err="1">
                <a:latin typeface="Consolas"/>
                <a:ea typeface="Consolas" panose="020B0609020204030204" pitchFamily="49" charset="0"/>
                <a:cs typeface="Consolas" panose="020B0609020204030204" pitchFamily="49" charset="0"/>
              </a:rPr>
              <a:t>printf</a:t>
            </a:r>
            <a:r>
              <a:rPr lang="en-US" altLang="en-US" sz="1800" dirty="0">
                <a:latin typeface="Consolas"/>
                <a:ea typeface="Consolas" panose="020B0609020204030204" pitchFamily="49" charset="0"/>
                <a:cs typeface="Consolas" panose="020B0609020204030204" pitchFamily="49" charset="0"/>
              </a:rPr>
              <a:t> ("</a:t>
            </a:r>
            <a:r>
              <a:rPr lang="en-US" altLang="en-US" sz="1800" dirty="0">
                <a:solidFill>
                  <a:srgbClr val="C00000"/>
                </a:solidFill>
                <a:latin typeface="Consolas"/>
                <a:ea typeface="Consolas" panose="020B0609020204030204" pitchFamily="49" charset="0"/>
                <a:cs typeface="Consolas" panose="020B0609020204030204" pitchFamily="49" charset="0"/>
              </a:rPr>
              <a:t>2 Decimals: %.2f</a:t>
            </a:r>
            <a:r>
              <a:rPr lang="en-US" altLang="en-US" sz="1800" dirty="0">
                <a:latin typeface="Consolas"/>
                <a:ea typeface="Consolas" panose="020B0609020204030204" pitchFamily="49" charset="0"/>
                <a:cs typeface="Consolas" panose="020B0609020204030204" pitchFamily="49" charset="0"/>
              </a:rPr>
              <a:t>", dollars);</a:t>
            </a:r>
          </a:p>
          <a:p>
            <a:pPr marL="0" indent="0">
              <a:buNone/>
            </a:pPr>
            <a:endParaRPr lang="en-US" altLang="en-US" sz="1800" dirty="0">
              <a:latin typeface="Consolas"/>
              <a:ea typeface="Consolas" panose="020B0609020204030204" pitchFamily="49" charset="0"/>
              <a:cs typeface="Consolas" panose="020B0609020204030204" pitchFamily="49" charset="0"/>
            </a:endParaRPr>
          </a:p>
          <a:p>
            <a:pPr marL="68580" indent="-68580">
              <a:spcAft>
                <a:spcPts val="0"/>
              </a:spcAft>
              <a:buFont typeface="Calibri,Sans-Serif"/>
              <a:buChar char=" "/>
            </a:pPr>
            <a:r>
              <a:rPr lang="en-US" sz="1800" dirty="0">
                <a:solidFill>
                  <a:srgbClr val="70AD47"/>
                </a:solidFill>
                <a:latin typeface="Consolas"/>
                <a:ea typeface="Consolas" panose="020B0609020204030204" pitchFamily="49" charset="0"/>
                <a:cs typeface="Consolas" panose="020B0609020204030204" pitchFamily="49" charset="0"/>
              </a:rPr>
              <a:t>   //Prints out "2 </a:t>
            </a:r>
            <a:r>
              <a:rPr lang="en-US" sz="1800" dirty="0" err="1">
                <a:solidFill>
                  <a:srgbClr val="70AD47"/>
                </a:solidFill>
                <a:latin typeface="Consolas"/>
                <a:ea typeface="Consolas" panose="020B0609020204030204" pitchFamily="49" charset="0"/>
                <a:cs typeface="Consolas" panose="020B0609020204030204" pitchFamily="49" charset="0"/>
              </a:rPr>
              <a:t>Ints</a:t>
            </a:r>
            <a:r>
              <a:rPr lang="en-US" sz="1800" dirty="0">
                <a:solidFill>
                  <a:srgbClr val="70AD47"/>
                </a:solidFill>
                <a:latin typeface="Consolas"/>
                <a:ea typeface="Consolas" panose="020B0609020204030204" pitchFamily="49" charset="0"/>
                <a:cs typeface="Consolas" panose="020B0609020204030204" pitchFamily="49" charset="0"/>
              </a:rPr>
              <a:t>: 12, 16"</a:t>
            </a:r>
          </a:p>
          <a:p>
            <a:pPr marL="68580" indent="-68580">
              <a:spcAft>
                <a:spcPts val="0"/>
              </a:spcAft>
              <a:buFont typeface="Calibri,Sans-Serif"/>
              <a:buChar char=" "/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Consolas"/>
                <a:ea typeface="Consolas" panose="020B0609020204030204" pitchFamily="49" charset="0"/>
                <a:cs typeface="Consolas" panose="020B0609020204030204" pitchFamily="49" charset="0"/>
              </a:rPr>
              <a:t> 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nsolas"/>
                <a:ea typeface="Consolas" panose="020B0609020204030204" pitchFamily="49" charset="0"/>
                <a:cs typeface="Consolas" panose="020B0609020204030204" pitchFamily="49" charset="0"/>
              </a:rPr>
              <a:t>printf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Consolas"/>
                <a:ea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sz="1800" dirty="0">
                <a:latin typeface="Consolas"/>
                <a:ea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lang="en-US" sz="1800" dirty="0">
                <a:solidFill>
                  <a:srgbClr val="C00000"/>
                </a:solidFill>
                <a:latin typeface="Consolas"/>
                <a:ea typeface="Consolas" panose="020B0609020204030204" pitchFamily="49" charset="0"/>
                <a:cs typeface="Consolas" panose="020B0609020204030204" pitchFamily="49" charset="0"/>
              </a:rPr>
              <a:t>2 </a:t>
            </a:r>
            <a:r>
              <a:rPr lang="en-US" sz="1800" dirty="0" err="1">
                <a:solidFill>
                  <a:srgbClr val="C00000"/>
                </a:solidFill>
                <a:latin typeface="Consolas"/>
                <a:ea typeface="Consolas" panose="020B0609020204030204" pitchFamily="49" charset="0"/>
                <a:cs typeface="Consolas" panose="020B0609020204030204" pitchFamily="49" charset="0"/>
              </a:rPr>
              <a:t>Ints</a:t>
            </a:r>
            <a:r>
              <a:rPr lang="en-US" sz="1800" dirty="0">
                <a:solidFill>
                  <a:srgbClr val="C00000"/>
                </a:solidFill>
                <a:latin typeface="Consolas"/>
                <a:ea typeface="Consolas" panose="020B0609020204030204" pitchFamily="49" charset="0"/>
                <a:cs typeface="Consolas" panose="020B0609020204030204" pitchFamily="49" charset="0"/>
              </a:rPr>
              <a:t>: %d, %d</a:t>
            </a:r>
            <a:r>
              <a:rPr lang="en-US" sz="1800" dirty="0">
                <a:latin typeface="Consolas"/>
                <a:ea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Consolas"/>
                <a:ea typeface="Consolas" panose="020B0609020204030204" pitchFamily="49" charset="0"/>
                <a:cs typeface="Consolas" panose="020B0609020204030204" pitchFamily="49" charset="0"/>
              </a:rPr>
              <a:t>, 12, 16);</a:t>
            </a:r>
          </a:p>
          <a:p>
            <a:pPr marL="0" indent="0">
              <a:buNone/>
            </a:pPr>
            <a:r>
              <a:rPr lang="en-US" altLang="en-US" sz="1800" dirty="0">
                <a:latin typeface="Consolas"/>
                <a:ea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en-US" sz="1800">
              <a:latin typeface="Calibri" panose="020F0502020204030204"/>
              <a:ea typeface="Consolas" panose="020B0609020204030204" pitchFamily="49" charset="0"/>
              <a:cs typeface="Calibri" panose="020F0502020204030204"/>
            </a:endParaRPr>
          </a:p>
          <a:p>
            <a:pPr marL="0" indent="0">
              <a:buNone/>
            </a:pPr>
            <a:endParaRPr lang="en-US" altLang="en-US" sz="1800" dirty="0">
              <a:latin typeface="Consolas" panose="020B0609020204030204" pitchFamily="49" charset="0"/>
              <a:ea typeface="Consolas" panose="020B0609020204030204" pitchFamily="49" charset="0"/>
              <a:cs typeface="Consolas" panose="020B0609020204030204" pitchFamily="49" charset="0"/>
            </a:endParaRPr>
          </a:p>
        </p:txBody>
      </p:sp>
      <p:pic>
        <p:nvPicPr>
          <p:cNvPr id="11" name="Picture 10" descr="A logo showing C++" title="C++ Logo">
            <a:extLst>
              <a:ext uri="{FF2B5EF4-FFF2-40B4-BE49-F238E27FC236}">
                <a16:creationId xmlns:a16="http://schemas.microsoft.com/office/drawing/2014/main" id="{8B905745-E6A5-0745-9105-09D3E3F419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510" y="5303261"/>
            <a:ext cx="806053" cy="906065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430EFB01-2662-216F-736B-46EF70D24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Formatting</a:t>
            </a:r>
          </a:p>
        </p:txBody>
      </p:sp>
    </p:spTree>
    <p:extLst>
      <p:ext uri="{BB962C8B-B14F-4D97-AF65-F5344CB8AC3E}">
        <p14:creationId xmlns:p14="http://schemas.microsoft.com/office/powerpoint/2010/main" val="412715953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extBox 7">
            <a:extLst>
              <a:ext uri="{FF2B5EF4-FFF2-40B4-BE49-F238E27FC236}">
                <a16:creationId xmlns:a16="http://schemas.microsoft.com/office/drawing/2014/main" id="{58AD0C51-2E46-BE4F-8E3C-A1FAA069AC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7425" y="4725591"/>
            <a:ext cx="2564175" cy="153947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sz="135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3B1A6C-C8AB-D942-ABFA-1BCC491576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5902" y="1385040"/>
            <a:ext cx="8264790" cy="4975266"/>
          </a:xfr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68580" indent="-68580" fontAlgn="auto">
              <a:spcAft>
                <a:spcPts val="0"/>
              </a:spcAft>
              <a:buFont typeface="Calibri" panose="020F0502020204030204" pitchFamily="34" charset="0"/>
              <a:buChar char=" "/>
              <a:defRPr/>
            </a:pPr>
            <a:r>
              <a:rPr lang="en-US" sz="2000" dirty="0">
                <a:solidFill>
                  <a:srgbClr val="0000FF"/>
                </a:solidFill>
                <a:latin typeface="Consolas"/>
                <a:ea typeface="Consolas" charset="0"/>
                <a:cs typeface="Consolas" charset="0"/>
              </a:rPr>
              <a:t>using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onsolas"/>
                <a:ea typeface="Consolas" charset="0"/>
                <a:cs typeface="Consolas" charset="0"/>
              </a:rPr>
              <a:t> System;</a:t>
            </a:r>
          </a:p>
          <a:p>
            <a:pPr marL="68580" indent="-68580">
              <a:spcAft>
                <a:spcPts val="0"/>
              </a:spcAft>
              <a:buFont typeface="Calibri" panose="020F0502020204030204" pitchFamily="34" charset="0"/>
              <a:buChar char=" "/>
              <a:defRPr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Consolas"/>
              <a:ea typeface="Consolas" charset="0"/>
              <a:cs typeface="Consolas" charset="0"/>
            </a:endParaRPr>
          </a:p>
          <a:p>
            <a:pPr marL="68580" indent="-68580" fontAlgn="auto">
              <a:spcAft>
                <a:spcPts val="0"/>
              </a:spcAft>
              <a:buFont typeface="Calibri" panose="020F0502020204030204" pitchFamily="34" charset="0"/>
              <a:buChar char=" "/>
              <a:defRPr/>
            </a:pPr>
            <a:r>
              <a:rPr lang="en-US" sz="2000" dirty="0">
                <a:solidFill>
                  <a:srgbClr val="0000FF"/>
                </a:solidFill>
                <a:latin typeface="Consolas"/>
                <a:ea typeface="Consolas" charset="0"/>
                <a:cs typeface="Consolas" charset="0"/>
              </a:rPr>
              <a:t>class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onsolas"/>
                <a:ea typeface="Consolas" charset="0"/>
                <a:cs typeface="Consolas" charset="0"/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nsolas"/>
                <a:ea typeface="Consolas" charset="0"/>
                <a:cs typeface="Consolas" charset="0"/>
              </a:rPr>
              <a:t>MainClass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onsolas"/>
                <a:ea typeface="Consolas" charset="0"/>
                <a:cs typeface="Consolas" charset="0"/>
              </a:rPr>
              <a:t> {</a:t>
            </a:r>
          </a:p>
          <a:p>
            <a:pPr marL="68580" indent="-68580" fontAlgn="auto">
              <a:spcAft>
                <a:spcPts val="0"/>
              </a:spcAft>
              <a:buFont typeface="Calibri" panose="020F0502020204030204" pitchFamily="34" charset="0"/>
              <a:buChar char=" "/>
              <a:defRPr/>
            </a:pPr>
            <a:r>
              <a:rPr lang="en-US" sz="2000" dirty="0">
                <a:solidFill>
                  <a:srgbClr val="0000FF"/>
                </a:solidFill>
                <a:latin typeface="Consolas"/>
                <a:ea typeface="Consolas" charset="0"/>
                <a:cs typeface="Consolas" charset="0"/>
              </a:rPr>
              <a:t>  public static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onsolas"/>
                <a:ea typeface="Consolas" charset="0"/>
                <a:cs typeface="Consolas" charset="0"/>
              </a:rPr>
              <a:t> void Main (</a:t>
            </a:r>
            <a:r>
              <a:rPr lang="en-US" sz="2000" dirty="0">
                <a:solidFill>
                  <a:srgbClr val="0000FF"/>
                </a:solidFill>
                <a:latin typeface="Consolas"/>
                <a:ea typeface="Consolas" charset="0"/>
                <a:cs typeface="Consolas" charset="0"/>
              </a:rPr>
              <a:t>string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onsolas"/>
                <a:ea typeface="Consolas" charset="0"/>
                <a:cs typeface="Consolas" charset="0"/>
              </a:rPr>
              <a:t>[]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nsolas"/>
                <a:ea typeface="Consolas" charset="0"/>
                <a:cs typeface="Consolas" charset="0"/>
              </a:rPr>
              <a:t>args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onsolas"/>
                <a:ea typeface="Consolas" charset="0"/>
                <a:cs typeface="Consolas" charset="0"/>
              </a:rPr>
              <a:t>) {</a:t>
            </a:r>
          </a:p>
          <a:p>
            <a:pPr marL="68580" indent="-68580">
              <a:spcAft>
                <a:spcPts val="0"/>
              </a:spcAft>
              <a:buFont typeface="Calibri" panose="020F0502020204030204" pitchFamily="34" charset="0"/>
              <a:buChar char=" "/>
              <a:defRPr/>
            </a:pPr>
            <a:r>
              <a:rPr lang="en-US" sz="1800" dirty="0">
                <a:solidFill>
                  <a:schemeClr val="accent6"/>
                </a:solidFill>
                <a:latin typeface="Consolas"/>
                <a:ea typeface="Consolas" charset="0"/>
                <a:cs typeface="Consolas" charset="0"/>
              </a:rPr>
              <a:t>    //Creates a string formatted to "13.23"</a:t>
            </a:r>
          </a:p>
          <a:p>
            <a:pPr marL="68580" indent="-68580" fontAlgn="auto">
              <a:spcAft>
                <a:spcPts val="0"/>
              </a:spcAft>
              <a:buFont typeface="Calibri" panose="020F0502020204030204" pitchFamily="34" charset="0"/>
              <a:buChar char=" "/>
              <a:defRPr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onsolas"/>
                <a:ea typeface="Consolas" charset="0"/>
                <a:cs typeface="Consolas" charset="0"/>
              </a:rPr>
              <a:t>    String dollars = 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nsolas"/>
                <a:ea typeface="Consolas" charset="0"/>
                <a:cs typeface="Consolas" charset="0"/>
              </a:rPr>
              <a:t>String.Format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onsolas"/>
                <a:ea typeface="Consolas" charset="0"/>
                <a:cs typeface="Consolas" charset="0"/>
              </a:rPr>
              <a:t> ("</a:t>
            </a:r>
            <a:r>
              <a:rPr lang="en-US" sz="2000" dirty="0">
                <a:solidFill>
                  <a:srgbClr val="C00000"/>
                </a:solidFill>
                <a:latin typeface="Consolas"/>
                <a:ea typeface="Consolas" charset="0"/>
                <a:cs typeface="Consolas" charset="0"/>
              </a:rPr>
              <a:t>{0:F2}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onsolas"/>
                <a:ea typeface="Consolas" charset="0"/>
                <a:cs typeface="Consolas" charset="0"/>
              </a:rPr>
              <a:t>", </a:t>
            </a:r>
            <a:r>
              <a:rPr lang="en-US" sz="2000" dirty="0">
                <a:solidFill>
                  <a:srgbClr val="000000"/>
                </a:solidFill>
                <a:latin typeface="Consolas"/>
                <a:ea typeface="Consolas" charset="0"/>
                <a:cs typeface="Consolas" charset="0"/>
              </a:rPr>
              <a:t>13.23494f);</a:t>
            </a:r>
            <a:endParaRPr lang="en-US" sz="2000">
              <a:solidFill>
                <a:schemeClr val="tx1">
                  <a:lumMod val="75000"/>
                  <a:lumOff val="25000"/>
                </a:schemeClr>
              </a:solidFill>
              <a:cs typeface="Calibri" panose="020F0502020204030204"/>
            </a:endParaRPr>
          </a:p>
          <a:p>
            <a:pPr marL="68580" indent="-68580">
              <a:spcAft>
                <a:spcPts val="0"/>
              </a:spcAft>
              <a:buFont typeface="Calibri" panose="020F0502020204030204" pitchFamily="34" charset="0"/>
              <a:buChar char=" "/>
              <a:defRPr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Consolas" charset="0"/>
                <a:cs typeface="Consolas" charset="0"/>
              </a:rPr>
              <a:t>         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nsolas"/>
                <a:ea typeface="Consolas" charset="0"/>
                <a:cs typeface="Consolas" charset="0"/>
              </a:rPr>
              <a:t>Console.WriteLine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onsolas"/>
                <a:ea typeface="Consolas" charset="0"/>
                <a:cs typeface="Consolas" charset="0"/>
              </a:rPr>
              <a:t> (</a:t>
            </a:r>
            <a:r>
              <a:rPr lang="en-US" sz="2000" dirty="0">
                <a:latin typeface="Consolas"/>
                <a:ea typeface="Consolas" charset="0"/>
                <a:cs typeface="Consolas" charset="0"/>
              </a:rPr>
              <a:t>"</a:t>
            </a:r>
            <a:r>
              <a:rPr lang="en-US" sz="2000" dirty="0">
                <a:solidFill>
                  <a:srgbClr val="C00000"/>
                </a:solidFill>
                <a:latin typeface="Consolas"/>
                <a:ea typeface="Consolas" charset="0"/>
                <a:cs typeface="Consolas" charset="0"/>
              </a:rPr>
              <a:t>2 Decimals: </a:t>
            </a:r>
            <a:r>
              <a:rPr lang="en-US" sz="2000" dirty="0">
                <a:latin typeface="Consolas"/>
                <a:ea typeface="Consolas" charset="0"/>
                <a:cs typeface="Consolas" charset="0"/>
              </a:rPr>
              <a:t>"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onsolas"/>
                <a:ea typeface="Consolas" charset="0"/>
                <a:cs typeface="Consolas" charset="0"/>
              </a:rPr>
              <a:t> + dollars);</a:t>
            </a:r>
          </a:p>
          <a:p>
            <a:pPr marL="68580" indent="-68580">
              <a:spcAft>
                <a:spcPts val="0"/>
              </a:spcAft>
              <a:buFont typeface="Calibri" panose="020F0502020204030204" pitchFamily="34" charset="0"/>
              <a:buChar char=" "/>
              <a:defRPr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Consolas"/>
              <a:ea typeface="Consolas" charset="0"/>
              <a:cs typeface="Consolas" charset="0"/>
            </a:endParaRPr>
          </a:p>
          <a:p>
            <a:pPr marL="68580" indent="-68580">
              <a:spcAft>
                <a:spcPts val="0"/>
              </a:spcAft>
              <a:buFont typeface="Calibri" panose="020F0502020204030204" pitchFamily="34" charset="0"/>
              <a:buChar char=" "/>
              <a:defRPr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onsolas"/>
                <a:ea typeface="Consolas" charset="0"/>
                <a:cs typeface="Consolas" charset="0"/>
              </a:rPr>
              <a:t>    </a:t>
            </a:r>
            <a:r>
              <a:rPr lang="en-US" sz="1800" dirty="0">
                <a:solidFill>
                  <a:schemeClr val="accent6"/>
                </a:solidFill>
                <a:latin typeface="Consolas"/>
                <a:ea typeface="Consolas" charset="0"/>
                <a:cs typeface="Consolas" charset="0"/>
              </a:rPr>
              <a:t>//Creates a string formatted to "12 16"</a:t>
            </a:r>
          </a:p>
          <a:p>
            <a:pPr marL="68580" indent="-68580">
              <a:spcAft>
                <a:spcPts val="0"/>
              </a:spcAft>
              <a:buFont typeface="Calibri" panose="020F0502020204030204" pitchFamily="34" charset="0"/>
              <a:buChar char=" "/>
              <a:defRPr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onsolas"/>
                <a:ea typeface="Consolas" charset="0"/>
                <a:cs typeface="Consolas" charset="0"/>
              </a:rPr>
              <a:t>    String pairs =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nsolas"/>
                <a:ea typeface="Consolas" charset="0"/>
                <a:cs typeface="Consolas" charset="0"/>
              </a:rPr>
              <a:t>String.Format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onsolas"/>
                <a:ea typeface="Consolas" charset="0"/>
                <a:cs typeface="Consolas" charset="0"/>
              </a:rPr>
              <a:t> ("</a:t>
            </a:r>
            <a:r>
              <a:rPr lang="en-US" sz="2000" dirty="0">
                <a:solidFill>
                  <a:srgbClr val="C00000"/>
                </a:solidFill>
                <a:latin typeface="Consolas"/>
                <a:ea typeface="Consolas" charset="0"/>
                <a:cs typeface="Consolas" charset="0"/>
              </a:rPr>
              <a:t>{0:D} {1:D}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onsolas"/>
                <a:ea typeface="Consolas" charset="0"/>
                <a:cs typeface="Consolas" charset="0"/>
              </a:rPr>
              <a:t>", 12, 16);</a:t>
            </a:r>
            <a:endParaRPr lang="en-US" sz="2000">
              <a:solidFill>
                <a:schemeClr val="tx1">
                  <a:lumMod val="75000"/>
                  <a:lumOff val="25000"/>
                </a:schemeClr>
              </a:solidFill>
              <a:cs typeface="Calibri"/>
            </a:endParaRPr>
          </a:p>
          <a:p>
            <a:pPr marL="68580" indent="-68580">
              <a:spcAft>
                <a:spcPts val="0"/>
              </a:spcAft>
              <a:buFont typeface="Calibri" panose="020F0502020204030204" pitchFamily="34" charset="0"/>
              <a:buChar char=" "/>
              <a:defRPr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onsolas"/>
                <a:ea typeface="Consolas" charset="0"/>
                <a:cs typeface="Consolas" charset="0"/>
              </a:rPr>
              <a:t>   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nsolas"/>
                <a:ea typeface="Consolas" charset="0"/>
                <a:cs typeface="Consolas" charset="0"/>
              </a:rPr>
              <a:t>Console.WriteLine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onsolas"/>
                <a:ea typeface="Consolas" charset="0"/>
                <a:cs typeface="Consolas" charset="0"/>
              </a:rPr>
              <a:t>("</a:t>
            </a:r>
            <a:r>
              <a:rPr lang="en-US" sz="2000" dirty="0">
                <a:solidFill>
                  <a:srgbClr val="C00000"/>
                </a:solidFill>
                <a:latin typeface="Consolas"/>
                <a:ea typeface="Consolas" charset="0"/>
                <a:cs typeface="Consolas" charset="0"/>
              </a:rPr>
              <a:t>2 </a:t>
            </a:r>
            <a:r>
              <a:rPr lang="en-US" sz="2000" dirty="0" err="1">
                <a:solidFill>
                  <a:srgbClr val="C00000"/>
                </a:solidFill>
                <a:latin typeface="Consolas"/>
                <a:ea typeface="Consolas" charset="0"/>
                <a:cs typeface="Consolas" charset="0"/>
              </a:rPr>
              <a:t>Ints</a:t>
            </a:r>
            <a:r>
              <a:rPr lang="en-US" sz="2000" dirty="0">
                <a:solidFill>
                  <a:srgbClr val="C00000"/>
                </a:solidFill>
                <a:latin typeface="Consolas"/>
                <a:ea typeface="Consolas" charset="0"/>
                <a:cs typeface="Consolas" charset="0"/>
              </a:rPr>
              <a:t>: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onsolas"/>
                <a:ea typeface="Consolas" charset="0"/>
                <a:cs typeface="Consolas" charset="0"/>
              </a:rPr>
              <a:t> " + pairs);</a:t>
            </a:r>
          </a:p>
          <a:p>
            <a:pPr marL="68580" indent="-68580">
              <a:spcAft>
                <a:spcPts val="0"/>
              </a:spcAft>
              <a:buFont typeface="Calibri" panose="020F0502020204030204" pitchFamily="34" charset="0"/>
              <a:buChar char=" "/>
              <a:defRPr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onsolas"/>
                <a:ea typeface="Consolas" charset="0"/>
                <a:cs typeface="Consolas" charset="0"/>
              </a:rPr>
              <a:t>  }</a:t>
            </a:r>
            <a:endParaRPr lang="en-US" sz="2000">
              <a:solidFill>
                <a:schemeClr val="tx1">
                  <a:lumMod val="75000"/>
                  <a:lumOff val="25000"/>
                </a:schemeClr>
              </a:solidFill>
              <a:cs typeface="Calibri"/>
            </a:endParaRPr>
          </a:p>
          <a:p>
            <a:pPr marL="68580" indent="-68580" fontAlgn="auto">
              <a:spcAft>
                <a:spcPts val="0"/>
              </a:spcAft>
              <a:buFont typeface="Calibri" panose="020F0502020204030204" pitchFamily="34" charset="0"/>
              <a:buChar char=" "/>
              <a:defRPr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onsolas"/>
                <a:ea typeface="Consolas" charset="0"/>
                <a:cs typeface="Consolas" charset="0"/>
              </a:rPr>
              <a:t>}</a:t>
            </a:r>
          </a:p>
          <a:p>
            <a:pPr marL="68580" indent="-68580" fontAlgn="auto">
              <a:spcAft>
                <a:spcPts val="0"/>
              </a:spcAft>
              <a:buFont typeface="Calibri" panose="020F0502020204030204" pitchFamily="34" charset="0"/>
              <a:buChar char=" "/>
              <a:defRPr/>
            </a:pP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Consolas" charset="0"/>
              <a:ea typeface="Consolas" charset="0"/>
              <a:cs typeface="Consolas" charset="0"/>
            </a:endParaRPr>
          </a:p>
        </p:txBody>
      </p:sp>
      <p:pic>
        <p:nvPicPr>
          <p:cNvPr id="9" name="Picture 12" descr="mage result for C# icon" title="C Sharp Logo">
            <a:extLst>
              <a:ext uri="{FF2B5EF4-FFF2-40B4-BE49-F238E27FC236}">
                <a16:creationId xmlns:a16="http://schemas.microsoft.com/office/drawing/2014/main" id="{55E782F5-AAA6-0A49-ABD1-6525A679F4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0126" y="5031395"/>
            <a:ext cx="1275160" cy="1223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97489BD-E522-6702-377A-7C07D5A31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Formatting</a:t>
            </a:r>
          </a:p>
        </p:txBody>
      </p:sp>
    </p:spTree>
    <p:extLst>
      <p:ext uri="{BB962C8B-B14F-4D97-AF65-F5344CB8AC3E}">
        <p14:creationId xmlns:p14="http://schemas.microsoft.com/office/powerpoint/2010/main" val="231882354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sz="4400" dirty="0">
                <a:solidFill>
                  <a:schemeClr val="tx1">
                    <a:lumMod val="75000"/>
                    <a:lumOff val="25000"/>
                  </a:schemeClr>
                </a:solidFill>
                <a:ea typeface="Arial" charset="0"/>
                <a:cs typeface="Arial" charset="0"/>
              </a:rPr>
              <a:t>Literal Numbers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00200"/>
            <a:ext cx="7886700" cy="435133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91440" indent="-91440" fontAlgn="auto">
              <a:lnSpc>
                <a:spcPts val="3175"/>
              </a:lnSpc>
              <a:buFont typeface="Calibri" panose="020F0502020204030204" pitchFamily="34" charset="0"/>
              <a:buChar char=" "/>
              <a:defRPr/>
            </a:pPr>
            <a:r>
              <a:rPr lang="en-US" altLang="en-US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Values without a decimal point are considered int</a:t>
            </a:r>
          </a:p>
          <a:p>
            <a:pPr marL="91440" indent="-91440" fontAlgn="auto">
              <a:lnSpc>
                <a:spcPts val="2588"/>
              </a:lnSpc>
              <a:buFont typeface="Calibri" panose="020F0502020204030204" pitchFamily="34" charset="0"/>
              <a:buChar char=" "/>
              <a:defRPr/>
            </a:pPr>
            <a:r>
              <a:rPr lang="en-US" altLang="en-US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Values with decimal point are considered </a:t>
            </a:r>
            <a:r>
              <a:rPr lang="en-US" altLang="en-US" sz="25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double</a:t>
            </a:r>
            <a:r>
              <a:rPr lang="en-US" altLang="en-US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, which is </a:t>
            </a:r>
            <a:r>
              <a:rPr lang="en-US" altLang="en-US" sz="25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bigger than a float</a:t>
            </a:r>
            <a:r>
              <a:rPr lang="en-US" altLang="en-US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!</a:t>
            </a:r>
            <a:endParaRPr lang="en-US" altLang="en-US" sz="2500" u="sng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  <a:p>
            <a:pPr marL="91440" indent="-91440" fontAlgn="auto">
              <a:lnSpc>
                <a:spcPts val="2588"/>
              </a:lnSpc>
              <a:buFont typeface="Calibri" panose="020F0502020204030204" pitchFamily="34" charset="0"/>
              <a:buChar char=" "/>
              <a:defRPr/>
            </a:pPr>
            <a:r>
              <a:rPr lang="en-US" altLang="en-US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Examples (Java)</a:t>
            </a:r>
            <a:endParaRPr lang="en-US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  <a:p>
            <a:pPr marL="383540" lvl="1" indent="-182880">
              <a:lnSpc>
                <a:spcPts val="3225"/>
              </a:lnSpc>
              <a:buNone/>
              <a:defRPr/>
            </a:pPr>
            <a:r>
              <a:rPr lang="en-US" altLang="en-US" sz="2600" dirty="0">
                <a:solidFill>
                  <a:srgbClr val="0432FF"/>
                </a:solidFill>
                <a:latin typeface="Consolas"/>
                <a:ea typeface="Consolas" charset="0"/>
                <a:cs typeface="Consolas" charset="0"/>
              </a:rPr>
              <a:t>int</a:t>
            </a:r>
            <a:r>
              <a:rPr lang="en-US" altLang="en-US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onsolas"/>
                <a:ea typeface="Consolas" charset="0"/>
                <a:cs typeface="Consolas" charset="0"/>
              </a:rPr>
              <a:t> 	   </a:t>
            </a:r>
            <a:r>
              <a:rPr lang="en-US" altLang="en-US" sz="2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nsolas"/>
                <a:ea typeface="Consolas" charset="0"/>
                <a:cs typeface="Consolas" charset="0"/>
              </a:rPr>
              <a:t>testGrade</a:t>
            </a:r>
            <a:r>
              <a:rPr lang="en-US" altLang="en-US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onsolas"/>
                <a:ea typeface="Consolas" charset="0"/>
                <a:cs typeface="Consolas" charset="0"/>
              </a:rPr>
              <a:t> = 100;</a:t>
            </a:r>
          </a:p>
          <a:p>
            <a:pPr marL="383540" lvl="1" indent="-182880" fontAlgn="auto">
              <a:spcBef>
                <a:spcPct val="0"/>
              </a:spcBef>
              <a:buFont typeface="Calibri" pitchFamily="34" charset="0"/>
              <a:buNone/>
              <a:defRPr/>
            </a:pPr>
            <a:r>
              <a:rPr lang="en-US" altLang="en-US" sz="2600" dirty="0">
                <a:solidFill>
                  <a:srgbClr val="0432FF"/>
                </a:solidFill>
                <a:latin typeface="Consolas" charset="0"/>
                <a:ea typeface="Consolas" charset="0"/>
                <a:cs typeface="Consolas" charset="0"/>
              </a:rPr>
              <a:t>byte</a:t>
            </a:r>
            <a:r>
              <a:rPr lang="en-US" altLang="en-US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	   </a:t>
            </a:r>
            <a:r>
              <a:rPr lang="en-US" altLang="en-US" sz="2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ageInYears</a:t>
            </a:r>
            <a:r>
              <a:rPr lang="en-US" altLang="en-US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 = 19;</a:t>
            </a:r>
          </a:p>
          <a:p>
            <a:pPr marL="383540" lvl="1" indent="-182880" fontAlgn="auto">
              <a:spcBef>
                <a:spcPct val="0"/>
              </a:spcBef>
              <a:buFont typeface="Calibri" pitchFamily="34" charset="0"/>
              <a:buNone/>
              <a:defRPr/>
            </a:pPr>
            <a:r>
              <a:rPr lang="en-US" altLang="en-US" sz="2600" dirty="0">
                <a:solidFill>
                  <a:srgbClr val="0432FF"/>
                </a:solidFill>
                <a:latin typeface="Consolas" charset="0"/>
                <a:ea typeface="Consolas" charset="0"/>
                <a:cs typeface="Consolas" charset="0"/>
              </a:rPr>
              <a:t>long</a:t>
            </a:r>
            <a:r>
              <a:rPr lang="en-US" altLang="en-US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	   </a:t>
            </a:r>
            <a:r>
              <a:rPr lang="en-US" altLang="en-US" sz="2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cityPopulation</a:t>
            </a:r>
            <a:r>
              <a:rPr lang="en-US" altLang="en-US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 = 425612340L </a:t>
            </a:r>
          </a:p>
          <a:p>
            <a:pPr marL="383540" lvl="1" indent="-182880">
              <a:spcBef>
                <a:spcPct val="0"/>
              </a:spcBef>
              <a:buNone/>
              <a:defRPr/>
            </a:pPr>
            <a:r>
              <a:rPr lang="en-US" altLang="en-US" sz="2600" dirty="0">
                <a:solidFill>
                  <a:srgbClr val="0432FF"/>
                </a:solidFill>
                <a:latin typeface="Consolas"/>
                <a:ea typeface="Consolas" charset="0"/>
                <a:cs typeface="Consolas" charset="0"/>
              </a:rPr>
              <a:t>float</a:t>
            </a:r>
            <a:r>
              <a:rPr lang="en-US" altLang="en-US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onsolas"/>
                <a:ea typeface="Consolas" charset="0"/>
                <a:cs typeface="Consolas" charset="0"/>
              </a:rPr>
              <a:t>    </a:t>
            </a:r>
            <a:r>
              <a:rPr lang="en-US" altLang="en-US" sz="2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nsolas"/>
                <a:ea typeface="Consolas" charset="0"/>
                <a:cs typeface="Consolas" charset="0"/>
              </a:rPr>
              <a:t>salesTax</a:t>
            </a:r>
            <a:r>
              <a:rPr lang="en-US" altLang="en-US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onsolas"/>
                <a:ea typeface="Consolas" charset="0"/>
                <a:cs typeface="Consolas" charset="0"/>
              </a:rPr>
              <a:t> = .05f; </a:t>
            </a:r>
            <a:r>
              <a:rPr lang="en-US" altLang="en-US" sz="2600" dirty="0">
                <a:solidFill>
                  <a:srgbClr val="339933"/>
                </a:solidFill>
                <a:latin typeface="Consolas"/>
                <a:ea typeface="Consolas" charset="0"/>
                <a:cs typeface="Consolas" charset="0"/>
              </a:rPr>
              <a:t>// NOTE the F</a:t>
            </a:r>
          </a:p>
          <a:p>
            <a:pPr marL="383540" lvl="1" indent="-182880" fontAlgn="auto">
              <a:spcBef>
                <a:spcPct val="0"/>
              </a:spcBef>
              <a:buFont typeface="Calibri" pitchFamily="34" charset="0"/>
              <a:buNone/>
              <a:defRPr/>
            </a:pPr>
            <a:r>
              <a:rPr lang="en-US" altLang="en-US" sz="2600" dirty="0">
                <a:solidFill>
                  <a:srgbClr val="0432FF"/>
                </a:solidFill>
                <a:latin typeface="Consolas" charset="0"/>
                <a:ea typeface="Consolas" charset="0"/>
                <a:cs typeface="Consolas" charset="0"/>
              </a:rPr>
              <a:t>double</a:t>
            </a:r>
            <a:r>
              <a:rPr lang="en-US" altLang="en-US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   </a:t>
            </a:r>
            <a:r>
              <a:rPr lang="en-US" altLang="en-US" sz="2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interestRate</a:t>
            </a:r>
            <a:r>
              <a:rPr lang="en-US" altLang="en-US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 = 0.725; </a:t>
            </a:r>
          </a:p>
          <a:p>
            <a:pPr marL="383540" lvl="1" indent="-182880" fontAlgn="auto">
              <a:spcBef>
                <a:spcPct val="0"/>
              </a:spcBef>
              <a:buFont typeface="Calibri" pitchFamily="34" charset="0"/>
              <a:buNone/>
              <a:defRPr/>
            </a:pPr>
            <a:r>
              <a:rPr lang="en-US" altLang="en-US" sz="2600" dirty="0">
                <a:solidFill>
                  <a:srgbClr val="0432FF"/>
                </a:solidFill>
                <a:latin typeface="Consolas" charset="0"/>
                <a:ea typeface="Consolas" charset="0"/>
                <a:cs typeface="Consolas" charset="0"/>
              </a:rPr>
              <a:t>double</a:t>
            </a:r>
            <a:r>
              <a:rPr lang="en-US" altLang="en-US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   </a:t>
            </a:r>
            <a:r>
              <a:rPr lang="en-US" altLang="en-US" sz="2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avogadroNumber</a:t>
            </a:r>
            <a:r>
              <a:rPr lang="en-US" altLang="en-US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 = +6.022E23;</a:t>
            </a:r>
          </a:p>
        </p:txBody>
      </p:sp>
    </p:spTree>
  </p:cSld>
  <p:clrMapOvr>
    <a:masterClrMapping/>
  </p:clrMapOvr>
  <p:transition spd="slow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5"/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r>
              <a:rPr lang="en-US" altLang="en-US" sz="4400" dirty="0">
                <a:cs typeface="Arial"/>
              </a:rPr>
              <a:t>Question</a:t>
            </a:r>
            <a:endParaRPr lang="en-US" dirty="0"/>
          </a:p>
        </p:txBody>
      </p:sp>
      <p:sp>
        <p:nvSpPr>
          <p:cNvPr id="43010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spcBef>
                <a:spcPct val="5000"/>
              </a:spcBef>
              <a:buNone/>
            </a:pPr>
            <a:r>
              <a:rPr lang="en-US" altLang="en-US" sz="2400" b="1" dirty="0"/>
              <a:t>What's the problem with the following code?</a:t>
            </a:r>
            <a:endParaRPr lang="en-US"/>
          </a:p>
          <a:p>
            <a:pPr marL="0" indent="0">
              <a:spcBef>
                <a:spcPct val="5000"/>
              </a:spcBef>
              <a:buNone/>
            </a:pPr>
            <a:endParaRPr lang="en-US" altLang="en-US" sz="2400" b="1" dirty="0">
              <a:cs typeface="Calibri"/>
            </a:endParaRPr>
          </a:p>
          <a:p>
            <a:pPr marL="0" indent="0">
              <a:spcBef>
                <a:spcPct val="5000"/>
              </a:spcBef>
              <a:buNone/>
            </a:pPr>
            <a:endParaRPr lang="en-US" altLang="en-US" sz="2400" b="1" dirty="0">
              <a:cs typeface="Calibri"/>
            </a:endParaRPr>
          </a:p>
          <a:p>
            <a:pPr marL="0" indent="0">
              <a:spcBef>
                <a:spcPct val="5000"/>
              </a:spcBef>
              <a:buNone/>
            </a:pPr>
            <a:r>
              <a:rPr lang="en-US" altLang="en-US" sz="2400" b="1" dirty="0">
                <a:solidFill>
                  <a:srgbClr val="0432FF"/>
                </a:solidFill>
                <a:latin typeface="Courier New"/>
                <a:cs typeface="Calibri" panose="020F0502020204030204"/>
              </a:rPr>
              <a:t>int</a:t>
            </a:r>
            <a:r>
              <a:rPr lang="en-US" altLang="en-US" sz="2400" b="1" dirty="0">
                <a:latin typeface="Courier New"/>
                <a:cs typeface="Calibri" panose="020F0502020204030204"/>
              </a:rPr>
              <a:t> x = 7.4f;</a:t>
            </a:r>
            <a:endParaRPr lang="en-US" altLang="en-US" sz="2400" b="1">
              <a:cs typeface="Calibri" panose="020F0502020204030204"/>
            </a:endParaRPr>
          </a:p>
          <a:p>
            <a:pPr marL="0" indent="0">
              <a:spcBef>
                <a:spcPct val="5000"/>
              </a:spcBef>
              <a:buNone/>
            </a:pPr>
            <a:r>
              <a:rPr lang="en-US" altLang="en-US" sz="2400" b="1" dirty="0">
                <a:solidFill>
                  <a:srgbClr val="0432FF"/>
                </a:solidFill>
                <a:latin typeface="Courier New"/>
                <a:cs typeface="Calibri" panose="020F0502020204030204"/>
              </a:rPr>
              <a:t>float</a:t>
            </a:r>
            <a:r>
              <a:rPr lang="en-US" altLang="en-US" sz="2400" b="1" dirty="0">
                <a:latin typeface="Courier New"/>
                <a:cs typeface="Calibri" panose="020F0502020204030204"/>
              </a:rPr>
              <a:t> y = 9.6;</a:t>
            </a:r>
          </a:p>
          <a:p>
            <a:pPr marL="0" indent="0">
              <a:buNone/>
            </a:pPr>
            <a:endParaRPr lang="en-US" altLang="en-US" dirty="0">
              <a:cs typeface="Calibri" panose="020F0502020204030204"/>
            </a:endParaRPr>
          </a:p>
          <a:p>
            <a:pPr marL="0" indent="0">
              <a:buNone/>
            </a:pPr>
            <a:endParaRPr lang="en-US" altLang="en-US" dirty="0">
              <a:cs typeface="Calibri" panose="020F0502020204030204"/>
            </a:endParaRPr>
          </a:p>
          <a:p>
            <a:pPr marL="0" indent="0">
              <a:buNone/>
            </a:pPr>
            <a:r>
              <a:rPr lang="en-US" altLang="en-US" dirty="0">
                <a:cs typeface="Calibri" panose="020F0502020204030204"/>
              </a:rPr>
              <a:t>The data type on the right side doesn't match the data type on the left side!!</a:t>
            </a:r>
          </a:p>
        </p:txBody>
      </p:sp>
      <p:sp>
        <p:nvSpPr>
          <p:cNvPr id="43011" name="Date Placeholder 1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048BA9EA-1055-EA49-9B61-1D5F473A33FE}" type="datetime1">
              <a:rPr lang="en-US" altLang="en-US">
                <a:solidFill>
                  <a:srgbClr val="FFFFFF"/>
                </a:solidFill>
              </a:rPr>
              <a:pPr/>
              <a:t>9/6/2023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5"/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r>
              <a:rPr lang="en-US" altLang="en-US" sz="4400" dirty="0">
                <a:ea typeface="Arial" charset="0"/>
                <a:cs typeface="Arial" charset="0"/>
              </a:rPr>
              <a:t>Static v. Dynamic Typing</a:t>
            </a:r>
            <a:endParaRPr lang="en-US" altLang="en-US" sz="4800" dirty="0">
              <a:ea typeface="Arial" charset="0"/>
              <a:cs typeface="Arial" charset="0"/>
            </a:endParaRPr>
          </a:p>
        </p:txBody>
      </p:sp>
      <p:sp>
        <p:nvSpPr>
          <p:cNvPr id="430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ct val="5000"/>
              </a:spcBef>
              <a:buNone/>
            </a:pPr>
            <a:r>
              <a:rPr lang="en-US" altLang="en-US" sz="2400" b="1" dirty="0"/>
              <a:t>Static type checking (C#, C++ and Java)</a:t>
            </a:r>
            <a:endParaRPr lang="en-US" altLang="en-US" sz="2400" dirty="0"/>
          </a:p>
          <a:p>
            <a:pPr>
              <a:spcBef>
                <a:spcPct val="5000"/>
              </a:spcBef>
              <a:buFont typeface="Arial" charset="0"/>
              <a:buChar char="•"/>
            </a:pPr>
            <a:r>
              <a:rPr lang="en-US" altLang="en-US" sz="2400" dirty="0"/>
              <a:t>Static type checking occurs </a:t>
            </a:r>
            <a:r>
              <a:rPr lang="en-US" altLang="en-US" sz="2400" u="sng" dirty="0"/>
              <a:t>during compilation</a:t>
            </a:r>
          </a:p>
          <a:p>
            <a:pPr>
              <a:spcBef>
                <a:spcPct val="5000"/>
              </a:spcBef>
              <a:buFont typeface="Arial" charset="0"/>
              <a:buChar char="•"/>
            </a:pPr>
            <a:r>
              <a:rPr lang="en-US" altLang="en-US" sz="2400" dirty="0"/>
              <a:t>Requires you to declare variable types before you use them</a:t>
            </a:r>
          </a:p>
          <a:p>
            <a:pPr>
              <a:spcBef>
                <a:spcPct val="5000"/>
              </a:spcBef>
            </a:pPr>
            <a:endParaRPr lang="en-US" altLang="en-US" sz="2400" dirty="0"/>
          </a:p>
          <a:p>
            <a:pPr marL="0" indent="0">
              <a:spcBef>
                <a:spcPct val="5000"/>
              </a:spcBef>
              <a:buNone/>
            </a:pPr>
            <a:r>
              <a:rPr lang="en-US" altLang="en-US" sz="2400" b="1" dirty="0"/>
              <a:t>Dynamic type checking (e.g. Python)</a:t>
            </a:r>
          </a:p>
          <a:p>
            <a:pPr>
              <a:spcBef>
                <a:spcPct val="5000"/>
              </a:spcBef>
              <a:buFont typeface="Arial" charset="0"/>
              <a:buChar char="•"/>
            </a:pPr>
            <a:r>
              <a:rPr lang="en-US" altLang="en-US" sz="2400" dirty="0"/>
              <a:t>Dynamic type checking occurs </a:t>
            </a:r>
            <a:r>
              <a:rPr lang="en-US" altLang="en-US" sz="2400" u="sng" dirty="0"/>
              <a:t>while program is running</a:t>
            </a:r>
          </a:p>
          <a:p>
            <a:pPr>
              <a:spcBef>
                <a:spcPct val="5000"/>
              </a:spcBef>
              <a:buFont typeface="Arial" charset="0"/>
              <a:buChar char="•"/>
            </a:pPr>
            <a:r>
              <a:rPr lang="en-US" altLang="en-US" sz="2400" dirty="0"/>
              <a:t>Does </a:t>
            </a:r>
            <a:r>
              <a:rPr lang="en-US" altLang="en-US" sz="2400" u="sng" dirty="0"/>
              <a:t>not</a:t>
            </a:r>
            <a:r>
              <a:rPr lang="en-US" altLang="en-US" sz="2400" dirty="0"/>
              <a:t> require you to declare the data types of your variables before you use them</a:t>
            </a:r>
          </a:p>
          <a:p>
            <a:endParaRPr lang="en-US" altLang="en-US" dirty="0"/>
          </a:p>
        </p:txBody>
      </p:sp>
      <p:sp>
        <p:nvSpPr>
          <p:cNvPr id="43011" name="Date Placeholder 1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048BA9EA-1055-EA49-9B61-1D5F473A33FE}" type="datetime1">
              <a:rPr lang="en-US" altLang="en-US">
                <a:solidFill>
                  <a:srgbClr val="FFFFFF"/>
                </a:solidFill>
              </a:rPr>
              <a:pPr/>
              <a:t>9/6/2023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36817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sz="4400" dirty="0">
                <a:solidFill>
                  <a:schemeClr val="tx1">
                    <a:lumMod val="75000"/>
                    <a:lumOff val="25000"/>
                  </a:schemeClr>
                </a:solidFill>
                <a:ea typeface="Arial" charset="0"/>
                <a:cs typeface="Arial" charset="0"/>
              </a:rPr>
              <a:t>Constants</a:t>
            </a:r>
          </a:p>
        </p:txBody>
      </p:sp>
      <p:sp>
        <p:nvSpPr>
          <p:cNvPr id="37890" name="Content Placeholder 2"/>
          <p:cNvSpPr>
            <a:spLocks noGrp="1"/>
          </p:cNvSpPr>
          <p:nvPr>
            <p:ph idx="1"/>
          </p:nvPr>
        </p:nvSpPr>
        <p:spPr>
          <a:xfrm>
            <a:off x="817563" y="1609725"/>
            <a:ext cx="7543800" cy="4875213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en-US" sz="2600"/>
              <a:t>Values that </a:t>
            </a:r>
            <a:r>
              <a:rPr lang="en-US" altLang="en-US" sz="2600" u="sng"/>
              <a:t>cannot change</a:t>
            </a:r>
            <a:r>
              <a:rPr lang="en-US" altLang="en-US" sz="2600"/>
              <a:t>. 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en-US" sz="2600"/>
              <a:t>A value must be assigned before the constant is used.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en-US" sz="2600"/>
              <a:t>Three reasons: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 altLang="en-US" sz="2400"/>
              <a:t>They </a:t>
            </a:r>
            <a:r>
              <a:rPr lang="en-US" altLang="en-US" sz="2400" u="sng"/>
              <a:t>give meaning to otherwise unclear literal values</a:t>
            </a:r>
            <a:r>
              <a:rPr lang="en-US" altLang="en-US" sz="2400"/>
              <a:t>. For example, MAX_LOAD means more than the literal 250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 altLang="en-US" sz="2400" u="sng"/>
              <a:t>Program maintenance</a:t>
            </a:r>
            <a:r>
              <a:rPr lang="en-US" altLang="en-US" sz="2400"/>
              <a:t>. If a constant is used in multiple places, its value need only be updated in one place. 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 altLang="en-US" sz="2400" u="sng"/>
              <a:t>Avoid errors</a:t>
            </a:r>
            <a:r>
              <a:rPr lang="en-US" altLang="en-US" sz="2400"/>
              <a:t> by other programmers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en-US" sz="2400"/>
          </a:p>
          <a:p>
            <a:endParaRPr lang="en-US" altLang="en-US"/>
          </a:p>
        </p:txBody>
      </p:sp>
    </p:spTree>
  </p:cSld>
  <p:clrMapOvr>
    <a:masterClrMapping/>
  </p:clrMapOvr>
  <p:transition spd="slow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Constants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28650" y="1600200"/>
            <a:ext cx="7886700" cy="435133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2400" dirty="0">
                <a:ea typeface="Arial" charset="0"/>
                <a:cs typeface="Arial" charset="0"/>
              </a:rPr>
              <a:t>Use all CAPITAL LETTERS for constants and separate words with an underscore: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Calibri" charset="0"/>
              <a:buNone/>
            </a:pPr>
            <a:endParaRPr lang="en-US" altLang="en-US" sz="2400" dirty="0">
              <a:ea typeface="Arial" charset="0"/>
              <a:cs typeface="Arial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 typeface="Calibri" charset="0"/>
              <a:buNone/>
            </a:pPr>
            <a:r>
              <a:rPr lang="en-US" altLang="en-US" sz="2400" dirty="0">
                <a:ea typeface="Arial" charset="0"/>
                <a:cs typeface="Arial" charset="0"/>
              </a:rPr>
              <a:t> 		Java:  </a:t>
            </a:r>
            <a:r>
              <a:rPr lang="en-US" altLang="en-US" sz="2400" dirty="0">
                <a:solidFill>
                  <a:srgbClr val="0432FF"/>
                </a:solidFill>
                <a:latin typeface="Consolas" charset="0"/>
                <a:ea typeface="Consolas" charset="0"/>
                <a:cs typeface="Consolas" charset="0"/>
              </a:rPr>
              <a:t>final double</a:t>
            </a:r>
            <a:r>
              <a:rPr lang="en-US" altLang="en-US" sz="2400" dirty="0">
                <a:latin typeface="Consolas" charset="0"/>
                <a:ea typeface="Consolas" charset="0"/>
                <a:cs typeface="Consolas" charset="0"/>
              </a:rPr>
              <a:t> TAX_RATE = .05;</a:t>
            </a: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2400" dirty="0">
                <a:ea typeface="Arial" charset="0"/>
                <a:cs typeface="Arial" charset="0"/>
              </a:rPr>
              <a:t>    	C# and C++:  </a:t>
            </a:r>
            <a:r>
              <a:rPr lang="en-US" altLang="en-US" sz="2400" dirty="0" err="1">
                <a:solidFill>
                  <a:srgbClr val="0432FF"/>
                </a:solidFill>
                <a:latin typeface="Consolas" charset="0"/>
                <a:ea typeface="Consolas" charset="0"/>
                <a:cs typeface="Consolas" charset="0"/>
              </a:rPr>
              <a:t>const</a:t>
            </a:r>
            <a:r>
              <a:rPr lang="en-US" altLang="en-US" sz="2400" dirty="0">
                <a:solidFill>
                  <a:srgbClr val="0432FF"/>
                </a:solidFill>
                <a:latin typeface="Consolas" charset="0"/>
                <a:ea typeface="Consolas" charset="0"/>
                <a:cs typeface="Consolas" charset="0"/>
              </a:rPr>
              <a:t> double</a:t>
            </a:r>
            <a:r>
              <a:rPr lang="en-US" altLang="en-US" sz="2400" dirty="0">
                <a:latin typeface="Consolas" charset="0"/>
                <a:ea typeface="Consolas" charset="0"/>
                <a:cs typeface="Consolas" charset="0"/>
              </a:rPr>
              <a:t> TAX_RATE = .05;</a:t>
            </a: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2400" dirty="0">
                <a:latin typeface="Consolas" charset="0"/>
                <a:ea typeface="Consolas" charset="0"/>
                <a:cs typeface="Consolas" charset="0"/>
              </a:rPr>
              <a:t>		C++ only: </a:t>
            </a:r>
            <a:r>
              <a:rPr lang="en-US" altLang="en-US" sz="2400" dirty="0">
                <a:solidFill>
                  <a:srgbClr val="0432FF"/>
                </a:solidFill>
                <a:latin typeface="Consolas" charset="0"/>
                <a:ea typeface="Consolas" charset="0"/>
                <a:cs typeface="Consolas" charset="0"/>
              </a:rPr>
              <a:t>#define</a:t>
            </a:r>
            <a:r>
              <a:rPr lang="en-US" altLang="en-US" sz="2400" dirty="0">
                <a:latin typeface="Consolas" charset="0"/>
                <a:ea typeface="Consolas" charset="0"/>
                <a:cs typeface="Consolas" charset="0"/>
              </a:rPr>
              <a:t> TAX_RATE .05</a:t>
            </a: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2400" dirty="0">
                <a:latin typeface="Consolas" charset="0"/>
                <a:ea typeface="Consolas" charset="0"/>
                <a:cs typeface="Consolas" charset="0"/>
              </a:rPr>
              <a:t>		Pseudocode: CREATE TAX_RATE = .05;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Calibri" charset="0"/>
              <a:buNone/>
            </a:pPr>
            <a:endParaRPr lang="en-US" altLang="en-US" sz="2400" dirty="0">
              <a:latin typeface="Consolas" charset="0"/>
              <a:ea typeface="Consolas" charset="0"/>
              <a:cs typeface="Consolas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 typeface="Calibri" charset="0"/>
              <a:buNone/>
            </a:pPr>
            <a:endParaRPr lang="en-US" altLang="en-US" sz="2400" dirty="0">
              <a:ea typeface="Arial" charset="0"/>
              <a:cs typeface="Arial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en-US" sz="500" dirty="0">
              <a:ea typeface="Arial" charset="0"/>
              <a:cs typeface="Arial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2400" dirty="0">
                <a:ea typeface="Arial" charset="0"/>
                <a:cs typeface="Arial" charset="0"/>
              </a:rPr>
              <a:t>Declare constants at the top of the program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Calibri" charset="0"/>
              <a:buNone/>
            </a:pPr>
            <a:endParaRPr lang="en-US" altLang="en-US" sz="2400" dirty="0">
              <a:solidFill>
                <a:srgbClr val="FF0000"/>
              </a:solidFill>
              <a:ea typeface="Arial" charset="0"/>
              <a:cs typeface="Arial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 typeface="Calibri" charset="0"/>
              <a:buNone/>
            </a:pPr>
            <a:endParaRPr lang="en-US" altLang="en-US" sz="2400" dirty="0">
              <a:latin typeface="Arial" charset="0"/>
              <a:ea typeface="Arial" charset="0"/>
              <a:cs typeface="Arial" charset="0"/>
            </a:endParaRPr>
          </a:p>
          <a:p>
            <a:endParaRPr lang="en-US" altLang="en-US" sz="2400" dirty="0"/>
          </a:p>
        </p:txBody>
      </p:sp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/>
          </p:cNvSpPr>
          <p:nvPr>
            <p:ph type="title"/>
          </p:nvPr>
        </p:nvSpPr>
        <p:spPr>
          <a:xfrm>
            <a:off x="381000" y="838200"/>
            <a:ext cx="7924800" cy="685800"/>
          </a:xfrm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r>
              <a:rPr lang="en-US" altLang="en-US" sz="4400" dirty="0">
                <a:ea typeface="Arial" charset="0"/>
                <a:cs typeface="Arial" charset="0"/>
              </a:rPr>
              <a:t>Comments</a:t>
            </a:r>
            <a:endParaRPr lang="en-US" altLang="en-US" sz="5400" dirty="0">
              <a:ea typeface="Arial" charset="0"/>
              <a:cs typeface="Arial" charset="0"/>
            </a:endParaRPr>
          </a:p>
        </p:txBody>
      </p:sp>
      <p:sp>
        <p:nvSpPr>
          <p:cNvPr id="7170" name="Rectangle 3"/>
          <p:cNvSpPr>
            <a:spLocks noGrp="1"/>
          </p:cNvSpPr>
          <p:nvPr>
            <p:ph idx="1"/>
          </p:nvPr>
        </p:nvSpPr>
        <p:spPr>
          <a:xfrm>
            <a:off x="573088" y="1905000"/>
            <a:ext cx="8001000" cy="5105400"/>
          </a:xfrm>
        </p:spPr>
        <p:txBody>
          <a:bodyPr>
            <a:normAutofit/>
          </a:bodyPr>
          <a:lstStyle/>
          <a:p>
            <a:r>
              <a:rPr lang="en-US" altLang="en-US" sz="2800" dirty="0"/>
              <a:t>Comments are </a:t>
            </a:r>
            <a:r>
              <a:rPr lang="en-US" altLang="en-US" sz="2800" u="sng" dirty="0"/>
              <a:t>just notes</a:t>
            </a:r>
            <a:r>
              <a:rPr lang="en-US" altLang="en-US" sz="2800" dirty="0"/>
              <a:t> that explain the program to yourself and others.  They’re </a:t>
            </a:r>
            <a:r>
              <a:rPr lang="en-US" altLang="en-US" sz="2800" dirty="0">
                <a:solidFill>
                  <a:srgbClr val="339933"/>
                </a:solidFill>
              </a:rPr>
              <a:t>GREEN</a:t>
            </a:r>
            <a:r>
              <a:rPr lang="en-US" altLang="en-US" sz="2800" dirty="0"/>
              <a:t>!</a:t>
            </a:r>
          </a:p>
          <a:p>
            <a:r>
              <a:rPr lang="en-US" altLang="en-US" sz="2800" dirty="0"/>
              <a:t>Block comments in Java, C++ and C#</a:t>
            </a:r>
            <a:endParaRPr lang="en-US" altLang="en-US" sz="2400" dirty="0"/>
          </a:p>
          <a:p>
            <a:pPr lvl="1"/>
            <a:r>
              <a:rPr lang="en-US" altLang="en-US" sz="2400" dirty="0"/>
              <a:t>Begin with </a:t>
            </a:r>
            <a:r>
              <a:rPr lang="en-US" altLang="en-US" sz="2400" dirty="0">
                <a:solidFill>
                  <a:srgbClr val="339933"/>
                </a:solidFill>
              </a:rPr>
              <a:t>/* and ends with */</a:t>
            </a:r>
          </a:p>
          <a:p>
            <a:pPr lvl="1"/>
            <a:r>
              <a:rPr lang="en-US" altLang="en-US" sz="2400" dirty="0"/>
              <a:t>Compiler ignores all text between </a:t>
            </a:r>
            <a:r>
              <a:rPr lang="en-US" altLang="en-US" sz="2400" dirty="0">
                <a:solidFill>
                  <a:srgbClr val="339933"/>
                </a:solidFill>
              </a:rPr>
              <a:t>/* and */</a:t>
            </a:r>
          </a:p>
          <a:p>
            <a:pPr lvl="1"/>
            <a:r>
              <a:rPr lang="en-US" altLang="en-US" sz="2400" dirty="0"/>
              <a:t>Single line comments start with </a:t>
            </a:r>
            <a:r>
              <a:rPr lang="en-US" altLang="en-US" sz="2400" dirty="0">
                <a:solidFill>
                  <a:srgbClr val="339933"/>
                </a:solidFill>
              </a:rPr>
              <a:t>//</a:t>
            </a:r>
          </a:p>
          <a:p>
            <a:pPr lvl="1"/>
            <a:r>
              <a:rPr lang="en-US" altLang="en-US" sz="2400" dirty="0"/>
              <a:t>Compiler ignores text from	</a:t>
            </a:r>
            <a:r>
              <a:rPr lang="en-US" altLang="en-US" sz="2400" dirty="0">
                <a:solidFill>
                  <a:srgbClr val="339933"/>
                </a:solidFill>
              </a:rPr>
              <a:t>// to end of line</a:t>
            </a:r>
            <a:endParaRPr lang="en-US" altLang="en-US" sz="2000" dirty="0">
              <a:solidFill>
                <a:srgbClr val="339933"/>
              </a:solidFill>
            </a:endParaRPr>
          </a:p>
        </p:txBody>
      </p:sp>
    </p:spTree>
  </p:cSld>
  <p:clrMapOvr>
    <a:masterClrMapping/>
  </p:clrMapOvr>
  <p:transition spd="slow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85152209-EF3B-4149-8F71-248E4D6A37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4000" b="1" dirty="0"/>
              <a:t>Strings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D3CD625-0D85-4F4D-ADE9-8F601885B7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3922157"/>
          </a:xfrm>
        </p:spPr>
        <p:txBody>
          <a:bodyPr>
            <a:normAutofit lnSpcReduction="10000"/>
          </a:bodyPr>
          <a:lstStyle/>
          <a:p>
            <a:pPr marL="0" ea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Calibri" panose="020F0502020204030204" pitchFamily="34" charset="0"/>
              </a:rPr>
              <a:t> Complex: can be broken down into </a:t>
            </a:r>
            <a:r>
              <a:rPr lang="en-US" altLang="en-US" sz="2800" u="sng" dirty="0">
                <a:latin typeface="Calibri" panose="020F0502020204030204" pitchFamily="34" charset="0"/>
              </a:rPr>
              <a:t>characters</a:t>
            </a:r>
          </a:p>
          <a:p>
            <a:pPr marL="0" indent="0" eaLnBrk="1" hangingPunct="1">
              <a:spcBef>
                <a:spcPts val="0"/>
              </a:spcBef>
              <a:spcAft>
                <a:spcPts val="0"/>
              </a:spcAft>
              <a:buNone/>
            </a:pPr>
            <a:endParaRPr lang="en-US" altLang="en-US" sz="2800" u="sng" dirty="0">
              <a:latin typeface="Calibri" panose="020F0502020204030204" pitchFamily="34" charset="0"/>
            </a:endParaRPr>
          </a:p>
          <a:p>
            <a:pPr marL="0" ea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Calibri" panose="020F0502020204030204" pitchFamily="34" charset="0"/>
              </a:rPr>
              <a:t> They are </a:t>
            </a:r>
            <a:r>
              <a:rPr lang="en-US" altLang="en-US" sz="2800" u="sng" dirty="0">
                <a:latin typeface="Calibri" panose="020F0502020204030204" pitchFamily="34" charset="0"/>
              </a:rPr>
              <a:t>immutable</a:t>
            </a:r>
            <a:r>
              <a:rPr lang="en-US" altLang="en-US" sz="2800" dirty="0">
                <a:latin typeface="Calibri" panose="020F0502020204030204" pitchFamily="34" charset="0"/>
              </a:rPr>
              <a:t>, meaning they cannot change in memory</a:t>
            </a:r>
          </a:p>
          <a:p>
            <a:pPr marL="0" indent="0" eaLnBrk="1" hangingPunct="1">
              <a:spcBef>
                <a:spcPts val="0"/>
              </a:spcBef>
              <a:spcAft>
                <a:spcPts val="0"/>
              </a:spcAft>
              <a:buNone/>
            </a:pPr>
            <a:endParaRPr lang="en-US" altLang="en-US" sz="2800" dirty="0">
              <a:latin typeface="Calibri" panose="020F0502020204030204" pitchFamily="34" charset="0"/>
            </a:endParaRPr>
          </a:p>
          <a:p>
            <a:pPr marL="0" ea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Calibri" panose="020F0502020204030204" pitchFamily="34" charset="0"/>
              </a:rPr>
              <a:t> Strings have things they can do (later):</a:t>
            </a:r>
          </a:p>
          <a:p>
            <a:pPr marL="342900" lvl="1">
              <a:spcBef>
                <a:spcPts val="0"/>
              </a:spcBef>
            </a:pPr>
            <a:r>
              <a:rPr lang="en-US" altLang="en-US" sz="2500" dirty="0">
                <a:latin typeface="Calibri" panose="020F0502020204030204" pitchFamily="34" charset="0"/>
              </a:rPr>
              <a:t>equals( ) – determine if this string is equal to another</a:t>
            </a:r>
          </a:p>
          <a:p>
            <a:pPr marL="342900" lvl="1">
              <a:spcBef>
                <a:spcPts val="0"/>
              </a:spcBef>
            </a:pPr>
            <a:r>
              <a:rPr lang="en-US" altLang="en-US" sz="2500" dirty="0">
                <a:latin typeface="Calibri" panose="020F0502020204030204" pitchFamily="34" charset="0"/>
              </a:rPr>
              <a:t>length( ) – determine the number of characters</a:t>
            </a:r>
          </a:p>
          <a:p>
            <a:pPr marL="342900" lvl="1">
              <a:spcBef>
                <a:spcPts val="0"/>
              </a:spcBef>
            </a:pPr>
            <a:r>
              <a:rPr lang="en-US" altLang="en-US" sz="2500" dirty="0">
                <a:latin typeface="Calibri" panose="020F0502020204030204" pitchFamily="34" charset="0"/>
              </a:rPr>
              <a:t>substring( ) – give us only part of the string**</a:t>
            </a:r>
          </a:p>
          <a:p>
            <a:pPr marL="342900" lvl="1">
              <a:spcBef>
                <a:spcPts val="0"/>
              </a:spcBef>
            </a:pPr>
            <a:r>
              <a:rPr lang="en-US" altLang="en-US" sz="2500" dirty="0" err="1">
                <a:latin typeface="Calibri" panose="020F0502020204030204" pitchFamily="34" charset="0"/>
              </a:rPr>
              <a:t>indexOf</a:t>
            </a:r>
            <a:r>
              <a:rPr lang="en-US" altLang="en-US" sz="2500" dirty="0">
                <a:latin typeface="Calibri" panose="020F0502020204030204" pitchFamily="34" charset="0"/>
              </a:rPr>
              <a:t>( ) – give us the place in the string where something occurs</a:t>
            </a:r>
          </a:p>
          <a:p>
            <a:pPr marL="342900" lvl="1">
              <a:spcBef>
                <a:spcPts val="0"/>
              </a:spcBef>
            </a:pPr>
            <a:endParaRPr lang="en-US" altLang="en-US" sz="2500" dirty="0">
              <a:latin typeface="Calibri" panose="020F0502020204030204" pitchFamily="34" charset="0"/>
            </a:endParaRPr>
          </a:p>
          <a:p>
            <a:pPr marL="342900" lvl="1">
              <a:spcBef>
                <a:spcPts val="0"/>
              </a:spcBef>
            </a:pPr>
            <a:endParaRPr lang="en-US" altLang="en-US" sz="2500" dirty="0">
              <a:latin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5C752F-2880-1C48-8B29-2F47A2233F2A}"/>
              </a:ext>
            </a:extLst>
          </p:cNvPr>
          <p:cNvSpPr txBox="1"/>
          <p:nvPr/>
        </p:nvSpPr>
        <p:spPr>
          <a:xfrm>
            <a:off x="685800" y="5867400"/>
            <a:ext cx="5588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**Careful!  The works differently in Java, C# and C++</a:t>
            </a:r>
          </a:p>
        </p:txBody>
      </p:sp>
    </p:spTree>
    <p:extLst>
      <p:ext uri="{BB962C8B-B14F-4D97-AF65-F5344CB8AC3E}">
        <p14:creationId xmlns:p14="http://schemas.microsoft.com/office/powerpoint/2010/main" val="1931130804"/>
      </p:ext>
    </p:extLst>
  </p:cSld>
  <p:clrMapOvr>
    <a:masterClrMapping/>
  </p:clrMapOvr>
  <p:transition spd="slow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2E050-DC64-FD49-A8E4-63A51ED68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Example in Java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B53EA0-1B4A-F648-9248-8C9691B976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725" y="1447800"/>
            <a:ext cx="8210550" cy="43513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>
                <a:solidFill>
                  <a:srgbClr val="0000FF"/>
                </a:solidFill>
                <a:latin typeface="Menlo" panose="020B0609030804020204" pitchFamily="49" charset="0"/>
              </a:rPr>
              <a:t>import</a:t>
            </a:r>
            <a:r>
              <a:rPr lang="en-US" sz="18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Menlo" panose="020B0609030804020204" pitchFamily="49" charset="0"/>
              </a:rPr>
              <a:t>java.util</a:t>
            </a:r>
            <a:r>
              <a:rPr lang="en-US" sz="1800" dirty="0">
                <a:solidFill>
                  <a:srgbClr val="000000"/>
                </a:solidFill>
                <a:latin typeface="Menlo" panose="020B0609030804020204" pitchFamily="49" charset="0"/>
              </a:rPr>
              <a:t>.*;</a:t>
            </a:r>
          </a:p>
          <a:p>
            <a:pPr marL="0" indent="0">
              <a:buNone/>
            </a:pPr>
            <a:endParaRPr lang="en-US" sz="18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0000FF"/>
                </a:solidFill>
                <a:latin typeface="Menlo" panose="020B0609030804020204" pitchFamily="49" charset="0"/>
              </a:rPr>
              <a:t>class</a:t>
            </a:r>
            <a:r>
              <a:rPr lang="en-US" sz="1800" dirty="0">
                <a:solidFill>
                  <a:srgbClr val="000000"/>
                </a:solidFill>
                <a:latin typeface="Menlo" panose="020B0609030804020204" pitchFamily="49" charset="0"/>
              </a:rPr>
              <a:t> Main {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0000"/>
                </a:solidFill>
                <a:latin typeface="Menlo" panose="020B0609030804020204" pitchFamily="49" charset="0"/>
              </a:rPr>
              <a:t>  </a:t>
            </a:r>
            <a:r>
              <a:rPr lang="en-US" sz="1800" dirty="0">
                <a:solidFill>
                  <a:srgbClr val="0000FF"/>
                </a:solidFill>
                <a:latin typeface="Menlo" panose="020B0609030804020204" pitchFamily="49" charset="0"/>
              </a:rPr>
              <a:t>public</a:t>
            </a:r>
            <a:r>
              <a:rPr lang="en-US" sz="18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US" sz="1800" dirty="0">
                <a:solidFill>
                  <a:srgbClr val="0000FF"/>
                </a:solidFill>
                <a:latin typeface="Menlo" panose="020B0609030804020204" pitchFamily="49" charset="0"/>
              </a:rPr>
              <a:t>static</a:t>
            </a:r>
            <a:r>
              <a:rPr lang="en-US" sz="18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US" sz="1800" dirty="0">
                <a:solidFill>
                  <a:srgbClr val="0000FF"/>
                </a:solidFill>
                <a:latin typeface="Menlo" panose="020B0609030804020204" pitchFamily="49" charset="0"/>
              </a:rPr>
              <a:t>void</a:t>
            </a:r>
            <a:r>
              <a:rPr lang="en-US" sz="1800" dirty="0">
                <a:solidFill>
                  <a:srgbClr val="000000"/>
                </a:solidFill>
                <a:latin typeface="Menlo" panose="020B0609030804020204" pitchFamily="49" charset="0"/>
              </a:rPr>
              <a:t> main(String[] </a:t>
            </a:r>
            <a:r>
              <a:rPr lang="en-US" sz="1800" dirty="0" err="1">
                <a:solidFill>
                  <a:srgbClr val="000000"/>
                </a:solidFill>
                <a:latin typeface="Menlo" panose="020B0609030804020204" pitchFamily="49" charset="0"/>
              </a:rPr>
              <a:t>args</a:t>
            </a:r>
            <a:r>
              <a:rPr lang="en-US" sz="1800" dirty="0">
                <a:solidFill>
                  <a:srgbClr val="000000"/>
                </a:solidFill>
                <a:latin typeface="Menlo" panose="020B06090308040202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0000"/>
                </a:solidFill>
                <a:latin typeface="Menlo" panose="020B0609030804020204" pitchFamily="49" charset="0"/>
              </a:rPr>
              <a:t>    String </a:t>
            </a:r>
            <a:r>
              <a:rPr lang="en-US" sz="1800" dirty="0" err="1">
                <a:solidFill>
                  <a:srgbClr val="000000"/>
                </a:solidFill>
                <a:latin typeface="Menlo" panose="020B0609030804020204" pitchFamily="49" charset="0"/>
              </a:rPr>
              <a:t>myStr</a:t>
            </a:r>
            <a:r>
              <a:rPr lang="en-US" sz="1800" dirty="0">
                <a:solidFill>
                  <a:srgbClr val="000000"/>
                </a:solidFill>
                <a:latin typeface="Menlo" panose="020B0609030804020204" pitchFamily="49" charset="0"/>
              </a:rPr>
              <a:t> = </a:t>
            </a:r>
            <a:r>
              <a:rPr lang="en-US" sz="1800" dirty="0">
                <a:solidFill>
                  <a:srgbClr val="900112"/>
                </a:solidFill>
                <a:latin typeface="Menlo" panose="020B0609030804020204" pitchFamily="49" charset="0"/>
              </a:rPr>
              <a:t>"</a:t>
            </a:r>
            <a:r>
              <a:rPr lang="en-US" sz="1800" dirty="0" err="1">
                <a:solidFill>
                  <a:srgbClr val="900112"/>
                </a:solidFill>
                <a:latin typeface="Menlo" panose="020B0609030804020204" pitchFamily="49" charset="0"/>
              </a:rPr>
              <a:t>Whats</a:t>
            </a:r>
            <a:r>
              <a:rPr lang="en-US" sz="1800" dirty="0">
                <a:solidFill>
                  <a:srgbClr val="900112"/>
                </a:solidFill>
                <a:latin typeface="Menlo" panose="020B0609030804020204" pitchFamily="49" charset="0"/>
              </a:rPr>
              <a:t> up, Doc?"</a:t>
            </a:r>
            <a:r>
              <a:rPr lang="en-US" sz="1800" dirty="0">
                <a:solidFill>
                  <a:srgbClr val="000000"/>
                </a:solidFill>
                <a:latin typeface="Menlo" panose="020B060903080402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0000"/>
                </a:solidFill>
                <a:latin typeface="Menlo" panose="020B0609030804020204" pitchFamily="49" charset="0"/>
              </a:rPr>
              <a:t>    </a:t>
            </a:r>
            <a:r>
              <a:rPr lang="en-US" sz="1800" dirty="0" err="1">
                <a:solidFill>
                  <a:srgbClr val="000000"/>
                </a:solidFill>
                <a:latin typeface="Menlo" panose="020B0609030804020204" pitchFamily="49" charset="0"/>
              </a:rPr>
              <a:t>System.out.println</a:t>
            </a:r>
            <a:r>
              <a:rPr lang="en-US" sz="1800" dirty="0">
                <a:solidFill>
                  <a:srgbClr val="000000"/>
                </a:solidFill>
                <a:latin typeface="Menlo" panose="020B0609030804020204" pitchFamily="49" charset="0"/>
              </a:rPr>
              <a:t> (</a:t>
            </a:r>
            <a:r>
              <a:rPr lang="en-US" sz="1800" dirty="0" err="1">
                <a:solidFill>
                  <a:srgbClr val="000000"/>
                </a:solidFill>
                <a:latin typeface="Menlo" panose="020B0609030804020204" pitchFamily="49" charset="0"/>
              </a:rPr>
              <a:t>myStr.length</a:t>
            </a:r>
            <a:r>
              <a:rPr lang="en-US" sz="1800" dirty="0">
                <a:solidFill>
                  <a:srgbClr val="000000"/>
                </a:solidFill>
                <a:latin typeface="Menlo" panose="020B0609030804020204" pitchFamily="49" charset="0"/>
              </a:rPr>
              <a:t>());        </a:t>
            </a:r>
            <a:r>
              <a:rPr lang="en-US" sz="1800" dirty="0">
                <a:solidFill>
                  <a:srgbClr val="9A9A9A"/>
                </a:solidFill>
                <a:latin typeface="Menlo" panose="020B0609030804020204" pitchFamily="49" charset="0"/>
              </a:rPr>
              <a:t>// 14</a:t>
            </a:r>
            <a:endParaRPr lang="en-US" sz="18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000000"/>
                </a:solidFill>
                <a:latin typeface="Menlo" panose="020B0609030804020204" pitchFamily="49" charset="0"/>
              </a:rPr>
              <a:t>    </a:t>
            </a:r>
            <a:r>
              <a:rPr lang="en-US" sz="1800" dirty="0" err="1">
                <a:solidFill>
                  <a:srgbClr val="000000"/>
                </a:solidFill>
                <a:latin typeface="Menlo" panose="020B0609030804020204" pitchFamily="49" charset="0"/>
              </a:rPr>
              <a:t>System.out.println</a:t>
            </a:r>
            <a:r>
              <a:rPr lang="en-US" sz="1800" dirty="0">
                <a:solidFill>
                  <a:srgbClr val="000000"/>
                </a:solidFill>
                <a:latin typeface="Menlo" panose="020B0609030804020204" pitchFamily="49" charset="0"/>
              </a:rPr>
              <a:t> (</a:t>
            </a:r>
            <a:r>
              <a:rPr lang="en-US" sz="1800" dirty="0" err="1">
                <a:solidFill>
                  <a:srgbClr val="000000"/>
                </a:solidFill>
                <a:latin typeface="Menlo" panose="020B0609030804020204" pitchFamily="49" charset="0"/>
              </a:rPr>
              <a:t>myStr.equals</a:t>
            </a:r>
            <a:r>
              <a:rPr lang="en-US" sz="1800" dirty="0">
                <a:solidFill>
                  <a:srgbClr val="000000"/>
                </a:solidFill>
                <a:latin typeface="Menlo" panose="020B0609030804020204" pitchFamily="49" charset="0"/>
              </a:rPr>
              <a:t>(</a:t>
            </a:r>
            <a:r>
              <a:rPr lang="en-US" sz="1800" dirty="0">
                <a:solidFill>
                  <a:srgbClr val="900112"/>
                </a:solidFill>
                <a:latin typeface="Menlo" panose="020B0609030804020204" pitchFamily="49" charset="0"/>
              </a:rPr>
              <a:t>"Hello"</a:t>
            </a:r>
            <a:r>
              <a:rPr lang="en-US" sz="1800" dirty="0">
                <a:solidFill>
                  <a:srgbClr val="000000"/>
                </a:solidFill>
                <a:latin typeface="Menlo" panose="020B0609030804020204" pitchFamily="49" charset="0"/>
              </a:rPr>
              <a:t>)); </a:t>
            </a:r>
            <a:r>
              <a:rPr lang="en-US" sz="1800" dirty="0">
                <a:solidFill>
                  <a:srgbClr val="9A9A9A"/>
                </a:solidFill>
                <a:latin typeface="Menlo" panose="020B0609030804020204" pitchFamily="49" charset="0"/>
              </a:rPr>
              <a:t>// false</a:t>
            </a:r>
            <a:endParaRPr lang="en-US" sz="18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000000"/>
                </a:solidFill>
                <a:latin typeface="Menlo" panose="020B0609030804020204" pitchFamily="49" charset="0"/>
              </a:rPr>
              <a:t>    </a:t>
            </a:r>
            <a:r>
              <a:rPr lang="en-US" sz="1800" dirty="0" err="1">
                <a:solidFill>
                  <a:srgbClr val="000000"/>
                </a:solidFill>
                <a:latin typeface="Menlo" panose="020B0609030804020204" pitchFamily="49" charset="0"/>
              </a:rPr>
              <a:t>System.out.println</a:t>
            </a:r>
            <a:r>
              <a:rPr lang="en-US" sz="1800" dirty="0">
                <a:solidFill>
                  <a:srgbClr val="000000"/>
                </a:solidFill>
                <a:latin typeface="Menlo" panose="020B0609030804020204" pitchFamily="49" charset="0"/>
              </a:rPr>
              <a:t> (</a:t>
            </a:r>
            <a:r>
              <a:rPr lang="en-US" sz="1800" dirty="0" err="1">
                <a:solidFill>
                  <a:srgbClr val="000000"/>
                </a:solidFill>
                <a:latin typeface="Menlo" panose="020B0609030804020204" pitchFamily="49" charset="0"/>
              </a:rPr>
              <a:t>myStr.indexOf</a:t>
            </a:r>
            <a:r>
              <a:rPr lang="en-US" sz="1800" dirty="0">
                <a:solidFill>
                  <a:srgbClr val="000000"/>
                </a:solidFill>
                <a:latin typeface="Menlo" panose="020B0609030804020204" pitchFamily="49" charset="0"/>
              </a:rPr>
              <a:t>(</a:t>
            </a:r>
            <a:r>
              <a:rPr lang="en-US" sz="1800" dirty="0">
                <a:solidFill>
                  <a:srgbClr val="900112"/>
                </a:solidFill>
                <a:latin typeface="Menlo" panose="020B0609030804020204" pitchFamily="49" charset="0"/>
              </a:rPr>
              <a:t>'s'</a:t>
            </a:r>
            <a:r>
              <a:rPr lang="en-US" sz="1800" dirty="0">
                <a:solidFill>
                  <a:srgbClr val="000000"/>
                </a:solidFill>
                <a:latin typeface="Menlo" panose="020B0609030804020204" pitchFamily="49" charset="0"/>
              </a:rPr>
              <a:t>));    </a:t>
            </a:r>
            <a:r>
              <a:rPr lang="en-US" sz="1800" dirty="0">
                <a:solidFill>
                  <a:srgbClr val="9A9A9A"/>
                </a:solidFill>
                <a:latin typeface="Menlo" panose="020B0609030804020204" pitchFamily="49" charset="0"/>
              </a:rPr>
              <a:t>// 4</a:t>
            </a:r>
            <a:endParaRPr lang="en-US" sz="18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000000"/>
                </a:solidFill>
                <a:latin typeface="Menlo" panose="020B0609030804020204" pitchFamily="49" charset="0"/>
              </a:rPr>
              <a:t>    </a:t>
            </a:r>
            <a:r>
              <a:rPr lang="en-US" sz="1800" dirty="0" err="1">
                <a:solidFill>
                  <a:srgbClr val="000000"/>
                </a:solidFill>
                <a:latin typeface="Menlo" panose="020B0609030804020204" pitchFamily="49" charset="0"/>
              </a:rPr>
              <a:t>System.out.println</a:t>
            </a:r>
            <a:r>
              <a:rPr lang="en-US" sz="1800" dirty="0">
                <a:solidFill>
                  <a:srgbClr val="000000"/>
                </a:solidFill>
                <a:latin typeface="Menlo" panose="020B0609030804020204" pitchFamily="49" charset="0"/>
              </a:rPr>
              <a:t> (</a:t>
            </a:r>
            <a:r>
              <a:rPr lang="en-US" sz="1800" dirty="0" err="1">
                <a:solidFill>
                  <a:srgbClr val="000000"/>
                </a:solidFill>
                <a:latin typeface="Menlo" panose="020B0609030804020204" pitchFamily="49" charset="0"/>
              </a:rPr>
              <a:t>myStr.substring</a:t>
            </a:r>
            <a:r>
              <a:rPr lang="en-US" sz="1800" dirty="0">
                <a:solidFill>
                  <a:srgbClr val="000000"/>
                </a:solidFill>
                <a:latin typeface="Menlo" panose="020B0609030804020204" pitchFamily="49" charset="0"/>
              </a:rPr>
              <a:t>(</a:t>
            </a:r>
            <a:r>
              <a:rPr lang="en-US" sz="1800" dirty="0">
                <a:solidFill>
                  <a:srgbClr val="137848"/>
                </a:solidFill>
                <a:latin typeface="Menlo" panose="020B0609030804020204" pitchFamily="49" charset="0"/>
              </a:rPr>
              <a:t>2</a:t>
            </a:r>
            <a:r>
              <a:rPr lang="en-US" sz="1800" dirty="0">
                <a:solidFill>
                  <a:srgbClr val="000000"/>
                </a:solidFill>
                <a:latin typeface="Menlo" panose="020B0609030804020204" pitchFamily="49" charset="0"/>
              </a:rPr>
              <a:t>, </a:t>
            </a:r>
            <a:r>
              <a:rPr lang="en-US" sz="1800" dirty="0">
                <a:solidFill>
                  <a:srgbClr val="137848"/>
                </a:solidFill>
                <a:latin typeface="Menlo" panose="020B0609030804020204" pitchFamily="49" charset="0"/>
              </a:rPr>
              <a:t>7</a:t>
            </a:r>
            <a:r>
              <a:rPr lang="en-US" sz="1800" dirty="0">
                <a:solidFill>
                  <a:srgbClr val="000000"/>
                </a:solidFill>
                <a:latin typeface="Menlo" panose="020B0609030804020204" pitchFamily="49" charset="0"/>
              </a:rPr>
              <a:t>)); </a:t>
            </a:r>
            <a:r>
              <a:rPr lang="en-US" sz="1800" dirty="0">
                <a:solidFill>
                  <a:srgbClr val="9A9A9A"/>
                </a:solidFill>
                <a:latin typeface="Menlo" panose="020B0609030804020204" pitchFamily="49" charset="0"/>
              </a:rPr>
              <a:t>// ats u</a:t>
            </a:r>
            <a:endParaRPr lang="en-US" sz="18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000000"/>
                </a:solidFill>
                <a:latin typeface="Menlo" panose="020B0609030804020204" pitchFamily="49" charset="0"/>
              </a:rPr>
              <a:t>  }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0000"/>
                </a:solidFill>
                <a:latin typeface="Menlo" panose="020B0609030804020204" pitchFamily="49" charset="0"/>
              </a:rPr>
              <a:t>}</a:t>
            </a:r>
          </a:p>
          <a:p>
            <a:pPr marL="0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46150599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2E050-DC64-FD49-A8E4-63A51ED68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Example in C#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B53EA0-1B4A-F648-9248-8C9691B976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725" y="1447800"/>
            <a:ext cx="8210550" cy="43513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>
                <a:solidFill>
                  <a:srgbClr val="0000FF"/>
                </a:solidFill>
                <a:latin typeface="Menlo" panose="020B0609030804020204" pitchFamily="49" charset="0"/>
              </a:rPr>
              <a:t>using</a:t>
            </a:r>
            <a:r>
              <a:rPr lang="en-US" sz="18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US" sz="1800" dirty="0">
                <a:solidFill>
                  <a:srgbClr val="00006D"/>
                </a:solidFill>
                <a:latin typeface="Menlo" panose="020B0609030804020204" pitchFamily="49" charset="0"/>
              </a:rPr>
              <a:t>System</a:t>
            </a:r>
            <a:r>
              <a:rPr lang="en-US" sz="1800" dirty="0">
                <a:solidFill>
                  <a:srgbClr val="000000"/>
                </a:solidFill>
                <a:latin typeface="Menlo" panose="020B0609030804020204" pitchFamily="49" charset="0"/>
              </a:rPr>
              <a:t>;</a:t>
            </a:r>
            <a:endParaRPr lang="en-US" sz="1800" dirty="0">
              <a:solidFill>
                <a:srgbClr val="00006D"/>
              </a:solidFill>
              <a:latin typeface="Menlo" panose="020B0609030804020204" pitchFamily="49" charset="0"/>
            </a:endParaRPr>
          </a:p>
          <a:p>
            <a:pPr marL="0" indent="0">
              <a:buNone/>
            </a:pPr>
            <a:endParaRPr lang="en-US" sz="18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0000FF"/>
                </a:solidFill>
                <a:latin typeface="Menlo" panose="020B0609030804020204" pitchFamily="49" charset="0"/>
              </a:rPr>
              <a:t>class</a:t>
            </a:r>
            <a:r>
              <a:rPr lang="en-US" sz="1800" dirty="0">
                <a:solidFill>
                  <a:srgbClr val="000000"/>
                </a:solidFill>
                <a:latin typeface="Menlo" panose="020B0609030804020204" pitchFamily="49" charset="0"/>
              </a:rPr>
              <a:t> Example {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0000"/>
                </a:solidFill>
                <a:latin typeface="Menlo" panose="020B0609030804020204" pitchFamily="49" charset="0"/>
              </a:rPr>
              <a:t>  </a:t>
            </a:r>
            <a:r>
              <a:rPr lang="en-US" sz="1800" dirty="0">
                <a:solidFill>
                  <a:srgbClr val="0000FF"/>
                </a:solidFill>
                <a:latin typeface="Menlo" panose="020B0609030804020204" pitchFamily="49" charset="0"/>
              </a:rPr>
              <a:t>public</a:t>
            </a:r>
            <a:r>
              <a:rPr lang="en-US" sz="18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US" sz="1800" dirty="0">
                <a:solidFill>
                  <a:srgbClr val="0000FF"/>
                </a:solidFill>
                <a:latin typeface="Menlo" panose="020B0609030804020204" pitchFamily="49" charset="0"/>
              </a:rPr>
              <a:t>static</a:t>
            </a:r>
            <a:r>
              <a:rPr lang="en-US" sz="18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US" sz="1800" dirty="0">
                <a:solidFill>
                  <a:srgbClr val="0000FF"/>
                </a:solidFill>
                <a:latin typeface="Menlo" panose="020B0609030804020204" pitchFamily="49" charset="0"/>
              </a:rPr>
              <a:t>void</a:t>
            </a:r>
            <a:r>
              <a:rPr lang="en-US" sz="1800" dirty="0">
                <a:solidFill>
                  <a:srgbClr val="000000"/>
                </a:solidFill>
                <a:latin typeface="Menlo" panose="020B0609030804020204" pitchFamily="49" charset="0"/>
              </a:rPr>
              <a:t> Main (</a:t>
            </a:r>
            <a:r>
              <a:rPr lang="en-US" sz="1800" dirty="0">
                <a:solidFill>
                  <a:srgbClr val="0000FF"/>
                </a:solidFill>
                <a:latin typeface="Menlo" panose="020B0609030804020204" pitchFamily="49" charset="0"/>
              </a:rPr>
              <a:t>string</a:t>
            </a:r>
            <a:r>
              <a:rPr lang="en-US" sz="1800" dirty="0">
                <a:solidFill>
                  <a:srgbClr val="000000"/>
                </a:solidFill>
                <a:latin typeface="Menlo" panose="020B0609030804020204" pitchFamily="49" charset="0"/>
              </a:rPr>
              <a:t>[] </a:t>
            </a:r>
            <a:r>
              <a:rPr lang="en-US" sz="1800" dirty="0" err="1">
                <a:solidFill>
                  <a:srgbClr val="000000"/>
                </a:solidFill>
                <a:latin typeface="Menlo" panose="020B0609030804020204" pitchFamily="49" charset="0"/>
              </a:rPr>
              <a:t>args</a:t>
            </a:r>
            <a:r>
              <a:rPr lang="en-US" sz="1800" dirty="0">
                <a:solidFill>
                  <a:srgbClr val="000000"/>
                </a:solidFill>
                <a:latin typeface="Menlo" panose="020B0609030804020204" pitchFamily="49" charset="0"/>
              </a:rPr>
              <a:t>) {</a:t>
            </a:r>
            <a:endParaRPr lang="en-US" sz="1800" dirty="0">
              <a:solidFill>
                <a:srgbClr val="0000FF"/>
              </a:solidFill>
              <a:latin typeface="Menlo" panose="020B0609030804020204" pitchFamily="49" charset="0"/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000000"/>
                </a:solidFill>
                <a:latin typeface="Menlo" panose="020B0609030804020204" pitchFamily="49" charset="0"/>
              </a:rPr>
              <a:t>    </a:t>
            </a:r>
            <a:r>
              <a:rPr lang="en-US" sz="1800" dirty="0">
                <a:solidFill>
                  <a:srgbClr val="0000FF"/>
                </a:solidFill>
                <a:latin typeface="Menlo" panose="020B0609030804020204" pitchFamily="49" charset="0"/>
              </a:rPr>
              <a:t>string</a:t>
            </a:r>
            <a:r>
              <a:rPr lang="en-US" sz="18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Menlo" panose="020B0609030804020204" pitchFamily="49" charset="0"/>
              </a:rPr>
              <a:t>myStr</a:t>
            </a:r>
            <a:r>
              <a:rPr lang="en-US" sz="1800" dirty="0">
                <a:solidFill>
                  <a:srgbClr val="000000"/>
                </a:solidFill>
                <a:latin typeface="Menlo" panose="020B0609030804020204" pitchFamily="49" charset="0"/>
              </a:rPr>
              <a:t> = </a:t>
            </a:r>
            <a:r>
              <a:rPr lang="en-US" sz="1800" dirty="0">
                <a:solidFill>
                  <a:srgbClr val="900112"/>
                </a:solidFill>
                <a:latin typeface="Menlo" panose="020B0609030804020204" pitchFamily="49" charset="0"/>
              </a:rPr>
              <a:t>"</a:t>
            </a:r>
            <a:r>
              <a:rPr lang="en-US" sz="1800" dirty="0" err="1">
                <a:solidFill>
                  <a:srgbClr val="900112"/>
                </a:solidFill>
                <a:latin typeface="Menlo" panose="020B0609030804020204" pitchFamily="49" charset="0"/>
              </a:rPr>
              <a:t>Whats</a:t>
            </a:r>
            <a:r>
              <a:rPr lang="en-US" sz="1800" dirty="0">
                <a:solidFill>
                  <a:srgbClr val="900112"/>
                </a:solidFill>
                <a:latin typeface="Menlo" panose="020B0609030804020204" pitchFamily="49" charset="0"/>
              </a:rPr>
              <a:t> up, Doc?"</a:t>
            </a:r>
            <a:r>
              <a:rPr lang="en-US" sz="1800" dirty="0">
                <a:solidFill>
                  <a:srgbClr val="000000"/>
                </a:solidFill>
                <a:latin typeface="Menlo" panose="020B0609030804020204" pitchFamily="49" charset="0"/>
              </a:rPr>
              <a:t>;</a:t>
            </a:r>
            <a:endParaRPr lang="en-US" sz="1800" dirty="0">
              <a:solidFill>
                <a:srgbClr val="900112"/>
              </a:solidFill>
              <a:latin typeface="Menlo" panose="020B0609030804020204" pitchFamily="49" charset="0"/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000000"/>
                </a:solidFill>
                <a:latin typeface="Menlo" panose="020B0609030804020204" pitchFamily="49" charset="0"/>
              </a:rPr>
              <a:t>    </a:t>
            </a:r>
            <a:r>
              <a:rPr lang="en-US" sz="1800" dirty="0" err="1">
                <a:solidFill>
                  <a:srgbClr val="000000"/>
                </a:solidFill>
                <a:latin typeface="Menlo" panose="020B0609030804020204" pitchFamily="49" charset="0"/>
              </a:rPr>
              <a:t>Console.WriteLine</a:t>
            </a:r>
            <a:r>
              <a:rPr lang="en-US" sz="1800" dirty="0">
                <a:solidFill>
                  <a:srgbClr val="000000"/>
                </a:solidFill>
                <a:latin typeface="Menlo" panose="020B0609030804020204" pitchFamily="49" charset="0"/>
              </a:rPr>
              <a:t> (</a:t>
            </a:r>
            <a:r>
              <a:rPr lang="en-US" sz="1800" dirty="0" err="1">
                <a:solidFill>
                  <a:srgbClr val="000000"/>
                </a:solidFill>
                <a:latin typeface="Menlo" panose="020B0609030804020204" pitchFamily="49" charset="0"/>
              </a:rPr>
              <a:t>myStr.Length</a:t>
            </a:r>
            <a:r>
              <a:rPr lang="en-US" sz="1800" dirty="0">
                <a:solidFill>
                  <a:srgbClr val="000000"/>
                </a:solidFill>
                <a:latin typeface="Menlo" panose="020B0609030804020204" pitchFamily="49" charset="0"/>
              </a:rPr>
              <a:t>);          </a:t>
            </a:r>
            <a:r>
              <a:rPr lang="en-US" sz="1800" dirty="0">
                <a:solidFill>
                  <a:srgbClr val="9A9A9A"/>
                </a:solidFill>
                <a:latin typeface="Menlo" panose="020B0609030804020204" pitchFamily="49" charset="0"/>
              </a:rPr>
              <a:t>// 14</a:t>
            </a:r>
            <a:endParaRPr lang="en-US" sz="18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000000"/>
                </a:solidFill>
                <a:latin typeface="Menlo" panose="020B0609030804020204" pitchFamily="49" charset="0"/>
              </a:rPr>
              <a:t>    </a:t>
            </a:r>
            <a:r>
              <a:rPr lang="en-US" sz="1800" dirty="0" err="1">
                <a:solidFill>
                  <a:srgbClr val="000000"/>
                </a:solidFill>
                <a:latin typeface="Menlo" panose="020B0609030804020204" pitchFamily="49" charset="0"/>
              </a:rPr>
              <a:t>Console.WriteLine</a:t>
            </a:r>
            <a:r>
              <a:rPr lang="en-US" sz="1800" dirty="0">
                <a:solidFill>
                  <a:srgbClr val="000000"/>
                </a:solidFill>
                <a:latin typeface="Menlo" panose="020B0609030804020204" pitchFamily="49" charset="0"/>
              </a:rPr>
              <a:t> (</a:t>
            </a:r>
            <a:r>
              <a:rPr lang="en-US" sz="1800" dirty="0" err="1">
                <a:solidFill>
                  <a:srgbClr val="000000"/>
                </a:solidFill>
                <a:latin typeface="Menlo" panose="020B0609030804020204" pitchFamily="49" charset="0"/>
              </a:rPr>
              <a:t>myStr.Equals</a:t>
            </a:r>
            <a:r>
              <a:rPr lang="en-US" sz="1800" dirty="0">
                <a:solidFill>
                  <a:srgbClr val="000000"/>
                </a:solidFill>
                <a:latin typeface="Menlo" panose="020B0609030804020204" pitchFamily="49" charset="0"/>
              </a:rPr>
              <a:t>(</a:t>
            </a:r>
            <a:r>
              <a:rPr lang="en-US" sz="1800" dirty="0">
                <a:solidFill>
                  <a:srgbClr val="900112"/>
                </a:solidFill>
                <a:latin typeface="Menlo" panose="020B0609030804020204" pitchFamily="49" charset="0"/>
              </a:rPr>
              <a:t>"Hello"</a:t>
            </a:r>
            <a:r>
              <a:rPr lang="en-US" sz="1800" dirty="0">
                <a:solidFill>
                  <a:srgbClr val="000000"/>
                </a:solidFill>
                <a:latin typeface="Menlo" panose="020B0609030804020204" pitchFamily="49" charset="0"/>
              </a:rPr>
              <a:t>)); </a:t>
            </a:r>
            <a:r>
              <a:rPr lang="en-US" sz="1800" dirty="0">
                <a:solidFill>
                  <a:srgbClr val="9A9A9A"/>
                </a:solidFill>
                <a:latin typeface="Menlo" panose="020B0609030804020204" pitchFamily="49" charset="0"/>
              </a:rPr>
              <a:t>// False</a:t>
            </a:r>
            <a:endParaRPr lang="en-US" sz="18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000000"/>
                </a:solidFill>
                <a:latin typeface="Menlo" panose="020B0609030804020204" pitchFamily="49" charset="0"/>
              </a:rPr>
              <a:t>    </a:t>
            </a:r>
            <a:r>
              <a:rPr lang="en-US" sz="1800" dirty="0" err="1">
                <a:solidFill>
                  <a:srgbClr val="000000"/>
                </a:solidFill>
                <a:latin typeface="Menlo" panose="020B0609030804020204" pitchFamily="49" charset="0"/>
              </a:rPr>
              <a:t>Console.WriteLine</a:t>
            </a:r>
            <a:r>
              <a:rPr lang="en-US" sz="1800" dirty="0">
                <a:solidFill>
                  <a:srgbClr val="000000"/>
                </a:solidFill>
                <a:latin typeface="Menlo" panose="020B0609030804020204" pitchFamily="49" charset="0"/>
              </a:rPr>
              <a:t> (</a:t>
            </a:r>
            <a:r>
              <a:rPr lang="en-US" sz="1800" dirty="0" err="1">
                <a:solidFill>
                  <a:srgbClr val="000000"/>
                </a:solidFill>
                <a:latin typeface="Menlo" panose="020B0609030804020204" pitchFamily="49" charset="0"/>
              </a:rPr>
              <a:t>myStr.IndexOf</a:t>
            </a:r>
            <a:r>
              <a:rPr lang="en-US" sz="1800" dirty="0">
                <a:solidFill>
                  <a:srgbClr val="000000"/>
                </a:solidFill>
                <a:latin typeface="Menlo" panose="020B0609030804020204" pitchFamily="49" charset="0"/>
              </a:rPr>
              <a:t>(</a:t>
            </a:r>
            <a:r>
              <a:rPr lang="en-US" sz="1800" dirty="0">
                <a:solidFill>
                  <a:srgbClr val="900112"/>
                </a:solidFill>
                <a:latin typeface="Menlo" panose="020B0609030804020204" pitchFamily="49" charset="0"/>
              </a:rPr>
              <a:t>'s'</a:t>
            </a:r>
            <a:r>
              <a:rPr lang="en-US" sz="1800" dirty="0">
                <a:solidFill>
                  <a:srgbClr val="000000"/>
                </a:solidFill>
                <a:latin typeface="Menlo" panose="020B0609030804020204" pitchFamily="49" charset="0"/>
              </a:rPr>
              <a:t>));    </a:t>
            </a:r>
            <a:r>
              <a:rPr lang="en-US" sz="1800" dirty="0">
                <a:solidFill>
                  <a:srgbClr val="9A9A9A"/>
                </a:solidFill>
                <a:latin typeface="Menlo" panose="020B0609030804020204" pitchFamily="49" charset="0"/>
              </a:rPr>
              <a:t>// 4</a:t>
            </a:r>
            <a:endParaRPr lang="en-US" sz="18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000000"/>
                </a:solidFill>
                <a:latin typeface="Menlo" panose="020B0609030804020204" pitchFamily="49" charset="0"/>
              </a:rPr>
              <a:t>    </a:t>
            </a:r>
            <a:r>
              <a:rPr lang="en-US" sz="1800" dirty="0" err="1">
                <a:solidFill>
                  <a:srgbClr val="000000"/>
                </a:solidFill>
                <a:latin typeface="Menlo" panose="020B0609030804020204" pitchFamily="49" charset="0"/>
              </a:rPr>
              <a:t>Console.WriteLine</a:t>
            </a:r>
            <a:r>
              <a:rPr lang="en-US" sz="1800" dirty="0">
                <a:solidFill>
                  <a:srgbClr val="000000"/>
                </a:solidFill>
                <a:latin typeface="Menlo" panose="020B0609030804020204" pitchFamily="49" charset="0"/>
              </a:rPr>
              <a:t> (</a:t>
            </a:r>
            <a:r>
              <a:rPr lang="en-US" sz="1800" dirty="0" err="1">
                <a:solidFill>
                  <a:srgbClr val="000000"/>
                </a:solidFill>
                <a:latin typeface="Menlo" panose="020B0609030804020204" pitchFamily="49" charset="0"/>
              </a:rPr>
              <a:t>myStr.Substring</a:t>
            </a:r>
            <a:r>
              <a:rPr lang="en-US" sz="1800" dirty="0">
                <a:solidFill>
                  <a:srgbClr val="000000"/>
                </a:solidFill>
                <a:latin typeface="Menlo" panose="020B0609030804020204" pitchFamily="49" charset="0"/>
              </a:rPr>
              <a:t>(</a:t>
            </a:r>
            <a:r>
              <a:rPr lang="en-US" sz="1800" dirty="0">
                <a:solidFill>
                  <a:srgbClr val="137848"/>
                </a:solidFill>
                <a:latin typeface="Menlo" panose="020B0609030804020204" pitchFamily="49" charset="0"/>
              </a:rPr>
              <a:t>2</a:t>
            </a:r>
            <a:r>
              <a:rPr lang="en-US" sz="1800" dirty="0">
                <a:solidFill>
                  <a:srgbClr val="000000"/>
                </a:solidFill>
                <a:latin typeface="Menlo" panose="020B0609030804020204" pitchFamily="49" charset="0"/>
              </a:rPr>
              <a:t>, </a:t>
            </a:r>
            <a:r>
              <a:rPr lang="en-US" sz="1800" dirty="0">
                <a:solidFill>
                  <a:srgbClr val="137848"/>
                </a:solidFill>
                <a:latin typeface="Menlo" panose="020B0609030804020204" pitchFamily="49" charset="0"/>
              </a:rPr>
              <a:t>7</a:t>
            </a:r>
            <a:r>
              <a:rPr lang="en-US" sz="1800" dirty="0">
                <a:solidFill>
                  <a:srgbClr val="000000"/>
                </a:solidFill>
                <a:latin typeface="Menlo" panose="020B0609030804020204" pitchFamily="49" charset="0"/>
              </a:rPr>
              <a:t>)); </a:t>
            </a:r>
            <a:r>
              <a:rPr lang="en-US" sz="1800" dirty="0">
                <a:solidFill>
                  <a:srgbClr val="9A9A9A"/>
                </a:solidFill>
                <a:latin typeface="Menlo" panose="020B0609030804020204" pitchFamily="49" charset="0"/>
              </a:rPr>
              <a:t>// ats up,</a:t>
            </a:r>
            <a:endParaRPr lang="en-US" sz="18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000000"/>
                </a:solidFill>
                <a:latin typeface="Menlo" panose="020B0609030804020204" pitchFamily="49" charset="0"/>
              </a:rPr>
              <a:t>  }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0000"/>
                </a:solidFill>
                <a:latin typeface="Menlo" panose="020B0609030804020204" pitchFamily="49" charset="0"/>
              </a:rPr>
              <a:t>}</a:t>
            </a:r>
            <a:br>
              <a:rPr lang="en-US" sz="1800" dirty="0">
                <a:solidFill>
                  <a:srgbClr val="000000"/>
                </a:solidFill>
                <a:latin typeface="Menlo" panose="020B0609030804020204" pitchFamily="49" charset="0"/>
              </a:rPr>
            </a:br>
            <a:endParaRPr lang="en-US" sz="18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endParaRPr lang="en-US" sz="1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FEDBD5-96AF-5E43-ADD6-0011680DE244}"/>
              </a:ext>
            </a:extLst>
          </p:cNvPr>
          <p:cNvSpPr txBox="1"/>
          <p:nvPr/>
        </p:nvSpPr>
        <p:spPr>
          <a:xfrm>
            <a:off x="914400" y="5486400"/>
            <a:ext cx="5669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Note the difference in substring between C# and Java</a:t>
            </a:r>
          </a:p>
        </p:txBody>
      </p:sp>
    </p:spTree>
    <p:extLst>
      <p:ext uri="{BB962C8B-B14F-4D97-AF65-F5344CB8AC3E}">
        <p14:creationId xmlns:p14="http://schemas.microsoft.com/office/powerpoint/2010/main" val="77911372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2E050-DC64-FD49-A8E4-63A51ED68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Example in C++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B53EA0-1B4A-F648-9248-8C9691B976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725" y="1447800"/>
            <a:ext cx="8210550" cy="435133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800" dirty="0">
                <a:solidFill>
                  <a:srgbClr val="0000FF"/>
                </a:solidFill>
                <a:latin typeface="Menlo" panose="020B0609030804020204" pitchFamily="49" charset="0"/>
              </a:rPr>
              <a:t>#include</a:t>
            </a:r>
            <a:r>
              <a:rPr lang="en-US" sz="18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US" sz="1800" dirty="0">
                <a:solidFill>
                  <a:srgbClr val="0000FF"/>
                </a:solidFill>
                <a:latin typeface="Menlo" panose="020B0609030804020204" pitchFamily="49" charset="0"/>
              </a:rPr>
              <a:t>&lt;</a:t>
            </a:r>
            <a:r>
              <a:rPr lang="en-US" sz="1800" dirty="0">
                <a:solidFill>
                  <a:srgbClr val="900112"/>
                </a:solidFill>
                <a:latin typeface="Menlo" panose="020B0609030804020204" pitchFamily="49" charset="0"/>
              </a:rPr>
              <a:t>iostream</a:t>
            </a:r>
            <a:r>
              <a:rPr lang="en-US" sz="1800" dirty="0">
                <a:solidFill>
                  <a:srgbClr val="0000FF"/>
                </a:solidFill>
                <a:latin typeface="Menlo" panose="020B0609030804020204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00FF"/>
                </a:solidFill>
                <a:latin typeface="Menlo" panose="020B0609030804020204" pitchFamily="49" charset="0"/>
              </a:rPr>
              <a:t>#include</a:t>
            </a:r>
            <a:r>
              <a:rPr lang="en-US" sz="18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US" sz="1800" dirty="0">
                <a:solidFill>
                  <a:srgbClr val="0000FF"/>
                </a:solidFill>
                <a:latin typeface="Menlo" panose="020B0609030804020204" pitchFamily="49" charset="0"/>
              </a:rPr>
              <a:t>&lt;</a:t>
            </a:r>
            <a:r>
              <a:rPr lang="en-US" sz="1800" dirty="0">
                <a:solidFill>
                  <a:srgbClr val="900112"/>
                </a:solidFill>
                <a:latin typeface="Menlo" panose="020B0609030804020204" pitchFamily="49" charset="0"/>
              </a:rPr>
              <a:t>string</a:t>
            </a:r>
            <a:r>
              <a:rPr lang="en-US" sz="1800" dirty="0">
                <a:solidFill>
                  <a:srgbClr val="0000FF"/>
                </a:solidFill>
                <a:latin typeface="Menlo" panose="020B0609030804020204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00FF"/>
                </a:solidFill>
                <a:latin typeface="Menlo" panose="020B0609030804020204" pitchFamily="49" charset="0"/>
              </a:rPr>
              <a:t>using</a:t>
            </a:r>
            <a:r>
              <a:rPr lang="en-US" sz="18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US" sz="1800" dirty="0">
                <a:solidFill>
                  <a:srgbClr val="0000FF"/>
                </a:solidFill>
                <a:latin typeface="Menlo" panose="020B0609030804020204" pitchFamily="49" charset="0"/>
              </a:rPr>
              <a:t>namespace</a:t>
            </a:r>
            <a:r>
              <a:rPr lang="en-US" sz="1800" dirty="0">
                <a:solidFill>
                  <a:srgbClr val="000000"/>
                </a:solidFill>
                <a:latin typeface="Menlo" panose="020B0609030804020204" pitchFamily="49" charset="0"/>
              </a:rPr>
              <a:t> std;</a:t>
            </a:r>
            <a:endParaRPr lang="en-US" sz="1800" dirty="0">
              <a:solidFill>
                <a:srgbClr val="0000FF"/>
              </a:solidFill>
              <a:latin typeface="Menlo" panose="020B0609030804020204" pitchFamily="49" charset="0"/>
            </a:endParaRPr>
          </a:p>
          <a:p>
            <a:pPr marL="0" indent="0">
              <a:buNone/>
            </a:pPr>
            <a:endParaRPr lang="en-US" sz="18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0000FF"/>
                </a:solidFill>
                <a:latin typeface="Menlo" panose="020B0609030804020204" pitchFamily="49" charset="0"/>
              </a:rPr>
              <a:t>int</a:t>
            </a:r>
            <a:r>
              <a:rPr lang="en-US" sz="1800" dirty="0">
                <a:solidFill>
                  <a:srgbClr val="000000"/>
                </a:solidFill>
                <a:latin typeface="Menlo" panose="020B0609030804020204" pitchFamily="49" charset="0"/>
              </a:rPr>
              <a:t> main() {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0000"/>
                </a:solidFill>
                <a:latin typeface="Menlo" panose="020B0609030804020204" pitchFamily="49" charset="0"/>
              </a:rPr>
              <a:t>  string </a:t>
            </a:r>
            <a:r>
              <a:rPr lang="en-US" sz="1800" dirty="0" err="1">
                <a:solidFill>
                  <a:srgbClr val="000000"/>
                </a:solidFill>
                <a:latin typeface="Menlo" panose="020B0609030804020204" pitchFamily="49" charset="0"/>
              </a:rPr>
              <a:t>myStr</a:t>
            </a:r>
            <a:r>
              <a:rPr lang="en-US" sz="1800" dirty="0">
                <a:solidFill>
                  <a:srgbClr val="000000"/>
                </a:solidFill>
                <a:latin typeface="Menlo" panose="020B0609030804020204" pitchFamily="49" charset="0"/>
              </a:rPr>
              <a:t> = </a:t>
            </a:r>
            <a:r>
              <a:rPr lang="en-US" sz="1800" dirty="0">
                <a:solidFill>
                  <a:srgbClr val="900112"/>
                </a:solidFill>
                <a:latin typeface="Menlo" panose="020B0609030804020204" pitchFamily="49" charset="0"/>
              </a:rPr>
              <a:t>"</a:t>
            </a:r>
            <a:r>
              <a:rPr lang="en-US" sz="1800" dirty="0" err="1">
                <a:solidFill>
                  <a:srgbClr val="900112"/>
                </a:solidFill>
                <a:latin typeface="Menlo" panose="020B0609030804020204" pitchFamily="49" charset="0"/>
              </a:rPr>
              <a:t>Whats</a:t>
            </a:r>
            <a:r>
              <a:rPr lang="en-US" sz="1800" dirty="0">
                <a:solidFill>
                  <a:srgbClr val="900112"/>
                </a:solidFill>
                <a:latin typeface="Menlo" panose="020B0609030804020204" pitchFamily="49" charset="0"/>
              </a:rPr>
              <a:t> up, Doc?"</a:t>
            </a:r>
            <a:r>
              <a:rPr lang="en-US" sz="1800" dirty="0">
                <a:solidFill>
                  <a:srgbClr val="000000"/>
                </a:solidFill>
                <a:latin typeface="Menlo" panose="020B060903080402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0000"/>
                </a:solidFill>
                <a:latin typeface="Menlo" panose="020B0609030804020204" pitchFamily="49" charset="0"/>
              </a:rPr>
              <a:t>  </a:t>
            </a:r>
            <a:r>
              <a:rPr lang="en-US" sz="1800" dirty="0" err="1">
                <a:solidFill>
                  <a:srgbClr val="000000"/>
                </a:solidFill>
                <a:latin typeface="Menlo" panose="020B0609030804020204" pitchFamily="49" charset="0"/>
              </a:rPr>
              <a:t>cout</a:t>
            </a:r>
            <a:r>
              <a:rPr lang="en-US" sz="1800" dirty="0">
                <a:solidFill>
                  <a:srgbClr val="000000"/>
                </a:solidFill>
                <a:latin typeface="Menlo" panose="020B0609030804020204" pitchFamily="49" charset="0"/>
              </a:rPr>
              <a:t> &lt;&lt; </a:t>
            </a:r>
            <a:r>
              <a:rPr lang="en-US" sz="1800" dirty="0" err="1">
                <a:solidFill>
                  <a:srgbClr val="000000"/>
                </a:solidFill>
                <a:latin typeface="Menlo" panose="020B0609030804020204" pitchFamily="49" charset="0"/>
              </a:rPr>
              <a:t>myStr.length</a:t>
            </a:r>
            <a:r>
              <a:rPr lang="en-US" sz="1800" dirty="0">
                <a:solidFill>
                  <a:srgbClr val="000000"/>
                </a:solidFill>
                <a:latin typeface="Menlo" panose="020B0609030804020204" pitchFamily="49" charset="0"/>
              </a:rPr>
              <a:t>() &lt;&lt; </a:t>
            </a:r>
            <a:r>
              <a:rPr lang="en-US" sz="1800" dirty="0" err="1">
                <a:solidFill>
                  <a:srgbClr val="000000"/>
                </a:solidFill>
                <a:latin typeface="Menlo" panose="020B0609030804020204" pitchFamily="49" charset="0"/>
              </a:rPr>
              <a:t>endl</a:t>
            </a:r>
            <a:r>
              <a:rPr lang="en-US" sz="1800" dirty="0">
                <a:solidFill>
                  <a:srgbClr val="000000"/>
                </a:solidFill>
                <a:latin typeface="Menlo" panose="020B0609030804020204" pitchFamily="49" charset="0"/>
              </a:rPr>
              <a:t>;         </a:t>
            </a:r>
            <a:r>
              <a:rPr lang="en-US" sz="1800" dirty="0">
                <a:solidFill>
                  <a:srgbClr val="9A9A9A"/>
                </a:solidFill>
                <a:latin typeface="Menlo" panose="020B0609030804020204" pitchFamily="49" charset="0"/>
              </a:rPr>
              <a:t>// 14</a:t>
            </a:r>
            <a:endParaRPr lang="en-US" sz="18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000000"/>
                </a:solidFill>
                <a:latin typeface="Menlo" panose="020B0609030804020204" pitchFamily="49" charset="0"/>
              </a:rPr>
              <a:t>  </a:t>
            </a:r>
            <a:r>
              <a:rPr lang="en-US" sz="1800" dirty="0">
                <a:solidFill>
                  <a:srgbClr val="9A9A9A"/>
                </a:solidFill>
                <a:latin typeface="Menlo" panose="020B0609030804020204" pitchFamily="49" charset="0"/>
              </a:rPr>
              <a:t>// Note: if strings are equal, this would return 0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0000"/>
                </a:solidFill>
                <a:latin typeface="Menlo" panose="020B0609030804020204" pitchFamily="49" charset="0"/>
              </a:rPr>
              <a:t>  </a:t>
            </a:r>
            <a:r>
              <a:rPr lang="en-US" sz="1800" dirty="0" err="1">
                <a:solidFill>
                  <a:srgbClr val="000000"/>
                </a:solidFill>
                <a:latin typeface="Menlo" panose="020B0609030804020204" pitchFamily="49" charset="0"/>
              </a:rPr>
              <a:t>cout</a:t>
            </a:r>
            <a:r>
              <a:rPr lang="en-US" sz="1800" dirty="0">
                <a:solidFill>
                  <a:srgbClr val="000000"/>
                </a:solidFill>
                <a:latin typeface="Menlo" panose="020B0609030804020204" pitchFamily="49" charset="0"/>
              </a:rPr>
              <a:t> &lt;&lt; </a:t>
            </a:r>
            <a:r>
              <a:rPr lang="en-US" sz="1800" dirty="0" err="1">
                <a:solidFill>
                  <a:srgbClr val="000000"/>
                </a:solidFill>
                <a:latin typeface="Menlo" panose="020B0609030804020204" pitchFamily="49" charset="0"/>
              </a:rPr>
              <a:t>myStr.compare</a:t>
            </a:r>
            <a:r>
              <a:rPr lang="en-US" sz="1800" dirty="0">
                <a:solidFill>
                  <a:srgbClr val="000000"/>
                </a:solidFill>
                <a:latin typeface="Menlo" panose="020B0609030804020204" pitchFamily="49" charset="0"/>
              </a:rPr>
              <a:t>(</a:t>
            </a:r>
            <a:r>
              <a:rPr lang="en-US" sz="1800" dirty="0">
                <a:solidFill>
                  <a:srgbClr val="900112"/>
                </a:solidFill>
                <a:latin typeface="Menlo" panose="020B0609030804020204" pitchFamily="49" charset="0"/>
              </a:rPr>
              <a:t>"Hello"</a:t>
            </a:r>
            <a:r>
              <a:rPr lang="en-US" sz="1800" dirty="0">
                <a:solidFill>
                  <a:srgbClr val="000000"/>
                </a:solidFill>
                <a:latin typeface="Menlo" panose="020B0609030804020204" pitchFamily="49" charset="0"/>
              </a:rPr>
              <a:t>) &lt;&lt; </a:t>
            </a:r>
            <a:r>
              <a:rPr lang="en-US" sz="1800" dirty="0" err="1">
                <a:solidFill>
                  <a:srgbClr val="000000"/>
                </a:solidFill>
                <a:latin typeface="Menlo" panose="020B0609030804020204" pitchFamily="49" charset="0"/>
              </a:rPr>
              <a:t>endl</a:t>
            </a:r>
            <a:r>
              <a:rPr lang="en-US" sz="1800" dirty="0">
                <a:solidFill>
                  <a:srgbClr val="000000"/>
                </a:solidFill>
                <a:latin typeface="Menlo" panose="020B0609030804020204" pitchFamily="49" charset="0"/>
              </a:rPr>
              <a:t>; </a:t>
            </a:r>
            <a:r>
              <a:rPr lang="en-US" sz="1800" dirty="0">
                <a:solidFill>
                  <a:srgbClr val="9A9A9A"/>
                </a:solidFill>
                <a:latin typeface="Menlo" panose="020B0609030804020204" pitchFamily="49" charset="0"/>
              </a:rPr>
              <a:t>// 1</a:t>
            </a:r>
            <a:endParaRPr lang="en-US" sz="18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000000"/>
                </a:solidFill>
                <a:latin typeface="Menlo" panose="020B0609030804020204" pitchFamily="49" charset="0"/>
              </a:rPr>
              <a:t>  </a:t>
            </a:r>
            <a:r>
              <a:rPr lang="en-US" sz="1800" dirty="0" err="1">
                <a:solidFill>
                  <a:srgbClr val="000000"/>
                </a:solidFill>
                <a:latin typeface="Menlo" panose="020B0609030804020204" pitchFamily="49" charset="0"/>
              </a:rPr>
              <a:t>cout</a:t>
            </a:r>
            <a:r>
              <a:rPr lang="en-US" sz="1800" dirty="0">
                <a:solidFill>
                  <a:srgbClr val="000000"/>
                </a:solidFill>
                <a:latin typeface="Menlo" panose="020B0609030804020204" pitchFamily="49" charset="0"/>
              </a:rPr>
              <a:t> &lt;&lt; </a:t>
            </a:r>
            <a:r>
              <a:rPr lang="en-US" sz="1800" dirty="0" err="1">
                <a:solidFill>
                  <a:srgbClr val="000000"/>
                </a:solidFill>
                <a:latin typeface="Menlo" panose="020B0609030804020204" pitchFamily="49" charset="0"/>
              </a:rPr>
              <a:t>myStr.find</a:t>
            </a:r>
            <a:r>
              <a:rPr lang="en-US" sz="1800" dirty="0">
                <a:solidFill>
                  <a:srgbClr val="000000"/>
                </a:solidFill>
                <a:latin typeface="Menlo" panose="020B0609030804020204" pitchFamily="49" charset="0"/>
              </a:rPr>
              <a:t>(</a:t>
            </a:r>
            <a:r>
              <a:rPr lang="en-US" sz="1800" dirty="0">
                <a:solidFill>
                  <a:srgbClr val="900112"/>
                </a:solidFill>
                <a:latin typeface="Menlo" panose="020B0609030804020204" pitchFamily="49" charset="0"/>
              </a:rPr>
              <a:t>'s'</a:t>
            </a:r>
            <a:r>
              <a:rPr lang="en-US" sz="1800" dirty="0">
                <a:solidFill>
                  <a:srgbClr val="000000"/>
                </a:solidFill>
                <a:latin typeface="Menlo" panose="020B0609030804020204" pitchFamily="49" charset="0"/>
              </a:rPr>
              <a:t>) &lt;&lt; </a:t>
            </a:r>
            <a:r>
              <a:rPr lang="en-US" sz="1800" dirty="0" err="1">
                <a:solidFill>
                  <a:srgbClr val="000000"/>
                </a:solidFill>
                <a:latin typeface="Menlo" panose="020B0609030804020204" pitchFamily="49" charset="0"/>
              </a:rPr>
              <a:t>endl</a:t>
            </a:r>
            <a:r>
              <a:rPr lang="en-US" sz="1800" dirty="0">
                <a:solidFill>
                  <a:srgbClr val="000000"/>
                </a:solidFill>
                <a:latin typeface="Menlo" panose="020B0609030804020204" pitchFamily="49" charset="0"/>
              </a:rPr>
              <a:t>;        </a:t>
            </a:r>
            <a:r>
              <a:rPr lang="en-US" sz="1800" dirty="0">
                <a:solidFill>
                  <a:srgbClr val="9A9A9A"/>
                </a:solidFill>
                <a:latin typeface="Menlo" panose="020B0609030804020204" pitchFamily="49" charset="0"/>
              </a:rPr>
              <a:t>// 4</a:t>
            </a:r>
            <a:endParaRPr lang="en-US" sz="18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000000"/>
                </a:solidFill>
                <a:latin typeface="Menlo" panose="020B0609030804020204" pitchFamily="49" charset="0"/>
              </a:rPr>
              <a:t>  </a:t>
            </a:r>
            <a:r>
              <a:rPr lang="en-US" sz="1800" dirty="0" err="1">
                <a:solidFill>
                  <a:srgbClr val="000000"/>
                </a:solidFill>
                <a:latin typeface="Menlo" panose="020B0609030804020204" pitchFamily="49" charset="0"/>
              </a:rPr>
              <a:t>cout</a:t>
            </a:r>
            <a:r>
              <a:rPr lang="en-US" sz="1800" dirty="0">
                <a:solidFill>
                  <a:srgbClr val="000000"/>
                </a:solidFill>
                <a:latin typeface="Menlo" panose="020B0609030804020204" pitchFamily="49" charset="0"/>
              </a:rPr>
              <a:t> &lt;&lt; </a:t>
            </a:r>
            <a:r>
              <a:rPr lang="en-US" sz="1800" dirty="0" err="1">
                <a:solidFill>
                  <a:srgbClr val="000000"/>
                </a:solidFill>
                <a:latin typeface="Menlo" panose="020B0609030804020204" pitchFamily="49" charset="0"/>
              </a:rPr>
              <a:t>myStr.substr</a:t>
            </a:r>
            <a:r>
              <a:rPr lang="en-US" sz="1800" dirty="0">
                <a:solidFill>
                  <a:srgbClr val="000000"/>
                </a:solidFill>
                <a:latin typeface="Menlo" panose="020B0609030804020204" pitchFamily="49" charset="0"/>
              </a:rPr>
              <a:t>(</a:t>
            </a:r>
            <a:r>
              <a:rPr lang="en-US" sz="1800" dirty="0">
                <a:solidFill>
                  <a:srgbClr val="137848"/>
                </a:solidFill>
                <a:latin typeface="Menlo" panose="020B0609030804020204" pitchFamily="49" charset="0"/>
              </a:rPr>
              <a:t>2</a:t>
            </a:r>
            <a:r>
              <a:rPr lang="en-US" sz="1800" dirty="0">
                <a:solidFill>
                  <a:srgbClr val="000000"/>
                </a:solidFill>
                <a:latin typeface="Menlo" panose="020B0609030804020204" pitchFamily="49" charset="0"/>
              </a:rPr>
              <a:t>, </a:t>
            </a:r>
            <a:r>
              <a:rPr lang="en-US" sz="1800" dirty="0">
                <a:solidFill>
                  <a:srgbClr val="137848"/>
                </a:solidFill>
                <a:latin typeface="Menlo" panose="020B0609030804020204" pitchFamily="49" charset="0"/>
              </a:rPr>
              <a:t>7</a:t>
            </a:r>
            <a:r>
              <a:rPr lang="en-US" sz="1800" dirty="0">
                <a:solidFill>
                  <a:srgbClr val="000000"/>
                </a:solidFill>
                <a:latin typeface="Menlo" panose="020B0609030804020204" pitchFamily="49" charset="0"/>
              </a:rPr>
              <a:t>) &lt;&lt; </a:t>
            </a:r>
            <a:r>
              <a:rPr lang="en-US" sz="1800" dirty="0" err="1">
                <a:solidFill>
                  <a:srgbClr val="000000"/>
                </a:solidFill>
                <a:latin typeface="Menlo" panose="020B0609030804020204" pitchFamily="49" charset="0"/>
              </a:rPr>
              <a:t>endl</a:t>
            </a:r>
            <a:r>
              <a:rPr lang="en-US" sz="1800" dirty="0">
                <a:solidFill>
                  <a:srgbClr val="000000"/>
                </a:solidFill>
                <a:latin typeface="Menlo" panose="020B0609030804020204" pitchFamily="49" charset="0"/>
              </a:rPr>
              <a:t>;     </a:t>
            </a:r>
            <a:r>
              <a:rPr lang="en-US" sz="1800" dirty="0">
                <a:solidFill>
                  <a:srgbClr val="9A9A9A"/>
                </a:solidFill>
                <a:latin typeface="Menlo" panose="020B0609030804020204" pitchFamily="49" charset="0"/>
              </a:rPr>
              <a:t>// ats up,</a:t>
            </a:r>
            <a:endParaRPr lang="en-US" sz="18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pPr marL="0" indent="0">
              <a:buNone/>
            </a:pPr>
            <a:endParaRPr lang="en-US" sz="18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000000"/>
                </a:solidFill>
                <a:latin typeface="Menlo" panose="020B060903080402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29256459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76201"/>
            <a:ext cx="7886700" cy="1614488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19200"/>
            <a:ext cx="7886700" cy="4729164"/>
          </a:xfrm>
        </p:spPr>
        <p:txBody>
          <a:bodyPr rtlCol="0">
            <a:noAutofit/>
          </a:bodyPr>
          <a:lstStyle/>
          <a:p>
            <a:pPr marL="457200" indent="-457200" fontAlgn="auto">
              <a:lnSpc>
                <a:spcPct val="150000"/>
              </a:lnSpc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Variable declaration indicates its </a:t>
            </a:r>
            <a:r>
              <a:rPr lang="en-US" altLang="en-US" sz="24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type</a:t>
            </a:r>
            <a:r>
              <a:rPr lang="en-US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 and possibly its </a:t>
            </a:r>
            <a:r>
              <a:rPr lang="en-US" altLang="en-US" sz="24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initial value</a:t>
            </a:r>
            <a:r>
              <a:rPr lang="en-US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.</a:t>
            </a:r>
          </a:p>
          <a:p>
            <a:pPr marL="457200" indent="-457200" fontAlgn="auto">
              <a:lnSpc>
                <a:spcPct val="150000"/>
              </a:lnSpc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A value is assigned using </a:t>
            </a:r>
            <a:r>
              <a:rPr lang="en-US" altLang="en-US" sz="24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assignment operator</a:t>
            </a:r>
            <a:r>
              <a:rPr lang="en-US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.</a:t>
            </a:r>
          </a:p>
          <a:p>
            <a:pPr marL="457200" indent="-457200" fontAlgn="auto">
              <a:lnSpc>
                <a:spcPct val="150000"/>
              </a:lnSpc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A constant value doesn’t change</a:t>
            </a:r>
          </a:p>
          <a:p>
            <a:pPr marL="457200" indent="-457200" fontAlgn="auto">
              <a:lnSpc>
                <a:spcPct val="150000"/>
              </a:lnSpc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Data type tells how much memory to allocate, the format in which to store data, and the types of operations you will perform on data.</a:t>
            </a:r>
          </a:p>
          <a:p>
            <a:pPr marL="457200" indent="-457200" fontAlgn="auto">
              <a:lnSpc>
                <a:spcPct val="150000"/>
              </a:lnSpc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Primitive data types include four integer types, two </a:t>
            </a:r>
            <a:r>
              <a:rPr lang="en-US" alt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floating point types, </a:t>
            </a:r>
            <a:r>
              <a:rPr lang="en-US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character and </a:t>
            </a:r>
            <a:r>
              <a:rPr lang="en-US" alt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boolean</a:t>
            </a:r>
            <a:r>
              <a:rPr lang="en-US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.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7107" name="Date Placeholder 3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2D54854A-4183-5543-A699-12A0FE8385F9}" type="datetime1">
              <a:rPr lang="en-US" altLang="en-US">
                <a:solidFill>
                  <a:srgbClr val="FFFFFF"/>
                </a:solidFill>
              </a:rPr>
              <a:pPr/>
              <a:t>9/6/2023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sz="4400" dirty="0">
                <a:solidFill>
                  <a:schemeClr val="tx1">
                    <a:lumMod val="75000"/>
                    <a:lumOff val="25000"/>
                  </a:schemeClr>
                </a:solidFill>
                <a:ea typeface="Arial" charset="0"/>
                <a:cs typeface="Arial" charset="0"/>
              </a:rPr>
              <a:t>White Space</a:t>
            </a:r>
          </a:p>
        </p:txBody>
      </p:sp>
      <p:sp>
        <p:nvSpPr>
          <p:cNvPr id="24578" name="Rectangle 3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91440" indent="-91440" fontAlgn="auto">
              <a:buFont typeface="Calibri" panose="020F0502020204030204" pitchFamily="34" charset="0"/>
              <a:buChar char=" "/>
              <a:defRPr/>
            </a:pPr>
            <a:r>
              <a:rPr lang="en-US" altLang="en-US" sz="2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Spaces, blank lines, and tabs are called </a:t>
            </a:r>
            <a:r>
              <a:rPr lang="en-US" altLang="en-US" sz="2500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white space:</a:t>
            </a:r>
          </a:p>
          <a:p>
            <a:pPr marL="457200" indent="-457200" fontAlgn="auto">
              <a:buFont typeface="+mj-lt"/>
              <a:buAutoNum type="arabicPeriod"/>
              <a:defRPr/>
            </a:pPr>
            <a:r>
              <a:rPr lang="en-US" altLang="en-US" sz="2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Used to </a:t>
            </a:r>
            <a:r>
              <a:rPr lang="en-US" altLang="en-US" sz="2500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separate words</a:t>
            </a:r>
            <a:r>
              <a:rPr lang="en-US" altLang="en-US" sz="2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and symbols in a program. Extra white space is ignored</a:t>
            </a:r>
          </a:p>
          <a:p>
            <a:pPr marL="457200" indent="-457200" fontAlgn="auto">
              <a:buFont typeface="+mj-lt"/>
              <a:buAutoNum type="arabicPeriod"/>
              <a:defRPr/>
            </a:pPr>
            <a:r>
              <a:rPr lang="en-US" altLang="en-US" sz="2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valid program syntax can be formatted many ways</a:t>
            </a:r>
          </a:p>
          <a:p>
            <a:pPr marL="457200" indent="-457200" fontAlgn="auto">
              <a:buFont typeface="+mj-lt"/>
              <a:buAutoNum type="arabicPeriod"/>
              <a:defRPr/>
            </a:pPr>
            <a:r>
              <a:rPr lang="en-US" altLang="en-US" sz="2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Use whitespace enhance readability, using consistent indentation</a:t>
            </a:r>
          </a:p>
        </p:txBody>
      </p:sp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/>
          </p:cNvSpPr>
          <p:nvPr>
            <p:ph type="title"/>
          </p:nvPr>
        </p:nvSpPr>
        <p:spPr>
          <a:xfrm>
            <a:off x="800100" y="685800"/>
            <a:ext cx="7543800" cy="8255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sz="4400" dirty="0">
                <a:solidFill>
                  <a:schemeClr val="tx1">
                    <a:lumMod val="75000"/>
                    <a:lumOff val="25000"/>
                  </a:schemeClr>
                </a:solidFill>
                <a:ea typeface="Arial" charset="0"/>
                <a:cs typeface="Arial" charset="0"/>
              </a:rPr>
              <a:t>Character Strings</a:t>
            </a:r>
          </a:p>
        </p:txBody>
      </p:sp>
      <p:sp>
        <p:nvSpPr>
          <p:cNvPr id="13314" name="Rectangle 3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80000"/>
              </a:lnSpc>
            </a:pPr>
            <a:r>
              <a:rPr lang="en-US" altLang="en-US" sz="2800" dirty="0"/>
              <a:t>A “string literal” contains 0 or more characters enclosed with </a:t>
            </a:r>
            <a:r>
              <a:rPr lang="en-US" altLang="en-US" sz="2800" u="sng" dirty="0"/>
              <a:t>double</a:t>
            </a:r>
            <a:r>
              <a:rPr lang="en-US" altLang="en-US" sz="2800" dirty="0"/>
              <a:t> quotes. They turn </a:t>
            </a:r>
            <a:r>
              <a:rPr lang="en-US" altLang="en-US" sz="2800" dirty="0">
                <a:solidFill>
                  <a:srgbClr val="C00000"/>
                </a:solidFill>
              </a:rPr>
              <a:t>RED</a:t>
            </a:r>
            <a:r>
              <a:rPr lang="en-US" altLang="en-US" sz="2800" dirty="0"/>
              <a:t> in some IDEs (like repl.it)</a:t>
            </a:r>
            <a:endParaRPr lang="en-US" altLang="en-US" sz="2800" dirty="0">
              <a:cs typeface="Calibri"/>
            </a:endParaRPr>
          </a:p>
          <a:p>
            <a:pPr>
              <a:lnSpc>
                <a:spcPct val="80000"/>
              </a:lnSpc>
            </a:pPr>
            <a:r>
              <a:rPr lang="en-US" altLang="en-US" sz="2800" dirty="0"/>
              <a:t>Examples:</a:t>
            </a:r>
          </a:p>
          <a:p>
            <a:pPr lvl="1">
              <a:lnSpc>
                <a:spcPct val="80000"/>
              </a:lnSpc>
            </a:pPr>
            <a:r>
              <a:rPr lang="en-US" altLang="en-US" sz="2400" dirty="0"/>
              <a:t>“</a:t>
            </a:r>
            <a:r>
              <a:rPr lang="en-US" altLang="en-US" sz="2400" dirty="0">
                <a:solidFill>
                  <a:srgbClr val="C00000"/>
                </a:solidFill>
              </a:rPr>
              <a:t>The quick brown fox jumped.</a:t>
            </a:r>
            <a:r>
              <a:rPr lang="en-US" altLang="en-US" sz="2400" dirty="0"/>
              <a:t>”</a:t>
            </a:r>
          </a:p>
          <a:p>
            <a:pPr lvl="1">
              <a:lnSpc>
                <a:spcPct val="80000"/>
              </a:lnSpc>
            </a:pPr>
            <a:r>
              <a:rPr lang="en-US" altLang="en-US" sz="2400" dirty="0"/>
              <a:t>“</a:t>
            </a:r>
            <a:r>
              <a:rPr lang="en-US" altLang="en-US" sz="2400" dirty="0">
                <a:solidFill>
                  <a:srgbClr val="C00000"/>
                </a:solidFill>
              </a:rPr>
              <a:t>x</a:t>
            </a:r>
            <a:r>
              <a:rPr lang="en-US" altLang="en-US" sz="2400" dirty="0"/>
              <a:t>” </a:t>
            </a:r>
            <a:endParaRPr lang="en-US" altLang="en-US" sz="2800" dirty="0"/>
          </a:p>
          <a:p>
            <a:pPr>
              <a:lnSpc>
                <a:spcPct val="80000"/>
              </a:lnSpc>
            </a:pPr>
            <a:r>
              <a:rPr lang="en-US" altLang="en-US" sz="2800" dirty="0">
                <a:cs typeface="Calibri" panose="020F0502020204030204"/>
              </a:rPr>
              <a:t>We'll talk more about strings later</a:t>
            </a:r>
          </a:p>
        </p:txBody>
      </p:sp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8402638" cy="3621088"/>
          </a:xfrm>
        </p:spPr>
        <p:txBody>
          <a:bodyPr rtlCol="0">
            <a:normAutofit/>
          </a:bodyPr>
          <a:lstStyle/>
          <a:p>
            <a:pPr marL="91440" indent="-91440" fontAlgn="auto">
              <a:buFont typeface="Calibri" panose="020F0502020204030204" pitchFamily="34" charset="0"/>
              <a:buChar char=" "/>
              <a:defRPr/>
            </a:pPr>
            <a:r>
              <a:rPr lang="en-US" alt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System.out.println</a:t>
            </a: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 (“</a:t>
            </a:r>
            <a:r>
              <a:rPr lang="en-US" altLang="en-US" sz="2000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Whatever you are, be a good one.</a:t>
            </a: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”);</a:t>
            </a:r>
          </a:p>
          <a:p>
            <a:pPr marL="91440" indent="-91440" fontAlgn="auto">
              <a:buFont typeface="Calibri" panose="020F0502020204030204" pitchFamily="34" charset="0"/>
              <a:buChar char=" "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 fontAlgn="auto">
              <a:buFont typeface="+mj-lt"/>
              <a:buAutoNum type="arabicPeriod"/>
              <a:defRPr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System represents the Operating System</a:t>
            </a:r>
          </a:p>
          <a:p>
            <a:pPr marL="457200" indent="-457200" fontAlgn="auto">
              <a:buFont typeface="+mj-lt"/>
              <a:buAutoNum type="arabicPeriod"/>
              <a:defRPr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“out” is the console/screen data stream</a:t>
            </a:r>
          </a:p>
          <a:p>
            <a:pPr marL="457200" indent="-457200" fontAlgn="auto">
              <a:buFont typeface="+mj-lt"/>
              <a:buAutoNum type="arabicPeriod"/>
              <a:defRPr/>
            </a:pP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println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is a “function” to push data to the console</a:t>
            </a:r>
          </a:p>
        </p:txBody>
      </p:sp>
      <p:pic>
        <p:nvPicPr>
          <p:cNvPr id="15" name="Picture 10" descr="elated image" title="Java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4267200"/>
            <a:ext cx="1870075" cy="1868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6" name="Rectangle 2"/>
          <p:cNvSpPr>
            <a:spLocks noGrp="1"/>
          </p:cNvSpPr>
          <p:nvPr>
            <p:ph type="title"/>
          </p:nvPr>
        </p:nvSpPr>
        <p:spPr>
          <a:xfrm>
            <a:off x="457200" y="533400"/>
            <a:ext cx="7543800" cy="10668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sz="4400" dirty="0">
                <a:solidFill>
                  <a:schemeClr val="tx1">
                    <a:lumMod val="75000"/>
                    <a:lumOff val="25000"/>
                  </a:schemeClr>
                </a:solidFill>
                <a:ea typeface="Arial" charset="0"/>
                <a:cs typeface="Arial" charset="0"/>
              </a:rPr>
              <a:t>Printing strings in Java (review)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00800" y="5541961"/>
            <a:ext cx="2286000" cy="706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400800" y="5541961"/>
            <a:ext cx="2286000" cy="706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8" name="Picture 12" descr="mage result for C# icon" title="C Sharp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9377" y="4975225"/>
            <a:ext cx="1382663" cy="132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6" name="Rectangle 2"/>
          <p:cNvSpPr>
            <a:spLocks noGrp="1"/>
          </p:cNvSpPr>
          <p:nvPr>
            <p:ph type="title"/>
          </p:nvPr>
        </p:nvSpPr>
        <p:spPr>
          <a:xfrm>
            <a:off x="457200" y="533400"/>
            <a:ext cx="7543800" cy="10668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sz="4400" dirty="0">
                <a:solidFill>
                  <a:schemeClr val="tx1">
                    <a:lumMod val="75000"/>
                    <a:lumOff val="25000"/>
                  </a:schemeClr>
                </a:solidFill>
                <a:ea typeface="Arial" charset="0"/>
                <a:cs typeface="Arial" charset="0"/>
              </a:rPr>
              <a:t>Printing strings in C# (review)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514600"/>
            <a:ext cx="8231188" cy="3621088"/>
          </a:xfrm>
        </p:spPr>
        <p:txBody>
          <a:bodyPr rtlCol="0">
            <a:normAutofit/>
          </a:bodyPr>
          <a:lstStyle/>
          <a:p>
            <a:pPr marL="91440" indent="-91440" fontAlgn="auto">
              <a:buFont typeface="Calibri" panose="020F0502020204030204" pitchFamily="34" charset="0"/>
              <a:buChar char=" "/>
              <a:defRPr/>
            </a:pPr>
            <a:r>
              <a:rPr lang="en-US" alt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Console.WriteLine</a:t>
            </a: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 (“</a:t>
            </a:r>
            <a:r>
              <a:rPr lang="en-US" altLang="en-US" sz="2000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Whatever you are, be a good one.</a:t>
            </a: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”);</a:t>
            </a:r>
          </a:p>
          <a:p>
            <a:pPr marL="91440" indent="-91440" fontAlgn="auto">
              <a:buFont typeface="Calibri" panose="020F0502020204030204" pitchFamily="34" charset="0"/>
              <a:buChar char=" "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 fontAlgn="auto">
              <a:buFont typeface="+mj-lt"/>
              <a:buAutoNum type="arabicPeriod"/>
              <a:defRPr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Console represents the Operating System’s console</a:t>
            </a:r>
          </a:p>
          <a:p>
            <a:pPr marL="457200" indent="-457200" fontAlgn="auto">
              <a:buFont typeface="+mj-lt"/>
              <a:buAutoNum type="arabicPeriod"/>
              <a:defRPr/>
            </a:pP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WriteLine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is a “function” to push data to the console</a:t>
            </a:r>
          </a:p>
        </p:txBody>
      </p:sp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PPT2_16to9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PT2_16to9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1-Slides_Part2_v3" id="{608812FF-9F89-5A41-973E-7F5454E055C8}" vid="{FC9BF240-44A2-7046-9A65-D4C9CF3A070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PPT2_16to9</Template>
  <TotalTime>6604</TotalTime>
  <Words>1819</Words>
  <Application>Microsoft Office PowerPoint</Application>
  <PresentationFormat>On-screen Show (4:3)</PresentationFormat>
  <Paragraphs>454</Paragraphs>
  <Slides>54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54</vt:i4>
      </vt:variant>
    </vt:vector>
  </HeadingPairs>
  <TitlesOfParts>
    <vt:vector size="56" baseType="lpstr">
      <vt:lpstr>PPT2_16to9</vt:lpstr>
      <vt:lpstr>PPT2_16to9</vt:lpstr>
      <vt:lpstr>Module 2 - Part 1</vt:lpstr>
      <vt:lpstr>Motivation</vt:lpstr>
      <vt:lpstr>Topics</vt:lpstr>
      <vt:lpstr>Program Structure</vt:lpstr>
      <vt:lpstr>Comments</vt:lpstr>
      <vt:lpstr>White Space</vt:lpstr>
      <vt:lpstr>Character Strings</vt:lpstr>
      <vt:lpstr>Printing strings in Java (review)</vt:lpstr>
      <vt:lpstr>Printing strings in C# (review)</vt:lpstr>
      <vt:lpstr>Printing strings in C++ (review)</vt:lpstr>
      <vt:lpstr>Printing Escape Sequences</vt:lpstr>
      <vt:lpstr>Printing &amp; String Concatenation (the + operator)</vt:lpstr>
      <vt:lpstr>Java</vt:lpstr>
      <vt:lpstr>C#</vt:lpstr>
      <vt:lpstr>C++</vt:lpstr>
      <vt:lpstr>Variables</vt:lpstr>
      <vt:lpstr>Identifiers</vt:lpstr>
      <vt:lpstr>Java  Keywords (bad for variable names)</vt:lpstr>
      <vt:lpstr>C# Keywords (bad for variable names)</vt:lpstr>
      <vt:lpstr>C++ Keywords</vt:lpstr>
      <vt:lpstr>Conventions – Naming Variables</vt:lpstr>
      <vt:lpstr>Assignment</vt:lpstr>
      <vt:lpstr>Declaring and Printing Variables</vt:lpstr>
      <vt:lpstr>Java</vt:lpstr>
      <vt:lpstr>C#</vt:lpstr>
      <vt:lpstr>C++</vt:lpstr>
      <vt:lpstr> Another Example</vt:lpstr>
      <vt:lpstr>Java</vt:lpstr>
      <vt:lpstr>C#</vt:lpstr>
      <vt:lpstr>C++</vt:lpstr>
      <vt:lpstr>  Another Example</vt:lpstr>
      <vt:lpstr>Java</vt:lpstr>
      <vt:lpstr>C#</vt:lpstr>
      <vt:lpstr>C++</vt:lpstr>
      <vt:lpstr>Notation</vt:lpstr>
      <vt:lpstr>Data Types</vt:lpstr>
      <vt:lpstr>Data Types</vt:lpstr>
      <vt:lpstr>Why so many types?</vt:lpstr>
      <vt:lpstr>char Data Type</vt:lpstr>
      <vt:lpstr>boolean Data Type</vt:lpstr>
      <vt:lpstr>Formatting</vt:lpstr>
      <vt:lpstr>Formatting</vt:lpstr>
      <vt:lpstr>Formatting</vt:lpstr>
      <vt:lpstr>Formatting</vt:lpstr>
      <vt:lpstr>Literal Numbers</vt:lpstr>
      <vt:lpstr>Question</vt:lpstr>
      <vt:lpstr>Static v. Dynamic Typing</vt:lpstr>
      <vt:lpstr>Constants</vt:lpstr>
      <vt:lpstr>Constants</vt:lpstr>
      <vt:lpstr>Strings</vt:lpstr>
      <vt:lpstr>Example in Java</vt:lpstr>
      <vt:lpstr>Example in C#</vt:lpstr>
      <vt:lpstr>Example in C++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CSE1301</dc:title>
  <dc:creator>Jon Preston</dc:creator>
  <cp:lastModifiedBy>Dexter Howard</cp:lastModifiedBy>
  <cp:revision>448</cp:revision>
  <cp:lastPrinted>2019-01-23T12:11:28Z</cp:lastPrinted>
  <dcterms:created xsi:type="dcterms:W3CDTF">2017-03-19T10:32:05Z</dcterms:created>
  <dcterms:modified xsi:type="dcterms:W3CDTF">2023-09-06T19:49:16Z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2012-04-21T00:00:00Z</vt:filetime>
  </property>
  <property fmtid="{D5CDD505-2E9C-101B-9397-08002B2CF9AE}" pid="3" name="LastSaved">
    <vt:filetime>2017-03-19T00:00:00Z</vt:filetime>
  </property>
</Properties>
</file>