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8" r:id="rId1"/>
  </p:sldMasterIdLst>
  <p:notesMasterIdLst>
    <p:notesMasterId r:id="rId55"/>
  </p:notesMasterIdLst>
  <p:handoutMasterIdLst>
    <p:handoutMasterId r:id="rId56"/>
  </p:handoutMasterIdLst>
  <p:sldIdLst>
    <p:sldId id="405" r:id="rId2"/>
    <p:sldId id="428" r:id="rId3"/>
    <p:sldId id="406" r:id="rId4"/>
    <p:sldId id="407" r:id="rId5"/>
    <p:sldId id="408" r:id="rId6"/>
    <p:sldId id="413" r:id="rId7"/>
    <p:sldId id="259" r:id="rId8"/>
    <p:sldId id="295" r:id="rId9"/>
    <p:sldId id="260" r:id="rId10"/>
    <p:sldId id="263" r:id="rId11"/>
    <p:sldId id="438" r:id="rId12"/>
    <p:sldId id="311" r:id="rId13"/>
    <p:sldId id="308" r:id="rId14"/>
    <p:sldId id="309" r:id="rId15"/>
    <p:sldId id="310" r:id="rId16"/>
    <p:sldId id="313" r:id="rId17"/>
    <p:sldId id="314" r:id="rId18"/>
    <p:sldId id="409" r:id="rId19"/>
    <p:sldId id="315" r:id="rId20"/>
    <p:sldId id="303" r:id="rId21"/>
    <p:sldId id="337" r:id="rId22"/>
    <p:sldId id="336" r:id="rId23"/>
    <p:sldId id="339" r:id="rId24"/>
    <p:sldId id="414" r:id="rId25"/>
    <p:sldId id="340" r:id="rId26"/>
    <p:sldId id="431" r:id="rId27"/>
    <p:sldId id="434" r:id="rId28"/>
    <p:sldId id="436" r:id="rId29"/>
    <p:sldId id="432" r:id="rId30"/>
    <p:sldId id="433" r:id="rId31"/>
    <p:sldId id="304" r:id="rId32"/>
    <p:sldId id="305" r:id="rId33"/>
    <p:sldId id="415" r:id="rId34"/>
    <p:sldId id="343" r:id="rId35"/>
    <p:sldId id="345" r:id="rId36"/>
    <p:sldId id="430" r:id="rId37"/>
    <p:sldId id="435" r:id="rId38"/>
    <p:sldId id="278" r:id="rId39"/>
    <p:sldId id="348" r:id="rId40"/>
    <p:sldId id="416" r:id="rId41"/>
    <p:sldId id="349" r:id="rId42"/>
    <p:sldId id="437" r:id="rId43"/>
    <p:sldId id="351" r:id="rId44"/>
    <p:sldId id="319" r:id="rId45"/>
    <p:sldId id="320" r:id="rId46"/>
    <p:sldId id="354" r:id="rId47"/>
    <p:sldId id="321" r:id="rId48"/>
    <p:sldId id="322" r:id="rId49"/>
    <p:sldId id="422" r:id="rId50"/>
    <p:sldId id="417" r:id="rId51"/>
    <p:sldId id="423" r:id="rId52"/>
    <p:sldId id="325" r:id="rId53"/>
    <p:sldId id="412" r:id="rId54"/>
  </p:sldIdLst>
  <p:sldSz cx="9144000" cy="6858000" type="screen4x3"/>
  <p:notesSz cx="9144000" cy="6858000"/>
  <p:defaultTextStyle>
    <a:defPPr>
      <a:defRPr lang="en-US"/>
    </a:defPPr>
    <a:lvl1pPr algn="l"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3C74F5-7BB4-4B48-B91C-A8E2EBC7AB0B}" v="1" dt="2021-08-30T13:57:31.02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92" autoAdjust="0"/>
    <p:restoredTop sz="95374" autoAdjust="0"/>
  </p:normalViewPr>
  <p:slideViewPr>
    <p:cSldViewPr>
      <p:cViewPr varScale="1">
        <p:scale>
          <a:sx n="122" d="100"/>
          <a:sy n="122" d="100"/>
        </p:scale>
        <p:origin x="2288" y="192"/>
      </p:cViewPr>
      <p:guideLst>
        <p:guide orient="horz" pos="2880"/>
        <p:guide pos="2160"/>
      </p:guideLst>
    </p:cSldViewPr>
  </p:slideViewPr>
  <p:outlineViewPr>
    <p:cViewPr>
      <p:scale>
        <a:sx n="33" d="100"/>
        <a:sy n="33" d="100"/>
      </p:scale>
      <p:origin x="0" y="-759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2040" y="8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en-US" altLang="en-US"/>
          </a:p>
        </p:txBody>
      </p:sp>
      <p:sp>
        <p:nvSpPr>
          <p:cNvPr id="3" name="Date Placeholder 2"/>
          <p:cNvSpPr>
            <a:spLocks noGrp="1"/>
          </p:cNvSpPr>
          <p:nvPr>
            <p:ph type="dt" sz="quarter" idx="1"/>
          </p:nvPr>
        </p:nvSpPr>
        <p:spPr>
          <a:xfrm>
            <a:off x="5180013" y="0"/>
            <a:ext cx="3962400" cy="3444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1618CEF2-7D51-8942-8255-D9D077195A9D}" type="datetimeFigureOut">
              <a:rPr lang="en-US" altLang="en-US"/>
              <a:pPr/>
              <a:t>6/6/22</a:t>
            </a:fld>
            <a:endParaRPr lang="en-US" altLang="en-US"/>
          </a:p>
        </p:txBody>
      </p:sp>
      <p:sp>
        <p:nvSpPr>
          <p:cNvPr id="4" name="Footer Placeholder 3"/>
          <p:cNvSpPr>
            <a:spLocks noGrp="1"/>
          </p:cNvSpPr>
          <p:nvPr>
            <p:ph type="ftr" sz="quarter" idx="2"/>
          </p:nvPr>
        </p:nvSpPr>
        <p:spPr>
          <a:xfrm>
            <a:off x="0" y="6513513"/>
            <a:ext cx="3962400" cy="3444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en-US" alt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585100C6-3675-AB4B-A1D2-8C231F528B33}" type="slidenum">
              <a:rPr lang="en-US" altLang="en-US"/>
              <a:pPr/>
              <a:t>‹#›</a:t>
            </a:fld>
            <a:endParaRPr lang="en-US" altLang="en-US"/>
          </a:p>
        </p:txBody>
      </p:sp>
    </p:spTree>
    <p:extLst>
      <p:ext uri="{BB962C8B-B14F-4D97-AF65-F5344CB8AC3E}">
        <p14:creationId xmlns:p14="http://schemas.microsoft.com/office/powerpoint/2010/main" val="1089828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en-US" altLang="en-US"/>
          </a:p>
        </p:txBody>
      </p:sp>
      <p:sp>
        <p:nvSpPr>
          <p:cNvPr id="3" name="Date Placeholder 2"/>
          <p:cNvSpPr>
            <a:spLocks noGrp="1"/>
          </p:cNvSpPr>
          <p:nvPr>
            <p:ph type="dt" idx="1"/>
          </p:nvPr>
        </p:nvSpPr>
        <p:spPr>
          <a:xfrm>
            <a:off x="5180013" y="0"/>
            <a:ext cx="3962400" cy="3444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D132CF5C-F7DD-F545-8C9C-769C0D4CC54D}" type="datetimeFigureOut">
              <a:rPr lang="en-US" altLang="en-US"/>
              <a:pPr/>
              <a:t>6/6/22</a:t>
            </a:fld>
            <a:endParaRPr lang="en-US" alt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en-US" alt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125762E3-38C1-AE40-AC56-2574CDAC6A7F}" type="slidenum">
              <a:rPr lang="en-US" altLang="en-US"/>
              <a:pPr/>
              <a:t>‹#›</a:t>
            </a:fld>
            <a:endParaRPr lang="en-US" altLang="en-US"/>
          </a:p>
        </p:txBody>
      </p:sp>
    </p:spTree>
    <p:extLst>
      <p:ext uri="{BB962C8B-B14F-4D97-AF65-F5344CB8AC3E}">
        <p14:creationId xmlns:p14="http://schemas.microsoft.com/office/powerpoint/2010/main" val="585849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5762E3-38C1-AE40-AC56-2574CDAC6A7F}" type="slidenum">
              <a:rPr lang="en-US" altLang="en-US" smtClean="0"/>
              <a:pPr/>
              <a:t>2</a:t>
            </a:fld>
            <a:endParaRPr lang="en-US" altLang="en-US"/>
          </a:p>
        </p:txBody>
      </p:sp>
    </p:spTree>
    <p:extLst>
      <p:ext uri="{BB962C8B-B14F-4D97-AF65-F5344CB8AC3E}">
        <p14:creationId xmlns:p14="http://schemas.microsoft.com/office/powerpoint/2010/main" val="3440341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106685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2340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73654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74451841"/>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5" r:id="rId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9A2D7A-8049-BC4B-A5CF-E4066D0E36B7}"/>
              </a:ext>
            </a:extLst>
          </p:cNvPr>
          <p:cNvSpPr>
            <a:spLocks noGrp="1"/>
          </p:cNvSpPr>
          <p:nvPr>
            <p:ph type="ctrTitle"/>
          </p:nvPr>
        </p:nvSpPr>
        <p:spPr/>
        <p:txBody>
          <a:bodyPr>
            <a:normAutofit/>
          </a:bodyPr>
          <a:lstStyle/>
          <a:p>
            <a:r>
              <a:rPr lang="en-US" sz="4800" dirty="0">
                <a:cs typeface="Arial"/>
              </a:rPr>
              <a:t>Module 3</a:t>
            </a:r>
            <a:br>
              <a:rPr lang="en-US" sz="4800" dirty="0">
                <a:cs typeface="Arial"/>
              </a:rPr>
            </a:br>
            <a:endParaRPr lang="en-US" dirty="0"/>
          </a:p>
        </p:txBody>
      </p:sp>
      <p:sp>
        <p:nvSpPr>
          <p:cNvPr id="7" name="Subtitle 6">
            <a:extLst>
              <a:ext uri="{FF2B5EF4-FFF2-40B4-BE49-F238E27FC236}">
                <a16:creationId xmlns:a16="http://schemas.microsoft.com/office/drawing/2014/main" id="{738117C0-514B-AA47-AEDD-4B36AF96377C}"/>
              </a:ext>
            </a:extLst>
          </p:cNvPr>
          <p:cNvSpPr>
            <a:spLocks noGrp="1"/>
          </p:cNvSpPr>
          <p:nvPr>
            <p:ph type="subTitle" idx="1"/>
          </p:nvPr>
        </p:nvSpPr>
        <p:spPr/>
        <p:txBody>
          <a:bodyPr>
            <a:normAutofit/>
          </a:bodyPr>
          <a:lstStyle/>
          <a:p>
            <a:r>
              <a:rPr lang="en-US" sz="4400">
                <a:latin typeface="+mj-lt"/>
                <a:cs typeface="Arial"/>
              </a:rPr>
              <a:t>Selection Statements</a:t>
            </a:r>
            <a:endParaRPr lang="en-US" sz="4400" dirty="0">
              <a:latin typeface="+mj-lt"/>
            </a:endParaRPr>
          </a:p>
        </p:txBody>
      </p:sp>
    </p:spTree>
    <p:extLst>
      <p:ext uri="{BB962C8B-B14F-4D97-AF65-F5344CB8AC3E}">
        <p14:creationId xmlns:p14="http://schemas.microsoft.com/office/powerpoint/2010/main" val="1184292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E12291C0-CD26-D948-9D4C-F0043DE4BFA0}"/>
              </a:ext>
            </a:extLst>
          </p:cNvPr>
          <p:cNvSpPr>
            <a:spLocks noGrp="1"/>
          </p:cNvSpPr>
          <p:nvPr>
            <p:ph type="title"/>
          </p:nvPr>
        </p:nvSpPr>
        <p:spPr/>
        <p:txBody>
          <a:bodyPr>
            <a:normAutofit/>
          </a:bodyPr>
          <a:lstStyle/>
          <a:p>
            <a:r>
              <a:rPr lang="en-US" sz="3600" b="1" dirty="0"/>
              <a:t>Relational Operators Example</a:t>
            </a:r>
          </a:p>
        </p:txBody>
      </p:sp>
      <p:sp>
        <p:nvSpPr>
          <p:cNvPr id="17" name="Content Placeholder 16">
            <a:extLst>
              <a:ext uri="{FF2B5EF4-FFF2-40B4-BE49-F238E27FC236}">
                <a16:creationId xmlns:a16="http://schemas.microsoft.com/office/drawing/2014/main" id="{D64F401D-42B8-5C43-BD15-56ABB6A7E72F}"/>
              </a:ext>
            </a:extLst>
          </p:cNvPr>
          <p:cNvSpPr>
            <a:spLocks noGrp="1"/>
          </p:cNvSpPr>
          <p:nvPr>
            <p:ph idx="1"/>
          </p:nvPr>
        </p:nvSpPr>
        <p:spPr>
          <a:xfrm>
            <a:off x="822325" y="1846263"/>
            <a:ext cx="7543800" cy="4402137"/>
          </a:xfrm>
        </p:spPr>
        <p:txBody>
          <a:bodyPr/>
          <a:lstStyle/>
          <a:p>
            <a:pPr marL="0">
              <a:lnSpc>
                <a:spcPct val="100000"/>
              </a:lnSpc>
              <a:spcBef>
                <a:spcPts val="0"/>
              </a:spcBef>
              <a:spcAft>
                <a:spcPts val="600"/>
              </a:spcAft>
            </a:pPr>
            <a:r>
              <a:rPr lang="en-US" b="1" dirty="0"/>
              <a:t>Literal Example:</a:t>
            </a:r>
          </a:p>
          <a:p>
            <a:pPr marL="0">
              <a:lnSpc>
                <a:spcPct val="100000"/>
              </a:lnSpc>
              <a:spcBef>
                <a:spcPts val="0"/>
              </a:spcBef>
              <a:spcAft>
                <a:spcPts val="600"/>
              </a:spcAft>
            </a:pPr>
            <a:r>
              <a:rPr lang="en-US" dirty="0">
                <a:latin typeface="Consolas" panose="020B0609020204030204" pitchFamily="49" charset="0"/>
                <a:cs typeface="Consolas" panose="020B0609020204030204" pitchFamily="49" charset="0"/>
              </a:rPr>
              <a:t>5 &gt; 3			</a:t>
            </a:r>
            <a:r>
              <a:rPr lang="en-US" dirty="0">
                <a:solidFill>
                  <a:srgbClr val="339933"/>
                </a:solidFill>
                <a:latin typeface="Consolas" panose="020B0609020204030204" pitchFamily="49" charset="0"/>
                <a:cs typeface="Consolas" panose="020B0609020204030204" pitchFamily="49" charset="0"/>
              </a:rPr>
              <a:t>// true</a:t>
            </a:r>
          </a:p>
          <a:p>
            <a:pPr marL="0">
              <a:lnSpc>
                <a:spcPct val="100000"/>
              </a:lnSpc>
              <a:spcBef>
                <a:spcPts val="0"/>
              </a:spcBef>
              <a:spcAft>
                <a:spcPts val="600"/>
              </a:spcAft>
            </a:pPr>
            <a:r>
              <a:rPr lang="en-US" dirty="0">
                <a:latin typeface="Consolas" panose="020B0609020204030204" pitchFamily="49" charset="0"/>
                <a:cs typeface="Consolas" panose="020B0609020204030204" pitchFamily="49" charset="0"/>
              </a:rPr>
              <a:t>6 != 6			</a:t>
            </a:r>
            <a:r>
              <a:rPr lang="en-US" dirty="0">
                <a:solidFill>
                  <a:srgbClr val="339933"/>
                </a:solidFill>
                <a:latin typeface="Consolas" panose="020B0609020204030204" pitchFamily="49" charset="0"/>
                <a:cs typeface="Consolas" panose="020B0609020204030204" pitchFamily="49" charset="0"/>
              </a:rPr>
              <a:t>// false</a:t>
            </a:r>
          </a:p>
          <a:p>
            <a:pPr marL="0">
              <a:lnSpc>
                <a:spcPct val="100000"/>
              </a:lnSpc>
              <a:spcBef>
                <a:spcPts val="0"/>
              </a:spcBef>
              <a:spcAft>
                <a:spcPts val="600"/>
              </a:spcAft>
            </a:pPr>
            <a:r>
              <a:rPr lang="en-US" dirty="0">
                <a:solidFill>
                  <a:srgbClr val="0432FF"/>
                </a:solidFill>
                <a:latin typeface="Consolas" panose="020B0609020204030204" pitchFamily="49" charset="0"/>
                <a:cs typeface="Consolas" panose="020B0609020204030204" pitchFamily="49" charset="0"/>
              </a:rPr>
              <a:t>true</a:t>
            </a:r>
            <a:r>
              <a:rPr lang="en-US" dirty="0">
                <a:latin typeface="Consolas" panose="020B0609020204030204" pitchFamily="49" charset="0"/>
                <a:cs typeface="Consolas" panose="020B0609020204030204" pitchFamily="49" charset="0"/>
              </a:rPr>
              <a:t> == (4 &lt;=2) 	</a:t>
            </a:r>
            <a:r>
              <a:rPr lang="en-US" dirty="0">
                <a:solidFill>
                  <a:srgbClr val="339933"/>
                </a:solidFill>
                <a:latin typeface="Consolas" panose="020B0609020204030204" pitchFamily="49" charset="0"/>
                <a:cs typeface="Consolas" panose="020B0609020204030204" pitchFamily="49" charset="0"/>
              </a:rPr>
              <a:t>// false</a:t>
            </a:r>
          </a:p>
          <a:p>
            <a:pPr marL="0">
              <a:lnSpc>
                <a:spcPct val="100000"/>
              </a:lnSpc>
              <a:spcBef>
                <a:spcPts val="0"/>
              </a:spcBef>
              <a:spcAft>
                <a:spcPts val="600"/>
              </a:spcAft>
            </a:pPr>
            <a:r>
              <a:rPr lang="en-US" dirty="0">
                <a:latin typeface="Consolas" panose="020B0609020204030204" pitchFamily="49" charset="0"/>
                <a:cs typeface="Consolas" panose="020B0609020204030204" pitchFamily="49" charset="0"/>
              </a:rPr>
              <a:t>‘c’ != ‘b’		</a:t>
            </a:r>
            <a:r>
              <a:rPr lang="en-US" dirty="0">
                <a:solidFill>
                  <a:srgbClr val="339933"/>
                </a:solidFill>
                <a:latin typeface="Consolas" panose="020B0609020204030204" pitchFamily="49" charset="0"/>
                <a:cs typeface="Consolas" panose="020B0609020204030204" pitchFamily="49" charset="0"/>
              </a:rPr>
              <a:t>// true</a:t>
            </a:r>
          </a:p>
          <a:p>
            <a:pPr marL="0">
              <a:lnSpc>
                <a:spcPct val="100000"/>
              </a:lnSpc>
              <a:spcBef>
                <a:spcPts val="0"/>
              </a:spcBef>
              <a:spcAft>
                <a:spcPts val="600"/>
              </a:spcAft>
            </a:pPr>
            <a:endParaRPr lang="en-US" dirty="0"/>
          </a:p>
          <a:p>
            <a:pPr marL="0">
              <a:lnSpc>
                <a:spcPct val="100000"/>
              </a:lnSpc>
              <a:spcBef>
                <a:spcPts val="0"/>
              </a:spcBef>
              <a:spcAft>
                <a:spcPts val="600"/>
              </a:spcAft>
            </a:pPr>
            <a:r>
              <a:rPr lang="en-US" b="1" dirty="0"/>
              <a:t>Variable Example:</a:t>
            </a:r>
          </a:p>
          <a:p>
            <a:pPr marL="0">
              <a:lnSpc>
                <a:spcPct val="100000"/>
              </a:lnSpc>
              <a:spcBef>
                <a:spcPts val="0"/>
              </a:spcBef>
              <a:spcAft>
                <a:spcPts val="600"/>
              </a:spcAft>
            </a:pPr>
            <a:r>
              <a:rPr lang="en-US" dirty="0">
                <a:latin typeface="Consolas" panose="020B0609020204030204" pitchFamily="49" charset="0"/>
                <a:cs typeface="Consolas" panose="020B0609020204030204" pitchFamily="49" charset="0"/>
              </a:rPr>
              <a:t>Num1 </a:t>
            </a:r>
            <a:r>
              <a:rPr lang="en-US" spc="-15" dirty="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5</a:t>
            </a:r>
          </a:p>
          <a:p>
            <a:pPr marL="0">
              <a:lnSpc>
                <a:spcPct val="100000"/>
              </a:lnSpc>
              <a:spcBef>
                <a:spcPts val="0"/>
              </a:spcBef>
              <a:spcAft>
                <a:spcPts val="600"/>
              </a:spcAft>
            </a:pPr>
            <a:r>
              <a:rPr lang="en-US" dirty="0">
                <a:latin typeface="Consolas" panose="020B0609020204030204" pitchFamily="49" charset="0"/>
                <a:cs typeface="Consolas" panose="020B0609020204030204" pitchFamily="49" charset="0"/>
              </a:rPr>
              <a:t>Num2 </a:t>
            </a:r>
            <a:r>
              <a:rPr lang="en-US" spc="-15" dirty="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7</a:t>
            </a:r>
          </a:p>
          <a:p>
            <a:pPr marL="0">
              <a:lnSpc>
                <a:spcPct val="100000"/>
              </a:lnSpc>
              <a:spcBef>
                <a:spcPts val="0"/>
              </a:spcBef>
              <a:spcAft>
                <a:spcPts val="600"/>
              </a:spcAft>
            </a:pPr>
            <a:r>
              <a:rPr lang="en-US" dirty="0">
                <a:latin typeface="Consolas" panose="020B0609020204030204" pitchFamily="49" charset="0"/>
                <a:cs typeface="Consolas" panose="020B0609020204030204" pitchFamily="49" charset="0"/>
              </a:rPr>
              <a:t>Result </a:t>
            </a:r>
            <a:r>
              <a:rPr lang="en-US" spc="-15" dirty="0">
                <a:latin typeface="Consolas" panose="020B0609020204030204" pitchFamily="49" charset="0"/>
                <a:cs typeface="Consolas" panose="020B0609020204030204" pitchFamily="49" charset="0"/>
              </a:rPr>
              <a:t>= N</a:t>
            </a:r>
            <a:r>
              <a:rPr lang="en-US" dirty="0">
                <a:latin typeface="Consolas" panose="020B0609020204030204" pitchFamily="49" charset="0"/>
                <a:cs typeface="Consolas" panose="020B0609020204030204" pitchFamily="49" charset="0"/>
              </a:rPr>
              <a:t>um2 &gt; Num1 </a:t>
            </a:r>
            <a:r>
              <a:rPr lang="en-US" dirty="0">
                <a:solidFill>
                  <a:srgbClr val="339933"/>
                </a:solidFill>
                <a:latin typeface="Consolas" panose="020B0609020204030204" pitchFamily="49" charset="0"/>
                <a:cs typeface="Consolas" panose="020B0609020204030204" pitchFamily="49" charset="0"/>
              </a:rPr>
              <a:t>// Result is true</a:t>
            </a:r>
          </a:p>
        </p:txBody>
      </p:sp>
    </p:spTree>
    <p:extLst>
      <p:ext uri="{BB962C8B-B14F-4D97-AF65-F5344CB8AC3E}">
        <p14:creationId xmlns:p14="http://schemas.microsoft.com/office/powerpoint/2010/main" val="2884003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385AD-B024-4135-ACEA-DFA5538A862E}"/>
              </a:ext>
            </a:extLst>
          </p:cNvPr>
          <p:cNvSpPr>
            <a:spLocks noGrp="1"/>
          </p:cNvSpPr>
          <p:nvPr>
            <p:ph type="title"/>
          </p:nvPr>
        </p:nvSpPr>
        <p:spPr/>
        <p:txBody>
          <a:bodyPr/>
          <a:lstStyle/>
          <a:p>
            <a:r>
              <a:rPr lang="en-US" b="1" dirty="0">
                <a:cs typeface="Calibri Light"/>
              </a:rPr>
              <a:t>Relational Operators Example</a:t>
            </a:r>
            <a:endParaRPr lang="en-US" b="1" dirty="0"/>
          </a:p>
        </p:txBody>
      </p:sp>
      <p:sp>
        <p:nvSpPr>
          <p:cNvPr id="3" name="Content Placeholder 2">
            <a:extLst>
              <a:ext uri="{FF2B5EF4-FFF2-40B4-BE49-F238E27FC236}">
                <a16:creationId xmlns:a16="http://schemas.microsoft.com/office/drawing/2014/main" id="{171AEB33-9C69-4A85-B573-ABEDF0798B9E}"/>
              </a:ext>
            </a:extLst>
          </p:cNvPr>
          <p:cNvSpPr>
            <a:spLocks noGrp="1"/>
          </p:cNvSpPr>
          <p:nvPr>
            <p:ph idx="1"/>
          </p:nvPr>
        </p:nvSpPr>
        <p:spPr>
          <a:xfrm>
            <a:off x="628650" y="1600201"/>
            <a:ext cx="8033887" cy="4576764"/>
          </a:xfrm>
        </p:spPr>
        <p:txBody>
          <a:bodyPr vert="horz" lIns="91440" tIns="45720" rIns="91440" bIns="45720" rtlCol="0" anchor="t">
            <a:normAutofit/>
          </a:bodyPr>
          <a:lstStyle/>
          <a:p>
            <a:r>
              <a:rPr lang="en-US" b="1" dirty="0">
                <a:cs typeface="Calibri"/>
              </a:rPr>
              <a:t>String equality – must use methods </a:t>
            </a:r>
          </a:p>
          <a:p>
            <a:pPr marL="0" indent="0">
              <a:buNone/>
            </a:pPr>
            <a:endParaRPr lang="en-US" b="1" dirty="0">
              <a:cs typeface="Calibri"/>
            </a:endParaRPr>
          </a:p>
          <a:p>
            <a:pPr marL="0" indent="0">
              <a:buNone/>
            </a:pPr>
            <a:r>
              <a:rPr lang="en-US" sz="2000" b="1" dirty="0">
                <a:latin typeface="Courier New"/>
                <a:cs typeface="Calibri"/>
              </a:rPr>
              <a:t>string </a:t>
            </a:r>
            <a:r>
              <a:rPr lang="en-US" sz="2000" b="1" dirty="0" err="1">
                <a:latin typeface="Courier New"/>
                <a:cs typeface="Calibri"/>
              </a:rPr>
              <a:t>myString</a:t>
            </a:r>
            <a:r>
              <a:rPr lang="en-US" sz="2000" b="1" dirty="0">
                <a:latin typeface="Courier New"/>
                <a:cs typeface="Calibri"/>
              </a:rPr>
              <a:t> = "</a:t>
            </a:r>
            <a:r>
              <a:rPr lang="en-US" sz="2000" b="1" dirty="0">
                <a:solidFill>
                  <a:srgbClr val="C00000"/>
                </a:solidFill>
                <a:latin typeface="Courier New"/>
                <a:cs typeface="Calibri"/>
              </a:rPr>
              <a:t>red</a:t>
            </a:r>
            <a:r>
              <a:rPr lang="en-US" sz="2000" b="1" dirty="0">
                <a:latin typeface="Courier New"/>
                <a:cs typeface="Calibri"/>
              </a:rPr>
              <a:t>";</a:t>
            </a:r>
          </a:p>
          <a:p>
            <a:pPr marL="0" indent="0">
              <a:buNone/>
            </a:pPr>
            <a:r>
              <a:rPr lang="en-US" sz="2000" b="1" dirty="0">
                <a:latin typeface="Courier New"/>
                <a:cs typeface="Calibri"/>
              </a:rPr>
              <a:t>string </a:t>
            </a:r>
            <a:r>
              <a:rPr lang="en-US" sz="2000" b="1" dirty="0" err="1">
                <a:latin typeface="Courier New"/>
                <a:cs typeface="Calibri"/>
              </a:rPr>
              <a:t>yourString</a:t>
            </a:r>
            <a:r>
              <a:rPr lang="en-US" sz="2000" b="1" dirty="0">
                <a:latin typeface="Courier New"/>
                <a:cs typeface="Calibri"/>
              </a:rPr>
              <a:t> = "</a:t>
            </a:r>
            <a:r>
              <a:rPr lang="en-US" sz="2000" b="1" dirty="0">
                <a:solidFill>
                  <a:srgbClr val="C00000"/>
                </a:solidFill>
                <a:latin typeface="Courier New"/>
                <a:cs typeface="Calibri"/>
              </a:rPr>
              <a:t>blue</a:t>
            </a:r>
            <a:r>
              <a:rPr lang="en-US" sz="2000" b="1" dirty="0">
                <a:latin typeface="Courier New"/>
                <a:cs typeface="Calibri"/>
              </a:rPr>
              <a:t>";</a:t>
            </a:r>
          </a:p>
          <a:p>
            <a:pPr marL="0" indent="0">
              <a:buNone/>
            </a:pPr>
            <a:endParaRPr lang="en-US" sz="2000" b="1" dirty="0">
              <a:latin typeface="Courier New"/>
              <a:cs typeface="Calibri"/>
            </a:endParaRPr>
          </a:p>
          <a:p>
            <a:pPr marL="0" indent="0">
              <a:buNone/>
            </a:pPr>
            <a:r>
              <a:rPr lang="en-US" sz="2000" b="1" dirty="0">
                <a:latin typeface="Courier New"/>
                <a:cs typeface="Calibri"/>
              </a:rPr>
              <a:t>Java:  </a:t>
            </a:r>
            <a:r>
              <a:rPr lang="en-US" sz="2000" b="1" dirty="0" err="1">
                <a:latin typeface="Courier New"/>
                <a:cs typeface="Calibri"/>
              </a:rPr>
              <a:t>myString.equals</a:t>
            </a:r>
            <a:r>
              <a:rPr lang="en-US" sz="2000" b="1" dirty="0">
                <a:latin typeface="Courier New"/>
                <a:cs typeface="Calibri"/>
              </a:rPr>
              <a:t>(</a:t>
            </a:r>
            <a:r>
              <a:rPr lang="en-US" sz="2000" b="1" dirty="0" err="1">
                <a:latin typeface="Courier New"/>
                <a:cs typeface="Calibri"/>
              </a:rPr>
              <a:t>yourString</a:t>
            </a:r>
            <a:r>
              <a:rPr lang="en-US" sz="2000" b="1" dirty="0">
                <a:latin typeface="Courier New"/>
                <a:cs typeface="Calibri"/>
              </a:rPr>
              <a:t>)  </a:t>
            </a:r>
            <a:r>
              <a:rPr lang="en-US" sz="2000" b="1" dirty="0">
                <a:solidFill>
                  <a:srgbClr val="339933"/>
                </a:solidFill>
                <a:latin typeface="Courier New"/>
                <a:cs typeface="Calibri"/>
              </a:rPr>
              <a:t>// false</a:t>
            </a:r>
          </a:p>
          <a:p>
            <a:pPr marL="0" indent="0">
              <a:buNone/>
            </a:pPr>
            <a:r>
              <a:rPr lang="en-US" sz="2000" b="1" dirty="0">
                <a:latin typeface="Courier New"/>
                <a:cs typeface="Calibri"/>
              </a:rPr>
              <a:t>C#: </a:t>
            </a:r>
            <a:r>
              <a:rPr lang="en-US" sz="2000" b="1" dirty="0" err="1">
                <a:latin typeface="Courier New"/>
                <a:cs typeface="Calibri"/>
              </a:rPr>
              <a:t>myString.Equals</a:t>
            </a:r>
            <a:r>
              <a:rPr lang="en-US" sz="2000" b="1" dirty="0">
                <a:latin typeface="Courier New"/>
                <a:cs typeface="Calibri"/>
              </a:rPr>
              <a:t>(</a:t>
            </a:r>
            <a:r>
              <a:rPr lang="en-US" sz="2000" b="1" dirty="0" err="1">
                <a:latin typeface="Courier New"/>
                <a:cs typeface="Calibri"/>
              </a:rPr>
              <a:t>yourString</a:t>
            </a:r>
            <a:r>
              <a:rPr lang="en-US" sz="2000" b="1" dirty="0">
                <a:latin typeface="Courier New"/>
                <a:cs typeface="Calibri"/>
              </a:rPr>
              <a:t>)     </a:t>
            </a:r>
            <a:r>
              <a:rPr lang="en-US" sz="2000" b="1" dirty="0">
                <a:solidFill>
                  <a:srgbClr val="339933"/>
                </a:solidFill>
                <a:latin typeface="Courier New"/>
                <a:cs typeface="Calibri"/>
              </a:rPr>
              <a:t>// false</a:t>
            </a:r>
          </a:p>
          <a:p>
            <a:pPr marL="0" indent="0">
              <a:buNone/>
            </a:pPr>
            <a:endParaRPr lang="en-US" sz="2000" b="1" dirty="0">
              <a:solidFill>
                <a:srgbClr val="339933"/>
              </a:solidFill>
              <a:latin typeface="Courier New"/>
              <a:cs typeface="Calibri"/>
            </a:endParaRPr>
          </a:p>
          <a:p>
            <a:pPr marL="0" indent="0">
              <a:buNone/>
            </a:pPr>
            <a:r>
              <a:rPr lang="en-US" sz="2000" b="1" dirty="0">
                <a:solidFill>
                  <a:srgbClr val="339933"/>
                </a:solidFill>
                <a:latin typeface="Courier New"/>
                <a:cs typeface="Calibri"/>
              </a:rPr>
              <a:t>// 0 if true, otherwise -1 or +1</a:t>
            </a:r>
          </a:p>
          <a:p>
            <a:pPr marL="0" indent="0">
              <a:buNone/>
            </a:pPr>
            <a:r>
              <a:rPr lang="en-US" sz="2000" b="1" dirty="0">
                <a:solidFill>
                  <a:srgbClr val="339933"/>
                </a:solidFill>
                <a:latin typeface="Courier New"/>
                <a:cs typeface="Calibri"/>
              </a:rPr>
              <a:t>// depending on which string is lower/higher</a:t>
            </a:r>
          </a:p>
          <a:p>
            <a:pPr marL="0" indent="0">
              <a:buNone/>
            </a:pPr>
            <a:r>
              <a:rPr lang="en-US" sz="2000" b="1" dirty="0">
                <a:latin typeface="Courier New"/>
                <a:cs typeface="Calibri"/>
              </a:rPr>
              <a:t>C++: </a:t>
            </a:r>
            <a:r>
              <a:rPr lang="en-US" sz="2000" b="1" dirty="0" err="1">
                <a:latin typeface="Courier New"/>
                <a:cs typeface="Calibri"/>
              </a:rPr>
              <a:t>myString.compare</a:t>
            </a:r>
            <a:r>
              <a:rPr lang="en-US" sz="2000" b="1" dirty="0">
                <a:latin typeface="Courier New"/>
                <a:cs typeface="Calibri"/>
              </a:rPr>
              <a:t>(</a:t>
            </a:r>
            <a:r>
              <a:rPr lang="en-US" sz="2000" b="1" dirty="0" err="1">
                <a:latin typeface="Courier New"/>
                <a:cs typeface="Calibri"/>
              </a:rPr>
              <a:t>yourString</a:t>
            </a:r>
            <a:r>
              <a:rPr lang="en-US" sz="2000" b="1" dirty="0">
                <a:latin typeface="Courier New"/>
                <a:cs typeface="Calibri"/>
              </a:rPr>
              <a:t>) </a:t>
            </a:r>
            <a:endParaRPr lang="en-US" sz="2000" b="1" dirty="0">
              <a:solidFill>
                <a:srgbClr val="339933"/>
              </a:solidFill>
              <a:latin typeface="Courier New"/>
              <a:cs typeface="Calibri"/>
            </a:endParaRPr>
          </a:p>
        </p:txBody>
      </p:sp>
    </p:spTree>
    <p:extLst>
      <p:ext uri="{BB962C8B-B14F-4D97-AF65-F5344CB8AC3E}">
        <p14:creationId xmlns:p14="http://schemas.microsoft.com/office/powerpoint/2010/main" val="1181826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lIns="92075" tIns="46038" rIns="92075" bIns="46038">
            <a:normAutofit/>
          </a:bodyPr>
          <a:lstStyle/>
          <a:p>
            <a:pPr eaLnBrk="1" hangingPunct="1"/>
            <a:r>
              <a:rPr lang="en-US" altLang="en-US" sz="3600" b="1" dirty="0"/>
              <a:t>4. Logical Operators</a:t>
            </a:r>
          </a:p>
        </p:txBody>
      </p:sp>
      <p:sp>
        <p:nvSpPr>
          <p:cNvPr id="18435" name="Rectangle 3"/>
          <p:cNvSpPr>
            <a:spLocks noGrp="1" noChangeArrowheads="1"/>
          </p:cNvSpPr>
          <p:nvPr>
            <p:ph idx="1"/>
          </p:nvPr>
        </p:nvSpPr>
        <p:spPr>
          <a:noFill/>
        </p:spPr>
        <p:txBody>
          <a:bodyPr vert="horz" lIns="92075" tIns="46038" rIns="92075" bIns="46038" rtlCol="0" anchor="t">
            <a:normAutofit/>
          </a:bodyPr>
          <a:lstStyle/>
          <a:p>
            <a:pPr eaLnBrk="1" hangingPunct="1">
              <a:lnSpc>
                <a:spcPct val="90000"/>
              </a:lnSpc>
            </a:pPr>
            <a:r>
              <a:rPr lang="en-US" altLang="en-US" sz="2400" dirty="0">
                <a:solidFill>
                  <a:schemeClr val="tx1"/>
                </a:solidFill>
              </a:rPr>
              <a:t>Boolean expressions can also use the following </a:t>
            </a:r>
            <a:r>
              <a:rPr lang="en-US" altLang="en-US" sz="2400" i="1" dirty="0">
                <a:solidFill>
                  <a:schemeClr val="tx1"/>
                </a:solidFill>
              </a:rPr>
              <a:t>logical operators</a:t>
            </a:r>
            <a:r>
              <a:rPr lang="en-US" altLang="en-US" sz="2400" dirty="0">
                <a:solidFill>
                  <a:schemeClr val="tx1"/>
                </a:solidFill>
              </a:rPr>
              <a:t>:</a:t>
            </a:r>
          </a:p>
          <a:p>
            <a:pPr lvl="1">
              <a:buClr>
                <a:schemeClr val="tx1"/>
              </a:buClr>
            </a:pPr>
            <a:r>
              <a:rPr lang="en-US" altLang="en-US" sz="2000" dirty="0">
                <a:solidFill>
                  <a:schemeClr val="tx1"/>
                </a:solidFill>
              </a:rPr>
              <a:t>Logical NOT</a:t>
            </a:r>
          </a:p>
          <a:p>
            <a:pPr lvl="1"/>
            <a:r>
              <a:rPr lang="en-US" altLang="en-US" sz="2000" dirty="0">
                <a:solidFill>
                  <a:schemeClr val="tx1"/>
                </a:solidFill>
              </a:rPr>
              <a:t>Logical AND</a:t>
            </a:r>
          </a:p>
          <a:p>
            <a:pPr lvl="1"/>
            <a:r>
              <a:rPr lang="en-US" altLang="en-US" sz="2000" dirty="0"/>
              <a:t>Logical OR</a:t>
            </a:r>
            <a:endParaRPr lang="en-US" altLang="en-US" sz="2000" dirty="0">
              <a:cs typeface="Calibri"/>
            </a:endParaRPr>
          </a:p>
          <a:p>
            <a:pPr eaLnBrk="1" hangingPunct="1">
              <a:lnSpc>
                <a:spcPct val="90000"/>
              </a:lnSpc>
              <a:spcBef>
                <a:spcPct val="60000"/>
              </a:spcBef>
            </a:pPr>
            <a:r>
              <a:rPr lang="en-US" altLang="en-US" sz="2400" dirty="0">
                <a:solidFill>
                  <a:schemeClr val="tx1"/>
                </a:solidFill>
              </a:rPr>
              <a:t>They </a:t>
            </a:r>
            <a:r>
              <a:rPr lang="en-US" altLang="en-US" sz="2400" u="sng" dirty="0">
                <a:solidFill>
                  <a:schemeClr val="tx1"/>
                </a:solidFill>
              </a:rPr>
              <a:t>all take Boolean operands and produce Boolean results</a:t>
            </a:r>
          </a:p>
          <a:p>
            <a:pPr eaLnBrk="1" hangingPunct="1">
              <a:lnSpc>
                <a:spcPct val="90000"/>
              </a:lnSpc>
              <a:spcBef>
                <a:spcPct val="60000"/>
              </a:spcBef>
            </a:pPr>
            <a:r>
              <a:rPr lang="en-US" altLang="en-US" sz="2400" dirty="0">
                <a:solidFill>
                  <a:schemeClr val="tx1"/>
                </a:solidFill>
              </a:rPr>
              <a:t>Logical NOT is a unary operator (it operates on one operand)</a:t>
            </a:r>
          </a:p>
          <a:p>
            <a:pPr eaLnBrk="1" hangingPunct="1">
              <a:lnSpc>
                <a:spcPct val="90000"/>
              </a:lnSpc>
              <a:spcBef>
                <a:spcPct val="60000"/>
              </a:spcBef>
            </a:pPr>
            <a:r>
              <a:rPr lang="en-US" altLang="en-US" sz="2400" dirty="0">
                <a:solidFill>
                  <a:schemeClr val="tx1"/>
                </a:solidFill>
              </a:rPr>
              <a:t>Logical AND </a:t>
            </a:r>
            <a:r>
              <a:rPr lang="en-US" altLang="en-US" sz="2400" dirty="0" err="1">
                <a:solidFill>
                  <a:schemeClr val="tx1"/>
                </a:solidFill>
              </a:rPr>
              <a:t>and</a:t>
            </a:r>
            <a:r>
              <a:rPr lang="en-US" altLang="en-US" sz="2400" dirty="0">
                <a:solidFill>
                  <a:schemeClr val="tx1"/>
                </a:solidFill>
              </a:rPr>
              <a:t> OR are binary operators (each operates on two operands)</a:t>
            </a:r>
          </a:p>
        </p:txBody>
      </p:sp>
    </p:spTree>
    <p:extLst>
      <p:ext uri="{BB962C8B-B14F-4D97-AF65-F5344CB8AC3E}">
        <p14:creationId xmlns:p14="http://schemas.microsoft.com/office/powerpoint/2010/main" val="2016251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lIns="92075" tIns="46038" rIns="92075" bIns="46038">
            <a:normAutofit/>
          </a:bodyPr>
          <a:lstStyle/>
          <a:p>
            <a:pPr eaLnBrk="1" hangingPunct="1"/>
            <a:r>
              <a:rPr lang="en-US" altLang="en-US" sz="3600" b="1" dirty="0"/>
              <a:t>Logical Operators (NOT)</a:t>
            </a:r>
          </a:p>
        </p:txBody>
      </p:sp>
      <p:sp>
        <p:nvSpPr>
          <p:cNvPr id="19459" name="Rectangle 3"/>
          <p:cNvSpPr>
            <a:spLocks noGrp="1" noChangeArrowheads="1"/>
          </p:cNvSpPr>
          <p:nvPr>
            <p:ph idx="1"/>
          </p:nvPr>
        </p:nvSpPr>
        <p:spPr>
          <a:noFill/>
        </p:spPr>
        <p:txBody>
          <a:bodyPr lIns="92075" tIns="46038" rIns="92075" bIns="46038">
            <a:normAutofit/>
          </a:bodyPr>
          <a:lstStyle/>
          <a:p>
            <a:pPr eaLnBrk="1" hangingPunct="1">
              <a:lnSpc>
                <a:spcPct val="90000"/>
              </a:lnSpc>
              <a:spcBef>
                <a:spcPct val="75000"/>
              </a:spcBef>
            </a:pPr>
            <a:r>
              <a:rPr lang="en-US" altLang="en-US" sz="2400" dirty="0">
                <a:solidFill>
                  <a:schemeClr val="tx1"/>
                </a:solidFill>
              </a:rPr>
              <a:t>The </a:t>
            </a:r>
            <a:r>
              <a:rPr lang="en-US" altLang="en-US" sz="2400" i="1" dirty="0">
                <a:solidFill>
                  <a:schemeClr val="tx1"/>
                </a:solidFill>
              </a:rPr>
              <a:t>logical </a:t>
            </a:r>
            <a:r>
              <a:rPr lang="en-US" altLang="en-US" sz="2400" i="1" dirty="0">
                <a:solidFill>
                  <a:srgbClr val="0432FF"/>
                </a:solidFill>
              </a:rPr>
              <a:t>NOT</a:t>
            </a:r>
            <a:r>
              <a:rPr lang="en-US" altLang="en-US" sz="2400" dirty="0">
                <a:solidFill>
                  <a:schemeClr val="tx1"/>
                </a:solidFill>
              </a:rPr>
              <a:t> operation is also called </a:t>
            </a:r>
            <a:r>
              <a:rPr lang="en-US" altLang="en-US" sz="2400" i="1" dirty="0">
                <a:solidFill>
                  <a:schemeClr val="tx1"/>
                </a:solidFill>
              </a:rPr>
              <a:t>logical negation</a:t>
            </a:r>
            <a:r>
              <a:rPr lang="en-US" altLang="en-US" sz="2400" dirty="0">
                <a:solidFill>
                  <a:schemeClr val="tx1"/>
                </a:solidFill>
              </a:rPr>
              <a:t> or </a:t>
            </a:r>
            <a:r>
              <a:rPr lang="en-US" altLang="en-US" sz="2400" i="1" dirty="0">
                <a:solidFill>
                  <a:schemeClr val="tx1"/>
                </a:solidFill>
              </a:rPr>
              <a:t>logical complement</a:t>
            </a:r>
          </a:p>
          <a:p>
            <a:pPr eaLnBrk="1" hangingPunct="1">
              <a:lnSpc>
                <a:spcPct val="90000"/>
              </a:lnSpc>
              <a:spcBef>
                <a:spcPct val="75000"/>
              </a:spcBef>
            </a:pPr>
            <a:r>
              <a:rPr lang="en-US" altLang="en-US" sz="2400" dirty="0">
                <a:solidFill>
                  <a:schemeClr val="tx1"/>
                </a:solidFill>
              </a:rPr>
              <a:t>If some Boolean condition </a:t>
            </a:r>
            <a:r>
              <a:rPr lang="en-US" altLang="en-US" sz="2400" dirty="0">
                <a:solidFill>
                  <a:schemeClr val="tx1"/>
                </a:solidFill>
                <a:latin typeface="Courier New" panose="02070309020205020404" pitchFamily="49" charset="0"/>
              </a:rPr>
              <a:t>a</a:t>
            </a:r>
            <a:r>
              <a:rPr lang="en-US" altLang="en-US" sz="2400" dirty="0">
                <a:solidFill>
                  <a:schemeClr val="tx1"/>
                </a:solidFill>
              </a:rPr>
              <a:t> is </a:t>
            </a:r>
            <a:r>
              <a:rPr lang="en-US" altLang="en-US" sz="2400" dirty="0">
                <a:solidFill>
                  <a:srgbClr val="0432FF"/>
                </a:solidFill>
                <a:latin typeface="Consolas" panose="020B0609020204030204" pitchFamily="49" charset="0"/>
                <a:cs typeface="Consolas" panose="020B0609020204030204" pitchFamily="49" charset="0"/>
              </a:rPr>
              <a:t>true</a:t>
            </a:r>
            <a:r>
              <a:rPr lang="en-US" altLang="en-US" sz="2400" dirty="0">
                <a:solidFill>
                  <a:schemeClr val="tx1"/>
                </a:solidFill>
              </a:rPr>
              <a:t>, then </a:t>
            </a:r>
            <a:r>
              <a:rPr lang="en-US" altLang="en-US" sz="2400" dirty="0">
                <a:solidFill>
                  <a:schemeClr val="tx1"/>
                </a:solidFill>
                <a:latin typeface="Courier New" panose="02070309020205020404" pitchFamily="49" charset="0"/>
              </a:rPr>
              <a:t>NOT a</a:t>
            </a:r>
            <a:r>
              <a:rPr lang="en-US" altLang="en-US" sz="2400" dirty="0">
                <a:solidFill>
                  <a:schemeClr val="tx1"/>
                </a:solidFill>
              </a:rPr>
              <a:t> is </a:t>
            </a:r>
            <a:r>
              <a:rPr lang="en-US" altLang="en-US" sz="2400" dirty="0">
                <a:solidFill>
                  <a:srgbClr val="0432FF"/>
                </a:solidFill>
                <a:latin typeface="Consolas" panose="020B0609020204030204" pitchFamily="49" charset="0"/>
                <a:cs typeface="Consolas" panose="020B0609020204030204" pitchFamily="49" charset="0"/>
              </a:rPr>
              <a:t>false</a:t>
            </a:r>
            <a:r>
              <a:rPr lang="en-US" altLang="en-US" sz="2400" dirty="0">
                <a:solidFill>
                  <a:schemeClr val="tx1"/>
                </a:solidFill>
              </a:rPr>
              <a:t>;  if </a:t>
            </a:r>
            <a:r>
              <a:rPr lang="en-US" altLang="en-US" sz="2400" dirty="0">
                <a:solidFill>
                  <a:schemeClr val="tx1"/>
                </a:solidFill>
                <a:latin typeface="Courier New" panose="02070309020205020404" pitchFamily="49" charset="0"/>
              </a:rPr>
              <a:t>a</a:t>
            </a:r>
            <a:r>
              <a:rPr lang="en-US" altLang="en-US" sz="2400" dirty="0">
                <a:solidFill>
                  <a:schemeClr val="tx1"/>
                </a:solidFill>
              </a:rPr>
              <a:t> is </a:t>
            </a:r>
            <a:r>
              <a:rPr lang="en-US" altLang="en-US" sz="2400" dirty="0">
                <a:solidFill>
                  <a:srgbClr val="0432FF"/>
                </a:solidFill>
                <a:latin typeface="Consolas" panose="020B0609020204030204" pitchFamily="49" charset="0"/>
                <a:cs typeface="Consolas" panose="020B0609020204030204" pitchFamily="49" charset="0"/>
              </a:rPr>
              <a:t>false</a:t>
            </a:r>
            <a:r>
              <a:rPr lang="en-US" altLang="en-US" sz="2400" dirty="0">
                <a:solidFill>
                  <a:schemeClr val="tx1"/>
                </a:solidFill>
              </a:rPr>
              <a:t>, then </a:t>
            </a:r>
            <a:r>
              <a:rPr lang="en-US" altLang="en-US" sz="2400" dirty="0">
                <a:solidFill>
                  <a:schemeClr val="tx1"/>
                </a:solidFill>
                <a:latin typeface="Courier New" panose="02070309020205020404" pitchFamily="49" charset="0"/>
              </a:rPr>
              <a:t>NOT a</a:t>
            </a:r>
            <a:r>
              <a:rPr lang="en-US" altLang="en-US" sz="2400" dirty="0">
                <a:solidFill>
                  <a:schemeClr val="tx1"/>
                </a:solidFill>
              </a:rPr>
              <a:t> is </a:t>
            </a:r>
            <a:r>
              <a:rPr lang="en-US" altLang="en-US" sz="2400" dirty="0">
                <a:solidFill>
                  <a:srgbClr val="0432FF"/>
                </a:solidFill>
                <a:latin typeface="Consolas" panose="020B0609020204030204" pitchFamily="49" charset="0"/>
                <a:cs typeface="Consolas" panose="020B0609020204030204" pitchFamily="49" charset="0"/>
              </a:rPr>
              <a:t>true</a:t>
            </a:r>
          </a:p>
          <a:p>
            <a:pPr eaLnBrk="1" hangingPunct="1">
              <a:lnSpc>
                <a:spcPct val="90000"/>
              </a:lnSpc>
              <a:spcBef>
                <a:spcPct val="75000"/>
              </a:spcBef>
            </a:pPr>
            <a:r>
              <a:rPr lang="en-US" altLang="en-US" sz="2400" dirty="0">
                <a:solidFill>
                  <a:schemeClr val="tx1"/>
                </a:solidFill>
              </a:rPr>
              <a:t>Logical expressions can be shown using a </a:t>
            </a:r>
            <a:r>
              <a:rPr lang="en-US" altLang="en-US" sz="2400" i="1" dirty="0">
                <a:solidFill>
                  <a:schemeClr val="tx1"/>
                </a:solidFill>
              </a:rPr>
              <a:t>truth table</a:t>
            </a:r>
          </a:p>
        </p:txBody>
      </p:sp>
    </p:spTree>
    <p:extLst>
      <p:ext uri="{BB962C8B-B14F-4D97-AF65-F5344CB8AC3E}">
        <p14:creationId xmlns:p14="http://schemas.microsoft.com/office/powerpoint/2010/main" val="923726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p:spPr>
        <p:txBody>
          <a:bodyPr lIns="92075" tIns="46038" rIns="92075" bIns="46038">
            <a:normAutofit/>
          </a:bodyPr>
          <a:lstStyle/>
          <a:p>
            <a:pPr eaLnBrk="1" hangingPunct="1"/>
            <a:r>
              <a:rPr lang="en-US" altLang="en-US" sz="3600" b="1" dirty="0"/>
              <a:t>Logical Operators (AND and OR)</a:t>
            </a:r>
            <a:endParaRPr lang="en-US" altLang="en-US" sz="2800" b="1" dirty="0"/>
          </a:p>
        </p:txBody>
      </p:sp>
      <p:sp>
        <p:nvSpPr>
          <p:cNvPr id="5" name="Content Placeholder 4">
            <a:extLst>
              <a:ext uri="{FF2B5EF4-FFF2-40B4-BE49-F238E27FC236}">
                <a16:creationId xmlns:a16="http://schemas.microsoft.com/office/drawing/2014/main" id="{8C77B1F6-057F-E143-B553-D39818A780DB}"/>
              </a:ext>
            </a:extLst>
          </p:cNvPr>
          <p:cNvSpPr>
            <a:spLocks noGrp="1"/>
          </p:cNvSpPr>
          <p:nvPr>
            <p:ph idx="1"/>
          </p:nvPr>
        </p:nvSpPr>
        <p:spPr/>
        <p:txBody>
          <a:bodyPr/>
          <a:lstStyle/>
          <a:p>
            <a:pPr eaLnBrk="1" hangingPunct="1">
              <a:lnSpc>
                <a:spcPct val="95000"/>
              </a:lnSpc>
              <a:spcBef>
                <a:spcPct val="25000"/>
              </a:spcBef>
            </a:pPr>
            <a:r>
              <a:rPr lang="en-US" altLang="en-US" dirty="0"/>
              <a:t>The </a:t>
            </a:r>
            <a:r>
              <a:rPr lang="en-US" altLang="en-US" i="1" dirty="0">
                <a:solidFill>
                  <a:schemeClr val="tx1"/>
                </a:solidFill>
              </a:rPr>
              <a:t>logical </a:t>
            </a:r>
            <a:r>
              <a:rPr lang="en-US" altLang="en-US" i="1" dirty="0">
                <a:solidFill>
                  <a:srgbClr val="0000FF"/>
                </a:solidFill>
              </a:rPr>
              <a:t>AND</a:t>
            </a:r>
            <a:r>
              <a:rPr lang="en-US" altLang="en-US" dirty="0"/>
              <a:t> expression</a:t>
            </a:r>
          </a:p>
          <a:p>
            <a:pPr algn="ctr" eaLnBrk="1" hangingPunct="1">
              <a:lnSpc>
                <a:spcPct val="95000"/>
              </a:lnSpc>
              <a:spcBef>
                <a:spcPct val="25000"/>
              </a:spcBef>
              <a:buFontTx/>
              <a:buNone/>
            </a:pPr>
            <a:r>
              <a:rPr lang="en-US" altLang="en-US" sz="2800" dirty="0">
                <a:latin typeface="Courier New" panose="02070309020205020404" pitchFamily="49" charset="0"/>
              </a:rPr>
              <a:t>a </a:t>
            </a:r>
            <a:r>
              <a:rPr lang="en-US" altLang="en-US" sz="2800" dirty="0">
                <a:solidFill>
                  <a:srgbClr val="0432FF"/>
                </a:solidFill>
                <a:latin typeface="Courier New" panose="02070309020205020404" pitchFamily="49" charset="0"/>
              </a:rPr>
              <a:t>AND</a:t>
            </a:r>
            <a:r>
              <a:rPr lang="en-US" altLang="en-US" sz="2800" dirty="0">
                <a:latin typeface="Courier New" panose="02070309020205020404" pitchFamily="49" charset="0"/>
              </a:rPr>
              <a:t> b</a:t>
            </a:r>
            <a:endParaRPr lang="en-US" altLang="en-US" sz="2800" dirty="0"/>
          </a:p>
          <a:p>
            <a:pPr eaLnBrk="1" hangingPunct="1">
              <a:lnSpc>
                <a:spcPct val="95000"/>
              </a:lnSpc>
              <a:spcBef>
                <a:spcPct val="25000"/>
              </a:spcBef>
              <a:buFontTx/>
              <a:buNone/>
            </a:pPr>
            <a:r>
              <a:rPr lang="en-US" altLang="en-US" dirty="0"/>
              <a:t>	is </a:t>
            </a:r>
            <a:r>
              <a:rPr lang="en-US" altLang="en-US" dirty="0">
                <a:solidFill>
                  <a:srgbClr val="0432FF"/>
                </a:solidFill>
                <a:latin typeface="Consolas" panose="020B0609020204030204" pitchFamily="49" charset="0"/>
                <a:cs typeface="Consolas" panose="020B0609020204030204" pitchFamily="49" charset="0"/>
              </a:rPr>
              <a:t>true</a:t>
            </a:r>
            <a:r>
              <a:rPr lang="en-US" altLang="en-US" dirty="0"/>
              <a:t> if both </a:t>
            </a:r>
            <a:r>
              <a:rPr lang="en-US" altLang="en-US" dirty="0">
                <a:latin typeface="Courier New" panose="02070309020205020404" pitchFamily="49" charset="0"/>
              </a:rPr>
              <a:t>a</a:t>
            </a:r>
            <a:r>
              <a:rPr lang="en-US" altLang="en-US" dirty="0"/>
              <a:t> and </a:t>
            </a:r>
            <a:r>
              <a:rPr lang="en-US" altLang="en-US" dirty="0">
                <a:latin typeface="Courier New" panose="02070309020205020404" pitchFamily="49" charset="0"/>
              </a:rPr>
              <a:t>b</a:t>
            </a:r>
            <a:r>
              <a:rPr lang="en-US" altLang="en-US" dirty="0"/>
              <a:t> are </a:t>
            </a:r>
            <a:r>
              <a:rPr lang="en-US" altLang="en-US" dirty="0">
                <a:solidFill>
                  <a:srgbClr val="0432FF"/>
                </a:solidFill>
                <a:latin typeface="Consolas" panose="020B0609020204030204" pitchFamily="49" charset="0"/>
                <a:cs typeface="Consolas" panose="020B0609020204030204" pitchFamily="49" charset="0"/>
              </a:rPr>
              <a:t>true</a:t>
            </a:r>
            <a:r>
              <a:rPr lang="en-US" altLang="en-US" dirty="0"/>
              <a:t>, and </a:t>
            </a:r>
            <a:r>
              <a:rPr lang="en-US" altLang="en-US" dirty="0">
                <a:solidFill>
                  <a:srgbClr val="0432FF"/>
                </a:solidFill>
                <a:latin typeface="Consolas" panose="020B0609020204030204" pitchFamily="49" charset="0"/>
                <a:cs typeface="Consolas" panose="020B0609020204030204" pitchFamily="49" charset="0"/>
              </a:rPr>
              <a:t>false</a:t>
            </a:r>
            <a:r>
              <a:rPr lang="en-US" altLang="en-US" dirty="0"/>
              <a:t> otherwise</a:t>
            </a:r>
          </a:p>
          <a:p>
            <a:pPr eaLnBrk="1" hangingPunct="1">
              <a:lnSpc>
                <a:spcPct val="95000"/>
              </a:lnSpc>
              <a:spcBef>
                <a:spcPct val="25000"/>
              </a:spcBef>
              <a:buFontTx/>
              <a:buNone/>
            </a:pPr>
            <a:br>
              <a:rPr lang="en-US" altLang="en-US" dirty="0"/>
            </a:br>
            <a:endParaRPr lang="en-US" altLang="en-US" dirty="0"/>
          </a:p>
          <a:p>
            <a:pPr eaLnBrk="1" hangingPunct="1">
              <a:lnSpc>
                <a:spcPct val="95000"/>
              </a:lnSpc>
              <a:spcBef>
                <a:spcPct val="25000"/>
              </a:spcBef>
            </a:pPr>
            <a:r>
              <a:rPr lang="en-US" altLang="en-US" dirty="0"/>
              <a:t>The </a:t>
            </a:r>
            <a:r>
              <a:rPr lang="en-US" altLang="en-US" i="1" dirty="0">
                <a:solidFill>
                  <a:schemeClr val="tx1"/>
                </a:solidFill>
              </a:rPr>
              <a:t>logical</a:t>
            </a:r>
            <a:r>
              <a:rPr lang="en-US" altLang="en-US" i="1" dirty="0">
                <a:solidFill>
                  <a:srgbClr val="0000FF"/>
                </a:solidFill>
              </a:rPr>
              <a:t> OR</a:t>
            </a:r>
            <a:r>
              <a:rPr lang="en-US" altLang="en-US" dirty="0"/>
              <a:t> expression</a:t>
            </a:r>
          </a:p>
          <a:p>
            <a:pPr algn="ctr" eaLnBrk="1" hangingPunct="1">
              <a:lnSpc>
                <a:spcPct val="95000"/>
              </a:lnSpc>
              <a:spcBef>
                <a:spcPct val="25000"/>
              </a:spcBef>
              <a:buFontTx/>
              <a:buNone/>
            </a:pPr>
            <a:r>
              <a:rPr lang="en-US" altLang="en-US" sz="2800" dirty="0">
                <a:latin typeface="Courier New" panose="02070309020205020404" pitchFamily="49" charset="0"/>
              </a:rPr>
              <a:t>a </a:t>
            </a:r>
            <a:r>
              <a:rPr lang="en-US" altLang="en-US" sz="2800" dirty="0">
                <a:solidFill>
                  <a:srgbClr val="0432FF"/>
                </a:solidFill>
                <a:latin typeface="Courier New" panose="02070309020205020404" pitchFamily="49" charset="0"/>
              </a:rPr>
              <a:t>OR</a:t>
            </a:r>
            <a:r>
              <a:rPr lang="en-US" altLang="en-US" sz="2800" dirty="0">
                <a:latin typeface="Courier New" panose="02070309020205020404" pitchFamily="49" charset="0"/>
              </a:rPr>
              <a:t> b</a:t>
            </a:r>
            <a:endParaRPr lang="en-US" altLang="en-US" sz="2800" dirty="0"/>
          </a:p>
          <a:p>
            <a:pPr eaLnBrk="1" hangingPunct="1">
              <a:lnSpc>
                <a:spcPct val="95000"/>
              </a:lnSpc>
              <a:spcBef>
                <a:spcPct val="25000"/>
              </a:spcBef>
              <a:buFontTx/>
              <a:buNone/>
            </a:pPr>
            <a:r>
              <a:rPr lang="en-US" altLang="en-US" dirty="0"/>
              <a:t>	is </a:t>
            </a:r>
            <a:r>
              <a:rPr lang="en-US" altLang="en-US" dirty="0">
                <a:solidFill>
                  <a:srgbClr val="0432FF"/>
                </a:solidFill>
                <a:latin typeface="Consolas" panose="020B0609020204030204" pitchFamily="49" charset="0"/>
                <a:cs typeface="Consolas" panose="020B0609020204030204" pitchFamily="49" charset="0"/>
              </a:rPr>
              <a:t>true</a:t>
            </a:r>
            <a:r>
              <a:rPr lang="en-US" altLang="en-US" dirty="0"/>
              <a:t> if either </a:t>
            </a:r>
            <a:r>
              <a:rPr lang="en-US" altLang="en-US" dirty="0">
                <a:latin typeface="Courier New" panose="02070309020205020404" pitchFamily="49" charset="0"/>
              </a:rPr>
              <a:t>a</a:t>
            </a:r>
            <a:r>
              <a:rPr lang="en-US" altLang="en-US" dirty="0"/>
              <a:t> or </a:t>
            </a:r>
            <a:r>
              <a:rPr lang="en-US" altLang="en-US" dirty="0">
                <a:latin typeface="Courier New" panose="02070309020205020404" pitchFamily="49" charset="0"/>
              </a:rPr>
              <a:t>b</a:t>
            </a:r>
            <a:r>
              <a:rPr lang="en-US" altLang="en-US" dirty="0"/>
              <a:t> is </a:t>
            </a:r>
            <a:r>
              <a:rPr lang="en-US" altLang="en-US" dirty="0">
                <a:solidFill>
                  <a:srgbClr val="0432FF"/>
                </a:solidFill>
                <a:latin typeface="Consolas" panose="020B0609020204030204" pitchFamily="49" charset="0"/>
                <a:cs typeface="Consolas" panose="020B0609020204030204" pitchFamily="49" charset="0"/>
              </a:rPr>
              <a:t>true</a:t>
            </a:r>
            <a:r>
              <a:rPr lang="en-US" altLang="en-US" dirty="0"/>
              <a:t>, or both are </a:t>
            </a:r>
            <a:r>
              <a:rPr lang="en-US" altLang="en-US" dirty="0">
                <a:solidFill>
                  <a:srgbClr val="0432FF"/>
                </a:solidFill>
                <a:latin typeface="Consolas" panose="020B0609020204030204" pitchFamily="49" charset="0"/>
                <a:cs typeface="Consolas" panose="020B0609020204030204" pitchFamily="49" charset="0"/>
              </a:rPr>
              <a:t>true</a:t>
            </a:r>
            <a:r>
              <a:rPr lang="en-US" altLang="en-US" dirty="0"/>
              <a:t>, and </a:t>
            </a:r>
            <a:r>
              <a:rPr lang="en-US" altLang="en-US" dirty="0">
                <a:solidFill>
                  <a:srgbClr val="0432FF"/>
                </a:solidFill>
                <a:latin typeface="Consolas" panose="020B0609020204030204" pitchFamily="49" charset="0"/>
                <a:cs typeface="Consolas" panose="020B0609020204030204" pitchFamily="49" charset="0"/>
              </a:rPr>
              <a:t>false</a:t>
            </a:r>
            <a:r>
              <a:rPr lang="en-US" altLang="en-US" dirty="0"/>
              <a:t> otherwise</a:t>
            </a:r>
            <a:br>
              <a:rPr lang="en-US" altLang="en-US" dirty="0"/>
            </a:br>
            <a:endParaRPr lang="en-US" altLang="en-US" dirty="0"/>
          </a:p>
          <a:p>
            <a:endParaRPr lang="en-US" dirty="0"/>
          </a:p>
        </p:txBody>
      </p:sp>
    </p:spTree>
    <p:extLst>
      <p:ext uri="{BB962C8B-B14F-4D97-AF65-F5344CB8AC3E}">
        <p14:creationId xmlns:p14="http://schemas.microsoft.com/office/powerpoint/2010/main" val="3747310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hangingPunct="1"/>
            <a:r>
              <a:rPr lang="en-US" altLang="en-US" sz="3600" b="1" dirty="0"/>
              <a:t>Logical Operators</a:t>
            </a:r>
          </a:p>
        </p:txBody>
      </p:sp>
      <p:pic>
        <p:nvPicPr>
          <p:cNvPr id="9" name="Picture 8" descr="A truth table showing variables 'a' and 'b' that have four  combinations of values true and false.  The other part of the table shows how AND and OR operators resolve when surrounded by variables 'a' and 'b'">
            <a:extLst>
              <a:ext uri="{FF2B5EF4-FFF2-40B4-BE49-F238E27FC236}">
                <a16:creationId xmlns:a16="http://schemas.microsoft.com/office/drawing/2014/main" id="{F05B1619-9937-1B47-BCEE-5F1FFFFF66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209800"/>
            <a:ext cx="6743700" cy="3479800"/>
          </a:xfrm>
          <a:prstGeom prst="rect">
            <a:avLst/>
          </a:prstGeom>
        </p:spPr>
      </p:pic>
    </p:spTree>
    <p:extLst>
      <p:ext uri="{BB962C8B-B14F-4D97-AF65-F5344CB8AC3E}">
        <p14:creationId xmlns:p14="http://schemas.microsoft.com/office/powerpoint/2010/main" val="1882074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p:spPr>
        <p:txBody>
          <a:bodyPr lIns="92075" tIns="46038" rIns="92075" bIns="46038">
            <a:normAutofit/>
          </a:bodyPr>
          <a:lstStyle/>
          <a:p>
            <a:pPr eaLnBrk="1" hangingPunct="1"/>
            <a:r>
              <a:rPr lang="en-US" altLang="en-US" sz="3600" b="1" dirty="0"/>
              <a:t>Logical Operators in Boolean Expressions</a:t>
            </a:r>
          </a:p>
        </p:txBody>
      </p:sp>
      <p:sp>
        <p:nvSpPr>
          <p:cNvPr id="23555" name="Rectangle 3"/>
          <p:cNvSpPr>
            <a:spLocks noGrp="1" noChangeArrowheads="1"/>
          </p:cNvSpPr>
          <p:nvPr>
            <p:ph idx="1"/>
          </p:nvPr>
        </p:nvSpPr>
        <p:spPr>
          <a:xfrm>
            <a:off x="628650" y="1825625"/>
            <a:ext cx="8134350" cy="4351339"/>
          </a:xfrm>
          <a:noFill/>
        </p:spPr>
        <p:txBody>
          <a:bodyPr lIns="92075" tIns="46038" rIns="92075" bIns="46038">
            <a:normAutofit/>
          </a:bodyPr>
          <a:lstStyle/>
          <a:p>
            <a:pPr eaLnBrk="1" hangingPunct="1"/>
            <a:r>
              <a:rPr lang="en-US" altLang="en-US" sz="2400" dirty="0"/>
              <a:t>Expressions can form complex conditions</a:t>
            </a:r>
          </a:p>
          <a:p>
            <a:pPr>
              <a:spcBef>
                <a:spcPct val="0"/>
              </a:spcBef>
              <a:buClrTx/>
              <a:buFontTx/>
              <a:buNone/>
            </a:pPr>
            <a:endParaRPr lang="en-US" altLang="en-US" sz="2400" dirty="0"/>
          </a:p>
          <a:p>
            <a:pPr>
              <a:spcBef>
                <a:spcPct val="0"/>
              </a:spcBef>
              <a:buClrTx/>
              <a:buFontTx/>
              <a:buNone/>
            </a:pPr>
            <a:r>
              <a:rPr lang="en-US" altLang="en-US" sz="2400" dirty="0">
                <a:latin typeface="Consolas" panose="020B0609020204030204" pitchFamily="49" charset="0"/>
                <a:cs typeface="Consolas" panose="020B0609020204030204" pitchFamily="49" charset="0"/>
              </a:rPr>
              <a:t> </a:t>
            </a:r>
            <a:r>
              <a:rPr lang="en-US" altLang="en-US" sz="2400" dirty="0">
                <a:solidFill>
                  <a:srgbClr val="0432FF"/>
                </a:solidFill>
                <a:latin typeface="Consolas" panose="020B0609020204030204" pitchFamily="49" charset="0"/>
                <a:cs typeface="Consolas" panose="020B0609020204030204" pitchFamily="49" charset="0"/>
              </a:rPr>
              <a:t>IF</a:t>
            </a:r>
            <a:r>
              <a:rPr lang="en-US" altLang="en-US" sz="2400" dirty="0">
                <a:latin typeface="Consolas" panose="020B0609020204030204" pitchFamily="49" charset="0"/>
                <a:cs typeface="Consolas" panose="020B0609020204030204" pitchFamily="49" charset="0"/>
              </a:rPr>
              <a:t> ((total &lt; (MAX + 5)) </a:t>
            </a:r>
            <a:r>
              <a:rPr lang="en-US" altLang="en-US" sz="2400" dirty="0">
                <a:solidFill>
                  <a:srgbClr val="0432FF"/>
                </a:solidFill>
                <a:latin typeface="Consolas" panose="020B0609020204030204" pitchFamily="49" charset="0"/>
                <a:cs typeface="Consolas" panose="020B0609020204030204" pitchFamily="49" charset="0"/>
              </a:rPr>
              <a:t>AND</a:t>
            </a:r>
            <a:r>
              <a:rPr lang="en-US" altLang="en-US" sz="2400" dirty="0">
                <a:latin typeface="Consolas" panose="020B0609020204030204" pitchFamily="49" charset="0"/>
                <a:cs typeface="Consolas" panose="020B0609020204030204" pitchFamily="49" charset="0"/>
              </a:rPr>
              <a:t> (</a:t>
            </a:r>
            <a:r>
              <a:rPr lang="en-US" altLang="en-US" sz="2400" dirty="0">
                <a:solidFill>
                  <a:srgbClr val="0432FF"/>
                </a:solidFill>
                <a:latin typeface="Consolas" panose="020B0609020204030204" pitchFamily="49" charset="0"/>
                <a:cs typeface="Consolas" panose="020B0609020204030204" pitchFamily="49" charset="0"/>
              </a:rPr>
              <a:t>NOT</a:t>
            </a:r>
            <a:r>
              <a:rPr lang="en-US" altLang="en-US" sz="2400" dirty="0">
                <a:latin typeface="Consolas" panose="020B0609020204030204" pitchFamily="49" charset="0"/>
                <a:cs typeface="Consolas" panose="020B0609020204030204" pitchFamily="49" charset="0"/>
              </a:rPr>
              <a:t> found)) </a:t>
            </a:r>
            <a:r>
              <a:rPr lang="en-US" altLang="en-US" sz="2400" dirty="0">
                <a:solidFill>
                  <a:srgbClr val="0432FF"/>
                </a:solidFill>
                <a:latin typeface="Consolas" panose="020B0609020204030204" pitchFamily="49" charset="0"/>
                <a:cs typeface="Consolas" panose="020B0609020204030204" pitchFamily="49" charset="0"/>
              </a:rPr>
              <a:t>THEN</a:t>
            </a:r>
          </a:p>
          <a:p>
            <a:pPr>
              <a:spcBef>
                <a:spcPct val="0"/>
              </a:spcBef>
              <a:buClrTx/>
              <a:buFontTx/>
              <a:buNone/>
            </a:pPr>
            <a:r>
              <a:rPr lang="en-US" altLang="en-US" sz="2400" dirty="0">
                <a:latin typeface="Consolas" panose="020B0609020204030204" pitchFamily="49" charset="0"/>
                <a:cs typeface="Consolas" panose="020B0609020204030204" pitchFamily="49" charset="0"/>
              </a:rPr>
              <a:t>   PRINT ("Processing…") </a:t>
            </a:r>
          </a:p>
          <a:p>
            <a:pPr>
              <a:spcBef>
                <a:spcPct val="0"/>
              </a:spcBef>
              <a:buClrTx/>
              <a:buFontTx/>
              <a:buNone/>
            </a:pPr>
            <a:r>
              <a:rPr lang="en-US" altLang="en-US" sz="2400" dirty="0">
                <a:latin typeface="Consolas" panose="020B0609020204030204" pitchFamily="49" charset="0"/>
                <a:cs typeface="Consolas" panose="020B0609020204030204" pitchFamily="49" charset="0"/>
              </a:rPr>
              <a:t> </a:t>
            </a:r>
            <a:r>
              <a:rPr lang="en-US" altLang="en-US" sz="2400" dirty="0">
                <a:solidFill>
                  <a:srgbClr val="0432FF"/>
                </a:solidFill>
                <a:latin typeface="Consolas" panose="020B0609020204030204" pitchFamily="49" charset="0"/>
                <a:cs typeface="Consolas" panose="020B0609020204030204" pitchFamily="49" charset="0"/>
              </a:rPr>
              <a:t>ENDIF</a:t>
            </a:r>
          </a:p>
          <a:p>
            <a:pPr eaLnBrk="1" hangingPunct="1"/>
            <a:endParaRPr lang="en-US" altLang="en-US" sz="2400" dirty="0"/>
          </a:p>
          <a:p>
            <a:pPr eaLnBrk="1" hangingPunct="1">
              <a:spcBef>
                <a:spcPct val="50000"/>
              </a:spcBef>
            </a:pPr>
            <a:r>
              <a:rPr lang="en-US" altLang="en-US" sz="2400" dirty="0"/>
              <a:t>Mathematical operators have </a:t>
            </a:r>
            <a:r>
              <a:rPr lang="en-US" altLang="en-US" sz="2400" u="sng" dirty="0"/>
              <a:t>higher precedence</a:t>
            </a:r>
            <a:r>
              <a:rPr lang="en-US" altLang="en-US" sz="2400" dirty="0"/>
              <a:t> than the Relational and Logical operators</a:t>
            </a:r>
          </a:p>
          <a:p>
            <a:pPr eaLnBrk="1" hangingPunct="1">
              <a:spcBef>
                <a:spcPct val="50000"/>
              </a:spcBef>
            </a:pPr>
            <a:r>
              <a:rPr lang="en-US" altLang="en-US" sz="2400" dirty="0"/>
              <a:t>Relational operators have </a:t>
            </a:r>
            <a:r>
              <a:rPr lang="en-US" altLang="en-US" sz="2400" u="sng" dirty="0"/>
              <a:t>higher precedence</a:t>
            </a:r>
            <a:r>
              <a:rPr lang="en-US" altLang="en-US" sz="2400" dirty="0"/>
              <a:t> than Logical operators</a:t>
            </a:r>
          </a:p>
          <a:p>
            <a:pPr eaLnBrk="1" hangingPunct="1"/>
            <a:endParaRPr lang="en-US" altLang="en-US" sz="2400" dirty="0"/>
          </a:p>
        </p:txBody>
      </p:sp>
      <p:sp>
        <p:nvSpPr>
          <p:cNvPr id="23557" name="Rectangle 5"/>
          <p:cNvSpPr>
            <a:spLocks noChangeArrowheads="1"/>
          </p:cNvSpPr>
          <p:nvPr/>
        </p:nvSpPr>
        <p:spPr bwMode="auto">
          <a:xfrm>
            <a:off x="457200" y="3733800"/>
            <a:ext cx="8001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ct val="20000"/>
              </a:spcBef>
              <a:buClr>
                <a:srgbClr val="C40C42"/>
              </a:buClr>
              <a:buChar char="•"/>
              <a:defRPr sz="2400" b="1">
                <a:solidFill>
                  <a:schemeClr val="tx1"/>
                </a:solidFill>
                <a:latin typeface="Arial" panose="020B0604020202020204" pitchFamily="34" charset="0"/>
              </a:defRPr>
            </a:lvl1pPr>
            <a:lvl2pPr marL="742950" indent="-285750">
              <a:spcBef>
                <a:spcPct val="20000"/>
              </a:spcBef>
              <a:buClr>
                <a:srgbClr val="C40C42"/>
              </a:buClr>
              <a:buFont typeface="Wingdings" panose="05000000000000000000" pitchFamily="2" charset="2"/>
              <a:buChar char="§"/>
              <a:defRPr sz="2000" b="1">
                <a:solidFill>
                  <a:schemeClr val="tx1"/>
                </a:solidFill>
                <a:latin typeface="Arial" panose="020B0604020202020204" pitchFamily="34" charset="0"/>
              </a:defRPr>
            </a:lvl2pPr>
            <a:lvl3pPr marL="1143000" indent="-228600">
              <a:spcBef>
                <a:spcPct val="20000"/>
              </a:spcBef>
              <a:buClr>
                <a:srgbClr val="C40C42"/>
              </a:buClr>
              <a:buChar char="•"/>
              <a:defRPr b="1">
                <a:solidFill>
                  <a:schemeClr val="tx1"/>
                </a:solidFill>
                <a:latin typeface="Arial" panose="020B0604020202020204" pitchFamily="34" charset="0"/>
              </a:defRPr>
            </a:lvl3pPr>
            <a:lvl4pPr marL="1600200" indent="-228600">
              <a:spcBef>
                <a:spcPct val="20000"/>
              </a:spcBef>
              <a:buClr>
                <a:srgbClr val="C40C42"/>
              </a:buClr>
              <a:buChar char="–"/>
              <a:defRPr b="1">
                <a:solidFill>
                  <a:schemeClr val="tx1"/>
                </a:solidFill>
                <a:latin typeface="Arial" panose="020B0604020202020204" pitchFamily="34" charset="0"/>
              </a:defRPr>
            </a:lvl4pPr>
            <a:lvl5pPr marL="2057400" indent="-228600">
              <a:spcBef>
                <a:spcPct val="20000"/>
              </a:spcBef>
              <a:buClr>
                <a:srgbClr val="C40C42"/>
              </a:buClr>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40C42"/>
              </a:buClr>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40C42"/>
              </a:buClr>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40C42"/>
              </a:buClr>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40C42"/>
              </a:buClr>
              <a:buChar char="»"/>
              <a:defRPr b="1">
                <a:solidFill>
                  <a:schemeClr val="tx1"/>
                </a:solidFill>
                <a:latin typeface="Arial" panose="020B0604020202020204" pitchFamily="34" charset="0"/>
              </a:defRPr>
            </a:lvl9pPr>
          </a:lstStyle>
          <a:p>
            <a:pPr eaLnBrk="1" hangingPunct="1">
              <a:spcBef>
                <a:spcPct val="50000"/>
              </a:spcBef>
            </a:pPr>
            <a:endParaRPr lang="en-US" altLang="en-US" sz="2100" b="0" dirty="0">
              <a:latin typeface="+mn-lt"/>
            </a:endParaRPr>
          </a:p>
        </p:txBody>
      </p:sp>
    </p:spTree>
    <p:extLst>
      <p:ext uri="{BB962C8B-B14F-4D97-AF65-F5344CB8AC3E}">
        <p14:creationId xmlns:p14="http://schemas.microsoft.com/office/powerpoint/2010/main" val="3465664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p:spPr>
        <p:txBody>
          <a:bodyPr lIns="92075" tIns="46038" rIns="92075" bIns="46038">
            <a:normAutofit/>
          </a:bodyPr>
          <a:lstStyle/>
          <a:p>
            <a:pPr eaLnBrk="1" hangingPunct="1"/>
            <a:r>
              <a:rPr lang="en-US" altLang="en-US" sz="3600" b="1" dirty="0"/>
              <a:t>Boolean Expressions</a:t>
            </a:r>
          </a:p>
        </p:txBody>
      </p:sp>
      <p:sp>
        <p:nvSpPr>
          <p:cNvPr id="24579" name="Rectangle 3"/>
          <p:cNvSpPr>
            <a:spLocks noGrp="1" noChangeArrowheads="1"/>
          </p:cNvSpPr>
          <p:nvPr>
            <p:ph idx="1"/>
          </p:nvPr>
        </p:nvSpPr>
        <p:spPr>
          <a:noFill/>
        </p:spPr>
        <p:txBody>
          <a:bodyPr lIns="92075" tIns="46038" rIns="92075" bIns="46038"/>
          <a:lstStyle/>
          <a:p>
            <a:pPr eaLnBrk="1" hangingPunct="1"/>
            <a:r>
              <a:rPr lang="en-US" altLang="en-US" dirty="0"/>
              <a:t>Specific expressions can be evaluated using truth tables</a:t>
            </a:r>
          </a:p>
          <a:p>
            <a:pPr eaLnBrk="1" hangingPunct="1"/>
            <a:r>
              <a:rPr lang="en-US" altLang="en-US" dirty="0"/>
              <a:t>Given    </a:t>
            </a:r>
            <a:r>
              <a:rPr lang="en-US" altLang="en-US" sz="2000" dirty="0">
                <a:latin typeface="Consolas" panose="020B0609020204030204" pitchFamily="49" charset="0"/>
                <a:cs typeface="Consolas" panose="020B0609020204030204" pitchFamily="49" charset="0"/>
              </a:rPr>
              <a:t>X = ((total &lt; (MAX + 5)) </a:t>
            </a:r>
            <a:r>
              <a:rPr lang="en-US" altLang="en-US" sz="2000" dirty="0">
                <a:solidFill>
                  <a:srgbClr val="0432FF"/>
                </a:solidFill>
                <a:latin typeface="Consolas" panose="020B0609020204030204" pitchFamily="49" charset="0"/>
                <a:cs typeface="Consolas" panose="020B0609020204030204" pitchFamily="49" charset="0"/>
              </a:rPr>
              <a:t>AND </a:t>
            </a:r>
            <a:r>
              <a:rPr lang="en-US" altLang="en-US" sz="2000" dirty="0">
                <a:latin typeface="Consolas" panose="020B0609020204030204" pitchFamily="49" charset="0"/>
                <a:cs typeface="Consolas" panose="020B0609020204030204" pitchFamily="49" charset="0"/>
              </a:rPr>
              <a:t>(</a:t>
            </a:r>
            <a:r>
              <a:rPr lang="en-US" altLang="en-US" sz="2000" dirty="0">
                <a:solidFill>
                  <a:srgbClr val="0432FF"/>
                </a:solidFill>
                <a:latin typeface="Consolas" panose="020B0609020204030204" pitchFamily="49" charset="0"/>
                <a:cs typeface="Consolas" panose="020B0609020204030204" pitchFamily="49" charset="0"/>
              </a:rPr>
              <a:t>NOT</a:t>
            </a:r>
            <a:r>
              <a:rPr lang="en-US" altLang="en-US" sz="2000" dirty="0">
                <a:latin typeface="Consolas" panose="020B0609020204030204" pitchFamily="49" charset="0"/>
                <a:cs typeface="Consolas" panose="020B0609020204030204" pitchFamily="49" charset="0"/>
              </a:rPr>
              <a:t> found))</a:t>
            </a:r>
            <a:endParaRPr lang="en-US" altLang="en-US" sz="1800" dirty="0">
              <a:latin typeface="Consolas" panose="020B0609020204030204" pitchFamily="49" charset="0"/>
              <a:cs typeface="Consolas" panose="020B0609020204030204" pitchFamily="49" charset="0"/>
            </a:endParaRPr>
          </a:p>
          <a:p>
            <a:pPr eaLnBrk="1" hangingPunct="1">
              <a:buFontTx/>
              <a:buNone/>
            </a:pPr>
            <a:r>
              <a:rPr lang="en-US" altLang="en-US" sz="1800" dirty="0">
                <a:latin typeface="Courier New" panose="02070309020205020404" pitchFamily="49" charset="0"/>
              </a:rPr>
              <a:t>   </a:t>
            </a:r>
            <a:r>
              <a:rPr lang="en-US" altLang="en-US" dirty="0">
                <a:cs typeface="Arial" panose="020B0604020202020204" pitchFamily="34" charset="0"/>
              </a:rPr>
              <a:t>What is the values of  </a:t>
            </a:r>
            <a:r>
              <a:rPr lang="en-US" altLang="en-US" sz="2000" dirty="0">
                <a:latin typeface="Consolas" panose="020B0609020204030204" pitchFamily="49" charset="0"/>
                <a:cs typeface="Consolas" panose="020B0609020204030204" pitchFamily="49" charset="0"/>
              </a:rPr>
              <a:t>X</a:t>
            </a:r>
            <a:r>
              <a:rPr lang="en-US" altLang="en-US" sz="2000" dirty="0">
                <a:latin typeface="Courier New" panose="02070309020205020404" pitchFamily="49" charset="0"/>
              </a:rPr>
              <a:t> </a:t>
            </a:r>
            <a:r>
              <a:rPr lang="en-US" altLang="en-US" dirty="0">
                <a:cs typeface="Arial" panose="020B0604020202020204" pitchFamily="34" charset="0"/>
              </a:rPr>
              <a:t>?</a:t>
            </a:r>
          </a:p>
        </p:txBody>
      </p:sp>
      <p:pic>
        <p:nvPicPr>
          <p:cNvPr id="4" name="Picture 3" descr="An image of a truth table that shows a complex expression and how the overall expression evaluates to true or false depending on the values of the individual variables">
            <a:extLst>
              <a:ext uri="{FF2B5EF4-FFF2-40B4-BE49-F238E27FC236}">
                <a16:creationId xmlns:a16="http://schemas.microsoft.com/office/drawing/2014/main" id="{46BDDF17-A434-8B40-8F90-3C6F97CA1A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200400"/>
            <a:ext cx="8229600" cy="2399423"/>
          </a:xfrm>
          <a:prstGeom prst="rect">
            <a:avLst/>
          </a:prstGeom>
        </p:spPr>
      </p:pic>
    </p:spTree>
    <p:extLst>
      <p:ext uri="{BB962C8B-B14F-4D97-AF65-F5344CB8AC3E}">
        <p14:creationId xmlns:p14="http://schemas.microsoft.com/office/powerpoint/2010/main" val="3954495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400" b="1" dirty="0"/>
              <a:t>5.  Order of Precedence of Arithmetic, Comparison, and Logical Operators</a:t>
            </a:r>
          </a:p>
        </p:txBody>
      </p:sp>
      <p:pic>
        <p:nvPicPr>
          <p:cNvPr id="6" name="Picture 5" descr="An image that shows a complex expression that includes arithmetic operations (which are performed first), comparison operations (which are performed next), and logical operations (performed last).  This is for Java and C Shar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607" y="1600200"/>
            <a:ext cx="8044786" cy="3810000"/>
          </a:xfrm>
          <a:prstGeom prst="rect">
            <a:avLst/>
          </a:prstGeom>
        </p:spPr>
      </p:pic>
      <p:sp>
        <p:nvSpPr>
          <p:cNvPr id="8" name="TextBox 7"/>
          <p:cNvSpPr txBox="1"/>
          <p:nvPr/>
        </p:nvSpPr>
        <p:spPr>
          <a:xfrm>
            <a:off x="343050" y="5992860"/>
            <a:ext cx="8101898" cy="246221"/>
          </a:xfrm>
          <a:prstGeom prst="rect">
            <a:avLst/>
          </a:prstGeom>
          <a:noFill/>
        </p:spPr>
        <p:txBody>
          <a:bodyPr wrap="none" rtlCol="0">
            <a:spAutoFit/>
          </a:bodyPr>
          <a:lstStyle/>
          <a:p>
            <a:r>
              <a:rPr lang="en-US" sz="1000" dirty="0"/>
              <a:t>Source: http://www.bouraspage.com/repository/algorithmic-thinking/what-is-the-order-of-precedence-of-arithmetic-comparison-and-logical-operators</a:t>
            </a:r>
          </a:p>
        </p:txBody>
      </p:sp>
      <p:pic>
        <p:nvPicPr>
          <p:cNvPr id="10" name="Picture 10" descr="Java Logo">
            <a:extLst>
              <a:ext uri="{FF2B5EF4-FFF2-40B4-BE49-F238E27FC236}">
                <a16:creationId xmlns:a16="http://schemas.microsoft.com/office/drawing/2014/main" id="{A47EF068-EC08-494E-AA63-7A06A70BAD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0424" y="2273348"/>
            <a:ext cx="992021" cy="990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C Sharp Logo">
            <a:extLst>
              <a:ext uri="{FF2B5EF4-FFF2-40B4-BE49-F238E27FC236}">
                <a16:creationId xmlns:a16="http://schemas.microsoft.com/office/drawing/2014/main" id="{3A0B6E3C-A598-C844-9BA3-B042B78169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2304" y="3484344"/>
            <a:ext cx="888259" cy="8527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logo showing C++" title="C++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3533" y="4534793"/>
            <a:ext cx="685800" cy="769879"/>
          </a:xfrm>
          <a:prstGeom prst="rect">
            <a:avLst/>
          </a:prstGeom>
        </p:spPr>
      </p:pic>
    </p:spTree>
    <p:extLst>
      <p:ext uri="{BB962C8B-B14F-4D97-AF65-F5344CB8AC3E}">
        <p14:creationId xmlns:p14="http://schemas.microsoft.com/office/powerpoint/2010/main" val="2264283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eaLnBrk="1" hangingPunct="1"/>
            <a:r>
              <a:rPr lang="en-US" altLang="en-US" sz="3600" b="1" dirty="0"/>
              <a:t>Operator Precedence</a:t>
            </a:r>
          </a:p>
        </p:txBody>
      </p:sp>
      <p:sp>
        <p:nvSpPr>
          <p:cNvPr id="25603" name="Rectangle 3"/>
          <p:cNvSpPr>
            <a:spLocks noGrp="1" noChangeArrowheads="1"/>
          </p:cNvSpPr>
          <p:nvPr>
            <p:ph idx="1"/>
          </p:nvPr>
        </p:nvSpPr>
        <p:spPr/>
        <p:txBody>
          <a:bodyPr lIns="92075" tIns="46038" rIns="92075" bIns="46038">
            <a:noAutofit/>
          </a:bodyPr>
          <a:lstStyle/>
          <a:p>
            <a:pPr marL="0" indent="0" eaLnBrk="1" hangingPunct="1">
              <a:lnSpc>
                <a:spcPct val="95000"/>
              </a:lnSpc>
              <a:spcBef>
                <a:spcPct val="5000"/>
              </a:spcBef>
              <a:buFontTx/>
              <a:buNone/>
            </a:pPr>
            <a:r>
              <a:rPr lang="en-US" altLang="en-US" sz="2400" dirty="0"/>
              <a:t>Applying operator precedence and associativity rule to the expression:</a:t>
            </a:r>
          </a:p>
          <a:p>
            <a:pPr marL="0" indent="0" eaLnBrk="1" hangingPunct="1">
              <a:lnSpc>
                <a:spcPct val="95000"/>
              </a:lnSpc>
              <a:spcBef>
                <a:spcPct val="5000"/>
              </a:spcBef>
              <a:buFontTx/>
              <a:buNone/>
            </a:pPr>
            <a:endParaRPr lang="en-US" altLang="en-US" sz="2400" dirty="0"/>
          </a:p>
          <a:p>
            <a:pPr marL="0" indent="0" eaLnBrk="1" hangingPunct="1">
              <a:lnSpc>
                <a:spcPct val="95000"/>
              </a:lnSpc>
              <a:spcBef>
                <a:spcPct val="5000"/>
              </a:spcBef>
              <a:buFontTx/>
              <a:buNone/>
            </a:pPr>
            <a:r>
              <a:rPr lang="en-US" altLang="en-US" sz="2400" dirty="0">
                <a:solidFill>
                  <a:schemeClr val="tx1"/>
                </a:solidFill>
                <a:latin typeface="Consolas" panose="020B0609020204030204" pitchFamily="49" charset="0"/>
                <a:cs typeface="Consolas" panose="020B0609020204030204" pitchFamily="49" charset="0"/>
              </a:rPr>
              <a:t>  3 + 4 * 4 &gt; 5 * (4 + 3) - 1 </a:t>
            </a:r>
          </a:p>
          <a:p>
            <a:pPr marL="0" indent="0" eaLnBrk="1" hangingPunct="1">
              <a:lnSpc>
                <a:spcPct val="95000"/>
              </a:lnSpc>
              <a:spcBef>
                <a:spcPct val="5000"/>
              </a:spcBef>
              <a:buFontTx/>
              <a:buNone/>
            </a:pPr>
            <a:endParaRPr lang="en-US" altLang="en-US" sz="2400" dirty="0">
              <a:solidFill>
                <a:srgbClr val="FF4C00"/>
              </a:solidFill>
              <a:latin typeface="Courier New" panose="02070309020205020404" pitchFamily="49" charset="0"/>
            </a:endParaRPr>
          </a:p>
          <a:p>
            <a:pPr marL="457200" indent="-457200" eaLnBrk="1" hangingPunct="1">
              <a:lnSpc>
                <a:spcPct val="95000"/>
              </a:lnSpc>
              <a:spcBef>
                <a:spcPct val="5000"/>
              </a:spcBef>
              <a:buFontTx/>
              <a:buAutoNum type="arabicParenBoth"/>
            </a:pPr>
            <a:r>
              <a:rPr lang="en-US" altLang="en-US" sz="2400" dirty="0">
                <a:solidFill>
                  <a:schemeClr val="tx1"/>
                </a:solidFill>
              </a:rPr>
              <a:t>Inside parentheses first</a:t>
            </a:r>
          </a:p>
          <a:p>
            <a:pPr marL="457200" indent="-457200" eaLnBrk="1" hangingPunct="1">
              <a:lnSpc>
                <a:spcPct val="95000"/>
              </a:lnSpc>
              <a:spcBef>
                <a:spcPct val="5000"/>
              </a:spcBef>
              <a:buFontTx/>
              <a:buAutoNum type="arabicParenBoth"/>
            </a:pPr>
            <a:r>
              <a:rPr lang="en-US" altLang="en-US" sz="2400" dirty="0">
                <a:solidFill>
                  <a:schemeClr val="tx1"/>
                </a:solidFill>
              </a:rPr>
              <a:t>Multiplications</a:t>
            </a:r>
          </a:p>
          <a:p>
            <a:pPr marL="457200" indent="-457200" eaLnBrk="1" hangingPunct="1">
              <a:lnSpc>
                <a:spcPct val="95000"/>
              </a:lnSpc>
              <a:spcBef>
                <a:spcPct val="5000"/>
              </a:spcBef>
              <a:buFontTx/>
              <a:buAutoNum type="arabicParenBoth"/>
            </a:pPr>
            <a:r>
              <a:rPr lang="en-US" altLang="en-US" sz="2400" dirty="0">
                <a:solidFill>
                  <a:schemeClr val="tx1"/>
                </a:solidFill>
              </a:rPr>
              <a:t>Addition</a:t>
            </a:r>
          </a:p>
          <a:p>
            <a:pPr marL="457200" indent="-457200" eaLnBrk="1" hangingPunct="1">
              <a:lnSpc>
                <a:spcPct val="95000"/>
              </a:lnSpc>
              <a:spcBef>
                <a:spcPct val="5000"/>
              </a:spcBef>
              <a:buFontTx/>
              <a:buAutoNum type="arabicParenBoth"/>
            </a:pPr>
            <a:r>
              <a:rPr lang="en-US" altLang="en-US" sz="2400" dirty="0">
                <a:solidFill>
                  <a:schemeClr val="tx1"/>
                </a:solidFill>
              </a:rPr>
              <a:t>Subtraction</a:t>
            </a:r>
          </a:p>
          <a:p>
            <a:pPr marL="457200" indent="-457200" eaLnBrk="1" hangingPunct="1">
              <a:lnSpc>
                <a:spcPct val="95000"/>
              </a:lnSpc>
              <a:spcBef>
                <a:spcPct val="5000"/>
              </a:spcBef>
              <a:buFontTx/>
              <a:buAutoNum type="arabicParenBoth"/>
            </a:pPr>
            <a:r>
              <a:rPr lang="en-US" altLang="en-US" sz="2400" dirty="0">
                <a:solidFill>
                  <a:schemeClr val="tx1"/>
                </a:solidFill>
              </a:rPr>
              <a:t>Greater than</a:t>
            </a:r>
          </a:p>
          <a:p>
            <a:pPr marL="457200" indent="-457200" eaLnBrk="1" hangingPunct="1">
              <a:lnSpc>
                <a:spcPct val="95000"/>
              </a:lnSpc>
              <a:spcBef>
                <a:spcPct val="5000"/>
              </a:spcBef>
              <a:buFontTx/>
              <a:buAutoNum type="arabicParenBoth"/>
            </a:pPr>
            <a:endParaRPr lang="en-US" altLang="en-US" sz="2400" dirty="0">
              <a:solidFill>
                <a:schemeClr val="tx1"/>
              </a:solidFill>
            </a:endParaRPr>
          </a:p>
          <a:p>
            <a:pPr marL="0" indent="0" eaLnBrk="1" hangingPunct="1">
              <a:lnSpc>
                <a:spcPct val="95000"/>
              </a:lnSpc>
              <a:spcBef>
                <a:spcPct val="5000"/>
              </a:spcBef>
              <a:buNone/>
            </a:pPr>
            <a:r>
              <a:rPr lang="en-US" altLang="en-US" sz="2400" dirty="0">
                <a:solidFill>
                  <a:schemeClr val="tx1"/>
                </a:solidFill>
              </a:rPr>
              <a:t>The expression resolves to </a:t>
            </a:r>
            <a:r>
              <a:rPr lang="en-US" altLang="en-US" sz="2400" dirty="0">
                <a:solidFill>
                  <a:srgbClr val="0432FF"/>
                </a:solidFill>
              </a:rPr>
              <a:t>FALSE</a:t>
            </a:r>
          </a:p>
        </p:txBody>
      </p:sp>
    </p:spTree>
    <p:extLst>
      <p:ext uri="{BB962C8B-B14F-4D97-AF65-F5344CB8AC3E}">
        <p14:creationId xmlns:p14="http://schemas.microsoft.com/office/powerpoint/2010/main" val="2725091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9CDED-893B-6E41-8717-D3B5FB07524C}"/>
              </a:ext>
            </a:extLst>
          </p:cNvPr>
          <p:cNvSpPr>
            <a:spLocks noGrp="1"/>
          </p:cNvSpPr>
          <p:nvPr>
            <p:ph type="title"/>
          </p:nvPr>
        </p:nvSpPr>
        <p:spPr/>
        <p:txBody>
          <a:bodyPr/>
          <a:lstStyle/>
          <a:p>
            <a:r>
              <a:rPr lang="en-US" dirty="0"/>
              <a:t>Reminder</a:t>
            </a:r>
          </a:p>
        </p:txBody>
      </p:sp>
      <p:sp>
        <p:nvSpPr>
          <p:cNvPr id="3" name="Content Placeholder 2">
            <a:extLst>
              <a:ext uri="{FF2B5EF4-FFF2-40B4-BE49-F238E27FC236}">
                <a16:creationId xmlns:a16="http://schemas.microsoft.com/office/drawing/2014/main" id="{34A3351C-B011-C949-956D-BA145E629C6C}"/>
              </a:ext>
            </a:extLst>
          </p:cNvPr>
          <p:cNvSpPr>
            <a:spLocks noGrp="1"/>
          </p:cNvSpPr>
          <p:nvPr>
            <p:ph idx="1"/>
          </p:nvPr>
        </p:nvSpPr>
        <p:spPr/>
        <p:txBody>
          <a:bodyPr/>
          <a:lstStyle/>
          <a:p>
            <a:r>
              <a:rPr lang="en-US" sz="2400" dirty="0"/>
              <a:t>We will use generic PRINT and READ statements</a:t>
            </a:r>
          </a:p>
          <a:p>
            <a:r>
              <a:rPr lang="en-US" sz="2400" dirty="0"/>
              <a:t>PRINT() and PRINTLINE() mean </a:t>
            </a:r>
          </a:p>
          <a:p>
            <a:pPr lvl="1"/>
            <a:r>
              <a:rPr lang="en-US" sz="2000" dirty="0" err="1"/>
              <a:t>System.out.print</a:t>
            </a:r>
            <a:r>
              <a:rPr lang="en-US" sz="2000" dirty="0"/>
              <a:t>() and </a:t>
            </a:r>
            <a:r>
              <a:rPr lang="en-US" sz="2000" dirty="0" err="1"/>
              <a:t>System.out.println</a:t>
            </a:r>
            <a:r>
              <a:rPr lang="en-US" sz="2000" dirty="0"/>
              <a:t>() for Java</a:t>
            </a:r>
          </a:p>
          <a:p>
            <a:pPr lvl="1"/>
            <a:r>
              <a:rPr lang="en-US" sz="2000" dirty="0" err="1"/>
              <a:t>Console.Write</a:t>
            </a:r>
            <a:r>
              <a:rPr lang="en-US" sz="2000" dirty="0"/>
              <a:t>() and </a:t>
            </a:r>
            <a:r>
              <a:rPr lang="en-US" sz="2000" dirty="0" err="1"/>
              <a:t>Console.WriteLine</a:t>
            </a:r>
            <a:r>
              <a:rPr lang="en-US" sz="2000" dirty="0"/>
              <a:t>() for C#</a:t>
            </a:r>
          </a:p>
          <a:p>
            <a:pPr lvl="1"/>
            <a:r>
              <a:rPr lang="en-US" sz="2000" dirty="0" err="1"/>
              <a:t>cout</a:t>
            </a:r>
            <a:r>
              <a:rPr lang="en-US" sz="2000" dirty="0"/>
              <a:t> with and without the </a:t>
            </a:r>
            <a:r>
              <a:rPr lang="en-US" sz="2000" dirty="0" err="1"/>
              <a:t>endl</a:t>
            </a:r>
            <a:endParaRPr lang="en-US" sz="2000" dirty="0"/>
          </a:p>
          <a:p>
            <a:pPr lvl="1"/>
            <a:endParaRPr lang="en-US" sz="2000" dirty="0"/>
          </a:p>
          <a:p>
            <a:r>
              <a:rPr lang="en-US" sz="2400" dirty="0"/>
              <a:t>READ() means</a:t>
            </a:r>
          </a:p>
          <a:p>
            <a:pPr lvl="1"/>
            <a:r>
              <a:rPr lang="en-US" sz="2000" dirty="0"/>
              <a:t>Scanner s = new Scanner (</a:t>
            </a:r>
            <a:r>
              <a:rPr lang="en-US" sz="2000" dirty="0" err="1"/>
              <a:t>System.in</a:t>
            </a:r>
            <a:r>
              <a:rPr lang="en-US" sz="2000" dirty="0"/>
              <a:t>); </a:t>
            </a:r>
            <a:r>
              <a:rPr lang="en-US" sz="2000" dirty="0" err="1"/>
              <a:t>s.nextInt</a:t>
            </a:r>
            <a:r>
              <a:rPr lang="en-US" sz="2000" dirty="0"/>
              <a:t>() for Java</a:t>
            </a:r>
          </a:p>
          <a:p>
            <a:pPr lvl="1"/>
            <a:r>
              <a:rPr lang="en-US" sz="2000" dirty="0" err="1"/>
              <a:t>Console.Read</a:t>
            </a:r>
            <a:r>
              <a:rPr lang="en-US" sz="2000" dirty="0"/>
              <a:t>() for C#</a:t>
            </a:r>
          </a:p>
          <a:p>
            <a:pPr lvl="1"/>
            <a:r>
              <a:rPr lang="en-US" sz="2000" dirty="0" err="1"/>
              <a:t>cin</a:t>
            </a:r>
            <a:r>
              <a:rPr lang="en-US" sz="2000" dirty="0"/>
              <a:t> or </a:t>
            </a:r>
            <a:r>
              <a:rPr lang="en-US" sz="2000" dirty="0" err="1"/>
              <a:t>getline</a:t>
            </a:r>
            <a:r>
              <a:rPr lang="en-US" sz="2000" dirty="0"/>
              <a:t>() for C++</a:t>
            </a:r>
            <a:endParaRPr lang="en-US" dirty="0"/>
          </a:p>
        </p:txBody>
      </p:sp>
    </p:spTree>
    <p:extLst>
      <p:ext uri="{BB962C8B-B14F-4D97-AF65-F5344CB8AC3E}">
        <p14:creationId xmlns:p14="http://schemas.microsoft.com/office/powerpoint/2010/main" val="2643482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r>
              <a:rPr lang="en-US" altLang="en-US" sz="3600" b="1" dirty="0"/>
              <a:t>Notes on Indentation</a:t>
            </a:r>
          </a:p>
        </p:txBody>
      </p:sp>
      <p:sp>
        <p:nvSpPr>
          <p:cNvPr id="16387" name="Rectangle 3"/>
          <p:cNvSpPr>
            <a:spLocks noGrp="1" noChangeArrowheads="1"/>
          </p:cNvSpPr>
          <p:nvPr>
            <p:ph idx="1"/>
          </p:nvPr>
        </p:nvSpPr>
        <p:spPr/>
        <p:txBody>
          <a:bodyPr>
            <a:normAutofit/>
          </a:bodyPr>
          <a:lstStyle/>
          <a:p>
            <a:pPr marL="0" indent="0" eaLnBrk="1" hangingPunct="1">
              <a:spcBef>
                <a:spcPct val="70000"/>
              </a:spcBef>
              <a:buNone/>
            </a:pPr>
            <a:r>
              <a:rPr lang="en-US" altLang="en-US" u="sng" dirty="0"/>
              <a:t>In Java, C# and C++</a:t>
            </a:r>
          </a:p>
          <a:p>
            <a:pPr>
              <a:spcBef>
                <a:spcPct val="70000"/>
              </a:spcBef>
            </a:pPr>
            <a:r>
              <a:rPr lang="en-US" altLang="en-US" dirty="0"/>
              <a:t>Makes no difference, but crucial for readability and debugging.</a:t>
            </a:r>
          </a:p>
          <a:p>
            <a:pPr eaLnBrk="1" hangingPunct="1">
              <a:spcBef>
                <a:spcPct val="70000"/>
              </a:spcBef>
            </a:pPr>
            <a:r>
              <a:rPr lang="en-US" altLang="en-US" dirty="0"/>
              <a:t>Code inside the </a:t>
            </a:r>
            <a:r>
              <a:rPr lang="en-US" altLang="en-US" dirty="0">
                <a:latin typeface="Courier New" panose="02070309020205020404" pitchFamily="49" charset="0"/>
              </a:rPr>
              <a:t>IF</a:t>
            </a:r>
            <a:r>
              <a:rPr lang="en-US" altLang="en-US" dirty="0"/>
              <a:t> statement is indented and should also be enclosed in curly braces { }.</a:t>
            </a:r>
          </a:p>
        </p:txBody>
      </p:sp>
    </p:spTree>
    <p:extLst>
      <p:ext uri="{BB962C8B-B14F-4D97-AF65-F5344CB8AC3E}">
        <p14:creationId xmlns:p14="http://schemas.microsoft.com/office/powerpoint/2010/main" val="2535875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r>
              <a:rPr lang="en-US" altLang="en-US" sz="3600" b="1" dirty="0"/>
              <a:t>6. Logic of an </a:t>
            </a:r>
            <a:r>
              <a:rPr lang="en-US" altLang="en-US" sz="3600" b="1" i="1" dirty="0"/>
              <a:t>IF </a:t>
            </a:r>
            <a:r>
              <a:rPr lang="en-US" altLang="en-US" sz="3600" b="1" dirty="0"/>
              <a:t>Statement</a:t>
            </a:r>
          </a:p>
        </p:txBody>
      </p:sp>
      <p:pic>
        <p:nvPicPr>
          <p:cNvPr id="7" name="Picture 6" descr="An image that shows a flow chart based on a condition.  If the condition is true, the statement block is executed.  If it is false, the statement block is skipped.">
            <a:extLst>
              <a:ext uri="{FF2B5EF4-FFF2-40B4-BE49-F238E27FC236}">
                <a16:creationId xmlns:a16="http://schemas.microsoft.com/office/drawing/2014/main" id="{3A8BDFB1-4489-A841-A436-1ECA4BFC4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775" y="2057400"/>
            <a:ext cx="3644900" cy="3817982"/>
          </a:xfrm>
          <a:prstGeom prst="rect">
            <a:avLst/>
          </a:prstGeom>
        </p:spPr>
      </p:pic>
    </p:spTree>
    <p:extLst>
      <p:ext uri="{BB962C8B-B14F-4D97-AF65-F5344CB8AC3E}">
        <p14:creationId xmlns:p14="http://schemas.microsoft.com/office/powerpoint/2010/main" val="1665374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99135" rIns="0" bIns="0" rtlCol="0">
            <a:noAutofit/>
          </a:bodyPr>
          <a:lstStyle/>
          <a:p>
            <a:pPr marL="12700">
              <a:lnSpc>
                <a:spcPts val="5235"/>
              </a:lnSpc>
            </a:pPr>
            <a:r>
              <a:rPr sz="3600" b="1" dirty="0">
                <a:solidFill>
                  <a:schemeClr val="tx1"/>
                </a:solidFill>
                <a:cs typeface="Arial"/>
              </a:rPr>
              <a:t>Now L</a:t>
            </a:r>
            <a:r>
              <a:rPr sz="3600" b="1" spc="-15" dirty="0">
                <a:solidFill>
                  <a:schemeClr val="tx1"/>
                </a:solidFill>
                <a:cs typeface="Arial"/>
              </a:rPr>
              <a:t>e</a:t>
            </a:r>
            <a:r>
              <a:rPr sz="3600" b="1" spc="0" dirty="0">
                <a:solidFill>
                  <a:schemeClr val="tx1"/>
                </a:solidFill>
                <a:cs typeface="Arial"/>
              </a:rPr>
              <a:t>t</a:t>
            </a:r>
            <a:r>
              <a:rPr sz="3600" b="1" spc="-80" dirty="0">
                <a:solidFill>
                  <a:schemeClr val="tx1"/>
                </a:solidFill>
                <a:cs typeface="Arial"/>
              </a:rPr>
              <a:t>’</a:t>
            </a:r>
            <a:r>
              <a:rPr sz="3600" b="1" spc="0" dirty="0">
                <a:solidFill>
                  <a:schemeClr val="tx1"/>
                </a:solidFill>
                <a:cs typeface="Arial"/>
              </a:rPr>
              <a:t>s Do Someth</a:t>
            </a:r>
            <a:r>
              <a:rPr sz="3600" b="1" spc="5" dirty="0">
                <a:solidFill>
                  <a:schemeClr val="tx1"/>
                </a:solidFill>
                <a:cs typeface="Arial"/>
              </a:rPr>
              <a:t>i</a:t>
            </a:r>
            <a:r>
              <a:rPr sz="3600" b="1" spc="0" dirty="0">
                <a:solidFill>
                  <a:schemeClr val="tx1"/>
                </a:solidFill>
                <a:cs typeface="Arial"/>
              </a:rPr>
              <a:t>ng!</a:t>
            </a:r>
            <a:endParaRPr sz="3600" b="1" dirty="0">
              <a:solidFill>
                <a:schemeClr val="tx1"/>
              </a:solidFill>
              <a:cs typeface="Arial"/>
            </a:endParaRPr>
          </a:p>
        </p:txBody>
      </p:sp>
      <p:sp>
        <p:nvSpPr>
          <p:cNvPr id="8" name="Content Placeholder 7">
            <a:extLst>
              <a:ext uri="{FF2B5EF4-FFF2-40B4-BE49-F238E27FC236}">
                <a16:creationId xmlns:a16="http://schemas.microsoft.com/office/drawing/2014/main" id="{91E461C8-88B6-F44B-BFA8-8BA7D7CD2E42}"/>
              </a:ext>
            </a:extLst>
          </p:cNvPr>
          <p:cNvSpPr>
            <a:spLocks noGrp="1"/>
          </p:cNvSpPr>
          <p:nvPr>
            <p:ph idx="1"/>
          </p:nvPr>
        </p:nvSpPr>
        <p:spPr/>
        <p:txBody>
          <a:bodyPr/>
          <a:lstStyle/>
          <a:p>
            <a:pPr marL="354965" lvl="0" indent="-342900" fontAlgn="auto">
              <a:lnSpc>
                <a:spcPct val="100000"/>
              </a:lnSpc>
              <a:spcBef>
                <a:spcPts val="0"/>
              </a:spcBef>
              <a:spcAft>
                <a:spcPts val="0"/>
              </a:spcAft>
              <a:buClrTx/>
              <a:buSzTx/>
              <a:buFont typeface="Arial"/>
              <a:buChar char="•"/>
              <a:tabLst>
                <a:tab pos="354965" algn="l"/>
              </a:tabLst>
              <a:defRPr/>
            </a:pPr>
            <a:r>
              <a:rPr lang="en-US" sz="2800" dirty="0">
                <a:solidFill>
                  <a:prstClr val="black"/>
                </a:solidFill>
                <a:latin typeface="Arial"/>
                <a:cs typeface="Arial"/>
              </a:rPr>
              <a:t>Using</a:t>
            </a:r>
            <a:r>
              <a:rPr lang="en-US" sz="2800" spc="-30" dirty="0">
                <a:solidFill>
                  <a:prstClr val="black"/>
                </a:solidFill>
                <a:latin typeface="Arial"/>
                <a:cs typeface="Arial"/>
              </a:rPr>
              <a:t> </a:t>
            </a:r>
            <a:r>
              <a:rPr lang="en-US" sz="2800" dirty="0">
                <a:solidFill>
                  <a:prstClr val="black"/>
                </a:solidFill>
                <a:latin typeface="Arial"/>
                <a:cs typeface="Arial"/>
              </a:rPr>
              <a:t>t</a:t>
            </a:r>
            <a:r>
              <a:rPr lang="en-US" sz="2800" spc="-10" dirty="0">
                <a:solidFill>
                  <a:prstClr val="black"/>
                </a:solidFill>
                <a:latin typeface="Arial"/>
                <a:cs typeface="Arial"/>
              </a:rPr>
              <a:t>h</a:t>
            </a:r>
            <a:r>
              <a:rPr lang="en-US" sz="2800" dirty="0">
                <a:solidFill>
                  <a:prstClr val="black"/>
                </a:solidFill>
                <a:latin typeface="Arial"/>
                <a:cs typeface="Arial"/>
              </a:rPr>
              <a:t>e</a:t>
            </a:r>
            <a:r>
              <a:rPr lang="en-US" sz="2800" spc="-5" dirty="0">
                <a:solidFill>
                  <a:prstClr val="black"/>
                </a:solidFill>
                <a:latin typeface="Arial"/>
                <a:cs typeface="Arial"/>
              </a:rPr>
              <a:t> </a:t>
            </a:r>
            <a:r>
              <a:rPr lang="en-US" sz="2800" spc="-5" dirty="0">
                <a:solidFill>
                  <a:srgbClr val="0432FF"/>
                </a:solidFill>
                <a:latin typeface="Arial"/>
                <a:cs typeface="Arial"/>
              </a:rPr>
              <a:t>IF</a:t>
            </a:r>
            <a:r>
              <a:rPr lang="en-US" sz="2800" spc="-5" dirty="0">
                <a:solidFill>
                  <a:srgbClr val="00AF50"/>
                </a:solidFill>
                <a:latin typeface="Arial"/>
                <a:cs typeface="Arial"/>
              </a:rPr>
              <a:t> </a:t>
            </a:r>
            <a:r>
              <a:rPr lang="en-US" sz="2800" dirty="0">
                <a:solidFill>
                  <a:prstClr val="black"/>
                </a:solidFill>
                <a:latin typeface="Arial"/>
                <a:cs typeface="Arial"/>
              </a:rPr>
              <a:t>stat</a:t>
            </a:r>
            <a:r>
              <a:rPr lang="en-US" sz="2800" spc="-20" dirty="0">
                <a:solidFill>
                  <a:prstClr val="black"/>
                </a:solidFill>
                <a:latin typeface="Arial"/>
                <a:cs typeface="Arial"/>
              </a:rPr>
              <a:t>e</a:t>
            </a:r>
            <a:r>
              <a:rPr lang="en-US" sz="2800" dirty="0">
                <a:solidFill>
                  <a:prstClr val="black"/>
                </a:solidFill>
                <a:latin typeface="Arial"/>
                <a:cs typeface="Arial"/>
              </a:rPr>
              <a:t>m</a:t>
            </a:r>
            <a:r>
              <a:rPr lang="en-US" sz="2800" spc="-15" dirty="0">
                <a:solidFill>
                  <a:prstClr val="black"/>
                </a:solidFill>
                <a:latin typeface="Arial"/>
                <a:cs typeface="Arial"/>
              </a:rPr>
              <a:t>e</a:t>
            </a:r>
            <a:r>
              <a:rPr lang="en-US" sz="2800" dirty="0">
                <a:solidFill>
                  <a:prstClr val="black"/>
                </a:solidFill>
                <a:latin typeface="Arial"/>
                <a:cs typeface="Arial"/>
              </a:rPr>
              <a:t>n</a:t>
            </a:r>
            <a:r>
              <a:rPr lang="en-US" sz="2800" spc="-10" dirty="0">
                <a:solidFill>
                  <a:prstClr val="black"/>
                </a:solidFill>
                <a:latin typeface="Arial"/>
                <a:cs typeface="Arial"/>
              </a:rPr>
              <a:t>t</a:t>
            </a:r>
            <a:r>
              <a:rPr lang="en-US" sz="2800" dirty="0">
                <a:solidFill>
                  <a:prstClr val="black"/>
                </a:solidFill>
                <a:latin typeface="Arial"/>
                <a:cs typeface="Arial"/>
              </a:rPr>
              <a:t>,</a:t>
            </a:r>
            <a:r>
              <a:rPr lang="en-US" sz="2800" spc="-20" dirty="0">
                <a:solidFill>
                  <a:prstClr val="black"/>
                </a:solidFill>
                <a:latin typeface="Arial"/>
                <a:cs typeface="Arial"/>
              </a:rPr>
              <a:t> </a:t>
            </a:r>
            <a:r>
              <a:rPr lang="en-US" sz="2800" dirty="0">
                <a:solidFill>
                  <a:prstClr val="black"/>
                </a:solidFill>
                <a:latin typeface="Arial"/>
                <a:cs typeface="Arial"/>
              </a:rPr>
              <a:t>we c</a:t>
            </a:r>
            <a:r>
              <a:rPr lang="en-US" sz="2800" spc="-10" dirty="0">
                <a:solidFill>
                  <a:prstClr val="black"/>
                </a:solidFill>
                <a:latin typeface="Arial"/>
                <a:cs typeface="Arial"/>
              </a:rPr>
              <a:t>a</a:t>
            </a:r>
            <a:r>
              <a:rPr lang="en-US" sz="2800" dirty="0">
                <a:solidFill>
                  <a:prstClr val="black"/>
                </a:solidFill>
                <a:latin typeface="Arial"/>
                <a:cs typeface="Arial"/>
              </a:rPr>
              <a:t>n</a:t>
            </a:r>
            <a:r>
              <a:rPr lang="en-US" sz="2800" spc="-25" dirty="0">
                <a:solidFill>
                  <a:prstClr val="black"/>
                </a:solidFill>
                <a:latin typeface="Arial"/>
                <a:cs typeface="Arial"/>
              </a:rPr>
              <a:t> </a:t>
            </a:r>
            <a:r>
              <a:rPr lang="en-US" sz="2800" dirty="0">
                <a:solidFill>
                  <a:prstClr val="black"/>
                </a:solidFill>
                <a:latin typeface="Arial"/>
                <a:cs typeface="Arial"/>
              </a:rPr>
              <a:t>d</a:t>
            </a:r>
            <a:r>
              <a:rPr lang="en-US" sz="2800" spc="-15" dirty="0">
                <a:solidFill>
                  <a:prstClr val="black"/>
                </a:solidFill>
                <a:latin typeface="Arial"/>
                <a:cs typeface="Arial"/>
              </a:rPr>
              <a:t>e</a:t>
            </a:r>
            <a:r>
              <a:rPr lang="en-US" sz="2800" dirty="0">
                <a:solidFill>
                  <a:prstClr val="black"/>
                </a:solidFill>
                <a:latin typeface="Arial"/>
                <a:cs typeface="Arial"/>
              </a:rPr>
              <a:t>cide whe</a:t>
            </a:r>
            <a:r>
              <a:rPr lang="en-US" sz="2800" spc="-10" dirty="0">
                <a:solidFill>
                  <a:prstClr val="black"/>
                </a:solidFill>
                <a:latin typeface="Arial"/>
                <a:cs typeface="Arial"/>
              </a:rPr>
              <a:t>t</a:t>
            </a:r>
            <a:r>
              <a:rPr lang="en-US" sz="2800" dirty="0">
                <a:solidFill>
                  <a:prstClr val="black"/>
                </a:solidFill>
                <a:latin typeface="Arial"/>
                <a:cs typeface="Arial"/>
              </a:rPr>
              <a:t>h</a:t>
            </a:r>
            <a:r>
              <a:rPr lang="en-US" sz="2800" spc="-10" dirty="0">
                <a:solidFill>
                  <a:prstClr val="black"/>
                </a:solidFill>
                <a:latin typeface="Arial"/>
                <a:cs typeface="Arial"/>
              </a:rPr>
              <a:t>e</a:t>
            </a:r>
            <a:r>
              <a:rPr lang="en-US" sz="2800" dirty="0">
                <a:solidFill>
                  <a:prstClr val="black"/>
                </a:solidFill>
                <a:latin typeface="Arial"/>
                <a:cs typeface="Arial"/>
              </a:rPr>
              <a:t>r</a:t>
            </a:r>
            <a:r>
              <a:rPr lang="en-US" sz="2800" spc="-15" dirty="0">
                <a:solidFill>
                  <a:prstClr val="black"/>
                </a:solidFill>
                <a:latin typeface="Arial"/>
                <a:cs typeface="Arial"/>
              </a:rPr>
              <a:t> </a:t>
            </a:r>
            <a:r>
              <a:rPr lang="en-US" sz="2800" dirty="0">
                <a:solidFill>
                  <a:prstClr val="black"/>
                </a:solidFill>
                <a:latin typeface="Arial"/>
                <a:cs typeface="Arial"/>
              </a:rPr>
              <a:t>or</a:t>
            </a:r>
            <a:r>
              <a:rPr lang="en-US" sz="2800" spc="-20" dirty="0">
                <a:solidFill>
                  <a:prstClr val="black"/>
                </a:solidFill>
                <a:latin typeface="Arial"/>
                <a:cs typeface="Arial"/>
              </a:rPr>
              <a:t> </a:t>
            </a:r>
            <a:r>
              <a:rPr lang="en-US" sz="2800" dirty="0">
                <a:solidFill>
                  <a:prstClr val="black"/>
                </a:solidFill>
                <a:latin typeface="Arial"/>
                <a:cs typeface="Arial"/>
              </a:rPr>
              <a:t>n</a:t>
            </a:r>
            <a:r>
              <a:rPr lang="en-US" sz="2800" spc="-10" dirty="0">
                <a:solidFill>
                  <a:prstClr val="black"/>
                </a:solidFill>
                <a:latin typeface="Arial"/>
                <a:cs typeface="Arial"/>
              </a:rPr>
              <a:t>o</a:t>
            </a:r>
            <a:r>
              <a:rPr lang="en-US" sz="2800" dirty="0">
                <a:solidFill>
                  <a:prstClr val="black"/>
                </a:solidFill>
                <a:latin typeface="Arial"/>
                <a:cs typeface="Arial"/>
              </a:rPr>
              <a:t>t to</a:t>
            </a:r>
            <a:r>
              <a:rPr lang="en-US" sz="2800" spc="-15" dirty="0">
                <a:solidFill>
                  <a:prstClr val="black"/>
                </a:solidFill>
                <a:latin typeface="Arial"/>
                <a:cs typeface="Arial"/>
              </a:rPr>
              <a:t> </a:t>
            </a:r>
            <a:r>
              <a:rPr lang="en-US" sz="2800" dirty="0">
                <a:solidFill>
                  <a:prstClr val="black"/>
                </a:solidFill>
                <a:latin typeface="Arial"/>
                <a:cs typeface="Arial"/>
              </a:rPr>
              <a:t>execu</a:t>
            </a:r>
            <a:r>
              <a:rPr lang="en-US" sz="2800" spc="-10" dirty="0">
                <a:solidFill>
                  <a:prstClr val="black"/>
                </a:solidFill>
                <a:latin typeface="Arial"/>
                <a:cs typeface="Arial"/>
              </a:rPr>
              <a:t>t</a:t>
            </a:r>
            <a:r>
              <a:rPr lang="en-US" sz="2800" dirty="0">
                <a:solidFill>
                  <a:prstClr val="black"/>
                </a:solidFill>
                <a:latin typeface="Arial"/>
                <a:cs typeface="Arial"/>
              </a:rPr>
              <a:t>e</a:t>
            </a:r>
            <a:r>
              <a:rPr lang="en-US" sz="2800" spc="-35" dirty="0">
                <a:solidFill>
                  <a:prstClr val="black"/>
                </a:solidFill>
                <a:latin typeface="Arial"/>
                <a:cs typeface="Arial"/>
              </a:rPr>
              <a:t> </a:t>
            </a:r>
            <a:r>
              <a:rPr lang="en-US" sz="2800" dirty="0">
                <a:solidFill>
                  <a:prstClr val="black"/>
                </a:solidFill>
                <a:latin typeface="Arial"/>
                <a:cs typeface="Arial"/>
              </a:rPr>
              <a:t>some</a:t>
            </a:r>
            <a:r>
              <a:rPr lang="en-US" sz="2800" spc="-25" dirty="0">
                <a:solidFill>
                  <a:prstClr val="black"/>
                </a:solidFill>
                <a:latin typeface="Arial"/>
                <a:cs typeface="Arial"/>
              </a:rPr>
              <a:t> </a:t>
            </a:r>
            <a:r>
              <a:rPr lang="en-US" sz="2800" dirty="0">
                <a:solidFill>
                  <a:prstClr val="black"/>
                </a:solidFill>
                <a:latin typeface="Arial"/>
                <a:cs typeface="Arial"/>
              </a:rPr>
              <a:t>code</a:t>
            </a:r>
          </a:p>
          <a:p>
            <a:pPr marL="12065" lvl="0" indent="0" fontAlgn="auto">
              <a:lnSpc>
                <a:spcPct val="100000"/>
              </a:lnSpc>
              <a:spcBef>
                <a:spcPts val="0"/>
              </a:spcBef>
              <a:spcAft>
                <a:spcPts val="0"/>
              </a:spcAft>
              <a:buClrTx/>
              <a:buSzTx/>
              <a:buNone/>
              <a:tabLst>
                <a:tab pos="354965" algn="l"/>
              </a:tabLst>
              <a:defRPr/>
            </a:pPr>
            <a:endParaRPr lang="en-US" sz="1000" dirty="0">
              <a:solidFill>
                <a:prstClr val="black"/>
              </a:solidFill>
            </a:endParaRPr>
          </a:p>
          <a:p>
            <a:pPr marL="0" lvl="0" indent="0" fontAlgn="auto">
              <a:lnSpc>
                <a:spcPts val="1300"/>
              </a:lnSpc>
              <a:spcBef>
                <a:spcPts val="77"/>
              </a:spcBef>
              <a:spcAft>
                <a:spcPts val="0"/>
              </a:spcAft>
              <a:buClrTx/>
              <a:buSzTx/>
              <a:buNone/>
              <a:defRPr/>
            </a:pPr>
            <a:endParaRPr lang="en-US" sz="1200" dirty="0">
              <a:solidFill>
                <a:prstClr val="black"/>
              </a:solidFill>
            </a:endParaRPr>
          </a:p>
          <a:p>
            <a:pPr marL="354965" lvl="0" indent="-342900" fontAlgn="auto">
              <a:lnSpc>
                <a:spcPct val="100000"/>
              </a:lnSpc>
              <a:spcBef>
                <a:spcPts val="0"/>
              </a:spcBef>
              <a:spcAft>
                <a:spcPts val="0"/>
              </a:spcAft>
              <a:buClrTx/>
              <a:buSzTx/>
              <a:buFont typeface="Arial"/>
              <a:buChar char="•"/>
              <a:tabLst>
                <a:tab pos="354965" algn="l"/>
              </a:tabLst>
              <a:defRPr/>
            </a:pPr>
            <a:r>
              <a:rPr lang="en-US" sz="2800" dirty="0">
                <a:solidFill>
                  <a:prstClr val="black"/>
                </a:solidFill>
                <a:latin typeface="Arial"/>
                <a:cs typeface="Arial"/>
              </a:rPr>
              <a:t>Has</a:t>
            </a:r>
            <a:r>
              <a:rPr lang="en-US" sz="2800" spc="-15" dirty="0">
                <a:solidFill>
                  <a:prstClr val="black"/>
                </a:solidFill>
                <a:latin typeface="Arial"/>
                <a:cs typeface="Arial"/>
              </a:rPr>
              <a:t> </a:t>
            </a:r>
            <a:r>
              <a:rPr lang="en-US" sz="2800" dirty="0">
                <a:solidFill>
                  <a:prstClr val="black"/>
                </a:solidFill>
                <a:latin typeface="Arial"/>
                <a:cs typeface="Arial"/>
              </a:rPr>
              <a:t>f</a:t>
            </a:r>
            <a:r>
              <a:rPr lang="en-US" sz="2800" spc="-10" dirty="0">
                <a:solidFill>
                  <a:prstClr val="black"/>
                </a:solidFill>
                <a:latin typeface="Arial"/>
                <a:cs typeface="Arial"/>
              </a:rPr>
              <a:t>o</a:t>
            </a:r>
            <a:r>
              <a:rPr lang="en-US" sz="2800" dirty="0">
                <a:solidFill>
                  <a:prstClr val="black"/>
                </a:solidFill>
                <a:latin typeface="Arial"/>
                <a:cs typeface="Arial"/>
              </a:rPr>
              <a:t>rm</a:t>
            </a:r>
            <a:r>
              <a:rPr lang="en-US" sz="2800" spc="-15" dirty="0">
                <a:solidFill>
                  <a:prstClr val="black"/>
                </a:solidFill>
                <a:latin typeface="Arial"/>
                <a:cs typeface="Arial"/>
              </a:rPr>
              <a:t>a</a:t>
            </a:r>
            <a:r>
              <a:rPr lang="en-US" sz="2800" dirty="0">
                <a:solidFill>
                  <a:prstClr val="black"/>
                </a:solidFill>
                <a:latin typeface="Arial"/>
                <a:cs typeface="Arial"/>
              </a:rPr>
              <a:t>t:</a:t>
            </a:r>
          </a:p>
          <a:p>
            <a:pPr marL="12065" lvl="0" indent="0" fontAlgn="auto">
              <a:lnSpc>
                <a:spcPct val="100000"/>
              </a:lnSpc>
              <a:spcBef>
                <a:spcPts val="0"/>
              </a:spcBef>
              <a:spcAft>
                <a:spcPts val="0"/>
              </a:spcAft>
              <a:buClrTx/>
              <a:buSzTx/>
              <a:buNone/>
              <a:tabLst>
                <a:tab pos="354965" algn="l"/>
              </a:tabLst>
              <a:defRPr/>
            </a:pPr>
            <a:endParaRPr lang="en-US" sz="2800" dirty="0">
              <a:solidFill>
                <a:prstClr val="black"/>
              </a:solidFill>
              <a:latin typeface="Arial"/>
              <a:cs typeface="Arial"/>
            </a:endParaRPr>
          </a:p>
          <a:p>
            <a:pPr marL="0" lvl="0" indent="0" eaLnBrk="1" fontAlgn="auto" hangingPunct="1">
              <a:spcBef>
                <a:spcPts val="0"/>
              </a:spcBef>
              <a:spcAft>
                <a:spcPts val="0"/>
              </a:spcAft>
              <a:buNone/>
              <a:defRPr/>
            </a:pPr>
            <a:r>
              <a:rPr lang="en-US" dirty="0">
                <a:solidFill>
                  <a:prstClr val="black"/>
                </a:solidFill>
                <a:latin typeface="Consolas" panose="020B0609020204030204" pitchFamily="49" charset="0"/>
                <a:cs typeface="Consolas" panose="020B0609020204030204" pitchFamily="49" charset="0"/>
              </a:rPr>
              <a:t>   </a:t>
            </a:r>
            <a:r>
              <a:rPr lang="en-US" dirty="0">
                <a:solidFill>
                  <a:srgbClr val="0432FF"/>
                </a:solidFill>
                <a:latin typeface="Consolas" panose="020B0609020204030204" pitchFamily="49" charset="0"/>
                <a:cs typeface="Consolas" panose="020B0609020204030204" pitchFamily="49" charset="0"/>
              </a:rPr>
              <a:t>IF</a:t>
            </a:r>
            <a:r>
              <a:rPr lang="en-US" spc="-15" dirty="0">
                <a:solidFill>
                  <a:prstClr val="black"/>
                </a:solidFill>
                <a:latin typeface="Consolas" panose="020B0609020204030204" pitchFamily="49" charset="0"/>
                <a:cs typeface="Consolas" panose="020B0609020204030204" pitchFamily="49" charset="0"/>
              </a:rPr>
              <a:t> </a:t>
            </a:r>
            <a:r>
              <a:rPr lang="en-US" dirty="0">
                <a:solidFill>
                  <a:prstClr val="black"/>
                </a:solidFill>
                <a:latin typeface="Consolas" panose="020B0609020204030204" pitchFamily="49" charset="0"/>
                <a:cs typeface="Consolas" panose="020B0609020204030204" pitchFamily="49" charset="0"/>
              </a:rPr>
              <a:t>(</a:t>
            </a:r>
            <a:r>
              <a:rPr lang="en-US" spc="-15" dirty="0">
                <a:solidFill>
                  <a:prstClr val="black"/>
                </a:solidFill>
                <a:latin typeface="Consolas" panose="020B0609020204030204" pitchFamily="49" charset="0"/>
                <a:cs typeface="Consolas" panose="020B0609020204030204" pitchFamily="49" charset="0"/>
              </a:rPr>
              <a:t>condition</a:t>
            </a:r>
            <a:r>
              <a:rPr lang="en-US" dirty="0">
                <a:solidFill>
                  <a:prstClr val="black"/>
                </a:solidFill>
                <a:latin typeface="Consolas" panose="020B0609020204030204" pitchFamily="49" charset="0"/>
                <a:cs typeface="Consolas" panose="020B0609020204030204" pitchFamily="49" charset="0"/>
              </a:rPr>
              <a:t>) </a:t>
            </a:r>
            <a:r>
              <a:rPr lang="en-US" dirty="0">
                <a:solidFill>
                  <a:srgbClr val="0432FF"/>
                </a:solidFill>
                <a:latin typeface="Consolas" panose="020B0609020204030204" pitchFamily="49" charset="0"/>
                <a:cs typeface="Consolas" panose="020B0609020204030204" pitchFamily="49" charset="0"/>
              </a:rPr>
              <a:t>THEN</a:t>
            </a:r>
            <a:r>
              <a:rPr lang="en-US" spc="-15" dirty="0">
                <a:solidFill>
                  <a:prstClr val="black"/>
                </a:solidFill>
                <a:latin typeface="Consolas" panose="020B0609020204030204" pitchFamily="49" charset="0"/>
                <a:cs typeface="Consolas" panose="020B0609020204030204" pitchFamily="49" charset="0"/>
              </a:rPr>
              <a:t> </a:t>
            </a:r>
          </a:p>
          <a:p>
            <a:pPr marL="0" lvl="0" indent="0" eaLnBrk="1" fontAlgn="auto" hangingPunct="1">
              <a:spcBef>
                <a:spcPts val="0"/>
              </a:spcBef>
              <a:spcAft>
                <a:spcPts val="0"/>
              </a:spcAft>
              <a:buNone/>
              <a:defRPr/>
            </a:pPr>
            <a:r>
              <a:rPr lang="en-US" dirty="0">
                <a:solidFill>
                  <a:prstClr val="black"/>
                </a:solidFill>
                <a:latin typeface="Consolas" panose="020B0609020204030204" pitchFamily="49" charset="0"/>
                <a:cs typeface="Consolas" panose="020B0609020204030204" pitchFamily="49" charset="0"/>
              </a:rPr>
              <a:t>      </a:t>
            </a:r>
            <a:r>
              <a:rPr lang="en-US" dirty="0">
                <a:solidFill>
                  <a:srgbClr val="339933"/>
                </a:solidFill>
                <a:latin typeface="Consolas" panose="020B0609020204030204" pitchFamily="49" charset="0"/>
                <a:cs typeface="Consolas" panose="020B0609020204030204" pitchFamily="49" charset="0"/>
              </a:rPr>
              <a:t>//</a:t>
            </a:r>
            <a:r>
              <a:rPr lang="en-US" spc="-15" dirty="0">
                <a:solidFill>
                  <a:srgbClr val="339933"/>
                </a:solidFill>
                <a:latin typeface="Consolas" panose="020B0609020204030204" pitchFamily="49" charset="0"/>
                <a:cs typeface="Consolas" panose="020B0609020204030204" pitchFamily="49" charset="0"/>
              </a:rPr>
              <a:t> </a:t>
            </a:r>
            <a:r>
              <a:rPr lang="en-US" dirty="0">
                <a:solidFill>
                  <a:srgbClr val="339933"/>
                </a:solidFill>
                <a:latin typeface="Consolas" panose="020B0609020204030204" pitchFamily="49" charset="0"/>
                <a:cs typeface="Consolas" panose="020B0609020204030204" pitchFamily="49" charset="0"/>
              </a:rPr>
              <a:t>a</a:t>
            </a:r>
            <a:r>
              <a:rPr lang="en-US" spc="-15" dirty="0">
                <a:solidFill>
                  <a:srgbClr val="339933"/>
                </a:solidFill>
                <a:latin typeface="Consolas" panose="020B0609020204030204" pitchFamily="49" charset="0"/>
                <a:cs typeface="Consolas" panose="020B0609020204030204" pitchFamily="49" charset="0"/>
              </a:rPr>
              <a:t>l</a:t>
            </a:r>
            <a:r>
              <a:rPr lang="en-US" dirty="0">
                <a:solidFill>
                  <a:srgbClr val="339933"/>
                </a:solidFill>
                <a:latin typeface="Consolas" panose="020B0609020204030204" pitchFamily="49" charset="0"/>
                <a:cs typeface="Consolas" panose="020B0609020204030204" pitchFamily="49" charset="0"/>
              </a:rPr>
              <a:t>l </a:t>
            </a:r>
            <a:r>
              <a:rPr lang="en-US" spc="-20" dirty="0">
                <a:solidFill>
                  <a:srgbClr val="339933"/>
                </a:solidFill>
                <a:latin typeface="Consolas" panose="020B0609020204030204" pitchFamily="49" charset="0"/>
                <a:cs typeface="Consolas" panose="020B0609020204030204" pitchFamily="49" charset="0"/>
              </a:rPr>
              <a:t>t</a:t>
            </a:r>
            <a:r>
              <a:rPr lang="en-US" dirty="0">
                <a:solidFill>
                  <a:srgbClr val="339933"/>
                </a:solidFill>
                <a:latin typeface="Consolas" panose="020B0609020204030204" pitchFamily="49" charset="0"/>
                <a:cs typeface="Consolas" panose="020B0609020204030204" pitchFamily="49" charset="0"/>
              </a:rPr>
              <a:t>he</a:t>
            </a:r>
            <a:r>
              <a:rPr lang="en-US" spc="-30" dirty="0">
                <a:solidFill>
                  <a:srgbClr val="339933"/>
                </a:solidFill>
                <a:latin typeface="Consolas" panose="020B0609020204030204" pitchFamily="49" charset="0"/>
                <a:cs typeface="Consolas" panose="020B0609020204030204" pitchFamily="49" charset="0"/>
              </a:rPr>
              <a:t> </a:t>
            </a:r>
            <a:r>
              <a:rPr lang="en-US" dirty="0">
                <a:solidFill>
                  <a:srgbClr val="339933"/>
                </a:solidFill>
                <a:latin typeface="Consolas" panose="020B0609020204030204" pitchFamily="49" charset="0"/>
                <a:cs typeface="Consolas" panose="020B0609020204030204" pitchFamily="49" charset="0"/>
              </a:rPr>
              <a:t>co</a:t>
            </a:r>
            <a:r>
              <a:rPr lang="en-US" spc="-20" dirty="0">
                <a:solidFill>
                  <a:srgbClr val="339933"/>
                </a:solidFill>
                <a:latin typeface="Consolas" panose="020B0609020204030204" pitchFamily="49" charset="0"/>
                <a:cs typeface="Consolas" panose="020B0609020204030204" pitchFamily="49" charset="0"/>
              </a:rPr>
              <a:t>d</a:t>
            </a:r>
            <a:r>
              <a:rPr lang="en-US" dirty="0">
                <a:solidFill>
                  <a:srgbClr val="339933"/>
                </a:solidFill>
                <a:latin typeface="Consolas" panose="020B0609020204030204" pitchFamily="49" charset="0"/>
                <a:cs typeface="Consolas" panose="020B0609020204030204" pitchFamily="49" charset="0"/>
              </a:rPr>
              <a:t>e</a:t>
            </a:r>
            <a:r>
              <a:rPr lang="en-US" spc="-15" dirty="0">
                <a:solidFill>
                  <a:srgbClr val="339933"/>
                </a:solidFill>
                <a:latin typeface="Consolas" panose="020B0609020204030204" pitchFamily="49" charset="0"/>
                <a:cs typeface="Consolas" panose="020B0609020204030204" pitchFamily="49" charset="0"/>
              </a:rPr>
              <a:t> </a:t>
            </a:r>
            <a:r>
              <a:rPr lang="en-US" dirty="0">
                <a:solidFill>
                  <a:srgbClr val="339933"/>
                </a:solidFill>
                <a:latin typeface="Consolas" panose="020B0609020204030204" pitchFamily="49" charset="0"/>
                <a:cs typeface="Consolas" panose="020B0609020204030204" pitchFamily="49" charset="0"/>
              </a:rPr>
              <a:t>th</a:t>
            </a:r>
            <a:r>
              <a:rPr lang="en-US" spc="-20" dirty="0">
                <a:solidFill>
                  <a:srgbClr val="339933"/>
                </a:solidFill>
                <a:latin typeface="Consolas" panose="020B0609020204030204" pitchFamily="49" charset="0"/>
                <a:cs typeface="Consolas" panose="020B0609020204030204" pitchFamily="49" charset="0"/>
              </a:rPr>
              <a:t>a</a:t>
            </a:r>
            <a:r>
              <a:rPr lang="en-US" dirty="0">
                <a:solidFill>
                  <a:srgbClr val="339933"/>
                </a:solidFill>
                <a:latin typeface="Consolas" panose="020B0609020204030204" pitchFamily="49" charset="0"/>
                <a:cs typeface="Consolas" panose="020B0609020204030204" pitchFamily="49" charset="0"/>
              </a:rPr>
              <a:t>t</a:t>
            </a:r>
            <a:r>
              <a:rPr lang="en-US" spc="-15" dirty="0">
                <a:solidFill>
                  <a:srgbClr val="339933"/>
                </a:solidFill>
                <a:latin typeface="Consolas" panose="020B0609020204030204" pitchFamily="49" charset="0"/>
                <a:cs typeface="Consolas" panose="020B0609020204030204" pitchFamily="49" charset="0"/>
              </a:rPr>
              <a:t>’</a:t>
            </a:r>
            <a:r>
              <a:rPr lang="en-US" dirty="0">
                <a:solidFill>
                  <a:srgbClr val="339933"/>
                </a:solidFill>
                <a:latin typeface="Consolas" panose="020B0609020204030204" pitchFamily="49" charset="0"/>
                <a:cs typeface="Consolas" panose="020B0609020204030204" pitchFamily="49" charset="0"/>
              </a:rPr>
              <a:t>s</a:t>
            </a:r>
            <a:r>
              <a:rPr lang="en-US" spc="-15" dirty="0">
                <a:solidFill>
                  <a:srgbClr val="339933"/>
                </a:solidFill>
                <a:latin typeface="Consolas" panose="020B0609020204030204" pitchFamily="49" charset="0"/>
                <a:cs typeface="Consolas" panose="020B0609020204030204" pitchFamily="49" charset="0"/>
              </a:rPr>
              <a:t> h</a:t>
            </a:r>
            <a:r>
              <a:rPr lang="en-US" dirty="0">
                <a:solidFill>
                  <a:srgbClr val="339933"/>
                </a:solidFill>
                <a:latin typeface="Consolas" panose="020B0609020204030204" pitchFamily="49" charset="0"/>
                <a:cs typeface="Consolas" panose="020B0609020204030204" pitchFamily="49" charset="0"/>
              </a:rPr>
              <a:t>ere</a:t>
            </a:r>
            <a:r>
              <a:rPr lang="en-US" spc="-15" dirty="0">
                <a:solidFill>
                  <a:srgbClr val="339933"/>
                </a:solidFill>
                <a:latin typeface="Consolas" panose="020B0609020204030204" pitchFamily="49" charset="0"/>
                <a:cs typeface="Consolas" panose="020B0609020204030204" pitchFamily="49" charset="0"/>
              </a:rPr>
              <a:t> wi</a:t>
            </a:r>
            <a:r>
              <a:rPr lang="en-US" dirty="0">
                <a:solidFill>
                  <a:srgbClr val="339933"/>
                </a:solidFill>
                <a:latin typeface="Consolas" panose="020B0609020204030204" pitchFamily="49" charset="0"/>
                <a:cs typeface="Consolas" panose="020B0609020204030204" pitchFamily="49" charset="0"/>
              </a:rPr>
              <a:t>ll</a:t>
            </a:r>
            <a:r>
              <a:rPr lang="en-US" spc="-15" dirty="0">
                <a:solidFill>
                  <a:srgbClr val="339933"/>
                </a:solidFill>
                <a:latin typeface="Consolas" panose="020B0609020204030204" pitchFamily="49" charset="0"/>
                <a:cs typeface="Consolas" panose="020B0609020204030204" pitchFamily="49" charset="0"/>
              </a:rPr>
              <a:t> </a:t>
            </a:r>
            <a:r>
              <a:rPr lang="en-US" dirty="0">
                <a:solidFill>
                  <a:srgbClr val="339933"/>
                </a:solidFill>
                <a:latin typeface="Consolas" panose="020B0609020204030204" pitchFamily="49" charset="0"/>
                <a:cs typeface="Consolas" panose="020B0609020204030204" pitchFamily="49" charset="0"/>
              </a:rPr>
              <a:t>o</a:t>
            </a:r>
            <a:r>
              <a:rPr lang="en-US" spc="-15" dirty="0">
                <a:solidFill>
                  <a:srgbClr val="339933"/>
                </a:solidFill>
                <a:latin typeface="Consolas" panose="020B0609020204030204" pitchFamily="49" charset="0"/>
                <a:cs typeface="Consolas" panose="020B0609020204030204" pitchFamily="49" charset="0"/>
              </a:rPr>
              <a:t>n</a:t>
            </a:r>
            <a:r>
              <a:rPr lang="en-US" dirty="0">
                <a:solidFill>
                  <a:srgbClr val="339933"/>
                </a:solidFill>
                <a:latin typeface="Consolas" panose="020B0609020204030204" pitchFamily="49" charset="0"/>
                <a:cs typeface="Consolas" panose="020B0609020204030204" pitchFamily="49" charset="0"/>
              </a:rPr>
              <a:t>ly</a:t>
            </a:r>
            <a:r>
              <a:rPr lang="en-US" spc="-15" dirty="0">
                <a:solidFill>
                  <a:srgbClr val="339933"/>
                </a:solidFill>
                <a:latin typeface="Consolas" panose="020B0609020204030204" pitchFamily="49" charset="0"/>
                <a:cs typeface="Consolas" panose="020B0609020204030204" pitchFamily="49" charset="0"/>
              </a:rPr>
              <a:t> </a:t>
            </a:r>
            <a:r>
              <a:rPr lang="en-US" dirty="0">
                <a:solidFill>
                  <a:srgbClr val="339933"/>
                </a:solidFill>
                <a:latin typeface="Consolas" panose="020B0609020204030204" pitchFamily="49" charset="0"/>
                <a:cs typeface="Consolas" panose="020B0609020204030204" pitchFamily="49" charset="0"/>
              </a:rPr>
              <a:t>e</a:t>
            </a:r>
            <a:r>
              <a:rPr lang="en-US" spc="-15" dirty="0">
                <a:solidFill>
                  <a:srgbClr val="339933"/>
                </a:solidFill>
                <a:latin typeface="Consolas" panose="020B0609020204030204" pitchFamily="49" charset="0"/>
                <a:cs typeface="Consolas" panose="020B0609020204030204" pitchFamily="49" charset="0"/>
              </a:rPr>
              <a:t>xe</a:t>
            </a:r>
            <a:r>
              <a:rPr lang="en-US" dirty="0">
                <a:solidFill>
                  <a:srgbClr val="339933"/>
                </a:solidFill>
                <a:latin typeface="Consolas" panose="020B0609020204030204" pitchFamily="49" charset="0"/>
                <a:cs typeface="Consolas" panose="020B0609020204030204" pitchFamily="49" charset="0"/>
              </a:rPr>
              <a:t>cu</a:t>
            </a:r>
            <a:r>
              <a:rPr lang="en-US" spc="-20" dirty="0">
                <a:solidFill>
                  <a:srgbClr val="339933"/>
                </a:solidFill>
                <a:latin typeface="Consolas" panose="020B0609020204030204" pitchFamily="49" charset="0"/>
                <a:cs typeface="Consolas" panose="020B0609020204030204" pitchFamily="49" charset="0"/>
              </a:rPr>
              <a:t>t</a:t>
            </a:r>
            <a:r>
              <a:rPr lang="en-US" dirty="0">
                <a:solidFill>
                  <a:srgbClr val="339933"/>
                </a:solidFill>
                <a:latin typeface="Consolas" panose="020B0609020204030204" pitchFamily="49" charset="0"/>
                <a:cs typeface="Consolas" panose="020B0609020204030204" pitchFamily="49" charset="0"/>
              </a:rPr>
              <a:t>e</a:t>
            </a:r>
          </a:p>
          <a:p>
            <a:pPr marL="0" lvl="0" indent="0" eaLnBrk="1" fontAlgn="auto" hangingPunct="1">
              <a:spcBef>
                <a:spcPts val="0"/>
              </a:spcBef>
              <a:spcAft>
                <a:spcPts val="0"/>
              </a:spcAft>
              <a:buNone/>
              <a:defRPr/>
            </a:pPr>
            <a:r>
              <a:rPr lang="en-US" dirty="0">
                <a:solidFill>
                  <a:prstClr val="black"/>
                </a:solidFill>
                <a:latin typeface="Consolas" panose="020B0609020204030204" pitchFamily="49" charset="0"/>
                <a:cs typeface="Consolas" panose="020B0609020204030204" pitchFamily="49" charset="0"/>
              </a:rPr>
              <a:t>      </a:t>
            </a:r>
            <a:r>
              <a:rPr lang="en-US" dirty="0">
                <a:solidFill>
                  <a:srgbClr val="339933"/>
                </a:solidFill>
                <a:latin typeface="Consolas" panose="020B0609020204030204" pitchFamily="49" charset="0"/>
                <a:cs typeface="Consolas" panose="020B0609020204030204" pitchFamily="49" charset="0"/>
              </a:rPr>
              <a:t>//</a:t>
            </a:r>
            <a:r>
              <a:rPr lang="en-US" spc="-15" dirty="0">
                <a:solidFill>
                  <a:srgbClr val="339933"/>
                </a:solidFill>
                <a:latin typeface="Consolas" panose="020B0609020204030204" pitchFamily="49" charset="0"/>
                <a:cs typeface="Consolas" panose="020B0609020204030204" pitchFamily="49" charset="0"/>
              </a:rPr>
              <a:t> </a:t>
            </a:r>
            <a:r>
              <a:rPr lang="en-US" dirty="0">
                <a:solidFill>
                  <a:srgbClr val="339933"/>
                </a:solidFill>
                <a:latin typeface="Consolas" panose="020B0609020204030204" pitchFamily="49" charset="0"/>
                <a:cs typeface="Consolas" panose="020B0609020204030204" pitchFamily="49" charset="0"/>
              </a:rPr>
              <a:t>IF</a:t>
            </a:r>
            <a:r>
              <a:rPr lang="en-US" spc="-15" dirty="0">
                <a:solidFill>
                  <a:srgbClr val="339933"/>
                </a:solidFill>
                <a:latin typeface="Consolas" panose="020B0609020204030204" pitchFamily="49" charset="0"/>
                <a:cs typeface="Consolas" panose="020B0609020204030204" pitchFamily="49" charset="0"/>
              </a:rPr>
              <a:t> </a:t>
            </a:r>
            <a:r>
              <a:rPr lang="en-US" dirty="0">
                <a:solidFill>
                  <a:srgbClr val="339933"/>
                </a:solidFill>
                <a:latin typeface="Consolas" panose="020B0609020204030204" pitchFamily="49" charset="0"/>
                <a:cs typeface="Consolas" panose="020B0609020204030204" pitchFamily="49" charset="0"/>
              </a:rPr>
              <a:t>a</a:t>
            </a:r>
            <a:r>
              <a:rPr lang="en-US" spc="-15" dirty="0">
                <a:solidFill>
                  <a:srgbClr val="339933"/>
                </a:solidFill>
                <a:latin typeface="Consolas" panose="020B0609020204030204" pitchFamily="49" charset="0"/>
                <a:cs typeface="Consolas" panose="020B0609020204030204" pitchFamily="49" charset="0"/>
              </a:rPr>
              <a:t>n</a:t>
            </a:r>
            <a:r>
              <a:rPr lang="en-US" dirty="0">
                <a:solidFill>
                  <a:srgbClr val="339933"/>
                </a:solidFill>
                <a:latin typeface="Consolas" panose="020B0609020204030204" pitchFamily="49" charset="0"/>
                <a:cs typeface="Consolas" panose="020B0609020204030204" pitchFamily="49" charset="0"/>
              </a:rPr>
              <a:t>d</a:t>
            </a:r>
            <a:r>
              <a:rPr lang="en-US" spc="-15" dirty="0">
                <a:solidFill>
                  <a:srgbClr val="339933"/>
                </a:solidFill>
                <a:latin typeface="Consolas" panose="020B0609020204030204" pitchFamily="49" charset="0"/>
                <a:cs typeface="Consolas" panose="020B0609020204030204" pitchFamily="49" charset="0"/>
              </a:rPr>
              <a:t> o</a:t>
            </a:r>
            <a:r>
              <a:rPr lang="en-US" dirty="0">
                <a:solidFill>
                  <a:srgbClr val="339933"/>
                </a:solidFill>
                <a:latin typeface="Consolas" panose="020B0609020204030204" pitchFamily="49" charset="0"/>
                <a:cs typeface="Consolas" panose="020B0609020204030204" pitchFamily="49" charset="0"/>
              </a:rPr>
              <a:t>nly</a:t>
            </a:r>
            <a:r>
              <a:rPr lang="en-US" spc="-15" dirty="0">
                <a:solidFill>
                  <a:srgbClr val="339933"/>
                </a:solidFill>
                <a:latin typeface="Consolas" panose="020B0609020204030204" pitchFamily="49" charset="0"/>
                <a:cs typeface="Consolas" panose="020B0609020204030204" pitchFamily="49" charset="0"/>
              </a:rPr>
              <a:t> IF</a:t>
            </a:r>
            <a:r>
              <a:rPr lang="en-US" spc="-5" dirty="0">
                <a:solidFill>
                  <a:srgbClr val="339933"/>
                </a:solidFill>
                <a:latin typeface="Consolas" panose="020B0609020204030204" pitchFamily="49" charset="0"/>
                <a:cs typeface="Consolas" panose="020B0609020204030204" pitchFamily="49" charset="0"/>
              </a:rPr>
              <a:t> </a:t>
            </a:r>
            <a:r>
              <a:rPr lang="en-US" spc="-15" dirty="0">
                <a:solidFill>
                  <a:srgbClr val="339933"/>
                </a:solidFill>
                <a:latin typeface="Consolas" panose="020B0609020204030204" pitchFamily="49" charset="0"/>
                <a:cs typeface="Consolas" panose="020B0609020204030204" pitchFamily="49" charset="0"/>
              </a:rPr>
              <a:t>t</a:t>
            </a:r>
            <a:r>
              <a:rPr lang="en-US" dirty="0">
                <a:solidFill>
                  <a:srgbClr val="339933"/>
                </a:solidFill>
                <a:latin typeface="Consolas" panose="020B0609020204030204" pitchFamily="49" charset="0"/>
                <a:cs typeface="Consolas" panose="020B0609020204030204" pitchFamily="49" charset="0"/>
              </a:rPr>
              <a:t>he</a:t>
            </a:r>
            <a:r>
              <a:rPr lang="en-US" spc="-30" dirty="0">
                <a:solidFill>
                  <a:srgbClr val="339933"/>
                </a:solidFill>
                <a:latin typeface="Consolas" panose="020B0609020204030204" pitchFamily="49" charset="0"/>
                <a:cs typeface="Consolas" panose="020B0609020204030204" pitchFamily="49" charset="0"/>
              </a:rPr>
              <a:t> </a:t>
            </a:r>
            <a:r>
              <a:rPr lang="en-US" dirty="0">
                <a:solidFill>
                  <a:srgbClr val="339933"/>
                </a:solidFill>
                <a:latin typeface="Consolas" panose="020B0609020204030204" pitchFamily="49" charset="0"/>
                <a:cs typeface="Consolas" panose="020B0609020204030204" pitchFamily="49" charset="0"/>
              </a:rPr>
              <a:t>condition</a:t>
            </a:r>
            <a:r>
              <a:rPr lang="en-US" spc="-15" dirty="0">
                <a:solidFill>
                  <a:srgbClr val="339933"/>
                </a:solidFill>
                <a:latin typeface="Consolas" panose="020B0609020204030204" pitchFamily="49" charset="0"/>
                <a:cs typeface="Consolas" panose="020B0609020204030204" pitchFamily="49" charset="0"/>
              </a:rPr>
              <a:t> </a:t>
            </a:r>
            <a:r>
              <a:rPr lang="en-US" dirty="0">
                <a:solidFill>
                  <a:srgbClr val="339933"/>
                </a:solidFill>
                <a:latin typeface="Consolas" panose="020B0609020204030204" pitchFamily="49" charset="0"/>
                <a:cs typeface="Consolas" panose="020B0609020204030204" pitchFamily="49" charset="0"/>
              </a:rPr>
              <a:t>a</a:t>
            </a:r>
            <a:r>
              <a:rPr lang="en-US" spc="-15" dirty="0">
                <a:solidFill>
                  <a:srgbClr val="339933"/>
                </a:solidFill>
                <a:latin typeface="Consolas" panose="020B0609020204030204" pitchFamily="49" charset="0"/>
                <a:cs typeface="Consolas" panose="020B0609020204030204" pitchFamily="49" charset="0"/>
              </a:rPr>
              <a:t>bo</a:t>
            </a:r>
            <a:r>
              <a:rPr lang="en-US" dirty="0">
                <a:solidFill>
                  <a:srgbClr val="339933"/>
                </a:solidFill>
                <a:latin typeface="Consolas" panose="020B0609020204030204" pitchFamily="49" charset="0"/>
                <a:cs typeface="Consolas" panose="020B0609020204030204" pitchFamily="49" charset="0"/>
              </a:rPr>
              <a:t>ve</a:t>
            </a:r>
            <a:r>
              <a:rPr lang="en-US" spc="-15" dirty="0">
                <a:solidFill>
                  <a:srgbClr val="339933"/>
                </a:solidFill>
                <a:latin typeface="Consolas" panose="020B0609020204030204" pitchFamily="49" charset="0"/>
                <a:cs typeface="Consolas" panose="020B0609020204030204" pitchFamily="49" charset="0"/>
              </a:rPr>
              <a:t> </a:t>
            </a:r>
            <a:r>
              <a:rPr lang="en-US" dirty="0">
                <a:solidFill>
                  <a:srgbClr val="339933"/>
                </a:solidFill>
                <a:latin typeface="Consolas" panose="020B0609020204030204" pitchFamily="49" charset="0"/>
                <a:cs typeface="Consolas" panose="020B0609020204030204" pitchFamily="49" charset="0"/>
              </a:rPr>
              <a:t>is</a:t>
            </a:r>
            <a:r>
              <a:rPr lang="en-US" spc="-15" dirty="0">
                <a:solidFill>
                  <a:srgbClr val="339933"/>
                </a:solidFill>
                <a:latin typeface="Consolas" panose="020B0609020204030204" pitchFamily="49" charset="0"/>
                <a:cs typeface="Consolas" panose="020B0609020204030204" pitchFamily="49" charset="0"/>
              </a:rPr>
              <a:t> </a:t>
            </a:r>
            <a:r>
              <a:rPr lang="en-US" dirty="0">
                <a:solidFill>
                  <a:srgbClr val="339933"/>
                </a:solidFill>
                <a:latin typeface="Consolas" panose="020B0609020204030204" pitchFamily="49" charset="0"/>
                <a:cs typeface="Consolas" panose="020B0609020204030204" pitchFamily="49" charset="0"/>
              </a:rPr>
              <a:t>t</a:t>
            </a:r>
            <a:r>
              <a:rPr lang="en-US" spc="-15" dirty="0">
                <a:solidFill>
                  <a:srgbClr val="339933"/>
                </a:solidFill>
                <a:latin typeface="Consolas" panose="020B0609020204030204" pitchFamily="49" charset="0"/>
                <a:cs typeface="Consolas" panose="020B0609020204030204" pitchFamily="49" charset="0"/>
              </a:rPr>
              <a:t>r</a:t>
            </a:r>
            <a:r>
              <a:rPr lang="en-US" dirty="0">
                <a:solidFill>
                  <a:srgbClr val="339933"/>
                </a:solidFill>
                <a:latin typeface="Consolas" panose="020B0609020204030204" pitchFamily="49" charset="0"/>
                <a:cs typeface="Consolas" panose="020B0609020204030204" pitchFamily="49" charset="0"/>
              </a:rPr>
              <a:t>ue</a:t>
            </a:r>
          </a:p>
          <a:p>
            <a:pPr marL="0" lvl="0" indent="0" eaLnBrk="1" fontAlgn="auto" hangingPunct="1">
              <a:spcBef>
                <a:spcPts val="0"/>
              </a:spcBef>
              <a:spcAft>
                <a:spcPts val="0"/>
              </a:spcAft>
              <a:buNone/>
              <a:defRPr/>
            </a:pPr>
            <a:r>
              <a:rPr lang="en-US" dirty="0">
                <a:solidFill>
                  <a:prstClr val="black"/>
                </a:solidFill>
                <a:latin typeface="Consolas" panose="020B0609020204030204" pitchFamily="49" charset="0"/>
                <a:cs typeface="Consolas" panose="020B0609020204030204" pitchFamily="49" charset="0"/>
              </a:rPr>
              <a:t>   </a:t>
            </a:r>
            <a:r>
              <a:rPr lang="en-US" dirty="0">
                <a:solidFill>
                  <a:srgbClr val="0432FF"/>
                </a:solidFill>
                <a:latin typeface="Consolas" panose="020B0609020204030204" pitchFamily="49" charset="0"/>
                <a:cs typeface="Consolas" panose="020B0609020204030204" pitchFamily="49" charset="0"/>
              </a:rPr>
              <a:t>ENDIF</a:t>
            </a:r>
            <a:endParaRPr lang="en-US" sz="2800" dirty="0">
              <a:solidFill>
                <a:srgbClr val="0432FF"/>
              </a:solidFill>
              <a:latin typeface="Consolas" panose="020B0609020204030204" pitchFamily="49" charset="0"/>
              <a:cs typeface="Consolas" panose="020B0609020204030204" pitchFamily="49" charset="0"/>
            </a:endParaRPr>
          </a:p>
          <a:p>
            <a:endParaRPr lang="en-US" sz="2800" dirty="0"/>
          </a:p>
        </p:txBody>
      </p:sp>
    </p:spTree>
    <p:extLst>
      <p:ext uri="{BB962C8B-B14F-4D97-AF65-F5344CB8AC3E}">
        <p14:creationId xmlns:p14="http://schemas.microsoft.com/office/powerpoint/2010/main" val="2786250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Problem Statement</a:t>
            </a:r>
          </a:p>
        </p:txBody>
      </p:sp>
      <p:sp>
        <p:nvSpPr>
          <p:cNvPr id="3" name="Content Placeholder 2"/>
          <p:cNvSpPr>
            <a:spLocks noGrp="1"/>
          </p:cNvSpPr>
          <p:nvPr>
            <p:ph idx="1"/>
          </p:nvPr>
        </p:nvSpPr>
        <p:spPr>
          <a:xfrm>
            <a:off x="845032" y="1828800"/>
            <a:ext cx="7543800" cy="4249737"/>
          </a:xfrm>
        </p:spPr>
        <p:txBody>
          <a:bodyPr anchor="ctr">
            <a:normAutofit/>
          </a:bodyPr>
          <a:lstStyle/>
          <a:p>
            <a:pPr marL="0" indent="0" algn="ctr">
              <a:buNone/>
            </a:pPr>
            <a:r>
              <a:rPr lang="en-US" sz="2800" dirty="0"/>
              <a:t>Write a program to convert user input of Celsius temperature to Fahrenheit.  Display the converted temperature to the user.  Issue a heat warning IF temperature is at least 90 degrees Fahrenheit.</a:t>
            </a:r>
          </a:p>
          <a:p>
            <a:pPr marL="0" indent="0">
              <a:buNone/>
            </a:pPr>
            <a:endParaRPr lang="en-US" dirty="0"/>
          </a:p>
          <a:p>
            <a:pPr marL="0" indent="0">
              <a:buNone/>
            </a:pPr>
            <a:r>
              <a:rPr lang="en-US" sz="2000" dirty="0"/>
              <a:t>Fahrenheit = 9.0 / 5.0 * Celsius + 32</a:t>
            </a:r>
            <a:endParaRPr lang="en-US" dirty="0"/>
          </a:p>
        </p:txBody>
      </p:sp>
    </p:spTree>
    <p:extLst>
      <p:ext uri="{BB962C8B-B14F-4D97-AF65-F5344CB8AC3E}">
        <p14:creationId xmlns:p14="http://schemas.microsoft.com/office/powerpoint/2010/main" val="1927742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00800" y="5257800"/>
            <a:ext cx="2286000" cy="1022351"/>
          </a:xfrm>
          <a:prstGeom prst="rect">
            <a:avLst/>
          </a:prstGeom>
          <a:solidFill>
            <a:schemeClr val="bg1"/>
          </a:solidFill>
        </p:spPr>
        <p:txBody>
          <a:bodyPr wrap="square" rtlCol="0">
            <a:spAutoFit/>
          </a:bodyPr>
          <a:lstStyle/>
          <a:p>
            <a:endParaRPr lang="en-US"/>
          </a:p>
        </p:txBody>
      </p:sp>
      <p:sp>
        <p:nvSpPr>
          <p:cNvPr id="2" name="Title 1"/>
          <p:cNvSpPr>
            <a:spLocks noGrp="1"/>
          </p:cNvSpPr>
          <p:nvPr>
            <p:ph type="title"/>
          </p:nvPr>
        </p:nvSpPr>
        <p:spPr/>
        <p:txBody>
          <a:bodyPr>
            <a:normAutofit/>
          </a:bodyPr>
          <a:lstStyle/>
          <a:p>
            <a:r>
              <a:rPr lang="en-US" sz="3600" b="1" dirty="0"/>
              <a:t>Pseudocode</a:t>
            </a:r>
            <a:r>
              <a:rPr lang="en-US" sz="3600" b="1" i="1" dirty="0"/>
              <a:t> - IF </a:t>
            </a:r>
            <a:r>
              <a:rPr lang="en-US" sz="3600" b="1" dirty="0"/>
              <a:t>Statement</a:t>
            </a:r>
          </a:p>
        </p:txBody>
      </p:sp>
      <p:sp>
        <p:nvSpPr>
          <p:cNvPr id="3" name="Content Placeholder 2"/>
          <p:cNvSpPr>
            <a:spLocks noGrp="1"/>
          </p:cNvSpPr>
          <p:nvPr>
            <p:ph idx="1"/>
          </p:nvPr>
        </p:nvSpPr>
        <p:spPr>
          <a:xfrm>
            <a:off x="822325" y="1846263"/>
            <a:ext cx="7543800" cy="4249737"/>
          </a:xfrm>
        </p:spPr>
        <p:txBody>
          <a:bodyPr>
            <a:normAutofit fontScale="85000" lnSpcReduction="20000"/>
          </a:bodyPr>
          <a:lstStyle/>
          <a:p>
            <a:pPr marL="0" indent="0">
              <a:buNone/>
            </a:pPr>
            <a:r>
              <a:rPr lang="en-US" sz="2200" dirty="0">
                <a:solidFill>
                  <a:srgbClr val="0432FF"/>
                </a:solidFill>
              </a:rPr>
              <a:t>BEGIN MAIN</a:t>
            </a:r>
          </a:p>
          <a:p>
            <a:pPr marL="0" indent="0">
              <a:lnSpc>
                <a:spcPct val="120000"/>
              </a:lnSpc>
              <a:spcBef>
                <a:spcPts val="600"/>
              </a:spcBef>
              <a:buNone/>
            </a:pPr>
            <a:r>
              <a:rPr lang="en-US" sz="2200" dirty="0"/>
              <a:t>   CREATE Fahrenheit = 0, Celsius = 0</a:t>
            </a:r>
          </a:p>
          <a:p>
            <a:pPr marL="0" indent="0">
              <a:lnSpc>
                <a:spcPct val="120000"/>
              </a:lnSpc>
              <a:spcBef>
                <a:spcPts val="600"/>
              </a:spcBef>
              <a:buNone/>
            </a:pPr>
            <a:r>
              <a:rPr lang="en-US" sz="2200" dirty="0"/>
              <a:t>   PRINT </a:t>
            </a:r>
            <a:r>
              <a:rPr lang="en-US" sz="2200" dirty="0">
                <a:solidFill>
                  <a:srgbClr val="C00000"/>
                </a:solidFill>
              </a:rPr>
              <a:t>“Enter Celsius temperature: ”</a:t>
            </a:r>
          </a:p>
          <a:p>
            <a:pPr marL="0" indent="0">
              <a:lnSpc>
                <a:spcPct val="120000"/>
              </a:lnSpc>
              <a:spcBef>
                <a:spcPts val="600"/>
              </a:spcBef>
              <a:buNone/>
            </a:pPr>
            <a:r>
              <a:rPr lang="en-US" sz="2200" dirty="0"/>
              <a:t>   READ user input</a:t>
            </a:r>
          </a:p>
          <a:p>
            <a:pPr marL="0" indent="0">
              <a:lnSpc>
                <a:spcPct val="120000"/>
              </a:lnSpc>
              <a:spcBef>
                <a:spcPts val="600"/>
              </a:spcBef>
              <a:buNone/>
            </a:pPr>
            <a:r>
              <a:rPr lang="en-US" sz="2200" dirty="0"/>
              <a:t>   Celsius = user input</a:t>
            </a:r>
          </a:p>
          <a:p>
            <a:pPr marL="0" indent="0">
              <a:lnSpc>
                <a:spcPct val="120000"/>
              </a:lnSpc>
              <a:spcBef>
                <a:spcPts val="600"/>
              </a:spcBef>
              <a:buNone/>
            </a:pPr>
            <a:r>
              <a:rPr lang="en-US" sz="2200" dirty="0"/>
              <a:t>   Fahrenheit = 9.0 / 5.0 * Celsius + 32 </a:t>
            </a:r>
          </a:p>
          <a:p>
            <a:pPr marL="0" indent="0">
              <a:lnSpc>
                <a:spcPct val="120000"/>
              </a:lnSpc>
              <a:spcBef>
                <a:spcPts val="600"/>
              </a:spcBef>
              <a:buNone/>
            </a:pPr>
            <a:r>
              <a:rPr lang="en-US" sz="2200" dirty="0"/>
              <a:t>   PRINT Fahrenheit</a:t>
            </a:r>
            <a:br>
              <a:rPr lang="en-US" sz="2200" dirty="0"/>
            </a:br>
            <a:br>
              <a:rPr lang="en-US" sz="2200" dirty="0"/>
            </a:br>
            <a:r>
              <a:rPr lang="en-US" sz="2200" dirty="0"/>
              <a:t>   </a:t>
            </a:r>
            <a:r>
              <a:rPr lang="en-US" sz="2200" dirty="0">
                <a:solidFill>
                  <a:srgbClr val="0432FF"/>
                </a:solidFill>
              </a:rPr>
              <a:t>IF</a:t>
            </a:r>
            <a:r>
              <a:rPr lang="en-US" sz="2200" dirty="0"/>
              <a:t> (Fahrenheit &gt;= 90) </a:t>
            </a:r>
            <a:r>
              <a:rPr lang="en-US" sz="2200" dirty="0">
                <a:solidFill>
                  <a:srgbClr val="0432FF"/>
                </a:solidFill>
              </a:rPr>
              <a:t>THEN</a:t>
            </a:r>
            <a:br>
              <a:rPr lang="en-US" sz="2200" dirty="0"/>
            </a:br>
            <a:r>
              <a:rPr lang="en-US" sz="2200" dirty="0"/>
              <a:t>	PRINT </a:t>
            </a:r>
            <a:r>
              <a:rPr lang="en-US" sz="2200" dirty="0">
                <a:solidFill>
                  <a:srgbClr val="C00000"/>
                </a:solidFill>
              </a:rPr>
              <a:t>“heat warning”</a:t>
            </a:r>
          </a:p>
          <a:p>
            <a:pPr marL="0" indent="0">
              <a:lnSpc>
                <a:spcPct val="120000"/>
              </a:lnSpc>
              <a:spcBef>
                <a:spcPts val="600"/>
              </a:spcBef>
              <a:buNone/>
            </a:pPr>
            <a:r>
              <a:rPr lang="en-US" sz="2200" dirty="0"/>
              <a:t>   </a:t>
            </a:r>
            <a:r>
              <a:rPr lang="en-US" sz="2200" dirty="0">
                <a:solidFill>
                  <a:srgbClr val="0432FF"/>
                </a:solidFill>
              </a:rPr>
              <a:t>ENDIF</a:t>
            </a:r>
          </a:p>
          <a:p>
            <a:pPr marL="0" indent="0">
              <a:lnSpc>
                <a:spcPct val="120000"/>
              </a:lnSpc>
              <a:spcBef>
                <a:spcPts val="600"/>
              </a:spcBef>
              <a:buNone/>
            </a:pPr>
            <a:r>
              <a:rPr lang="en-US" sz="2200" dirty="0">
                <a:solidFill>
                  <a:srgbClr val="0432FF"/>
                </a:solidFill>
              </a:rPr>
              <a:t>END MAIN</a:t>
            </a:r>
          </a:p>
          <a:p>
            <a:pPr marL="0" indent="0">
              <a:buNone/>
            </a:pPr>
            <a:endParaRPr lang="en-US" dirty="0"/>
          </a:p>
          <a:p>
            <a:pPr marL="0" indent="0">
              <a:buNone/>
            </a:pPr>
            <a:endParaRPr lang="en-US" dirty="0"/>
          </a:p>
          <a:p>
            <a:pPr marL="0" indent="0">
              <a:buNone/>
            </a:pPr>
            <a:endParaRPr lang="en-US" dirty="0"/>
          </a:p>
        </p:txBody>
      </p:sp>
      <p:sp>
        <p:nvSpPr>
          <p:cNvPr id="7" name="Rectangle 6" title="Pseudo code logo">
            <a:extLst>
              <a:ext uri="{FF2B5EF4-FFF2-40B4-BE49-F238E27FC236}">
                <a16:creationId xmlns:a16="http://schemas.microsoft.com/office/drawing/2014/main" id="{266DBC5A-801D-0C4A-832D-12F0B78F9B64}"/>
              </a:ext>
            </a:extLst>
          </p:cNvPr>
          <p:cNvSpPr/>
          <p:nvPr/>
        </p:nvSpPr>
        <p:spPr>
          <a:xfrm>
            <a:off x="7486650" y="5227320"/>
            <a:ext cx="1338599" cy="1015663"/>
          </a:xfrm>
          <a:prstGeom prst="rect">
            <a:avLst/>
          </a:prstGeom>
          <a:noFill/>
        </p:spPr>
        <p:txBody>
          <a:bodyPr>
            <a:spAutoFit/>
          </a:bodyPr>
          <a:lstStyle/>
          <a:p>
            <a:pPr algn="ctr" eaLnBrk="1" hangingPunct="1">
              <a:defRPr/>
            </a:pPr>
            <a:r>
              <a:rPr lang="en-US" sz="6000" b="1" dirty="0">
                <a:ln w="6600">
                  <a:solidFill>
                    <a:schemeClr val="accent2"/>
                  </a:solidFill>
                  <a:prstDash val="solid"/>
                </a:ln>
                <a:solidFill>
                  <a:srgbClr val="FFFFFF"/>
                </a:solidFill>
                <a:effectLst>
                  <a:outerShdw dist="38100" dir="2700000" algn="tl" rotWithShape="0">
                    <a:schemeClr val="accent2"/>
                  </a:outerShdw>
                </a:effectLst>
              </a:rPr>
              <a:t>Ps</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725880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00800" y="5257800"/>
            <a:ext cx="2286000" cy="1022351"/>
          </a:xfrm>
          <a:prstGeom prst="rect">
            <a:avLst/>
          </a:prstGeom>
          <a:solidFill>
            <a:schemeClr val="bg1"/>
          </a:solidFill>
        </p:spPr>
        <p:txBody>
          <a:bodyPr wrap="square" rtlCol="0">
            <a:spAutoFit/>
          </a:bodyPr>
          <a:lstStyle/>
          <a:p>
            <a:endParaRPr lang="en-US"/>
          </a:p>
        </p:txBody>
      </p:sp>
      <p:sp>
        <p:nvSpPr>
          <p:cNvPr id="15362" name="Rectangle 2"/>
          <p:cNvSpPr>
            <a:spLocks noGrp="1" noChangeArrowheads="1"/>
          </p:cNvSpPr>
          <p:nvPr>
            <p:ph type="title"/>
          </p:nvPr>
        </p:nvSpPr>
        <p:spPr>
          <a:xfrm>
            <a:off x="685800" y="494508"/>
            <a:ext cx="7543800" cy="703262"/>
          </a:xfrm>
        </p:spPr>
        <p:txBody>
          <a:bodyPr>
            <a:normAutofit/>
          </a:bodyPr>
          <a:lstStyle/>
          <a:p>
            <a:pPr eaLnBrk="1" hangingPunct="1"/>
            <a:r>
              <a:rPr lang="en-US" altLang="en-US" sz="3600" b="1" dirty="0"/>
              <a:t>Example - </a:t>
            </a:r>
            <a:r>
              <a:rPr lang="en-US" altLang="en-US" sz="3600" b="1" i="1" dirty="0"/>
              <a:t>if</a:t>
            </a:r>
            <a:r>
              <a:rPr lang="en-US" altLang="en-US" sz="3600" b="1" dirty="0"/>
              <a:t> Statement</a:t>
            </a:r>
          </a:p>
        </p:txBody>
      </p:sp>
      <p:sp>
        <p:nvSpPr>
          <p:cNvPr id="15363" name="Rectangle 6"/>
          <p:cNvSpPr>
            <a:spLocks noGrp="1" noChangeArrowheads="1"/>
          </p:cNvSpPr>
          <p:nvPr>
            <p:ph idx="1"/>
          </p:nvPr>
        </p:nvSpPr>
        <p:spPr>
          <a:xfrm>
            <a:off x="438943" y="1426369"/>
            <a:ext cx="7543801" cy="4317205"/>
          </a:xfrm>
        </p:spPr>
        <p:txBody>
          <a:bodyPr>
            <a:noAutofit/>
          </a:bodyPr>
          <a:lstStyle/>
          <a:p>
            <a:pPr marL="0" indent="0">
              <a:lnSpc>
                <a:spcPct val="120000"/>
              </a:lnSpc>
              <a:spcBef>
                <a:spcPts val="0"/>
              </a:spcBef>
              <a:spcAft>
                <a:spcPts val="0"/>
              </a:spcAft>
              <a:buNone/>
            </a:pPr>
            <a:endParaRPr lang="en-US" altLang="en-US" sz="2000" dirty="0">
              <a:latin typeface="Consolas" panose="020B0609020204030204" pitchFamily="49" charset="0"/>
              <a:cs typeface="Consolas" panose="020B0609020204030204" pitchFamily="49" charset="0"/>
            </a:endParaRPr>
          </a:p>
          <a:p>
            <a:pPr marL="0" indent="0">
              <a:lnSpc>
                <a:spcPct val="120000"/>
              </a:lnSpc>
              <a:spcBef>
                <a:spcPts val="0"/>
              </a:spcBef>
              <a:spcAft>
                <a:spcPts val="0"/>
              </a:spcAft>
              <a:buNone/>
              <a:tabLst>
                <a:tab pos="857250" algn="l"/>
              </a:tabLst>
            </a:pPr>
            <a:r>
              <a:rPr lang="en-US" altLang="en-US" sz="2000" dirty="0">
                <a:latin typeface="Consolas" panose="020B0609020204030204" pitchFamily="49" charset="0"/>
                <a:cs typeface="Consolas" panose="020B0609020204030204" pitchFamily="49" charset="0"/>
              </a:rPr>
              <a:t>      </a:t>
            </a:r>
            <a:r>
              <a:rPr lang="en-US" altLang="en-US" sz="2000" dirty="0">
                <a:solidFill>
                  <a:srgbClr val="0432FF"/>
                </a:solidFill>
                <a:latin typeface="Consolas" panose="020B0609020204030204" pitchFamily="49" charset="0"/>
                <a:cs typeface="Consolas" panose="020B0609020204030204" pitchFamily="49" charset="0"/>
              </a:rPr>
              <a:t>double</a:t>
            </a:r>
            <a:r>
              <a:rPr lang="en-US" altLang="en-US" sz="2000" dirty="0">
                <a:latin typeface="Consolas" panose="020B0609020204030204" pitchFamily="49" charset="0"/>
                <a:cs typeface="Consolas" panose="020B0609020204030204" pitchFamily="49" charset="0"/>
              </a:rPr>
              <a:t> </a:t>
            </a:r>
            <a:r>
              <a:rPr lang="en-US" altLang="en-US" sz="2000" dirty="0" err="1">
                <a:latin typeface="Consolas" panose="020B0609020204030204" pitchFamily="49" charset="0"/>
                <a:cs typeface="Consolas" panose="020B0609020204030204" pitchFamily="49" charset="0"/>
              </a:rPr>
              <a:t>celsius</a:t>
            </a:r>
            <a:r>
              <a:rPr lang="en-US" altLang="en-US" sz="2000" dirty="0">
                <a:latin typeface="Consolas" panose="020B0609020204030204" pitchFamily="49" charset="0"/>
                <a:cs typeface="Consolas" panose="020B0609020204030204" pitchFamily="49" charset="0"/>
              </a:rPr>
              <a:t>= 0.0, </a:t>
            </a:r>
            <a:r>
              <a:rPr lang="en-US" altLang="en-US" sz="2000" dirty="0" err="1">
                <a:latin typeface="Consolas" panose="020B0609020204030204" pitchFamily="49" charset="0"/>
                <a:cs typeface="Consolas" panose="020B0609020204030204" pitchFamily="49" charset="0"/>
              </a:rPr>
              <a:t>fahrenheit</a:t>
            </a:r>
            <a:r>
              <a:rPr lang="en-US" altLang="en-US" sz="2000" dirty="0">
                <a:latin typeface="Consolas" panose="020B0609020204030204" pitchFamily="49" charset="0"/>
                <a:cs typeface="Consolas" panose="020B0609020204030204" pitchFamily="49" charset="0"/>
              </a:rPr>
              <a:t> = 0.0;</a:t>
            </a:r>
          </a:p>
          <a:p>
            <a:pPr marL="0" indent="0">
              <a:lnSpc>
                <a:spcPct val="120000"/>
              </a:lnSpc>
              <a:spcBef>
                <a:spcPts val="0"/>
              </a:spcBef>
              <a:spcAft>
                <a:spcPts val="0"/>
              </a:spcAft>
              <a:buNone/>
              <a:tabLst>
                <a:tab pos="857250" algn="l"/>
              </a:tabLst>
            </a:pPr>
            <a:r>
              <a:rPr lang="en-US" altLang="en-US" sz="2000" dirty="0">
                <a:latin typeface="Consolas" panose="020B0609020204030204" pitchFamily="49" charset="0"/>
                <a:cs typeface="Consolas" panose="020B0609020204030204" pitchFamily="49" charset="0"/>
              </a:rPr>
              <a:t>      PRINT (</a:t>
            </a:r>
            <a:r>
              <a:rPr lang="en-US" altLang="en-US" sz="2000" dirty="0">
                <a:solidFill>
                  <a:srgbClr val="C00000"/>
                </a:solidFill>
                <a:latin typeface="Consolas" panose="020B0609020204030204" pitchFamily="49" charset="0"/>
                <a:cs typeface="Consolas" panose="020B0609020204030204" pitchFamily="49" charset="0"/>
              </a:rPr>
              <a:t>“What is the Celsius temperature? "</a:t>
            </a:r>
            <a:r>
              <a:rPr lang="en-US" altLang="en-US" sz="2000" dirty="0">
                <a:latin typeface="Consolas" panose="020B0609020204030204" pitchFamily="49" charset="0"/>
                <a:cs typeface="Consolas" panose="020B0609020204030204" pitchFamily="49" charset="0"/>
              </a:rPr>
              <a:t>);</a:t>
            </a:r>
          </a:p>
          <a:p>
            <a:pPr marL="0" indent="0">
              <a:lnSpc>
                <a:spcPct val="120000"/>
              </a:lnSpc>
              <a:spcBef>
                <a:spcPts val="0"/>
              </a:spcBef>
              <a:spcAft>
                <a:spcPts val="0"/>
              </a:spcAft>
              <a:buNone/>
              <a:tabLst>
                <a:tab pos="857250" algn="l"/>
              </a:tabLst>
            </a:pPr>
            <a:r>
              <a:rPr lang="en-US" altLang="en-US" sz="2000" dirty="0">
                <a:latin typeface="Consolas" panose="020B0609020204030204" pitchFamily="49" charset="0"/>
                <a:cs typeface="Consolas" panose="020B0609020204030204" pitchFamily="49" charset="0"/>
              </a:rPr>
              <a:t>      </a:t>
            </a:r>
            <a:r>
              <a:rPr lang="en-US" altLang="en-US" sz="2000" dirty="0" err="1">
                <a:latin typeface="Consolas" panose="020B0609020204030204" pitchFamily="49" charset="0"/>
                <a:cs typeface="Consolas" panose="020B0609020204030204" pitchFamily="49" charset="0"/>
              </a:rPr>
              <a:t>celsius</a:t>
            </a:r>
            <a:r>
              <a:rPr lang="en-US" altLang="en-US" sz="2000" dirty="0">
                <a:latin typeface="Consolas" panose="020B0609020204030204" pitchFamily="49" charset="0"/>
                <a:cs typeface="Consolas" panose="020B0609020204030204" pitchFamily="49" charset="0"/>
              </a:rPr>
              <a:t> = READ();</a:t>
            </a:r>
          </a:p>
          <a:p>
            <a:pPr marL="0" indent="0">
              <a:lnSpc>
                <a:spcPct val="120000"/>
              </a:lnSpc>
              <a:spcBef>
                <a:spcPts val="0"/>
              </a:spcBef>
              <a:spcAft>
                <a:spcPts val="0"/>
              </a:spcAft>
              <a:buNone/>
              <a:tabLst>
                <a:tab pos="857250" algn="l"/>
              </a:tabLst>
            </a:pPr>
            <a:r>
              <a:rPr lang="en-US" altLang="en-US" sz="2000" dirty="0">
                <a:latin typeface="Consolas" panose="020B0609020204030204" pitchFamily="49" charset="0"/>
                <a:cs typeface="Consolas" panose="020B0609020204030204" pitchFamily="49" charset="0"/>
              </a:rPr>
              <a:t>      </a:t>
            </a:r>
            <a:r>
              <a:rPr lang="en-US" altLang="en-US" sz="2000" dirty="0" err="1">
                <a:latin typeface="Consolas" panose="020B0609020204030204" pitchFamily="49" charset="0"/>
                <a:cs typeface="Consolas" panose="020B0609020204030204" pitchFamily="49" charset="0"/>
              </a:rPr>
              <a:t>fahrenheit</a:t>
            </a:r>
            <a:r>
              <a:rPr lang="en-US" altLang="en-US" sz="2000" dirty="0">
                <a:latin typeface="Consolas" panose="020B0609020204030204" pitchFamily="49" charset="0"/>
                <a:cs typeface="Consolas" panose="020B0609020204030204" pitchFamily="49" charset="0"/>
              </a:rPr>
              <a:t> = 9.0 / 5.0 * </a:t>
            </a:r>
            <a:r>
              <a:rPr lang="en-US" altLang="en-US" sz="2000" dirty="0" err="1">
                <a:latin typeface="Consolas" panose="020B0609020204030204" pitchFamily="49" charset="0"/>
                <a:cs typeface="Consolas" panose="020B0609020204030204" pitchFamily="49" charset="0"/>
              </a:rPr>
              <a:t>celsius</a:t>
            </a:r>
            <a:r>
              <a:rPr lang="en-US" altLang="en-US" sz="2000" dirty="0">
                <a:latin typeface="Consolas" panose="020B0609020204030204" pitchFamily="49" charset="0"/>
                <a:cs typeface="Consolas" panose="020B0609020204030204" pitchFamily="49" charset="0"/>
              </a:rPr>
              <a:t> + 32;</a:t>
            </a:r>
          </a:p>
          <a:p>
            <a:pPr marL="0" indent="0">
              <a:lnSpc>
                <a:spcPct val="120000"/>
              </a:lnSpc>
              <a:spcBef>
                <a:spcPts val="0"/>
              </a:spcBef>
              <a:spcAft>
                <a:spcPts val="0"/>
              </a:spcAft>
              <a:buNone/>
              <a:tabLst>
                <a:tab pos="857250" algn="l"/>
              </a:tabLst>
            </a:pPr>
            <a:r>
              <a:rPr lang="en-US" altLang="en-US" sz="2000" dirty="0">
                <a:latin typeface="Consolas" panose="020B0609020204030204" pitchFamily="49" charset="0"/>
                <a:cs typeface="Consolas" panose="020B0609020204030204" pitchFamily="49" charset="0"/>
              </a:rPr>
              <a:t>      PRINT (</a:t>
            </a:r>
            <a:r>
              <a:rPr lang="en-US" altLang="en-US" sz="2000" dirty="0">
                <a:solidFill>
                  <a:srgbClr val="C00000"/>
                </a:solidFill>
                <a:latin typeface="Consolas" panose="020B0609020204030204" pitchFamily="49" charset="0"/>
                <a:cs typeface="Consolas" panose="020B0609020204030204" pitchFamily="49" charset="0"/>
              </a:rPr>
              <a:t>“The temperature is "</a:t>
            </a:r>
            <a:r>
              <a:rPr lang="en-US" altLang="en-US" sz="2000" dirty="0">
                <a:latin typeface="Consolas" panose="020B0609020204030204" pitchFamily="49" charset="0"/>
                <a:cs typeface="Consolas" panose="020B0609020204030204" pitchFamily="49" charset="0"/>
              </a:rPr>
              <a:t> + </a:t>
            </a:r>
            <a:r>
              <a:rPr lang="en-US" altLang="en-US" sz="2000" dirty="0" err="1">
                <a:latin typeface="Consolas" panose="020B0609020204030204" pitchFamily="49" charset="0"/>
                <a:cs typeface="Consolas" panose="020B0609020204030204" pitchFamily="49" charset="0"/>
              </a:rPr>
              <a:t>fahrenheit</a:t>
            </a:r>
            <a:r>
              <a:rPr lang="en-US" altLang="en-US" sz="2000" dirty="0">
                <a:latin typeface="Consolas" panose="020B0609020204030204" pitchFamily="49" charset="0"/>
                <a:cs typeface="Consolas" panose="020B0609020204030204" pitchFamily="49" charset="0"/>
              </a:rPr>
              <a:t> + </a:t>
            </a:r>
          </a:p>
          <a:p>
            <a:pPr marL="0" indent="0">
              <a:lnSpc>
                <a:spcPct val="120000"/>
              </a:lnSpc>
              <a:spcBef>
                <a:spcPts val="0"/>
              </a:spcBef>
              <a:spcAft>
                <a:spcPts val="0"/>
              </a:spcAft>
              <a:buNone/>
              <a:tabLst>
                <a:tab pos="857250" algn="l"/>
              </a:tabLst>
            </a:pPr>
            <a:r>
              <a:rPr lang="en-US" altLang="en-US" sz="2000" dirty="0">
                <a:latin typeface="Consolas" panose="020B0609020204030204" pitchFamily="49" charset="0"/>
                <a:cs typeface="Consolas" panose="020B0609020204030204" pitchFamily="49" charset="0"/>
              </a:rPr>
              <a:t>         </a:t>
            </a:r>
            <a:r>
              <a:rPr lang="en-US" altLang="en-US" sz="2000" dirty="0">
                <a:solidFill>
                  <a:srgbClr val="C00000"/>
                </a:solidFill>
                <a:latin typeface="Consolas" panose="020B0609020204030204" pitchFamily="49" charset="0"/>
                <a:cs typeface="Consolas" panose="020B0609020204030204" pitchFamily="49" charset="0"/>
              </a:rPr>
              <a:t>“ degrees Fahrenheit”</a:t>
            </a:r>
            <a:r>
              <a:rPr lang="en-US" altLang="en-US" sz="2000" dirty="0">
                <a:latin typeface="Consolas" panose="020B0609020204030204" pitchFamily="49" charset="0"/>
                <a:cs typeface="Consolas" panose="020B0609020204030204" pitchFamily="49" charset="0"/>
              </a:rPr>
              <a:t>);</a:t>
            </a:r>
            <a:br>
              <a:rPr lang="en-US" altLang="en-US" sz="2000" dirty="0">
                <a:latin typeface="Consolas" panose="020B0609020204030204" pitchFamily="49" charset="0"/>
                <a:cs typeface="Consolas" panose="020B0609020204030204" pitchFamily="49" charset="0"/>
              </a:rPr>
            </a:br>
            <a:r>
              <a:rPr lang="en-US" altLang="en-US" sz="2000" dirty="0">
                <a:latin typeface="Consolas" panose="020B0609020204030204" pitchFamily="49" charset="0"/>
                <a:cs typeface="Consolas" panose="020B0609020204030204" pitchFamily="49" charset="0"/>
              </a:rPr>
              <a:t>      </a:t>
            </a:r>
            <a:r>
              <a:rPr lang="en-US" altLang="en-US" sz="2000" dirty="0">
                <a:solidFill>
                  <a:srgbClr val="C00000"/>
                </a:solidFill>
                <a:latin typeface="Consolas" panose="020B0609020204030204" pitchFamily="49" charset="0"/>
                <a:cs typeface="Consolas" panose="020B0609020204030204" pitchFamily="49" charset="0"/>
              </a:rPr>
              <a:t>if </a:t>
            </a:r>
            <a:r>
              <a:rPr lang="en-US" altLang="en-US" sz="2000" dirty="0">
                <a:latin typeface="Consolas" panose="020B0609020204030204" pitchFamily="49" charset="0"/>
                <a:cs typeface="Consolas" panose="020B0609020204030204" pitchFamily="49" charset="0"/>
              </a:rPr>
              <a:t>(</a:t>
            </a:r>
            <a:r>
              <a:rPr lang="en-US" altLang="en-US" sz="2000" dirty="0" err="1">
                <a:latin typeface="Consolas" panose="020B0609020204030204" pitchFamily="49" charset="0"/>
                <a:cs typeface="Consolas" panose="020B0609020204030204" pitchFamily="49" charset="0"/>
              </a:rPr>
              <a:t>fahrenheit</a:t>
            </a:r>
            <a:r>
              <a:rPr lang="en-US" altLang="en-US" sz="2000" dirty="0">
                <a:latin typeface="Consolas" panose="020B0609020204030204" pitchFamily="49" charset="0"/>
                <a:cs typeface="Consolas" panose="020B0609020204030204" pitchFamily="49" charset="0"/>
              </a:rPr>
              <a:t> &gt;= 90) {</a:t>
            </a:r>
          </a:p>
          <a:p>
            <a:pPr marL="0" indent="0">
              <a:lnSpc>
                <a:spcPct val="120000"/>
              </a:lnSpc>
              <a:spcBef>
                <a:spcPts val="0"/>
              </a:spcBef>
              <a:spcAft>
                <a:spcPts val="0"/>
              </a:spcAft>
              <a:buNone/>
              <a:tabLst>
                <a:tab pos="857250" algn="l"/>
              </a:tabLst>
            </a:pPr>
            <a:r>
              <a:rPr lang="en-US" altLang="en-US" sz="2000" dirty="0">
                <a:latin typeface="Consolas" panose="020B0609020204030204" pitchFamily="49" charset="0"/>
                <a:cs typeface="Consolas" panose="020B0609020204030204" pitchFamily="49" charset="0"/>
              </a:rPr>
              <a:t>         PRINT(</a:t>
            </a:r>
            <a:r>
              <a:rPr lang="en-US" altLang="en-US" sz="2000" dirty="0">
                <a:solidFill>
                  <a:srgbClr val="C00000"/>
                </a:solidFill>
                <a:latin typeface="Consolas" panose="020B0609020204030204" pitchFamily="49" charset="0"/>
                <a:cs typeface="Consolas" panose="020B0609020204030204" pitchFamily="49" charset="0"/>
              </a:rPr>
              <a:t>“It is really hot out there!”</a:t>
            </a:r>
            <a:r>
              <a:rPr lang="en-US" altLang="en-US" sz="2000" dirty="0">
                <a:latin typeface="Consolas" panose="020B0609020204030204" pitchFamily="49" charset="0"/>
                <a:cs typeface="Consolas" panose="020B0609020204030204" pitchFamily="49" charset="0"/>
              </a:rPr>
              <a:t>);</a:t>
            </a:r>
          </a:p>
          <a:p>
            <a:pPr marL="0" indent="0">
              <a:lnSpc>
                <a:spcPct val="120000"/>
              </a:lnSpc>
              <a:spcBef>
                <a:spcPts val="0"/>
              </a:spcBef>
              <a:spcAft>
                <a:spcPts val="0"/>
              </a:spcAft>
              <a:buNone/>
              <a:tabLst>
                <a:tab pos="857250" algn="l"/>
              </a:tabLst>
            </a:pPr>
            <a:r>
              <a:rPr lang="en-US" altLang="en-US" sz="2000" dirty="0">
                <a:latin typeface="Consolas" panose="020B0609020204030204" pitchFamily="49" charset="0"/>
                <a:cs typeface="Consolas" panose="020B0609020204030204" pitchFamily="49" charset="0"/>
              </a:rPr>
              <a:t>      }</a:t>
            </a:r>
          </a:p>
          <a:p>
            <a:pPr marL="0" indent="0">
              <a:lnSpc>
                <a:spcPct val="120000"/>
              </a:lnSpc>
              <a:spcBef>
                <a:spcPts val="0"/>
              </a:spcBef>
              <a:spcAft>
                <a:spcPts val="0"/>
              </a:spcAft>
              <a:buNone/>
            </a:pPr>
            <a:r>
              <a:rPr lang="en-US" altLang="en-US" sz="2000" dirty="0">
                <a:latin typeface="Consolas" panose="020B0609020204030204" pitchFamily="49" charset="0"/>
                <a:cs typeface="Consolas" panose="020B0609020204030204" pitchFamily="49" charset="0"/>
              </a:rPr>
              <a:t>   </a:t>
            </a:r>
          </a:p>
        </p:txBody>
      </p:sp>
      <p:pic>
        <p:nvPicPr>
          <p:cNvPr id="7" name="Picture 10" descr="Java Logo">
            <a:extLst>
              <a:ext uri="{FF2B5EF4-FFF2-40B4-BE49-F238E27FC236}">
                <a16:creationId xmlns:a16="http://schemas.microsoft.com/office/drawing/2014/main" id="{268C9B4F-A069-AF4A-8334-C477C7BF11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5238" y="5029200"/>
            <a:ext cx="1108075" cy="11064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C Sharp Logo">
            <a:extLst>
              <a:ext uri="{FF2B5EF4-FFF2-40B4-BE49-F238E27FC236}">
                <a16:creationId xmlns:a16="http://schemas.microsoft.com/office/drawing/2014/main" id="{D0A605F5-27F3-DF4F-9995-C20D795A69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4300" y="3848100"/>
            <a:ext cx="9525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logo showing C++" title="C++ Logo">
            <a:extLst>
              <a:ext uri="{FF2B5EF4-FFF2-40B4-BE49-F238E27FC236}">
                <a16:creationId xmlns:a16="http://schemas.microsoft.com/office/drawing/2014/main" id="{468B0DEC-6893-F648-A7AF-E76EAAFC27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7650" y="2440045"/>
            <a:ext cx="685800" cy="769879"/>
          </a:xfrm>
          <a:prstGeom prst="rect">
            <a:avLst/>
          </a:prstGeom>
        </p:spPr>
      </p:pic>
    </p:spTree>
    <p:extLst>
      <p:ext uri="{BB962C8B-B14F-4D97-AF65-F5344CB8AC3E}">
        <p14:creationId xmlns:p14="http://schemas.microsoft.com/office/powerpoint/2010/main" val="2881877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00800" y="5257800"/>
            <a:ext cx="2286000" cy="1022351"/>
          </a:xfrm>
          <a:prstGeom prst="rect">
            <a:avLst/>
          </a:prstGeom>
          <a:solidFill>
            <a:schemeClr val="bg1"/>
          </a:solidFill>
        </p:spPr>
        <p:txBody>
          <a:bodyPr wrap="square" rtlCol="0">
            <a:spAutoFit/>
          </a:bodyPr>
          <a:lstStyle/>
          <a:p>
            <a:endParaRPr lang="en-US"/>
          </a:p>
        </p:txBody>
      </p:sp>
      <p:sp>
        <p:nvSpPr>
          <p:cNvPr id="2" name="Title 1"/>
          <p:cNvSpPr>
            <a:spLocks noGrp="1"/>
          </p:cNvSpPr>
          <p:nvPr>
            <p:ph type="title"/>
          </p:nvPr>
        </p:nvSpPr>
        <p:spPr/>
        <p:txBody>
          <a:bodyPr>
            <a:normAutofit/>
          </a:bodyPr>
          <a:lstStyle/>
          <a:p>
            <a:r>
              <a:rPr lang="en-US" sz="3600" b="1" dirty="0"/>
              <a:t>Pseudocode</a:t>
            </a:r>
            <a:r>
              <a:rPr lang="en-US" sz="3600" b="1" i="1" dirty="0"/>
              <a:t> – Logical Operators - OR</a:t>
            </a:r>
            <a:endParaRPr lang="en-US" sz="3600" b="1" dirty="0"/>
          </a:p>
        </p:txBody>
      </p:sp>
      <p:sp>
        <p:nvSpPr>
          <p:cNvPr id="3" name="Content Placeholder 2"/>
          <p:cNvSpPr>
            <a:spLocks noGrp="1"/>
          </p:cNvSpPr>
          <p:nvPr>
            <p:ph idx="1"/>
          </p:nvPr>
        </p:nvSpPr>
        <p:spPr>
          <a:xfrm>
            <a:off x="381000" y="1524000"/>
            <a:ext cx="7985125" cy="4800601"/>
          </a:xfrm>
        </p:spPr>
        <p:txBody>
          <a:bodyPr>
            <a:normAutofit/>
          </a:bodyPr>
          <a:lstStyle/>
          <a:p>
            <a:pPr marL="0" indent="0">
              <a:lnSpc>
                <a:spcPct val="120000"/>
              </a:lnSpc>
              <a:spcBef>
                <a:spcPts val="0"/>
              </a:spcBef>
              <a:spcAft>
                <a:spcPts val="0"/>
              </a:spcAft>
              <a:buNone/>
            </a:pPr>
            <a:r>
              <a:rPr lang="en-US" sz="1900" dirty="0">
                <a:solidFill>
                  <a:srgbClr val="0432FF"/>
                </a:solidFill>
                <a:latin typeface="Consolas" panose="020B0609020204030204" pitchFamily="49" charset="0"/>
                <a:cs typeface="Consolas" panose="020B0609020204030204" pitchFamily="49" charset="0"/>
              </a:rPr>
              <a:t>BEGIN MAIN</a:t>
            </a:r>
            <a:br>
              <a:rPr lang="en-US" sz="1900" dirty="0">
                <a:latin typeface="Consolas" panose="020B0609020204030204" pitchFamily="49" charset="0"/>
                <a:cs typeface="Consolas" panose="020B0609020204030204" pitchFamily="49" charset="0"/>
              </a:rPr>
            </a:br>
            <a:r>
              <a:rPr lang="en-US" sz="1900" dirty="0">
                <a:latin typeface="Consolas" panose="020B0609020204030204" pitchFamily="49" charset="0"/>
                <a:cs typeface="Consolas" panose="020B0609020204030204" pitchFamily="49" charset="0"/>
              </a:rPr>
              <a:t>   CREATE Fahrenheit = 0, Celsius = 0</a:t>
            </a:r>
          </a:p>
          <a:p>
            <a:pPr marL="0" indent="0">
              <a:lnSpc>
                <a:spcPct val="120000"/>
              </a:lnSpc>
              <a:spcBef>
                <a:spcPts val="0"/>
              </a:spcBef>
              <a:spcAft>
                <a:spcPts val="0"/>
              </a:spcAft>
              <a:buNone/>
              <a:tabLst>
                <a:tab pos="857250" algn="l"/>
              </a:tabLst>
            </a:pPr>
            <a:r>
              <a:rPr lang="en-US" sz="1900" dirty="0">
                <a:latin typeface="Consolas" panose="020B0609020204030204" pitchFamily="49" charset="0"/>
                <a:cs typeface="Consolas" panose="020B0609020204030204" pitchFamily="49" charset="0"/>
              </a:rPr>
              <a:t>  </a:t>
            </a:r>
            <a:r>
              <a:rPr lang="en-US" altLang="en-US" sz="2000" dirty="0">
                <a:latin typeface="Consolas" panose="020B0609020204030204" pitchFamily="49" charset="0"/>
                <a:cs typeface="Consolas" panose="020B0609020204030204" pitchFamily="49" charset="0"/>
              </a:rPr>
              <a:t> PRINT (</a:t>
            </a:r>
            <a:r>
              <a:rPr lang="en-US" altLang="en-US" sz="2000" dirty="0">
                <a:solidFill>
                  <a:srgbClr val="C00000"/>
                </a:solidFill>
                <a:latin typeface="Consolas" panose="020B0609020204030204" pitchFamily="49" charset="0"/>
                <a:cs typeface="Consolas" panose="020B0609020204030204" pitchFamily="49" charset="0"/>
              </a:rPr>
              <a:t>“What is the Celsius temperature? "</a:t>
            </a:r>
            <a:r>
              <a:rPr lang="en-US" altLang="en-US" sz="2000" dirty="0">
                <a:latin typeface="Consolas" panose="020B0609020204030204" pitchFamily="49" charset="0"/>
                <a:cs typeface="Consolas" panose="020B0609020204030204" pitchFamily="49" charset="0"/>
              </a:rPr>
              <a:t>);</a:t>
            </a:r>
          </a:p>
          <a:p>
            <a:pPr marL="0" indent="0">
              <a:lnSpc>
                <a:spcPct val="120000"/>
              </a:lnSpc>
              <a:spcBef>
                <a:spcPts val="0"/>
              </a:spcBef>
              <a:spcAft>
                <a:spcPts val="0"/>
              </a:spcAft>
              <a:buNone/>
              <a:tabLst>
                <a:tab pos="857250" algn="l"/>
              </a:tabLst>
            </a:pPr>
            <a:r>
              <a:rPr lang="en-US" altLang="en-US" sz="2000" dirty="0">
                <a:latin typeface="Consolas" panose="020B0609020204030204" pitchFamily="49" charset="0"/>
                <a:cs typeface="Consolas" panose="020B0609020204030204" pitchFamily="49" charset="0"/>
              </a:rPr>
              <a:t>   Celsius = READ();</a:t>
            </a:r>
          </a:p>
          <a:p>
            <a:pPr marL="0" indent="0">
              <a:lnSpc>
                <a:spcPct val="120000"/>
              </a:lnSpc>
              <a:spcBef>
                <a:spcPts val="0"/>
              </a:spcBef>
              <a:spcAft>
                <a:spcPts val="0"/>
              </a:spcAft>
              <a:buNone/>
              <a:tabLst>
                <a:tab pos="857250" algn="l"/>
              </a:tabLst>
            </a:pPr>
            <a:r>
              <a:rPr lang="en-US" altLang="en-US" sz="2000" dirty="0">
                <a:latin typeface="Consolas" panose="020B0609020204030204" pitchFamily="49" charset="0"/>
                <a:cs typeface="Consolas" panose="020B0609020204030204" pitchFamily="49" charset="0"/>
              </a:rPr>
              <a:t>   Fahrenheit = 9.0 / 5.0 * Celsius + 32;</a:t>
            </a:r>
            <a:r>
              <a:rPr lang="en-US" sz="1900" dirty="0">
                <a:latin typeface="Consolas" panose="020B0609020204030204" pitchFamily="49" charset="0"/>
                <a:cs typeface="Consolas" panose="020B0609020204030204" pitchFamily="49" charset="0"/>
              </a:rPr>
              <a:t>  </a:t>
            </a:r>
          </a:p>
          <a:p>
            <a:pPr marL="0" indent="0">
              <a:lnSpc>
                <a:spcPct val="120000"/>
              </a:lnSpc>
              <a:spcBef>
                <a:spcPts val="0"/>
              </a:spcBef>
              <a:spcAft>
                <a:spcPts val="0"/>
              </a:spcAft>
              <a:buNone/>
              <a:tabLst>
                <a:tab pos="857250" algn="l"/>
              </a:tabLst>
            </a:pPr>
            <a:r>
              <a:rPr lang="en-US" sz="1900" dirty="0">
                <a:latin typeface="Consolas" panose="020B0609020204030204" pitchFamily="49" charset="0"/>
                <a:cs typeface="Consolas" panose="020B0609020204030204" pitchFamily="49" charset="0"/>
              </a:rPr>
              <a:t>   PRINT Fahrenheit</a:t>
            </a:r>
          </a:p>
          <a:p>
            <a:pPr marL="0" indent="0">
              <a:lnSpc>
                <a:spcPct val="120000"/>
              </a:lnSpc>
              <a:spcBef>
                <a:spcPts val="0"/>
              </a:spcBef>
              <a:spcAft>
                <a:spcPts val="0"/>
              </a:spcAft>
              <a:buNone/>
            </a:pPr>
            <a:br>
              <a:rPr lang="en-US" sz="1900" dirty="0">
                <a:latin typeface="Consolas" panose="020B0609020204030204" pitchFamily="49" charset="0"/>
                <a:cs typeface="Consolas" panose="020B0609020204030204" pitchFamily="49" charset="0"/>
              </a:rPr>
            </a:br>
            <a:r>
              <a:rPr lang="en-US" sz="1900" dirty="0">
                <a:latin typeface="Consolas" panose="020B0609020204030204" pitchFamily="49" charset="0"/>
                <a:cs typeface="Consolas" panose="020B0609020204030204" pitchFamily="49" charset="0"/>
              </a:rPr>
              <a:t>   </a:t>
            </a:r>
            <a:r>
              <a:rPr lang="en-US" sz="1900" dirty="0">
                <a:solidFill>
                  <a:srgbClr val="0432FF"/>
                </a:solidFill>
                <a:latin typeface="Consolas" panose="020B0609020204030204" pitchFamily="49" charset="0"/>
                <a:cs typeface="Consolas" panose="020B0609020204030204" pitchFamily="49" charset="0"/>
              </a:rPr>
              <a:t>IF</a:t>
            </a:r>
            <a:r>
              <a:rPr lang="en-US" sz="1900" dirty="0">
                <a:latin typeface="Consolas" panose="020B0609020204030204" pitchFamily="49" charset="0"/>
                <a:cs typeface="Consolas" panose="020B0609020204030204" pitchFamily="49" charset="0"/>
              </a:rPr>
              <a:t> ((Fahrenheit &gt;= 90)  OR (Fahrenheit &lt;= 20)) </a:t>
            </a:r>
            <a:r>
              <a:rPr lang="en-US" sz="1900" dirty="0">
                <a:solidFill>
                  <a:srgbClr val="0432FF"/>
                </a:solidFill>
                <a:latin typeface="Consolas" panose="020B0609020204030204" pitchFamily="49" charset="0"/>
                <a:cs typeface="Consolas" panose="020B0609020204030204" pitchFamily="49" charset="0"/>
              </a:rPr>
              <a:t>THEN</a:t>
            </a:r>
            <a:br>
              <a:rPr lang="en-US" sz="1900" dirty="0">
                <a:latin typeface="Consolas" panose="020B0609020204030204" pitchFamily="49" charset="0"/>
                <a:cs typeface="Consolas" panose="020B0609020204030204" pitchFamily="49" charset="0"/>
              </a:rPr>
            </a:br>
            <a:r>
              <a:rPr lang="en-US" sz="1900" dirty="0">
                <a:latin typeface="Consolas" panose="020B0609020204030204" pitchFamily="49" charset="0"/>
                <a:cs typeface="Consolas" panose="020B0609020204030204" pitchFamily="49" charset="0"/>
              </a:rPr>
              <a:t>	PRINT </a:t>
            </a:r>
            <a:r>
              <a:rPr lang="en-US" sz="1900" dirty="0">
                <a:solidFill>
                  <a:srgbClr val="C00000"/>
                </a:solidFill>
                <a:latin typeface="Consolas" panose="020B0609020204030204" pitchFamily="49" charset="0"/>
                <a:cs typeface="Consolas" panose="020B0609020204030204" pitchFamily="49" charset="0"/>
              </a:rPr>
              <a:t>“Extreme weather warning!”</a:t>
            </a:r>
          </a:p>
          <a:p>
            <a:pPr marL="0" indent="0">
              <a:lnSpc>
                <a:spcPct val="120000"/>
              </a:lnSpc>
              <a:spcBef>
                <a:spcPts val="0"/>
              </a:spcBef>
              <a:spcAft>
                <a:spcPts val="0"/>
              </a:spcAft>
              <a:buNone/>
            </a:pPr>
            <a:r>
              <a:rPr lang="en-US" sz="1900" dirty="0">
                <a:solidFill>
                  <a:srgbClr val="C00000"/>
                </a:solidFill>
                <a:latin typeface="Consolas" panose="020B0609020204030204" pitchFamily="49" charset="0"/>
                <a:cs typeface="Consolas" panose="020B0609020204030204" pitchFamily="49" charset="0"/>
              </a:rPr>
              <a:t>   </a:t>
            </a:r>
            <a:r>
              <a:rPr lang="en-US" sz="1900" dirty="0">
                <a:solidFill>
                  <a:srgbClr val="0432FF"/>
                </a:solidFill>
                <a:latin typeface="Consolas" panose="020B0609020204030204" pitchFamily="49" charset="0"/>
                <a:cs typeface="Consolas" panose="020B0609020204030204" pitchFamily="49" charset="0"/>
              </a:rPr>
              <a:t>END IF</a:t>
            </a:r>
            <a:br>
              <a:rPr lang="en-US" sz="1900" dirty="0">
                <a:solidFill>
                  <a:srgbClr val="0432FF"/>
                </a:solidFill>
                <a:latin typeface="Consolas" panose="020B0609020204030204" pitchFamily="49" charset="0"/>
                <a:cs typeface="Consolas" panose="020B0609020204030204" pitchFamily="49" charset="0"/>
              </a:rPr>
            </a:br>
            <a:r>
              <a:rPr lang="en-US" sz="1900" dirty="0">
                <a:solidFill>
                  <a:srgbClr val="0432FF"/>
                </a:solidFill>
                <a:latin typeface="Consolas" panose="020B0609020204030204" pitchFamily="49" charset="0"/>
                <a:cs typeface="Consolas" panose="020B0609020204030204" pitchFamily="49" charset="0"/>
              </a:rPr>
              <a:t>END MAIN</a:t>
            </a:r>
          </a:p>
        </p:txBody>
      </p:sp>
      <p:sp>
        <p:nvSpPr>
          <p:cNvPr id="7" name="Rectangle 6" title="Pseudo code logo">
            <a:extLst>
              <a:ext uri="{FF2B5EF4-FFF2-40B4-BE49-F238E27FC236}">
                <a16:creationId xmlns:a16="http://schemas.microsoft.com/office/drawing/2014/main" id="{12973AEE-B09E-174D-ADB6-A38F3119A0D9}"/>
              </a:ext>
            </a:extLst>
          </p:cNvPr>
          <p:cNvSpPr/>
          <p:nvPr/>
        </p:nvSpPr>
        <p:spPr>
          <a:xfrm>
            <a:off x="7348201" y="5248910"/>
            <a:ext cx="1338599" cy="1015663"/>
          </a:xfrm>
          <a:prstGeom prst="rect">
            <a:avLst/>
          </a:prstGeom>
          <a:noFill/>
        </p:spPr>
        <p:txBody>
          <a:bodyPr>
            <a:spAutoFit/>
          </a:bodyPr>
          <a:lstStyle/>
          <a:p>
            <a:pPr algn="ctr" eaLnBrk="1" hangingPunct="1">
              <a:defRPr/>
            </a:pPr>
            <a:r>
              <a:rPr lang="en-US" sz="6000" b="1" dirty="0">
                <a:ln w="6600">
                  <a:solidFill>
                    <a:schemeClr val="accent2"/>
                  </a:solidFill>
                  <a:prstDash val="solid"/>
                </a:ln>
                <a:solidFill>
                  <a:srgbClr val="FFFFFF"/>
                </a:solidFill>
                <a:effectLst>
                  <a:outerShdw dist="38100" dir="2700000" algn="tl" rotWithShape="0">
                    <a:schemeClr val="accent2"/>
                  </a:outerShdw>
                </a:effectLst>
              </a:rPr>
              <a:t>Ps</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475311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r>
              <a:rPr lang="en-US" altLang="en-US" b="1" dirty="0"/>
              <a:t>Example – </a:t>
            </a:r>
            <a:r>
              <a:rPr lang="en-US" altLang="en-US" b="1" i="1" dirty="0"/>
              <a:t>Logical Operators - OR</a:t>
            </a:r>
            <a:endParaRPr lang="en-US" altLang="en-US" b="1" dirty="0"/>
          </a:p>
        </p:txBody>
      </p:sp>
      <p:sp>
        <p:nvSpPr>
          <p:cNvPr id="15363" name="Rectangle 6"/>
          <p:cNvSpPr>
            <a:spLocks noGrp="1" noChangeArrowheads="1"/>
          </p:cNvSpPr>
          <p:nvPr>
            <p:ph idx="1"/>
          </p:nvPr>
        </p:nvSpPr>
        <p:spPr>
          <a:xfrm>
            <a:off x="685800" y="1524001"/>
            <a:ext cx="6858000" cy="4935538"/>
          </a:xfrm>
        </p:spPr>
        <p:txBody>
          <a:bodyPr>
            <a:noAutofit/>
          </a:bodyPr>
          <a:lstStyle/>
          <a:p>
            <a:pPr marL="0" indent="0">
              <a:lnSpc>
                <a:spcPct val="100000"/>
              </a:lnSpc>
              <a:spcBef>
                <a:spcPts val="0"/>
              </a:spcBef>
              <a:spcAft>
                <a:spcPts val="0"/>
              </a:spcAft>
              <a:buNone/>
              <a:tabLst>
                <a:tab pos="857250" algn="l"/>
              </a:tabLst>
            </a:pPr>
            <a:r>
              <a:rPr lang="en-US" altLang="en-US" sz="1800" dirty="0">
                <a:solidFill>
                  <a:srgbClr val="0432FF"/>
                </a:solidFill>
                <a:latin typeface="Consolas" panose="020B0609020204030204" pitchFamily="49" charset="0"/>
                <a:cs typeface="Consolas" panose="020B0609020204030204" pitchFamily="49" charset="0"/>
              </a:rPr>
              <a:t>double</a:t>
            </a:r>
            <a:r>
              <a:rPr lang="en-US" altLang="en-US" sz="1800" dirty="0">
                <a:latin typeface="Consolas" panose="020B0609020204030204" pitchFamily="49" charset="0"/>
                <a:cs typeface="Consolas" panose="020B0609020204030204" pitchFamily="49" charset="0"/>
              </a:rPr>
              <a:t> </a:t>
            </a:r>
            <a:r>
              <a:rPr lang="en-US" altLang="en-US" sz="1800" dirty="0" err="1">
                <a:latin typeface="Consolas" panose="020B0609020204030204" pitchFamily="49" charset="0"/>
                <a:cs typeface="Consolas" panose="020B0609020204030204" pitchFamily="49" charset="0"/>
              </a:rPr>
              <a:t>fahrenheit</a:t>
            </a:r>
            <a:r>
              <a:rPr lang="en-US" altLang="en-US" sz="1800" dirty="0">
                <a:latin typeface="Consolas" panose="020B0609020204030204" pitchFamily="49" charset="0"/>
                <a:cs typeface="Consolas" panose="020B0609020204030204" pitchFamily="49" charset="0"/>
              </a:rPr>
              <a:t> = 0.0, </a:t>
            </a:r>
            <a:r>
              <a:rPr lang="en-US" altLang="en-US" sz="1800" dirty="0" err="1">
                <a:latin typeface="Consolas" panose="020B0609020204030204" pitchFamily="49" charset="0"/>
                <a:cs typeface="Consolas" panose="020B0609020204030204" pitchFamily="49" charset="0"/>
              </a:rPr>
              <a:t>celsius</a:t>
            </a:r>
            <a:r>
              <a:rPr lang="en-US" altLang="en-US" sz="1800" dirty="0">
                <a:latin typeface="Consolas" panose="020B0609020204030204" pitchFamily="49" charset="0"/>
                <a:cs typeface="Consolas" panose="020B0609020204030204" pitchFamily="49" charset="0"/>
              </a:rPr>
              <a:t> = 0.0;</a:t>
            </a:r>
          </a:p>
          <a:p>
            <a:pPr marL="0" indent="0">
              <a:lnSpc>
                <a:spcPct val="100000"/>
              </a:lnSpc>
              <a:spcBef>
                <a:spcPts val="0"/>
              </a:spcBef>
              <a:spcAft>
                <a:spcPts val="0"/>
              </a:spcAft>
              <a:buNone/>
              <a:tabLst>
                <a:tab pos="857250" algn="l"/>
              </a:tabLst>
            </a:pPr>
            <a:endParaRPr lang="en-US" altLang="en-US" sz="1800" dirty="0">
              <a:latin typeface="Consolas" panose="020B0609020204030204" pitchFamily="49" charset="0"/>
              <a:cs typeface="Consolas" panose="020B0609020204030204" pitchFamily="49" charset="0"/>
            </a:endParaRPr>
          </a:p>
          <a:p>
            <a:pPr marL="0" indent="0">
              <a:lnSpc>
                <a:spcPct val="100000"/>
              </a:lnSpc>
              <a:spcBef>
                <a:spcPts val="0"/>
              </a:spcBef>
              <a:spcAft>
                <a:spcPts val="0"/>
              </a:spcAft>
              <a:buNone/>
              <a:tabLst>
                <a:tab pos="857250" algn="l"/>
              </a:tabLst>
            </a:pPr>
            <a:r>
              <a:rPr lang="en-US" altLang="en-US" sz="1800" dirty="0">
                <a:latin typeface="Consolas" panose="020B0609020204030204" pitchFamily="49" charset="0"/>
                <a:cs typeface="Consolas" panose="020B0609020204030204" pitchFamily="49" charset="0"/>
              </a:rPr>
              <a:t>PRINT(</a:t>
            </a:r>
            <a:r>
              <a:rPr lang="en-US" altLang="en-US" sz="1800" dirty="0">
                <a:solidFill>
                  <a:srgbClr val="C00000"/>
                </a:solidFill>
                <a:latin typeface="Consolas" panose="020B0609020204030204" pitchFamily="49" charset="0"/>
                <a:cs typeface="Consolas" panose="020B0609020204030204" pitchFamily="49" charset="0"/>
              </a:rPr>
              <a:t>“What is the Celsius temperature? "</a:t>
            </a:r>
            <a:r>
              <a:rPr lang="en-US" altLang="en-US" sz="1800" dirty="0">
                <a:latin typeface="Consolas" panose="020B0609020204030204" pitchFamily="49" charset="0"/>
                <a:cs typeface="Consolas" panose="020B0609020204030204" pitchFamily="49" charset="0"/>
              </a:rPr>
              <a:t>);</a:t>
            </a:r>
          </a:p>
          <a:p>
            <a:pPr marL="0" indent="0">
              <a:lnSpc>
                <a:spcPct val="100000"/>
              </a:lnSpc>
              <a:spcBef>
                <a:spcPts val="0"/>
              </a:spcBef>
              <a:spcAft>
                <a:spcPts val="0"/>
              </a:spcAft>
              <a:buNone/>
              <a:tabLst>
                <a:tab pos="857250" algn="l"/>
              </a:tabLst>
            </a:pPr>
            <a:r>
              <a:rPr lang="en-US" altLang="en-US" sz="1800" dirty="0" err="1">
                <a:latin typeface="Consolas" panose="020B0609020204030204" pitchFamily="49" charset="0"/>
                <a:cs typeface="Consolas" panose="020B0609020204030204" pitchFamily="49" charset="0"/>
              </a:rPr>
              <a:t>celsius</a:t>
            </a:r>
            <a:r>
              <a:rPr lang="en-US" altLang="en-US" sz="1800" dirty="0">
                <a:latin typeface="Consolas" panose="020B0609020204030204" pitchFamily="49" charset="0"/>
                <a:cs typeface="Consolas" panose="020B0609020204030204" pitchFamily="49" charset="0"/>
              </a:rPr>
              <a:t> = </a:t>
            </a:r>
            <a:r>
              <a:rPr lang="en-US" sz="1800" dirty="0">
                <a:latin typeface="Consolas" panose="020B0609020204030204" pitchFamily="49" charset="0"/>
                <a:cs typeface="Consolas" panose="020B0609020204030204" pitchFamily="49" charset="0"/>
              </a:rPr>
              <a:t>READ();</a:t>
            </a:r>
          </a:p>
          <a:p>
            <a:pPr marL="0" indent="0">
              <a:lnSpc>
                <a:spcPct val="100000"/>
              </a:lnSpc>
              <a:spcBef>
                <a:spcPts val="0"/>
              </a:spcBef>
              <a:spcAft>
                <a:spcPts val="0"/>
              </a:spcAft>
              <a:buNone/>
              <a:tabLst>
                <a:tab pos="857250" algn="l"/>
              </a:tabLst>
            </a:pPr>
            <a:r>
              <a:rPr lang="en-US" sz="1800" dirty="0">
                <a:latin typeface="Consolas" panose="020B0609020204030204" pitchFamily="49" charset="0"/>
                <a:cs typeface="Consolas" panose="020B0609020204030204" pitchFamily="49" charset="0"/>
              </a:rPr>
              <a:t>Fahrenheit = </a:t>
            </a:r>
            <a:r>
              <a:rPr lang="en-US" altLang="en-US" sz="1800" dirty="0">
                <a:latin typeface="Consolas" panose="020B0609020204030204" pitchFamily="49" charset="0"/>
                <a:cs typeface="Consolas" panose="020B0609020204030204" pitchFamily="49" charset="0"/>
              </a:rPr>
              <a:t>9.0 / 5.0 * </a:t>
            </a:r>
            <a:r>
              <a:rPr lang="en-US" altLang="en-US" sz="1800" dirty="0" err="1">
                <a:latin typeface="Consolas" panose="020B0609020204030204" pitchFamily="49" charset="0"/>
                <a:cs typeface="Consolas" panose="020B0609020204030204" pitchFamily="49" charset="0"/>
              </a:rPr>
              <a:t>celsius</a:t>
            </a:r>
            <a:r>
              <a:rPr lang="en-US" altLang="en-US" sz="1800" dirty="0">
                <a:latin typeface="Consolas" panose="020B0609020204030204" pitchFamily="49" charset="0"/>
                <a:cs typeface="Consolas" panose="020B0609020204030204" pitchFamily="49" charset="0"/>
              </a:rPr>
              <a:t> + 32;</a:t>
            </a:r>
            <a:r>
              <a:rPr lang="en-US" sz="1800" dirty="0">
                <a:latin typeface="Consolas" panose="020B0609020204030204" pitchFamily="49" charset="0"/>
                <a:cs typeface="Consolas" panose="020B0609020204030204" pitchFamily="49" charset="0"/>
              </a:rPr>
              <a:t> </a:t>
            </a:r>
          </a:p>
          <a:p>
            <a:pPr marL="0" indent="0">
              <a:lnSpc>
                <a:spcPct val="100000"/>
              </a:lnSpc>
              <a:spcBef>
                <a:spcPts val="0"/>
              </a:spcBef>
              <a:spcAft>
                <a:spcPts val="0"/>
              </a:spcAft>
              <a:buNone/>
              <a:tabLst>
                <a:tab pos="857250" algn="l"/>
              </a:tabLst>
            </a:pPr>
            <a:endParaRPr lang="en-US" altLang="en-US" sz="1800" dirty="0">
              <a:latin typeface="Consolas" panose="020B0609020204030204" pitchFamily="49" charset="0"/>
              <a:cs typeface="Consolas" panose="020B0609020204030204" pitchFamily="49" charset="0"/>
            </a:endParaRPr>
          </a:p>
          <a:p>
            <a:pPr marL="0" indent="0">
              <a:lnSpc>
                <a:spcPct val="100000"/>
              </a:lnSpc>
              <a:spcBef>
                <a:spcPts val="0"/>
              </a:spcBef>
              <a:spcAft>
                <a:spcPts val="0"/>
              </a:spcAft>
              <a:buNone/>
              <a:tabLst>
                <a:tab pos="857250" algn="l"/>
              </a:tabLst>
            </a:pPr>
            <a:r>
              <a:rPr lang="en-US" altLang="en-US" sz="1800" dirty="0">
                <a:latin typeface="Consolas" panose="020B0609020204030204" pitchFamily="49" charset="0"/>
                <a:cs typeface="Consolas" panose="020B0609020204030204" pitchFamily="49" charset="0"/>
              </a:rPr>
              <a:t>PRINTLINE(</a:t>
            </a:r>
            <a:r>
              <a:rPr lang="en-US" altLang="en-US" sz="1800" dirty="0">
                <a:solidFill>
                  <a:srgbClr val="C00000"/>
                </a:solidFill>
                <a:latin typeface="Consolas" panose="020B0609020204030204" pitchFamily="49" charset="0"/>
                <a:cs typeface="Consolas" panose="020B0609020204030204" pitchFamily="49" charset="0"/>
              </a:rPr>
              <a:t>“The temperature is "</a:t>
            </a:r>
            <a:r>
              <a:rPr lang="en-US" altLang="en-US" sz="1800" dirty="0">
                <a:latin typeface="Consolas" panose="020B0609020204030204" pitchFamily="49" charset="0"/>
                <a:cs typeface="Consolas" panose="020B0609020204030204" pitchFamily="49" charset="0"/>
              </a:rPr>
              <a:t> + </a:t>
            </a:r>
            <a:r>
              <a:rPr lang="en-US" altLang="en-US" sz="1800" dirty="0" err="1">
                <a:latin typeface="Consolas" panose="020B0609020204030204" pitchFamily="49" charset="0"/>
                <a:cs typeface="Consolas" panose="020B0609020204030204" pitchFamily="49" charset="0"/>
              </a:rPr>
              <a:t>fahrenheit</a:t>
            </a:r>
            <a:r>
              <a:rPr lang="en-US" altLang="en-US" sz="1800" dirty="0">
                <a:latin typeface="Consolas" panose="020B0609020204030204" pitchFamily="49" charset="0"/>
                <a:cs typeface="Consolas" panose="020B0609020204030204" pitchFamily="49" charset="0"/>
              </a:rPr>
              <a:t> + </a:t>
            </a:r>
          </a:p>
          <a:p>
            <a:pPr marL="0" indent="0">
              <a:lnSpc>
                <a:spcPct val="100000"/>
              </a:lnSpc>
              <a:spcBef>
                <a:spcPts val="0"/>
              </a:spcBef>
              <a:spcAft>
                <a:spcPts val="0"/>
              </a:spcAft>
              <a:buNone/>
              <a:tabLst>
                <a:tab pos="857250" algn="l"/>
              </a:tabLst>
            </a:pPr>
            <a:r>
              <a:rPr lang="en-US" altLang="en-US" sz="1800" dirty="0">
                <a:solidFill>
                  <a:srgbClr val="C00000"/>
                </a:solidFill>
                <a:latin typeface="Consolas" panose="020B0609020204030204" pitchFamily="49" charset="0"/>
                <a:cs typeface="Consolas" panose="020B0609020204030204" pitchFamily="49" charset="0"/>
              </a:rPr>
              <a:t>          “ degrees Fahrenheit”</a:t>
            </a:r>
            <a:r>
              <a:rPr lang="en-US" altLang="en-US" sz="1800" dirty="0">
                <a:latin typeface="Consolas" panose="020B0609020204030204" pitchFamily="49" charset="0"/>
                <a:cs typeface="Consolas" panose="020B0609020204030204" pitchFamily="49" charset="0"/>
              </a:rPr>
              <a:t>);</a:t>
            </a:r>
            <a:br>
              <a:rPr lang="en-US" altLang="en-US" sz="1800" dirty="0">
                <a:latin typeface="Consolas" panose="020B0609020204030204" pitchFamily="49" charset="0"/>
                <a:cs typeface="Consolas" panose="020B0609020204030204" pitchFamily="49" charset="0"/>
              </a:rPr>
            </a:br>
            <a:r>
              <a:rPr lang="en-US" altLang="en-US" sz="1800" dirty="0">
                <a:latin typeface="Consolas" panose="020B0609020204030204" pitchFamily="49" charset="0"/>
                <a:cs typeface="Consolas" panose="020B0609020204030204" pitchFamily="49" charset="0"/>
              </a:rPr>
              <a:t>	</a:t>
            </a:r>
          </a:p>
          <a:p>
            <a:pPr marL="0" indent="0">
              <a:lnSpc>
                <a:spcPct val="100000"/>
              </a:lnSpc>
              <a:spcBef>
                <a:spcPts val="0"/>
              </a:spcBef>
              <a:spcAft>
                <a:spcPts val="0"/>
              </a:spcAft>
              <a:buNone/>
              <a:tabLst>
                <a:tab pos="857250" algn="l"/>
              </a:tabLst>
            </a:pPr>
            <a:r>
              <a:rPr lang="en-US" altLang="en-US" sz="1800" dirty="0">
                <a:solidFill>
                  <a:srgbClr val="0432FF"/>
                </a:solidFill>
                <a:latin typeface="Consolas" panose="020B0609020204030204" pitchFamily="49" charset="0"/>
                <a:cs typeface="Consolas" panose="020B0609020204030204" pitchFamily="49" charset="0"/>
              </a:rPr>
              <a:t>if</a:t>
            </a:r>
            <a:r>
              <a:rPr lang="en-US" altLang="en-US" sz="1800" dirty="0">
                <a:latin typeface="Consolas" panose="020B0609020204030204" pitchFamily="49" charset="0"/>
                <a:cs typeface="Consolas" panose="020B0609020204030204" pitchFamily="49" charset="0"/>
              </a:rPr>
              <a:t> ((</a:t>
            </a:r>
            <a:r>
              <a:rPr lang="en-US" altLang="en-US" sz="1800" dirty="0" err="1">
                <a:latin typeface="Consolas" panose="020B0609020204030204" pitchFamily="49" charset="0"/>
                <a:cs typeface="Consolas" panose="020B0609020204030204" pitchFamily="49" charset="0"/>
              </a:rPr>
              <a:t>fahrenheit</a:t>
            </a:r>
            <a:r>
              <a:rPr lang="en-US" altLang="en-US" sz="1800" dirty="0">
                <a:latin typeface="Consolas" panose="020B0609020204030204" pitchFamily="49" charset="0"/>
                <a:cs typeface="Consolas" panose="020B0609020204030204" pitchFamily="49" charset="0"/>
              </a:rPr>
              <a:t> &gt;= 90) || (</a:t>
            </a:r>
            <a:r>
              <a:rPr lang="en-US" altLang="en-US" sz="1800" dirty="0" err="1">
                <a:latin typeface="Consolas" panose="020B0609020204030204" pitchFamily="49" charset="0"/>
                <a:cs typeface="Consolas" panose="020B0609020204030204" pitchFamily="49" charset="0"/>
              </a:rPr>
              <a:t>fahrenheit</a:t>
            </a:r>
            <a:r>
              <a:rPr lang="en-US" altLang="en-US" sz="1800" dirty="0">
                <a:latin typeface="Consolas" panose="020B0609020204030204" pitchFamily="49" charset="0"/>
                <a:cs typeface="Consolas" panose="020B0609020204030204" pitchFamily="49" charset="0"/>
              </a:rPr>
              <a:t> &lt;= 20))</a:t>
            </a:r>
          </a:p>
          <a:p>
            <a:pPr marL="0" indent="0">
              <a:lnSpc>
                <a:spcPct val="100000"/>
              </a:lnSpc>
              <a:spcBef>
                <a:spcPts val="0"/>
              </a:spcBef>
              <a:spcAft>
                <a:spcPts val="0"/>
              </a:spcAft>
              <a:buNone/>
              <a:tabLst>
                <a:tab pos="857250" algn="l"/>
              </a:tabLst>
            </a:pPr>
            <a:r>
              <a:rPr lang="en-US" altLang="en-US" sz="1800" dirty="0">
                <a:latin typeface="Consolas" panose="020B0609020204030204" pitchFamily="49" charset="0"/>
                <a:cs typeface="Consolas" panose="020B0609020204030204" pitchFamily="49" charset="0"/>
              </a:rPr>
              <a:t>{</a:t>
            </a:r>
          </a:p>
          <a:p>
            <a:pPr marL="0" indent="0">
              <a:lnSpc>
                <a:spcPct val="100000"/>
              </a:lnSpc>
              <a:spcBef>
                <a:spcPts val="0"/>
              </a:spcBef>
              <a:spcAft>
                <a:spcPts val="0"/>
              </a:spcAft>
              <a:buNone/>
              <a:tabLst>
                <a:tab pos="857250" algn="l"/>
              </a:tabLst>
            </a:pPr>
            <a:r>
              <a:rPr lang="en-US" altLang="en-US" sz="1800" dirty="0">
                <a:latin typeface="Consolas" panose="020B0609020204030204" pitchFamily="49" charset="0"/>
                <a:cs typeface="Consolas" panose="020B0609020204030204" pitchFamily="49" charset="0"/>
              </a:rPr>
              <a:t>	PRINTLINE(</a:t>
            </a:r>
            <a:r>
              <a:rPr lang="en-US" altLang="en-US" sz="1800" dirty="0">
                <a:solidFill>
                  <a:srgbClr val="C00000"/>
                </a:solidFill>
                <a:latin typeface="Consolas" panose="020B0609020204030204" pitchFamily="49" charset="0"/>
                <a:cs typeface="Consolas" panose="020B0609020204030204" pitchFamily="49" charset="0"/>
              </a:rPr>
              <a:t>“Extreme weather warning!”</a:t>
            </a:r>
            <a:r>
              <a:rPr lang="en-US" altLang="en-US" sz="1800" dirty="0">
                <a:latin typeface="Consolas" panose="020B0609020204030204" pitchFamily="49" charset="0"/>
                <a:cs typeface="Consolas" panose="020B0609020204030204" pitchFamily="49" charset="0"/>
              </a:rPr>
              <a:t>);</a:t>
            </a:r>
          </a:p>
          <a:p>
            <a:pPr marL="0" indent="0">
              <a:lnSpc>
                <a:spcPct val="100000"/>
              </a:lnSpc>
              <a:spcBef>
                <a:spcPts val="0"/>
              </a:spcBef>
              <a:spcAft>
                <a:spcPts val="0"/>
              </a:spcAft>
              <a:buNone/>
              <a:tabLst>
                <a:tab pos="857250" algn="l"/>
              </a:tabLst>
            </a:pPr>
            <a:r>
              <a:rPr lang="en-US" altLang="en-US" sz="1800" dirty="0">
                <a:latin typeface="Consolas" panose="020B0609020204030204" pitchFamily="49" charset="0"/>
                <a:cs typeface="Consolas" panose="020B0609020204030204" pitchFamily="49" charset="0"/>
              </a:rPr>
              <a:t>}</a:t>
            </a:r>
          </a:p>
        </p:txBody>
      </p:sp>
      <p:pic>
        <p:nvPicPr>
          <p:cNvPr id="9" name="Picture 10" descr="Java Logo">
            <a:extLst>
              <a:ext uri="{FF2B5EF4-FFF2-40B4-BE49-F238E27FC236}">
                <a16:creationId xmlns:a16="http://schemas.microsoft.com/office/drawing/2014/main" id="{268C9B4F-A069-AF4A-8334-C477C7BF11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2388" y="4570355"/>
            <a:ext cx="1108075" cy="11064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C Sharp Logo">
            <a:extLst>
              <a:ext uri="{FF2B5EF4-FFF2-40B4-BE49-F238E27FC236}">
                <a16:creationId xmlns:a16="http://schemas.microsoft.com/office/drawing/2014/main" id="{D0A605F5-27F3-DF4F-9995-C20D795A69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1450" y="3389255"/>
            <a:ext cx="9525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logo showing C++" title="C++ Logo">
            <a:extLst>
              <a:ext uri="{FF2B5EF4-FFF2-40B4-BE49-F238E27FC236}">
                <a16:creationId xmlns:a16="http://schemas.microsoft.com/office/drawing/2014/main" id="{468B0DEC-6893-F648-A7AF-E76EAAFC27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1981200"/>
            <a:ext cx="685800" cy="769879"/>
          </a:xfrm>
          <a:prstGeom prst="rect">
            <a:avLst/>
          </a:prstGeom>
        </p:spPr>
      </p:pic>
    </p:spTree>
    <p:extLst>
      <p:ext uri="{BB962C8B-B14F-4D97-AF65-F5344CB8AC3E}">
        <p14:creationId xmlns:p14="http://schemas.microsoft.com/office/powerpoint/2010/main" val="2327972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00800" y="5257800"/>
            <a:ext cx="2286000" cy="1022351"/>
          </a:xfrm>
          <a:prstGeom prst="rect">
            <a:avLst/>
          </a:prstGeom>
          <a:solidFill>
            <a:schemeClr val="bg1"/>
          </a:solidFill>
        </p:spPr>
        <p:txBody>
          <a:bodyPr wrap="square" rtlCol="0">
            <a:spAutoFit/>
          </a:bodyPr>
          <a:lstStyle/>
          <a:p>
            <a:endParaRPr lang="en-US"/>
          </a:p>
        </p:txBody>
      </p:sp>
      <p:sp>
        <p:nvSpPr>
          <p:cNvPr id="2" name="Title 1"/>
          <p:cNvSpPr>
            <a:spLocks noGrp="1"/>
          </p:cNvSpPr>
          <p:nvPr>
            <p:ph type="title"/>
          </p:nvPr>
        </p:nvSpPr>
        <p:spPr/>
        <p:txBody>
          <a:bodyPr>
            <a:normAutofit/>
          </a:bodyPr>
          <a:lstStyle/>
          <a:p>
            <a:r>
              <a:rPr lang="en-US" sz="3600" b="1" dirty="0"/>
              <a:t>Expressions that don’t work </a:t>
            </a:r>
            <a:br>
              <a:rPr lang="en-US" sz="3600" b="1" dirty="0"/>
            </a:br>
            <a:r>
              <a:rPr lang="en-US" sz="2400" b="1" dirty="0"/>
              <a:t>(in most languages)</a:t>
            </a:r>
          </a:p>
        </p:txBody>
      </p:sp>
      <p:sp>
        <p:nvSpPr>
          <p:cNvPr id="3" name="Content Placeholder 2"/>
          <p:cNvSpPr>
            <a:spLocks noGrp="1"/>
          </p:cNvSpPr>
          <p:nvPr>
            <p:ph idx="1"/>
          </p:nvPr>
        </p:nvSpPr>
        <p:spPr>
          <a:xfrm>
            <a:off x="381000" y="1524000"/>
            <a:ext cx="7985125" cy="4800601"/>
          </a:xfrm>
        </p:spPr>
        <p:txBody>
          <a:bodyPr>
            <a:normAutofit/>
          </a:bodyPr>
          <a:lstStyle/>
          <a:p>
            <a:pPr marL="0" indent="0">
              <a:lnSpc>
                <a:spcPct val="120000"/>
              </a:lnSpc>
              <a:spcBef>
                <a:spcPts val="0"/>
              </a:spcBef>
              <a:spcAft>
                <a:spcPts val="0"/>
              </a:spcAft>
              <a:buNone/>
            </a:pPr>
            <a:r>
              <a:rPr lang="en-US" sz="1900" dirty="0">
                <a:solidFill>
                  <a:srgbClr val="0432FF"/>
                </a:solidFill>
                <a:latin typeface="Consolas" panose="020B0609020204030204" pitchFamily="49" charset="0"/>
                <a:cs typeface="Consolas" panose="020B0609020204030204" pitchFamily="49" charset="0"/>
              </a:rPr>
              <a:t>BEGIN MAIN</a:t>
            </a:r>
            <a:br>
              <a:rPr lang="en-US" sz="1900" dirty="0">
                <a:latin typeface="Consolas" panose="020B0609020204030204" pitchFamily="49" charset="0"/>
                <a:cs typeface="Consolas" panose="020B0609020204030204" pitchFamily="49" charset="0"/>
              </a:rPr>
            </a:br>
            <a:r>
              <a:rPr lang="en-US" sz="1900" dirty="0">
                <a:latin typeface="Consolas" panose="020B0609020204030204" pitchFamily="49" charset="0"/>
                <a:cs typeface="Consolas" panose="020B0609020204030204" pitchFamily="49" charset="0"/>
              </a:rPr>
              <a:t>   CREATE Fahrenheit = 0, Celsius = 0</a:t>
            </a:r>
          </a:p>
          <a:p>
            <a:pPr marL="0" indent="0">
              <a:lnSpc>
                <a:spcPct val="120000"/>
              </a:lnSpc>
              <a:spcBef>
                <a:spcPts val="0"/>
              </a:spcBef>
              <a:spcAft>
                <a:spcPts val="0"/>
              </a:spcAft>
              <a:buNone/>
              <a:tabLst>
                <a:tab pos="857250" algn="l"/>
              </a:tabLst>
            </a:pPr>
            <a:r>
              <a:rPr lang="en-US" sz="1900" dirty="0">
                <a:latin typeface="Consolas" panose="020B0609020204030204" pitchFamily="49" charset="0"/>
                <a:cs typeface="Consolas" panose="020B0609020204030204" pitchFamily="49" charset="0"/>
              </a:rPr>
              <a:t>  </a:t>
            </a:r>
            <a:r>
              <a:rPr lang="en-US" altLang="en-US" sz="2000" dirty="0">
                <a:latin typeface="Consolas" panose="020B0609020204030204" pitchFamily="49" charset="0"/>
                <a:cs typeface="Consolas" panose="020B0609020204030204" pitchFamily="49" charset="0"/>
              </a:rPr>
              <a:t> PRINT (</a:t>
            </a:r>
            <a:r>
              <a:rPr lang="en-US" altLang="en-US" sz="2000" dirty="0">
                <a:solidFill>
                  <a:srgbClr val="C00000"/>
                </a:solidFill>
                <a:latin typeface="Consolas" panose="020B0609020204030204" pitchFamily="49" charset="0"/>
                <a:cs typeface="Consolas" panose="020B0609020204030204" pitchFamily="49" charset="0"/>
              </a:rPr>
              <a:t>“What is the Celsius temperature? "</a:t>
            </a:r>
            <a:r>
              <a:rPr lang="en-US" altLang="en-US" sz="2000" dirty="0">
                <a:latin typeface="Consolas" panose="020B0609020204030204" pitchFamily="49" charset="0"/>
                <a:cs typeface="Consolas" panose="020B0609020204030204" pitchFamily="49" charset="0"/>
              </a:rPr>
              <a:t>);</a:t>
            </a:r>
          </a:p>
          <a:p>
            <a:pPr marL="0" indent="0">
              <a:lnSpc>
                <a:spcPct val="120000"/>
              </a:lnSpc>
              <a:spcBef>
                <a:spcPts val="0"/>
              </a:spcBef>
              <a:spcAft>
                <a:spcPts val="0"/>
              </a:spcAft>
              <a:buNone/>
              <a:tabLst>
                <a:tab pos="857250" algn="l"/>
              </a:tabLst>
            </a:pPr>
            <a:r>
              <a:rPr lang="en-US" altLang="en-US" sz="2000" dirty="0">
                <a:latin typeface="Consolas" panose="020B0609020204030204" pitchFamily="49" charset="0"/>
                <a:cs typeface="Consolas" panose="020B0609020204030204" pitchFamily="49" charset="0"/>
              </a:rPr>
              <a:t>   Celsius = READ();</a:t>
            </a:r>
          </a:p>
          <a:p>
            <a:pPr marL="0" indent="0">
              <a:lnSpc>
                <a:spcPct val="120000"/>
              </a:lnSpc>
              <a:spcBef>
                <a:spcPts val="0"/>
              </a:spcBef>
              <a:spcAft>
                <a:spcPts val="0"/>
              </a:spcAft>
              <a:buNone/>
              <a:tabLst>
                <a:tab pos="857250" algn="l"/>
              </a:tabLst>
            </a:pPr>
            <a:r>
              <a:rPr lang="en-US" altLang="en-US" sz="2000" dirty="0">
                <a:latin typeface="Consolas" panose="020B0609020204030204" pitchFamily="49" charset="0"/>
                <a:cs typeface="Consolas" panose="020B0609020204030204" pitchFamily="49" charset="0"/>
              </a:rPr>
              <a:t>   Fahrenheit = 9.0 / 5.0 * Celsius + 32;</a:t>
            </a:r>
            <a:r>
              <a:rPr lang="en-US" sz="1900" dirty="0">
                <a:latin typeface="Consolas" panose="020B0609020204030204" pitchFamily="49" charset="0"/>
                <a:cs typeface="Consolas" panose="020B0609020204030204" pitchFamily="49" charset="0"/>
              </a:rPr>
              <a:t>  </a:t>
            </a:r>
          </a:p>
          <a:p>
            <a:pPr marL="0" indent="0">
              <a:lnSpc>
                <a:spcPct val="120000"/>
              </a:lnSpc>
              <a:spcBef>
                <a:spcPts val="0"/>
              </a:spcBef>
              <a:spcAft>
                <a:spcPts val="0"/>
              </a:spcAft>
              <a:buNone/>
              <a:tabLst>
                <a:tab pos="857250" algn="l"/>
              </a:tabLst>
            </a:pPr>
            <a:r>
              <a:rPr lang="en-US" sz="1900" dirty="0">
                <a:latin typeface="Consolas" panose="020B0609020204030204" pitchFamily="49" charset="0"/>
                <a:cs typeface="Consolas" panose="020B0609020204030204" pitchFamily="49" charset="0"/>
              </a:rPr>
              <a:t>   PRINT Fahrenheit</a:t>
            </a:r>
          </a:p>
          <a:p>
            <a:pPr marL="0" indent="0">
              <a:lnSpc>
                <a:spcPct val="120000"/>
              </a:lnSpc>
              <a:spcBef>
                <a:spcPts val="0"/>
              </a:spcBef>
              <a:spcAft>
                <a:spcPts val="0"/>
              </a:spcAft>
              <a:buNone/>
            </a:pPr>
            <a:r>
              <a:rPr lang="en-US" sz="1900" dirty="0">
                <a:solidFill>
                  <a:srgbClr val="339933"/>
                </a:solidFill>
                <a:latin typeface="Consolas" panose="020B0609020204030204" pitchFamily="49" charset="0"/>
                <a:cs typeface="Consolas" panose="020B0609020204030204" pitchFamily="49" charset="0"/>
              </a:rPr>
              <a:t>   // THIS LINE BELOW</a:t>
            </a:r>
            <a:br>
              <a:rPr lang="en-US" sz="1900" dirty="0">
                <a:latin typeface="Consolas" panose="020B0609020204030204" pitchFamily="49" charset="0"/>
                <a:cs typeface="Consolas" panose="020B0609020204030204" pitchFamily="49" charset="0"/>
              </a:rPr>
            </a:br>
            <a:r>
              <a:rPr lang="en-US" sz="1900" dirty="0">
                <a:latin typeface="Consolas" panose="020B0609020204030204" pitchFamily="49" charset="0"/>
                <a:cs typeface="Consolas" panose="020B0609020204030204" pitchFamily="49" charset="0"/>
              </a:rPr>
              <a:t>   </a:t>
            </a:r>
            <a:r>
              <a:rPr lang="en-US" sz="1900" dirty="0">
                <a:solidFill>
                  <a:srgbClr val="0432FF"/>
                </a:solidFill>
                <a:latin typeface="Consolas" panose="020B0609020204030204" pitchFamily="49" charset="0"/>
                <a:cs typeface="Consolas" panose="020B0609020204030204" pitchFamily="49" charset="0"/>
              </a:rPr>
              <a:t>IF</a:t>
            </a:r>
            <a:r>
              <a:rPr lang="en-US" sz="1900" dirty="0">
                <a:latin typeface="Consolas" panose="020B0609020204030204" pitchFamily="49" charset="0"/>
                <a:cs typeface="Consolas" panose="020B0609020204030204" pitchFamily="49" charset="0"/>
              </a:rPr>
              <a:t> (20 &lt;= Fahrenheit &lt;= 90) </a:t>
            </a:r>
            <a:r>
              <a:rPr lang="en-US" sz="1900" dirty="0">
                <a:solidFill>
                  <a:srgbClr val="0432FF"/>
                </a:solidFill>
                <a:latin typeface="Consolas" panose="020B0609020204030204" pitchFamily="49" charset="0"/>
                <a:cs typeface="Consolas" panose="020B0609020204030204" pitchFamily="49" charset="0"/>
              </a:rPr>
              <a:t>THEN </a:t>
            </a:r>
            <a:r>
              <a:rPr lang="en-US" sz="1900" dirty="0">
                <a:solidFill>
                  <a:srgbClr val="339933"/>
                </a:solidFill>
                <a:latin typeface="Consolas" panose="020B0609020204030204" pitchFamily="49" charset="0"/>
                <a:cs typeface="Consolas" panose="020B0609020204030204" pitchFamily="49" charset="0"/>
              </a:rPr>
              <a:t>//BAD!</a:t>
            </a:r>
            <a:br>
              <a:rPr lang="en-US" sz="1900" dirty="0">
                <a:latin typeface="Consolas" panose="020B0609020204030204" pitchFamily="49" charset="0"/>
                <a:cs typeface="Consolas" panose="020B0609020204030204" pitchFamily="49" charset="0"/>
              </a:rPr>
            </a:br>
            <a:r>
              <a:rPr lang="en-US" sz="1900" dirty="0">
                <a:latin typeface="Consolas" panose="020B0609020204030204" pitchFamily="49" charset="0"/>
                <a:cs typeface="Consolas" panose="020B0609020204030204" pitchFamily="49" charset="0"/>
              </a:rPr>
              <a:t>	PRINT </a:t>
            </a:r>
            <a:r>
              <a:rPr lang="en-US" sz="1900" dirty="0">
                <a:solidFill>
                  <a:srgbClr val="C00000"/>
                </a:solidFill>
                <a:latin typeface="Consolas" panose="020B0609020204030204" pitchFamily="49" charset="0"/>
                <a:cs typeface="Consolas" panose="020B0609020204030204" pitchFamily="49" charset="0"/>
              </a:rPr>
              <a:t>“It’s a pleasant day”</a:t>
            </a:r>
          </a:p>
          <a:p>
            <a:pPr marL="0" indent="0">
              <a:lnSpc>
                <a:spcPct val="120000"/>
              </a:lnSpc>
              <a:spcBef>
                <a:spcPts val="0"/>
              </a:spcBef>
              <a:spcAft>
                <a:spcPts val="0"/>
              </a:spcAft>
              <a:buNone/>
            </a:pPr>
            <a:r>
              <a:rPr lang="en-US" sz="1900" dirty="0">
                <a:solidFill>
                  <a:srgbClr val="C00000"/>
                </a:solidFill>
                <a:latin typeface="Consolas" panose="020B0609020204030204" pitchFamily="49" charset="0"/>
                <a:cs typeface="Consolas" panose="020B0609020204030204" pitchFamily="49" charset="0"/>
              </a:rPr>
              <a:t>   </a:t>
            </a:r>
            <a:r>
              <a:rPr lang="en-US" sz="1900" dirty="0">
                <a:solidFill>
                  <a:srgbClr val="0432FF"/>
                </a:solidFill>
                <a:latin typeface="Consolas" panose="020B0609020204030204" pitchFamily="49" charset="0"/>
                <a:cs typeface="Consolas" panose="020B0609020204030204" pitchFamily="49" charset="0"/>
              </a:rPr>
              <a:t>END IF</a:t>
            </a:r>
            <a:br>
              <a:rPr lang="en-US" sz="1900" dirty="0">
                <a:solidFill>
                  <a:srgbClr val="0432FF"/>
                </a:solidFill>
                <a:latin typeface="Consolas" panose="020B0609020204030204" pitchFamily="49" charset="0"/>
                <a:cs typeface="Consolas" panose="020B0609020204030204" pitchFamily="49" charset="0"/>
              </a:rPr>
            </a:br>
            <a:r>
              <a:rPr lang="en-US" sz="1900" dirty="0">
                <a:solidFill>
                  <a:srgbClr val="0432FF"/>
                </a:solidFill>
                <a:latin typeface="Consolas" panose="020B0609020204030204" pitchFamily="49" charset="0"/>
                <a:cs typeface="Consolas" panose="020B0609020204030204" pitchFamily="49" charset="0"/>
              </a:rPr>
              <a:t>END MAIN</a:t>
            </a:r>
          </a:p>
          <a:p>
            <a:pPr marL="0" indent="0">
              <a:lnSpc>
                <a:spcPct val="120000"/>
              </a:lnSpc>
              <a:spcBef>
                <a:spcPts val="0"/>
              </a:spcBef>
              <a:spcAft>
                <a:spcPts val="0"/>
              </a:spcAft>
              <a:buNone/>
            </a:pPr>
            <a:endParaRPr lang="en-US" sz="1900" dirty="0">
              <a:solidFill>
                <a:srgbClr val="0432FF"/>
              </a:solidFill>
              <a:latin typeface="Consolas" panose="020B0609020204030204" pitchFamily="49" charset="0"/>
              <a:cs typeface="Consolas" panose="020B0609020204030204" pitchFamily="49" charset="0"/>
            </a:endParaRPr>
          </a:p>
          <a:p>
            <a:pPr marL="0" indent="0">
              <a:lnSpc>
                <a:spcPct val="120000"/>
              </a:lnSpc>
              <a:spcBef>
                <a:spcPts val="0"/>
              </a:spcBef>
              <a:spcAft>
                <a:spcPts val="0"/>
              </a:spcAft>
              <a:buNone/>
            </a:pPr>
            <a:r>
              <a:rPr lang="en-US" sz="1900" dirty="0">
                <a:solidFill>
                  <a:srgbClr val="339933"/>
                </a:solidFill>
                <a:latin typeface="Consolas" panose="020B0609020204030204" pitchFamily="49" charset="0"/>
                <a:cs typeface="Consolas" panose="020B0609020204030204" pitchFamily="49" charset="0"/>
              </a:rPr>
              <a:t>// Needs to be broken into two parts</a:t>
            </a:r>
          </a:p>
        </p:txBody>
      </p:sp>
      <p:sp>
        <p:nvSpPr>
          <p:cNvPr id="7" name="Rectangle 6" title="Pseudo code logo">
            <a:extLst>
              <a:ext uri="{FF2B5EF4-FFF2-40B4-BE49-F238E27FC236}">
                <a16:creationId xmlns:a16="http://schemas.microsoft.com/office/drawing/2014/main" id="{12973AEE-B09E-174D-ADB6-A38F3119A0D9}"/>
              </a:ext>
            </a:extLst>
          </p:cNvPr>
          <p:cNvSpPr/>
          <p:nvPr/>
        </p:nvSpPr>
        <p:spPr>
          <a:xfrm>
            <a:off x="7348201" y="5248910"/>
            <a:ext cx="1338599" cy="1015663"/>
          </a:xfrm>
          <a:prstGeom prst="rect">
            <a:avLst/>
          </a:prstGeom>
          <a:noFill/>
        </p:spPr>
        <p:txBody>
          <a:bodyPr>
            <a:spAutoFit/>
          </a:bodyPr>
          <a:lstStyle/>
          <a:p>
            <a:pPr algn="ctr" eaLnBrk="1" hangingPunct="1">
              <a:defRPr/>
            </a:pPr>
            <a:r>
              <a:rPr lang="en-US" sz="6000" b="1" dirty="0">
                <a:ln w="6600">
                  <a:solidFill>
                    <a:schemeClr val="accent2"/>
                  </a:solidFill>
                  <a:prstDash val="solid"/>
                </a:ln>
                <a:solidFill>
                  <a:srgbClr val="FFFFFF"/>
                </a:solidFill>
                <a:effectLst>
                  <a:outerShdw dist="38100" dir="2700000" algn="tl" rotWithShape="0">
                    <a:schemeClr val="accent2"/>
                  </a:outerShdw>
                </a:effectLst>
              </a:rPr>
              <a:t>Ps</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93915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00800" y="5257800"/>
            <a:ext cx="2286000" cy="1022351"/>
          </a:xfrm>
          <a:prstGeom prst="rect">
            <a:avLst/>
          </a:prstGeom>
          <a:solidFill>
            <a:schemeClr val="bg1"/>
          </a:solidFill>
        </p:spPr>
        <p:txBody>
          <a:bodyPr wrap="square" rtlCol="0">
            <a:spAutoFit/>
          </a:bodyPr>
          <a:lstStyle/>
          <a:p>
            <a:endParaRPr lang="en-US"/>
          </a:p>
        </p:txBody>
      </p:sp>
      <p:sp>
        <p:nvSpPr>
          <p:cNvPr id="2" name="Title 1"/>
          <p:cNvSpPr>
            <a:spLocks noGrp="1"/>
          </p:cNvSpPr>
          <p:nvPr>
            <p:ph type="title"/>
          </p:nvPr>
        </p:nvSpPr>
        <p:spPr/>
        <p:txBody>
          <a:bodyPr>
            <a:normAutofit/>
          </a:bodyPr>
          <a:lstStyle/>
          <a:p>
            <a:r>
              <a:rPr lang="en-US" sz="3600" b="1" dirty="0"/>
              <a:t>Pseudocode</a:t>
            </a:r>
            <a:r>
              <a:rPr lang="en-US" sz="3600" b="1" i="1" dirty="0"/>
              <a:t> – Logical Operators - NOT</a:t>
            </a:r>
            <a:endParaRPr lang="en-US" sz="3600" b="1" dirty="0"/>
          </a:p>
        </p:txBody>
      </p:sp>
      <p:sp>
        <p:nvSpPr>
          <p:cNvPr id="3" name="Content Placeholder 2"/>
          <p:cNvSpPr>
            <a:spLocks noGrp="1"/>
          </p:cNvSpPr>
          <p:nvPr>
            <p:ph idx="1"/>
          </p:nvPr>
        </p:nvSpPr>
        <p:spPr>
          <a:xfrm>
            <a:off x="381000" y="1524000"/>
            <a:ext cx="7985125" cy="4800601"/>
          </a:xfrm>
        </p:spPr>
        <p:txBody>
          <a:bodyPr>
            <a:normAutofit/>
          </a:bodyPr>
          <a:lstStyle/>
          <a:p>
            <a:pPr marL="0" indent="0">
              <a:lnSpc>
                <a:spcPct val="120000"/>
              </a:lnSpc>
              <a:spcBef>
                <a:spcPts val="0"/>
              </a:spcBef>
              <a:spcAft>
                <a:spcPts val="0"/>
              </a:spcAft>
              <a:buNone/>
            </a:pPr>
            <a:r>
              <a:rPr lang="en-US" sz="1900" dirty="0">
                <a:solidFill>
                  <a:srgbClr val="0432FF"/>
                </a:solidFill>
                <a:latin typeface="Consolas" panose="020B0609020204030204" pitchFamily="49" charset="0"/>
                <a:cs typeface="Consolas" panose="020B0609020204030204" pitchFamily="49" charset="0"/>
              </a:rPr>
              <a:t>BEGIN MAIN</a:t>
            </a:r>
            <a:br>
              <a:rPr lang="en-US" sz="1900" dirty="0">
                <a:latin typeface="Consolas" panose="020B0609020204030204" pitchFamily="49" charset="0"/>
                <a:cs typeface="Consolas" panose="020B0609020204030204" pitchFamily="49" charset="0"/>
              </a:rPr>
            </a:br>
            <a:r>
              <a:rPr lang="en-US" sz="1900" dirty="0">
                <a:latin typeface="Consolas" panose="020B0609020204030204" pitchFamily="49" charset="0"/>
                <a:cs typeface="Consolas" panose="020B0609020204030204" pitchFamily="49" charset="0"/>
              </a:rPr>
              <a:t>   </a:t>
            </a:r>
            <a:r>
              <a:rPr lang="en-US" sz="1800" dirty="0">
                <a:latin typeface="Consolas" panose="020B0609020204030204" pitchFamily="49" charset="0"/>
                <a:cs typeface="Consolas" panose="020B0609020204030204" pitchFamily="49" charset="0"/>
              </a:rPr>
              <a:t>CREATE Fahrenheit = 0, Celsius = 0</a:t>
            </a:r>
          </a:p>
          <a:p>
            <a:pPr marL="0" indent="0">
              <a:lnSpc>
                <a:spcPct val="120000"/>
              </a:lnSpc>
              <a:spcBef>
                <a:spcPts val="0"/>
              </a:spcBef>
              <a:spcAft>
                <a:spcPts val="0"/>
              </a:spcAft>
              <a:buNone/>
              <a:tabLst>
                <a:tab pos="857250" algn="l"/>
              </a:tabLst>
            </a:pPr>
            <a:r>
              <a:rPr lang="en-US" sz="1800" dirty="0">
                <a:latin typeface="Consolas" panose="020B0609020204030204" pitchFamily="49" charset="0"/>
                <a:cs typeface="Consolas" panose="020B0609020204030204" pitchFamily="49" charset="0"/>
              </a:rPr>
              <a:t>  </a:t>
            </a:r>
            <a:r>
              <a:rPr lang="en-US" altLang="en-US" sz="1800" dirty="0">
                <a:latin typeface="Consolas" panose="020B0609020204030204" pitchFamily="49" charset="0"/>
                <a:cs typeface="Consolas" panose="020B0609020204030204" pitchFamily="49" charset="0"/>
              </a:rPr>
              <a:t> PRINT (</a:t>
            </a:r>
            <a:r>
              <a:rPr lang="en-US" altLang="en-US" sz="1800" dirty="0">
                <a:solidFill>
                  <a:srgbClr val="C00000"/>
                </a:solidFill>
                <a:latin typeface="Consolas" panose="020B0609020204030204" pitchFamily="49" charset="0"/>
                <a:cs typeface="Consolas" panose="020B0609020204030204" pitchFamily="49" charset="0"/>
              </a:rPr>
              <a:t>“What is the Celsius temperature? "</a:t>
            </a:r>
            <a:r>
              <a:rPr lang="en-US" altLang="en-US" sz="1800" dirty="0">
                <a:latin typeface="Consolas" panose="020B0609020204030204" pitchFamily="49" charset="0"/>
                <a:cs typeface="Consolas" panose="020B0609020204030204" pitchFamily="49" charset="0"/>
              </a:rPr>
              <a:t>);</a:t>
            </a:r>
          </a:p>
          <a:p>
            <a:pPr marL="0" indent="0">
              <a:lnSpc>
                <a:spcPct val="120000"/>
              </a:lnSpc>
              <a:spcBef>
                <a:spcPts val="0"/>
              </a:spcBef>
              <a:spcAft>
                <a:spcPts val="0"/>
              </a:spcAft>
              <a:buNone/>
              <a:tabLst>
                <a:tab pos="857250" algn="l"/>
              </a:tabLst>
            </a:pPr>
            <a:r>
              <a:rPr lang="en-US" altLang="en-US" sz="1800" dirty="0">
                <a:latin typeface="Consolas" panose="020B0609020204030204" pitchFamily="49" charset="0"/>
                <a:cs typeface="Consolas" panose="020B0609020204030204" pitchFamily="49" charset="0"/>
              </a:rPr>
              <a:t>   Celsius = READ();</a:t>
            </a:r>
          </a:p>
          <a:p>
            <a:pPr marL="0" indent="0">
              <a:lnSpc>
                <a:spcPct val="120000"/>
              </a:lnSpc>
              <a:spcBef>
                <a:spcPts val="0"/>
              </a:spcBef>
              <a:spcAft>
                <a:spcPts val="0"/>
              </a:spcAft>
              <a:buNone/>
              <a:tabLst>
                <a:tab pos="857250" algn="l"/>
              </a:tabLst>
            </a:pPr>
            <a:r>
              <a:rPr lang="en-US" altLang="en-US" sz="1800" dirty="0">
                <a:latin typeface="Consolas" panose="020B0609020204030204" pitchFamily="49" charset="0"/>
                <a:cs typeface="Consolas" panose="020B0609020204030204" pitchFamily="49" charset="0"/>
              </a:rPr>
              <a:t>   Fahrenheit = 9.0 / 5.0 * Celsius + 32;</a:t>
            </a:r>
            <a:r>
              <a:rPr lang="en-US" sz="1800" dirty="0">
                <a:latin typeface="Consolas" panose="020B0609020204030204" pitchFamily="49" charset="0"/>
                <a:cs typeface="Consolas" panose="020B0609020204030204" pitchFamily="49" charset="0"/>
              </a:rPr>
              <a:t>  </a:t>
            </a:r>
          </a:p>
          <a:p>
            <a:pPr marL="0" indent="0">
              <a:lnSpc>
                <a:spcPct val="120000"/>
              </a:lnSpc>
              <a:spcBef>
                <a:spcPts val="0"/>
              </a:spcBef>
              <a:spcAft>
                <a:spcPts val="0"/>
              </a:spcAft>
              <a:buNone/>
              <a:tabLst>
                <a:tab pos="857250" algn="l"/>
              </a:tabLst>
            </a:pPr>
            <a:r>
              <a:rPr lang="en-US" sz="1800" dirty="0">
                <a:latin typeface="Consolas" panose="020B0609020204030204" pitchFamily="49" charset="0"/>
                <a:cs typeface="Consolas" panose="020B0609020204030204" pitchFamily="49" charset="0"/>
              </a:rPr>
              <a:t>   PRINT Fahrenheit</a:t>
            </a:r>
          </a:p>
          <a:p>
            <a:pPr marL="0" indent="0">
              <a:lnSpc>
                <a:spcPct val="120000"/>
              </a:lnSpc>
              <a:spcBef>
                <a:spcPts val="0"/>
              </a:spcBef>
              <a:spcAft>
                <a:spcPts val="0"/>
              </a:spcAft>
              <a:buNone/>
            </a:pPr>
            <a:br>
              <a:rPr lang="en-US" sz="1900" dirty="0">
                <a:latin typeface="Consolas" panose="020B0609020204030204" pitchFamily="49" charset="0"/>
                <a:cs typeface="Consolas" panose="020B0609020204030204" pitchFamily="49" charset="0"/>
              </a:rPr>
            </a:br>
            <a:r>
              <a:rPr lang="en-US" sz="1900" dirty="0">
                <a:latin typeface="Consolas" panose="020B0609020204030204" pitchFamily="49" charset="0"/>
                <a:cs typeface="Consolas" panose="020B0609020204030204" pitchFamily="49" charset="0"/>
              </a:rPr>
              <a:t>   </a:t>
            </a:r>
            <a:r>
              <a:rPr lang="en-US" sz="1900" dirty="0">
                <a:solidFill>
                  <a:srgbClr val="0432FF"/>
                </a:solidFill>
                <a:latin typeface="Consolas" panose="020B0609020204030204" pitchFamily="49" charset="0"/>
                <a:cs typeface="Consolas" panose="020B0609020204030204" pitchFamily="49" charset="0"/>
              </a:rPr>
              <a:t>IF</a:t>
            </a:r>
            <a:r>
              <a:rPr lang="en-US" sz="1900" dirty="0">
                <a:latin typeface="Consolas" panose="020B0609020204030204" pitchFamily="49" charset="0"/>
                <a:cs typeface="Consolas" panose="020B0609020204030204" pitchFamily="49" charset="0"/>
              </a:rPr>
              <a:t> ( NOT (Fahrenheit &gt;= 90) ) </a:t>
            </a:r>
            <a:r>
              <a:rPr lang="en-US" sz="1900" dirty="0">
                <a:solidFill>
                  <a:srgbClr val="0432FF"/>
                </a:solidFill>
                <a:latin typeface="Consolas" panose="020B0609020204030204" pitchFamily="49" charset="0"/>
                <a:cs typeface="Consolas" panose="020B0609020204030204" pitchFamily="49" charset="0"/>
              </a:rPr>
              <a:t>THEN</a:t>
            </a:r>
            <a:br>
              <a:rPr lang="en-US" sz="1900" dirty="0">
                <a:latin typeface="Consolas" panose="020B0609020204030204" pitchFamily="49" charset="0"/>
                <a:cs typeface="Consolas" panose="020B0609020204030204" pitchFamily="49" charset="0"/>
              </a:rPr>
            </a:br>
            <a:r>
              <a:rPr lang="en-US" sz="1900" dirty="0">
                <a:latin typeface="Consolas" panose="020B0609020204030204" pitchFamily="49" charset="0"/>
                <a:cs typeface="Consolas" panose="020B0609020204030204" pitchFamily="49" charset="0"/>
              </a:rPr>
              <a:t>	PRINT </a:t>
            </a:r>
            <a:r>
              <a:rPr lang="en-US" sz="1900" dirty="0">
                <a:solidFill>
                  <a:srgbClr val="C00000"/>
                </a:solidFill>
                <a:latin typeface="Consolas" panose="020B0609020204030204" pitchFamily="49" charset="0"/>
                <a:cs typeface="Consolas" panose="020B0609020204030204" pitchFamily="49" charset="0"/>
              </a:rPr>
              <a:t>“It’s not hot!”</a:t>
            </a:r>
          </a:p>
          <a:p>
            <a:pPr marL="0" indent="0">
              <a:lnSpc>
                <a:spcPct val="120000"/>
              </a:lnSpc>
              <a:spcBef>
                <a:spcPts val="0"/>
              </a:spcBef>
              <a:spcAft>
                <a:spcPts val="0"/>
              </a:spcAft>
              <a:buNone/>
            </a:pPr>
            <a:r>
              <a:rPr lang="en-US" sz="1900" dirty="0">
                <a:solidFill>
                  <a:srgbClr val="C00000"/>
                </a:solidFill>
                <a:latin typeface="Consolas" panose="020B0609020204030204" pitchFamily="49" charset="0"/>
                <a:cs typeface="Consolas" panose="020B0609020204030204" pitchFamily="49" charset="0"/>
              </a:rPr>
              <a:t>   </a:t>
            </a:r>
            <a:r>
              <a:rPr lang="en-US" sz="1900" dirty="0">
                <a:solidFill>
                  <a:srgbClr val="0432FF"/>
                </a:solidFill>
                <a:latin typeface="Consolas" panose="020B0609020204030204" pitchFamily="49" charset="0"/>
                <a:cs typeface="Consolas" panose="020B0609020204030204" pitchFamily="49" charset="0"/>
              </a:rPr>
              <a:t>END IF</a:t>
            </a:r>
            <a:br>
              <a:rPr lang="en-US" sz="1900" dirty="0">
                <a:solidFill>
                  <a:srgbClr val="0432FF"/>
                </a:solidFill>
                <a:latin typeface="Consolas" panose="020B0609020204030204" pitchFamily="49" charset="0"/>
                <a:cs typeface="Consolas" panose="020B0609020204030204" pitchFamily="49" charset="0"/>
              </a:rPr>
            </a:br>
            <a:r>
              <a:rPr lang="en-US" sz="1900" dirty="0">
                <a:solidFill>
                  <a:srgbClr val="0432FF"/>
                </a:solidFill>
                <a:latin typeface="Consolas" panose="020B0609020204030204" pitchFamily="49" charset="0"/>
                <a:cs typeface="Consolas" panose="020B0609020204030204" pitchFamily="49" charset="0"/>
              </a:rPr>
              <a:t>END MAIN</a:t>
            </a:r>
          </a:p>
        </p:txBody>
      </p:sp>
      <p:sp>
        <p:nvSpPr>
          <p:cNvPr id="7" name="Rectangle 6" title="Pseudo code logo">
            <a:extLst>
              <a:ext uri="{FF2B5EF4-FFF2-40B4-BE49-F238E27FC236}">
                <a16:creationId xmlns:a16="http://schemas.microsoft.com/office/drawing/2014/main" id="{12973AEE-B09E-174D-ADB6-A38F3119A0D9}"/>
              </a:ext>
            </a:extLst>
          </p:cNvPr>
          <p:cNvSpPr/>
          <p:nvPr/>
        </p:nvSpPr>
        <p:spPr>
          <a:xfrm>
            <a:off x="7348201" y="5248910"/>
            <a:ext cx="1338599" cy="1015663"/>
          </a:xfrm>
          <a:prstGeom prst="rect">
            <a:avLst/>
          </a:prstGeom>
          <a:noFill/>
        </p:spPr>
        <p:txBody>
          <a:bodyPr>
            <a:spAutoFit/>
          </a:bodyPr>
          <a:lstStyle/>
          <a:p>
            <a:pPr algn="ctr" eaLnBrk="1" hangingPunct="1">
              <a:defRPr/>
            </a:pPr>
            <a:r>
              <a:rPr lang="en-US" sz="6000" b="1" dirty="0">
                <a:ln w="6600">
                  <a:solidFill>
                    <a:schemeClr val="accent2"/>
                  </a:solidFill>
                  <a:prstDash val="solid"/>
                </a:ln>
                <a:solidFill>
                  <a:srgbClr val="FFFFFF"/>
                </a:solidFill>
                <a:effectLst>
                  <a:outerShdw dist="38100" dir="2700000" algn="tl" rotWithShape="0">
                    <a:schemeClr val="accent2"/>
                  </a:outerShdw>
                </a:effectLst>
              </a:rPr>
              <a:t>Ps</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664432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b="1" dirty="0"/>
              <a:t>Motivation</a:t>
            </a:r>
          </a:p>
        </p:txBody>
      </p:sp>
      <p:sp>
        <p:nvSpPr>
          <p:cNvPr id="7" name="Content Placeholder 6"/>
          <p:cNvSpPr>
            <a:spLocks noGrp="1"/>
          </p:cNvSpPr>
          <p:nvPr>
            <p:ph idx="1"/>
          </p:nvPr>
        </p:nvSpPr>
        <p:spPr>
          <a:xfrm>
            <a:off x="628650" y="1690688"/>
            <a:ext cx="7886700" cy="4351339"/>
          </a:xfrm>
        </p:spPr>
        <p:txBody>
          <a:bodyPr>
            <a:normAutofit/>
          </a:bodyPr>
          <a:lstStyle/>
          <a:p>
            <a:pPr marL="0" indent="0">
              <a:buNone/>
            </a:pPr>
            <a:r>
              <a:rPr lang="en-US" sz="2800" dirty="0"/>
              <a:t>In the programs we have written thus far, statements are executed one after the other, in the order in which they appear.</a:t>
            </a:r>
          </a:p>
          <a:p>
            <a:pPr marL="0" indent="0">
              <a:buNone/>
            </a:pPr>
            <a:endParaRPr lang="en-US" sz="2800" dirty="0"/>
          </a:p>
          <a:p>
            <a:pPr marL="0" indent="0">
              <a:buNone/>
            </a:pPr>
            <a:r>
              <a:rPr lang="en-US" sz="2800" dirty="0"/>
              <a:t>Programs often need </a:t>
            </a:r>
            <a:r>
              <a:rPr lang="en-US" sz="2800" u="sng" dirty="0"/>
              <a:t>more than one path</a:t>
            </a:r>
            <a:r>
              <a:rPr lang="en-US" sz="2800" dirty="0"/>
              <a:t> of execution, however.  Many algorithms require a program to execute some statements only under certain circumstances.  This can be accomplished with decision structures.  </a:t>
            </a:r>
          </a:p>
        </p:txBody>
      </p:sp>
    </p:spTree>
    <p:extLst>
      <p:ext uri="{BB962C8B-B14F-4D97-AF65-F5344CB8AC3E}">
        <p14:creationId xmlns:p14="http://schemas.microsoft.com/office/powerpoint/2010/main" val="3885508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r>
              <a:rPr lang="en-US" altLang="en-US" b="1" dirty="0"/>
              <a:t>Example – </a:t>
            </a:r>
            <a:r>
              <a:rPr lang="en-US" altLang="en-US" b="1" i="1" dirty="0"/>
              <a:t>Logical Operators - NOT</a:t>
            </a:r>
            <a:endParaRPr lang="en-US" altLang="en-US" b="1" dirty="0"/>
          </a:p>
        </p:txBody>
      </p:sp>
      <p:sp>
        <p:nvSpPr>
          <p:cNvPr id="15363" name="Rectangle 6"/>
          <p:cNvSpPr>
            <a:spLocks noGrp="1" noChangeArrowheads="1"/>
          </p:cNvSpPr>
          <p:nvPr>
            <p:ph idx="1"/>
          </p:nvPr>
        </p:nvSpPr>
        <p:spPr>
          <a:xfrm>
            <a:off x="838200" y="1846263"/>
            <a:ext cx="8000999" cy="4613275"/>
          </a:xfrm>
        </p:spPr>
        <p:txBody>
          <a:bodyPr>
            <a:noAutofit/>
          </a:bodyPr>
          <a:lstStyle/>
          <a:p>
            <a:pPr marL="0" indent="0">
              <a:lnSpc>
                <a:spcPct val="100000"/>
              </a:lnSpc>
              <a:spcBef>
                <a:spcPts val="0"/>
              </a:spcBef>
              <a:spcAft>
                <a:spcPts val="0"/>
              </a:spcAft>
              <a:buNone/>
              <a:tabLst>
                <a:tab pos="857250" algn="l"/>
              </a:tabLst>
            </a:pPr>
            <a:r>
              <a:rPr lang="en-US" altLang="en-US" sz="1800" dirty="0">
                <a:solidFill>
                  <a:srgbClr val="0432FF"/>
                </a:solidFill>
                <a:latin typeface="Consolas" panose="020B0609020204030204" pitchFamily="49" charset="0"/>
                <a:cs typeface="Consolas" panose="020B0609020204030204" pitchFamily="49" charset="0"/>
              </a:rPr>
              <a:t>double</a:t>
            </a:r>
            <a:r>
              <a:rPr lang="en-US" altLang="en-US" sz="1800" dirty="0">
                <a:latin typeface="Consolas" panose="020B0609020204030204" pitchFamily="49" charset="0"/>
                <a:cs typeface="Consolas" panose="020B0609020204030204" pitchFamily="49" charset="0"/>
              </a:rPr>
              <a:t> </a:t>
            </a:r>
            <a:r>
              <a:rPr lang="en-US" altLang="en-US" sz="1800" dirty="0" err="1">
                <a:latin typeface="Consolas" panose="020B0609020204030204" pitchFamily="49" charset="0"/>
                <a:cs typeface="Consolas" panose="020B0609020204030204" pitchFamily="49" charset="0"/>
              </a:rPr>
              <a:t>fahrenheit</a:t>
            </a:r>
            <a:r>
              <a:rPr lang="en-US" altLang="en-US" sz="1800" dirty="0">
                <a:latin typeface="Consolas" panose="020B0609020204030204" pitchFamily="49" charset="0"/>
                <a:cs typeface="Consolas" panose="020B0609020204030204" pitchFamily="49" charset="0"/>
              </a:rPr>
              <a:t> = 0.0, </a:t>
            </a:r>
            <a:r>
              <a:rPr lang="en-US" altLang="en-US" sz="1800" dirty="0" err="1">
                <a:latin typeface="Consolas" panose="020B0609020204030204" pitchFamily="49" charset="0"/>
                <a:cs typeface="Consolas" panose="020B0609020204030204" pitchFamily="49" charset="0"/>
              </a:rPr>
              <a:t>celsius</a:t>
            </a:r>
            <a:r>
              <a:rPr lang="en-US" altLang="en-US" sz="1800" dirty="0">
                <a:latin typeface="Consolas" panose="020B0609020204030204" pitchFamily="49" charset="0"/>
                <a:cs typeface="Consolas" panose="020B0609020204030204" pitchFamily="49" charset="0"/>
              </a:rPr>
              <a:t> = 0.0;</a:t>
            </a:r>
          </a:p>
          <a:p>
            <a:pPr marL="0" indent="0">
              <a:lnSpc>
                <a:spcPct val="100000"/>
              </a:lnSpc>
              <a:spcBef>
                <a:spcPts val="0"/>
              </a:spcBef>
              <a:spcAft>
                <a:spcPts val="0"/>
              </a:spcAft>
              <a:buNone/>
              <a:tabLst>
                <a:tab pos="857250" algn="l"/>
              </a:tabLst>
            </a:pPr>
            <a:endParaRPr lang="en-US" altLang="en-US" sz="1800" dirty="0">
              <a:latin typeface="Consolas" panose="020B0609020204030204" pitchFamily="49" charset="0"/>
              <a:cs typeface="Consolas" panose="020B0609020204030204" pitchFamily="49" charset="0"/>
            </a:endParaRPr>
          </a:p>
          <a:p>
            <a:pPr marL="0" indent="0">
              <a:lnSpc>
                <a:spcPct val="100000"/>
              </a:lnSpc>
              <a:spcBef>
                <a:spcPts val="0"/>
              </a:spcBef>
              <a:spcAft>
                <a:spcPts val="0"/>
              </a:spcAft>
              <a:buNone/>
              <a:tabLst>
                <a:tab pos="857250" algn="l"/>
              </a:tabLst>
            </a:pPr>
            <a:r>
              <a:rPr lang="en-US" altLang="en-US" sz="1800" dirty="0">
                <a:latin typeface="Consolas" panose="020B0609020204030204" pitchFamily="49" charset="0"/>
                <a:cs typeface="Consolas" panose="020B0609020204030204" pitchFamily="49" charset="0"/>
              </a:rPr>
              <a:t>PRINT(</a:t>
            </a:r>
            <a:r>
              <a:rPr lang="en-US" altLang="en-US" sz="1800" dirty="0">
                <a:solidFill>
                  <a:srgbClr val="C00000"/>
                </a:solidFill>
                <a:latin typeface="Consolas" panose="020B0609020204030204" pitchFamily="49" charset="0"/>
                <a:cs typeface="Consolas" panose="020B0609020204030204" pitchFamily="49" charset="0"/>
              </a:rPr>
              <a:t>“What is the Celsius temperature? "</a:t>
            </a:r>
            <a:r>
              <a:rPr lang="en-US" altLang="en-US" sz="1800" dirty="0">
                <a:latin typeface="Consolas" panose="020B0609020204030204" pitchFamily="49" charset="0"/>
                <a:cs typeface="Consolas" panose="020B0609020204030204" pitchFamily="49" charset="0"/>
              </a:rPr>
              <a:t>);</a:t>
            </a:r>
          </a:p>
          <a:p>
            <a:pPr marL="0" indent="0">
              <a:lnSpc>
                <a:spcPct val="100000"/>
              </a:lnSpc>
              <a:spcBef>
                <a:spcPts val="0"/>
              </a:spcBef>
              <a:spcAft>
                <a:spcPts val="0"/>
              </a:spcAft>
              <a:buNone/>
              <a:tabLst>
                <a:tab pos="857250" algn="l"/>
              </a:tabLst>
            </a:pPr>
            <a:r>
              <a:rPr lang="en-US" altLang="en-US" sz="1800" dirty="0" err="1">
                <a:latin typeface="Consolas" panose="020B0609020204030204" pitchFamily="49" charset="0"/>
                <a:cs typeface="Consolas" panose="020B0609020204030204" pitchFamily="49" charset="0"/>
              </a:rPr>
              <a:t>celsius</a:t>
            </a:r>
            <a:r>
              <a:rPr lang="en-US" altLang="en-US" sz="1800" dirty="0">
                <a:latin typeface="Consolas" panose="020B0609020204030204" pitchFamily="49" charset="0"/>
                <a:cs typeface="Consolas" panose="020B0609020204030204" pitchFamily="49" charset="0"/>
              </a:rPr>
              <a:t> = </a:t>
            </a:r>
            <a:r>
              <a:rPr lang="en-US" sz="1800" dirty="0">
                <a:latin typeface="Consolas" panose="020B0609020204030204" pitchFamily="49" charset="0"/>
                <a:cs typeface="Consolas" panose="020B0609020204030204" pitchFamily="49" charset="0"/>
              </a:rPr>
              <a:t>READ();</a:t>
            </a:r>
          </a:p>
          <a:p>
            <a:pPr marL="0" indent="0">
              <a:lnSpc>
                <a:spcPct val="100000"/>
              </a:lnSpc>
              <a:spcBef>
                <a:spcPts val="0"/>
              </a:spcBef>
              <a:spcAft>
                <a:spcPts val="0"/>
              </a:spcAft>
              <a:buNone/>
              <a:tabLst>
                <a:tab pos="857250" algn="l"/>
              </a:tabLst>
            </a:pPr>
            <a:r>
              <a:rPr lang="en-US" sz="1800" dirty="0">
                <a:latin typeface="Consolas" panose="020B0609020204030204" pitchFamily="49" charset="0"/>
                <a:cs typeface="Consolas" panose="020B0609020204030204" pitchFamily="49" charset="0"/>
              </a:rPr>
              <a:t>Fahrenheit = </a:t>
            </a:r>
            <a:r>
              <a:rPr lang="en-US" altLang="en-US" sz="1800" dirty="0">
                <a:latin typeface="Consolas" panose="020B0609020204030204" pitchFamily="49" charset="0"/>
                <a:cs typeface="Consolas" panose="020B0609020204030204" pitchFamily="49" charset="0"/>
              </a:rPr>
              <a:t>9.0 / 5.0 * </a:t>
            </a:r>
            <a:r>
              <a:rPr lang="en-US" altLang="en-US" sz="1800" dirty="0" err="1">
                <a:latin typeface="Consolas" panose="020B0609020204030204" pitchFamily="49" charset="0"/>
                <a:cs typeface="Consolas" panose="020B0609020204030204" pitchFamily="49" charset="0"/>
              </a:rPr>
              <a:t>celsius</a:t>
            </a:r>
            <a:r>
              <a:rPr lang="en-US" altLang="en-US" sz="1800" dirty="0">
                <a:latin typeface="Consolas" panose="020B0609020204030204" pitchFamily="49" charset="0"/>
                <a:cs typeface="Consolas" panose="020B0609020204030204" pitchFamily="49" charset="0"/>
              </a:rPr>
              <a:t> + 32;</a:t>
            </a:r>
            <a:r>
              <a:rPr lang="en-US" sz="1800" dirty="0">
                <a:latin typeface="Consolas" panose="020B0609020204030204" pitchFamily="49" charset="0"/>
                <a:cs typeface="Consolas" panose="020B0609020204030204" pitchFamily="49" charset="0"/>
              </a:rPr>
              <a:t> </a:t>
            </a:r>
          </a:p>
          <a:p>
            <a:pPr marL="0" indent="0">
              <a:lnSpc>
                <a:spcPct val="100000"/>
              </a:lnSpc>
              <a:spcBef>
                <a:spcPts val="0"/>
              </a:spcBef>
              <a:spcAft>
                <a:spcPts val="0"/>
              </a:spcAft>
              <a:buNone/>
              <a:tabLst>
                <a:tab pos="857250" algn="l"/>
              </a:tabLst>
            </a:pPr>
            <a:endParaRPr lang="en-US" altLang="en-US" sz="1800" dirty="0">
              <a:latin typeface="Consolas" panose="020B0609020204030204" pitchFamily="49" charset="0"/>
              <a:cs typeface="Consolas" panose="020B0609020204030204" pitchFamily="49" charset="0"/>
            </a:endParaRPr>
          </a:p>
          <a:p>
            <a:pPr marL="0" indent="0">
              <a:lnSpc>
                <a:spcPct val="100000"/>
              </a:lnSpc>
              <a:spcBef>
                <a:spcPts val="0"/>
              </a:spcBef>
              <a:spcAft>
                <a:spcPts val="0"/>
              </a:spcAft>
              <a:buNone/>
              <a:tabLst>
                <a:tab pos="857250" algn="l"/>
              </a:tabLst>
            </a:pPr>
            <a:r>
              <a:rPr lang="en-US" altLang="en-US" sz="1800" dirty="0">
                <a:latin typeface="Consolas" panose="020B0609020204030204" pitchFamily="49" charset="0"/>
                <a:cs typeface="Consolas" panose="020B0609020204030204" pitchFamily="49" charset="0"/>
              </a:rPr>
              <a:t>PRINT (</a:t>
            </a:r>
            <a:r>
              <a:rPr lang="en-US" altLang="en-US" sz="1800" dirty="0">
                <a:solidFill>
                  <a:srgbClr val="C00000"/>
                </a:solidFill>
                <a:latin typeface="Consolas" panose="020B0609020204030204" pitchFamily="49" charset="0"/>
                <a:cs typeface="Consolas" panose="020B0609020204030204" pitchFamily="49" charset="0"/>
              </a:rPr>
              <a:t>“The temperature is "</a:t>
            </a:r>
            <a:r>
              <a:rPr lang="en-US" altLang="en-US" sz="1800" dirty="0">
                <a:latin typeface="Consolas" panose="020B0609020204030204" pitchFamily="49" charset="0"/>
                <a:cs typeface="Consolas" panose="020B0609020204030204" pitchFamily="49" charset="0"/>
              </a:rPr>
              <a:t> + </a:t>
            </a:r>
            <a:r>
              <a:rPr lang="en-US" altLang="en-US" sz="1800" dirty="0" err="1">
                <a:latin typeface="Consolas" panose="020B0609020204030204" pitchFamily="49" charset="0"/>
                <a:cs typeface="Consolas" panose="020B0609020204030204" pitchFamily="49" charset="0"/>
              </a:rPr>
              <a:t>fahrenheit</a:t>
            </a:r>
            <a:r>
              <a:rPr lang="en-US" altLang="en-US" sz="1800" dirty="0">
                <a:latin typeface="Consolas" panose="020B0609020204030204" pitchFamily="49" charset="0"/>
                <a:cs typeface="Consolas" panose="020B0609020204030204" pitchFamily="49" charset="0"/>
              </a:rPr>
              <a:t> + </a:t>
            </a:r>
          </a:p>
          <a:p>
            <a:pPr marL="0" indent="0">
              <a:lnSpc>
                <a:spcPct val="100000"/>
              </a:lnSpc>
              <a:spcBef>
                <a:spcPts val="0"/>
              </a:spcBef>
              <a:spcAft>
                <a:spcPts val="0"/>
              </a:spcAft>
              <a:buNone/>
              <a:tabLst>
                <a:tab pos="857250" algn="l"/>
              </a:tabLst>
            </a:pPr>
            <a:r>
              <a:rPr lang="en-US" altLang="en-US" sz="1800" dirty="0">
                <a:solidFill>
                  <a:srgbClr val="C00000"/>
                </a:solidFill>
                <a:latin typeface="Consolas" panose="020B0609020204030204" pitchFamily="49" charset="0"/>
                <a:cs typeface="Consolas" panose="020B0609020204030204" pitchFamily="49" charset="0"/>
              </a:rPr>
              <a:t>       “ degrees Fahrenheit”</a:t>
            </a:r>
            <a:r>
              <a:rPr lang="en-US" altLang="en-US" sz="1800" dirty="0">
                <a:latin typeface="Consolas" panose="020B0609020204030204" pitchFamily="49" charset="0"/>
                <a:cs typeface="Consolas" panose="020B0609020204030204" pitchFamily="49" charset="0"/>
              </a:rPr>
              <a:t>);</a:t>
            </a:r>
            <a:br>
              <a:rPr lang="en-US" altLang="en-US" sz="1800" dirty="0">
                <a:latin typeface="Consolas" panose="020B0609020204030204" pitchFamily="49" charset="0"/>
                <a:cs typeface="Consolas" panose="020B0609020204030204" pitchFamily="49" charset="0"/>
              </a:rPr>
            </a:br>
            <a:r>
              <a:rPr lang="en-US" altLang="en-US" sz="1800" dirty="0">
                <a:latin typeface="Consolas" panose="020B0609020204030204" pitchFamily="49" charset="0"/>
                <a:cs typeface="Consolas" panose="020B0609020204030204" pitchFamily="49" charset="0"/>
              </a:rPr>
              <a:t>	</a:t>
            </a:r>
          </a:p>
          <a:p>
            <a:pPr marL="0" indent="0">
              <a:lnSpc>
                <a:spcPct val="100000"/>
              </a:lnSpc>
              <a:spcBef>
                <a:spcPts val="0"/>
              </a:spcBef>
              <a:spcAft>
                <a:spcPts val="0"/>
              </a:spcAft>
              <a:buNone/>
              <a:tabLst>
                <a:tab pos="857250" algn="l"/>
              </a:tabLst>
            </a:pPr>
            <a:r>
              <a:rPr lang="en-US" altLang="en-US" sz="1800" dirty="0">
                <a:solidFill>
                  <a:srgbClr val="0432FF"/>
                </a:solidFill>
                <a:latin typeface="Consolas" panose="020B0609020204030204" pitchFamily="49" charset="0"/>
                <a:cs typeface="Consolas" panose="020B0609020204030204" pitchFamily="49" charset="0"/>
              </a:rPr>
              <a:t>if</a:t>
            </a:r>
            <a:r>
              <a:rPr lang="en-US" altLang="en-US" sz="1800" dirty="0">
                <a:latin typeface="Consolas" panose="020B0609020204030204" pitchFamily="49" charset="0"/>
                <a:cs typeface="Consolas" panose="020B0609020204030204" pitchFamily="49" charset="0"/>
              </a:rPr>
              <a:t> ( !(</a:t>
            </a:r>
            <a:r>
              <a:rPr lang="en-US" altLang="en-US" sz="1800" dirty="0" err="1">
                <a:latin typeface="Consolas" panose="020B0609020204030204" pitchFamily="49" charset="0"/>
                <a:cs typeface="Consolas" panose="020B0609020204030204" pitchFamily="49" charset="0"/>
              </a:rPr>
              <a:t>fahrenheit</a:t>
            </a:r>
            <a:r>
              <a:rPr lang="en-US" altLang="en-US" sz="1800" dirty="0">
                <a:latin typeface="Consolas" panose="020B0609020204030204" pitchFamily="49" charset="0"/>
                <a:cs typeface="Consolas" panose="020B0609020204030204" pitchFamily="49" charset="0"/>
              </a:rPr>
              <a:t> &gt;= 90) )</a:t>
            </a:r>
          </a:p>
          <a:p>
            <a:pPr marL="0" indent="0">
              <a:lnSpc>
                <a:spcPct val="100000"/>
              </a:lnSpc>
              <a:spcBef>
                <a:spcPts val="0"/>
              </a:spcBef>
              <a:spcAft>
                <a:spcPts val="0"/>
              </a:spcAft>
              <a:buNone/>
              <a:tabLst>
                <a:tab pos="857250" algn="l"/>
              </a:tabLst>
            </a:pPr>
            <a:r>
              <a:rPr lang="en-US" altLang="en-US" sz="1800" dirty="0">
                <a:latin typeface="Consolas" panose="020B0609020204030204" pitchFamily="49" charset="0"/>
                <a:cs typeface="Consolas" panose="020B0609020204030204" pitchFamily="49" charset="0"/>
              </a:rPr>
              <a:t>{</a:t>
            </a:r>
          </a:p>
          <a:p>
            <a:pPr marL="0" indent="0">
              <a:lnSpc>
                <a:spcPct val="100000"/>
              </a:lnSpc>
              <a:spcBef>
                <a:spcPts val="0"/>
              </a:spcBef>
              <a:spcAft>
                <a:spcPts val="0"/>
              </a:spcAft>
              <a:buNone/>
              <a:tabLst>
                <a:tab pos="857250" algn="l"/>
              </a:tabLst>
            </a:pPr>
            <a:r>
              <a:rPr lang="en-US" altLang="en-US" sz="1800" dirty="0">
                <a:latin typeface="Consolas" panose="020B0609020204030204" pitchFamily="49" charset="0"/>
                <a:cs typeface="Consolas" panose="020B0609020204030204" pitchFamily="49" charset="0"/>
              </a:rPr>
              <a:t>	PRINTLINE(</a:t>
            </a:r>
            <a:r>
              <a:rPr lang="en-US" altLang="en-US" sz="1800" dirty="0">
                <a:solidFill>
                  <a:srgbClr val="C00000"/>
                </a:solidFill>
                <a:latin typeface="Consolas" panose="020B0609020204030204" pitchFamily="49" charset="0"/>
                <a:cs typeface="Consolas" panose="020B0609020204030204" pitchFamily="49" charset="0"/>
              </a:rPr>
              <a:t>“It’s not hot out there!”</a:t>
            </a:r>
            <a:r>
              <a:rPr lang="en-US" altLang="en-US" sz="1800" dirty="0">
                <a:latin typeface="Consolas" panose="020B0609020204030204" pitchFamily="49" charset="0"/>
                <a:cs typeface="Consolas" panose="020B0609020204030204" pitchFamily="49" charset="0"/>
              </a:rPr>
              <a:t>);</a:t>
            </a:r>
          </a:p>
          <a:p>
            <a:pPr marL="0" indent="0">
              <a:lnSpc>
                <a:spcPct val="100000"/>
              </a:lnSpc>
              <a:spcBef>
                <a:spcPts val="0"/>
              </a:spcBef>
              <a:spcAft>
                <a:spcPts val="0"/>
              </a:spcAft>
              <a:buNone/>
              <a:tabLst>
                <a:tab pos="857250" algn="l"/>
              </a:tabLst>
            </a:pPr>
            <a:r>
              <a:rPr lang="en-US" altLang="en-US" sz="1800" dirty="0">
                <a:latin typeface="Consolas" panose="020B0609020204030204" pitchFamily="49" charset="0"/>
                <a:cs typeface="Consolas" panose="020B0609020204030204" pitchFamily="49" charset="0"/>
              </a:rPr>
              <a:t>}</a:t>
            </a:r>
          </a:p>
        </p:txBody>
      </p:sp>
      <p:pic>
        <p:nvPicPr>
          <p:cNvPr id="8" name="Picture 10" descr="Java Logo">
            <a:extLst>
              <a:ext uri="{FF2B5EF4-FFF2-40B4-BE49-F238E27FC236}">
                <a16:creationId xmlns:a16="http://schemas.microsoft.com/office/drawing/2014/main" id="{268C9B4F-A069-AF4A-8334-C477C7BF11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2388" y="4570355"/>
            <a:ext cx="1108075" cy="11064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C Sharp Logo">
            <a:extLst>
              <a:ext uri="{FF2B5EF4-FFF2-40B4-BE49-F238E27FC236}">
                <a16:creationId xmlns:a16="http://schemas.microsoft.com/office/drawing/2014/main" id="{D0A605F5-27F3-DF4F-9995-C20D795A69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1450" y="3389255"/>
            <a:ext cx="9525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logo showing C++" title="C++ Logo">
            <a:extLst>
              <a:ext uri="{FF2B5EF4-FFF2-40B4-BE49-F238E27FC236}">
                <a16:creationId xmlns:a16="http://schemas.microsoft.com/office/drawing/2014/main" id="{468B0DEC-6893-F648-A7AF-E76EAAFC27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1981200"/>
            <a:ext cx="685800" cy="769879"/>
          </a:xfrm>
          <a:prstGeom prst="rect">
            <a:avLst/>
          </a:prstGeom>
        </p:spPr>
      </p:pic>
    </p:spTree>
    <p:extLst>
      <p:ext uri="{BB962C8B-B14F-4D97-AF65-F5344CB8AC3E}">
        <p14:creationId xmlns:p14="http://schemas.microsoft.com/office/powerpoint/2010/main" val="3621397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p:spPr>
        <p:txBody>
          <a:bodyPr lIns="92075" tIns="46038" rIns="92075" bIns="46038">
            <a:normAutofit/>
          </a:bodyPr>
          <a:lstStyle/>
          <a:p>
            <a:pPr eaLnBrk="1" hangingPunct="1"/>
            <a:r>
              <a:rPr lang="en-US" altLang="en-US" sz="3600" b="1" dirty="0"/>
              <a:t>7.  Structure of an </a:t>
            </a:r>
            <a:r>
              <a:rPr lang="en-US" altLang="en-US" sz="3600" b="1" i="1" dirty="0"/>
              <a:t>IF-ELSE </a:t>
            </a:r>
            <a:r>
              <a:rPr lang="en-US" altLang="en-US" sz="3600" b="1" dirty="0"/>
              <a:t>Statement</a:t>
            </a:r>
          </a:p>
        </p:txBody>
      </p:sp>
      <p:sp>
        <p:nvSpPr>
          <p:cNvPr id="26627" name="Rectangle 3"/>
          <p:cNvSpPr>
            <a:spLocks noGrp="1" noChangeArrowheads="1"/>
          </p:cNvSpPr>
          <p:nvPr>
            <p:ph idx="1"/>
          </p:nvPr>
        </p:nvSpPr>
        <p:spPr>
          <a:noFill/>
        </p:spPr>
        <p:txBody>
          <a:bodyPr lIns="92075" tIns="46038" rIns="92075" bIns="46038">
            <a:normAutofit/>
          </a:bodyPr>
          <a:lstStyle/>
          <a:p>
            <a:pPr marL="0" indent="0">
              <a:buNone/>
            </a:pPr>
            <a:r>
              <a:rPr lang="en-US" i="1" dirty="0">
                <a:solidFill>
                  <a:srgbClr val="0000FF"/>
                </a:solidFill>
              </a:rPr>
              <a:t>IF</a:t>
            </a:r>
            <a:r>
              <a:rPr lang="en-US" dirty="0"/>
              <a:t> has a counterpart – the </a:t>
            </a:r>
            <a:r>
              <a:rPr lang="en-US" i="1" dirty="0">
                <a:solidFill>
                  <a:srgbClr val="0000FF"/>
                </a:solidFill>
              </a:rPr>
              <a:t>ELSE</a:t>
            </a:r>
            <a:r>
              <a:rPr lang="en-US" dirty="0"/>
              <a:t> statement</a:t>
            </a:r>
            <a:endParaRPr lang="en-US" altLang="en-US" i="1" dirty="0"/>
          </a:p>
          <a:p>
            <a:pPr eaLnBrk="1" hangingPunct="1"/>
            <a:r>
              <a:rPr lang="en-US" altLang="en-US" dirty="0"/>
              <a:t>Has format:</a:t>
            </a:r>
          </a:p>
          <a:p>
            <a:pPr>
              <a:spcBef>
                <a:spcPct val="0"/>
              </a:spcBef>
              <a:buClrTx/>
              <a:buFontTx/>
              <a:buNone/>
            </a:pPr>
            <a:r>
              <a:rPr lang="en-US" altLang="en-US" dirty="0">
                <a:solidFill>
                  <a:srgbClr val="0432FF"/>
                </a:solidFill>
                <a:latin typeface="Consolas" panose="020B0609020204030204" pitchFamily="49" charset="0"/>
                <a:cs typeface="Consolas" panose="020B0609020204030204" pitchFamily="49" charset="0"/>
              </a:rPr>
              <a:t>IF</a:t>
            </a:r>
            <a:r>
              <a:rPr lang="en-US" altLang="en-US" dirty="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a:t>
            </a:r>
            <a:r>
              <a:rPr lang="en-US" spc="-15" dirty="0">
                <a:latin typeface="Consolas" panose="020B0609020204030204" pitchFamily="49" charset="0"/>
                <a:cs typeface="Consolas" panose="020B0609020204030204" pitchFamily="49" charset="0"/>
              </a:rPr>
              <a:t>condition) </a:t>
            </a:r>
            <a:r>
              <a:rPr lang="en-US" spc="-15" dirty="0">
                <a:solidFill>
                  <a:srgbClr val="0432FF"/>
                </a:solidFill>
                <a:latin typeface="Consolas" panose="020B0609020204030204" pitchFamily="49" charset="0"/>
                <a:cs typeface="Consolas" panose="020B0609020204030204" pitchFamily="49" charset="0"/>
              </a:rPr>
              <a:t>THEN</a:t>
            </a:r>
            <a:endParaRPr lang="en-US" altLang="en-US" dirty="0">
              <a:solidFill>
                <a:srgbClr val="0432FF"/>
              </a:solidFill>
              <a:latin typeface="Consolas" panose="020B0609020204030204" pitchFamily="49" charset="0"/>
              <a:cs typeface="Consolas" panose="020B0609020204030204" pitchFamily="49" charset="0"/>
            </a:endParaRPr>
          </a:p>
          <a:p>
            <a:pPr>
              <a:spcBef>
                <a:spcPct val="0"/>
              </a:spcBef>
              <a:buClrTx/>
              <a:buFontTx/>
              <a:buNone/>
            </a:pPr>
            <a:r>
              <a:rPr lang="en-US" altLang="en-US" dirty="0">
                <a:latin typeface="Consolas" panose="020B0609020204030204" pitchFamily="49" charset="0"/>
                <a:cs typeface="Consolas" panose="020B0609020204030204" pitchFamily="49" charset="0"/>
              </a:rPr>
              <a:t>   </a:t>
            </a:r>
            <a:r>
              <a:rPr lang="en-US" altLang="en-US" i="1" dirty="0" err="1">
                <a:solidFill>
                  <a:srgbClr val="008000"/>
                </a:solidFill>
                <a:latin typeface="Consolas" panose="020B0609020204030204" pitchFamily="49" charset="0"/>
                <a:cs typeface="Consolas" panose="020B0609020204030204" pitchFamily="49" charset="0"/>
              </a:rPr>
              <a:t>statementBlock</a:t>
            </a:r>
            <a:r>
              <a:rPr lang="en-US" altLang="en-US" i="1" dirty="0">
                <a:solidFill>
                  <a:srgbClr val="008000"/>
                </a:solidFill>
                <a:latin typeface="Consolas" panose="020B0609020204030204" pitchFamily="49" charset="0"/>
                <a:cs typeface="Consolas" panose="020B0609020204030204" pitchFamily="49" charset="0"/>
              </a:rPr>
              <a:t> that executes if condition is true</a:t>
            </a:r>
            <a:endParaRPr lang="en-US" altLang="en-US" dirty="0">
              <a:latin typeface="Consolas" panose="020B0609020204030204" pitchFamily="49" charset="0"/>
              <a:cs typeface="Consolas" panose="020B0609020204030204" pitchFamily="49" charset="0"/>
            </a:endParaRPr>
          </a:p>
          <a:p>
            <a:pPr>
              <a:spcBef>
                <a:spcPct val="0"/>
              </a:spcBef>
              <a:buClrTx/>
              <a:buFontTx/>
              <a:buNone/>
            </a:pPr>
            <a:r>
              <a:rPr lang="en-US" altLang="en-US" dirty="0">
                <a:solidFill>
                  <a:srgbClr val="0432FF"/>
                </a:solidFill>
                <a:latin typeface="Consolas" panose="020B0609020204030204" pitchFamily="49" charset="0"/>
                <a:cs typeface="Consolas" panose="020B0609020204030204" pitchFamily="49" charset="0"/>
              </a:rPr>
              <a:t>ELSE</a:t>
            </a:r>
          </a:p>
          <a:p>
            <a:pPr>
              <a:spcBef>
                <a:spcPct val="0"/>
              </a:spcBef>
              <a:buClrTx/>
              <a:buFontTx/>
              <a:buNone/>
            </a:pPr>
            <a:r>
              <a:rPr lang="en-US" altLang="en-US" dirty="0">
                <a:latin typeface="Consolas" panose="020B0609020204030204" pitchFamily="49" charset="0"/>
                <a:cs typeface="Consolas" panose="020B0609020204030204" pitchFamily="49" charset="0"/>
              </a:rPr>
              <a:t>   </a:t>
            </a:r>
            <a:r>
              <a:rPr lang="en-US" altLang="en-US" i="1" dirty="0" err="1">
                <a:solidFill>
                  <a:srgbClr val="008000"/>
                </a:solidFill>
                <a:latin typeface="Consolas" panose="020B0609020204030204" pitchFamily="49" charset="0"/>
                <a:cs typeface="Consolas" panose="020B0609020204030204" pitchFamily="49" charset="0"/>
              </a:rPr>
              <a:t>statementBlock</a:t>
            </a:r>
            <a:r>
              <a:rPr lang="en-US" altLang="en-US" i="1" dirty="0">
                <a:solidFill>
                  <a:srgbClr val="008000"/>
                </a:solidFill>
                <a:latin typeface="Consolas" panose="020B0609020204030204" pitchFamily="49" charset="0"/>
                <a:cs typeface="Consolas" panose="020B0609020204030204" pitchFamily="49" charset="0"/>
              </a:rPr>
              <a:t> that executes if condition is false</a:t>
            </a:r>
          </a:p>
          <a:p>
            <a:pPr>
              <a:spcBef>
                <a:spcPct val="0"/>
              </a:spcBef>
              <a:buClrTx/>
              <a:buFontTx/>
              <a:buNone/>
            </a:pPr>
            <a:r>
              <a:rPr lang="en-US" altLang="en-US" dirty="0">
                <a:solidFill>
                  <a:srgbClr val="0432FF"/>
                </a:solidFill>
                <a:latin typeface="Consolas" panose="020B0609020204030204" pitchFamily="49" charset="0"/>
                <a:cs typeface="Consolas" panose="020B0609020204030204" pitchFamily="49" charset="0"/>
              </a:rPr>
              <a:t>ENDIF</a:t>
            </a:r>
          </a:p>
          <a:p>
            <a:pPr marL="0" indent="0">
              <a:spcBef>
                <a:spcPct val="70000"/>
              </a:spcBef>
              <a:buClrTx/>
              <a:buNone/>
            </a:pPr>
            <a:r>
              <a:rPr lang="en-US" altLang="en-US" dirty="0"/>
              <a:t>IF the condition is true, statementBlock1 is executed;  IF the condition is false, statementBlock2 is executed</a:t>
            </a:r>
          </a:p>
          <a:p>
            <a:pPr marL="0" indent="0" eaLnBrk="1" hangingPunct="1">
              <a:spcBef>
                <a:spcPct val="70000"/>
              </a:spcBef>
              <a:buClrTx/>
              <a:buNone/>
            </a:pPr>
            <a:r>
              <a:rPr lang="en-US" altLang="en-US" dirty="0"/>
              <a:t>Notice there is no condition after the ELSE statement.</a:t>
            </a:r>
          </a:p>
          <a:p>
            <a:pPr marL="0" indent="0" eaLnBrk="1" hangingPunct="1">
              <a:spcBef>
                <a:spcPct val="70000"/>
              </a:spcBef>
              <a:buClrTx/>
              <a:buNone/>
            </a:pPr>
            <a:r>
              <a:rPr lang="en-US" altLang="en-US" dirty="0"/>
              <a:t>One or the other will be executed, </a:t>
            </a:r>
            <a:r>
              <a:rPr lang="en-US" altLang="en-US" u="sng" dirty="0"/>
              <a:t>but not both</a:t>
            </a:r>
          </a:p>
          <a:p>
            <a:pPr>
              <a:spcBef>
                <a:spcPct val="0"/>
              </a:spcBef>
              <a:buClrTx/>
              <a:buFontTx/>
              <a:buNone/>
            </a:pPr>
            <a:endParaRPr lang="en-US" altLang="en-US" dirty="0">
              <a:latin typeface="Courier New" panose="02070309020205020404" pitchFamily="49" charset="0"/>
            </a:endParaRPr>
          </a:p>
          <a:p>
            <a:pPr eaLnBrk="1" hangingPunct="1"/>
            <a:endParaRPr lang="en-US" altLang="en-US" dirty="0"/>
          </a:p>
          <a:p>
            <a:pPr marL="0" indent="0" eaLnBrk="1" hangingPunct="1">
              <a:buNone/>
            </a:pPr>
            <a:endParaRPr lang="en-US" altLang="en-US" dirty="0">
              <a:latin typeface="Courier New" panose="02070309020205020404" pitchFamily="49" charset="0"/>
            </a:endParaRPr>
          </a:p>
        </p:txBody>
      </p:sp>
    </p:spTree>
    <p:extLst>
      <p:ext uri="{BB962C8B-B14F-4D97-AF65-F5344CB8AC3E}">
        <p14:creationId xmlns:p14="http://schemas.microsoft.com/office/powerpoint/2010/main" val="22052896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eaLnBrk="1" hangingPunct="1"/>
            <a:r>
              <a:rPr lang="en-US" altLang="en-US" sz="3600" b="1" dirty="0"/>
              <a:t>7. Logic of an </a:t>
            </a:r>
            <a:r>
              <a:rPr lang="en-US" altLang="en-US" sz="3600" b="1" i="1" dirty="0"/>
              <a:t>IF-ELSE</a:t>
            </a:r>
            <a:r>
              <a:rPr lang="en-US" altLang="en-US" sz="3600" b="1" dirty="0"/>
              <a:t> statement</a:t>
            </a:r>
          </a:p>
        </p:txBody>
      </p:sp>
      <p:pic>
        <p:nvPicPr>
          <p:cNvPr id="6" name="Picture 5" descr="An image that shows a flow chart based on a condition.  If the condition is true, statement block #1 is executed.  If it is false, statement block #2 is executed.">
            <a:extLst>
              <a:ext uri="{FF2B5EF4-FFF2-40B4-BE49-F238E27FC236}">
                <a16:creationId xmlns:a16="http://schemas.microsoft.com/office/drawing/2014/main" id="{8582F306-824E-D045-A97B-5DC54593A2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828800"/>
            <a:ext cx="7010400" cy="4404669"/>
          </a:xfrm>
          <a:prstGeom prst="rect">
            <a:avLst/>
          </a:prstGeom>
        </p:spPr>
      </p:pic>
    </p:spTree>
    <p:extLst>
      <p:ext uri="{BB962C8B-B14F-4D97-AF65-F5344CB8AC3E}">
        <p14:creationId xmlns:p14="http://schemas.microsoft.com/office/powerpoint/2010/main" val="1866514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CAD66-3F6B-8B4A-916F-6652E94609C7}"/>
              </a:ext>
            </a:extLst>
          </p:cNvPr>
          <p:cNvSpPr>
            <a:spLocks noGrp="1"/>
          </p:cNvSpPr>
          <p:nvPr>
            <p:ph type="title"/>
          </p:nvPr>
        </p:nvSpPr>
        <p:spPr/>
        <p:txBody>
          <a:bodyPr>
            <a:normAutofit/>
          </a:bodyPr>
          <a:lstStyle/>
          <a:p>
            <a:r>
              <a:rPr lang="en-US" sz="3600" b="1" dirty="0"/>
              <a:t>Problem Redefined</a:t>
            </a:r>
          </a:p>
        </p:txBody>
      </p:sp>
      <p:sp>
        <p:nvSpPr>
          <p:cNvPr id="3" name="Content Placeholder 2">
            <a:extLst>
              <a:ext uri="{FF2B5EF4-FFF2-40B4-BE49-F238E27FC236}">
                <a16:creationId xmlns:a16="http://schemas.microsoft.com/office/drawing/2014/main" id="{1D96D758-C7AA-394D-87FD-F6C4D84EF2E8}"/>
              </a:ext>
            </a:extLst>
          </p:cNvPr>
          <p:cNvSpPr>
            <a:spLocks noGrp="1"/>
          </p:cNvSpPr>
          <p:nvPr>
            <p:ph idx="1"/>
          </p:nvPr>
        </p:nvSpPr>
        <p:spPr>
          <a:xfrm>
            <a:off x="628650" y="1524000"/>
            <a:ext cx="7886700" cy="4351339"/>
          </a:xfrm>
        </p:spPr>
        <p:txBody>
          <a:bodyPr anchor="ctr">
            <a:normAutofit/>
          </a:bodyPr>
          <a:lstStyle/>
          <a:p>
            <a:pPr marL="0" indent="0">
              <a:buNone/>
            </a:pPr>
            <a:r>
              <a:rPr lang="en-US" sz="2400" dirty="0"/>
              <a:t>Original Problem Statement: Write a program to convert user input of Celsius temperature to Fahrenheit.  Display the converted temperature to the user.  Issue a heat warning IF temperature is at least 90 degrees Fahrenheit.</a:t>
            </a:r>
            <a:br>
              <a:rPr lang="en-US" sz="2400" dirty="0"/>
            </a:br>
            <a:br>
              <a:rPr lang="en-US" sz="2400" dirty="0"/>
            </a:br>
            <a:r>
              <a:rPr lang="en-US" sz="2400" dirty="0"/>
              <a:t>Add: </a:t>
            </a:r>
            <a:r>
              <a:rPr lang="en-US" sz="2400" i="1" dirty="0"/>
              <a:t>IF the temperature is not that high, output a message to the user.</a:t>
            </a:r>
            <a:endParaRPr lang="en-US" sz="2400" dirty="0"/>
          </a:p>
        </p:txBody>
      </p:sp>
    </p:spTree>
    <p:extLst>
      <p:ext uri="{BB962C8B-B14F-4D97-AF65-F5344CB8AC3E}">
        <p14:creationId xmlns:p14="http://schemas.microsoft.com/office/powerpoint/2010/main" val="307767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47790" y="5236209"/>
            <a:ext cx="2286000" cy="1022351"/>
          </a:xfrm>
          <a:prstGeom prst="rect">
            <a:avLst/>
          </a:prstGeom>
          <a:solidFill>
            <a:schemeClr val="bg1"/>
          </a:solidFill>
        </p:spPr>
        <p:txBody>
          <a:bodyPr wrap="square" rtlCol="0">
            <a:spAutoFit/>
          </a:bodyPr>
          <a:lstStyle/>
          <a:p>
            <a:endParaRPr lang="en-US"/>
          </a:p>
        </p:txBody>
      </p:sp>
      <p:sp>
        <p:nvSpPr>
          <p:cNvPr id="2" name="Title 1"/>
          <p:cNvSpPr>
            <a:spLocks noGrp="1"/>
          </p:cNvSpPr>
          <p:nvPr>
            <p:ph type="title"/>
          </p:nvPr>
        </p:nvSpPr>
        <p:spPr/>
        <p:txBody>
          <a:bodyPr>
            <a:normAutofit/>
          </a:bodyPr>
          <a:lstStyle/>
          <a:p>
            <a:r>
              <a:rPr lang="en-US" sz="3600" b="1" dirty="0"/>
              <a:t>Pseudocode</a:t>
            </a:r>
            <a:r>
              <a:rPr lang="en-US" sz="3600" b="1" i="1" dirty="0"/>
              <a:t> – IF-ELSE </a:t>
            </a:r>
            <a:r>
              <a:rPr lang="en-US" sz="3600" b="1" dirty="0"/>
              <a:t>Statement</a:t>
            </a:r>
          </a:p>
        </p:txBody>
      </p:sp>
      <p:sp>
        <p:nvSpPr>
          <p:cNvPr id="3" name="Content Placeholder 2"/>
          <p:cNvSpPr>
            <a:spLocks noGrp="1"/>
          </p:cNvSpPr>
          <p:nvPr>
            <p:ph idx="1"/>
          </p:nvPr>
        </p:nvSpPr>
        <p:spPr>
          <a:xfrm>
            <a:off x="822325" y="1846263"/>
            <a:ext cx="7543800" cy="4402137"/>
          </a:xfrm>
        </p:spPr>
        <p:txBody>
          <a:bodyPr>
            <a:normAutofit fontScale="92500" lnSpcReduction="20000"/>
          </a:bodyPr>
          <a:lstStyle/>
          <a:p>
            <a:pPr marL="0" indent="0">
              <a:buNone/>
            </a:pPr>
            <a:r>
              <a:rPr lang="en-US" sz="2200" dirty="0">
                <a:solidFill>
                  <a:srgbClr val="0432FF"/>
                </a:solidFill>
                <a:latin typeface="Consolas" panose="020B0609020204030204" pitchFamily="49" charset="0"/>
                <a:cs typeface="Consolas" panose="020B0609020204030204" pitchFamily="49" charset="0"/>
              </a:rPr>
              <a:t>BEGIN MAIN</a:t>
            </a:r>
          </a:p>
          <a:p>
            <a:pPr marL="0" indent="0">
              <a:buNone/>
            </a:pPr>
            <a:r>
              <a:rPr lang="en-US" sz="2200" dirty="0">
                <a:latin typeface="Consolas" panose="020B0609020204030204" pitchFamily="49" charset="0"/>
                <a:cs typeface="Consolas" panose="020B0609020204030204" pitchFamily="49" charset="0"/>
              </a:rPr>
              <a:t>  CREATE Fahrenheit = 0, Celsius = 0</a:t>
            </a:r>
          </a:p>
          <a:p>
            <a:pPr marL="0" indent="0">
              <a:buNone/>
            </a:pPr>
            <a:r>
              <a:rPr lang="en-US" sz="2200" dirty="0">
                <a:latin typeface="Consolas" panose="020B0609020204030204" pitchFamily="49" charset="0"/>
                <a:cs typeface="Consolas" panose="020B0609020204030204" pitchFamily="49" charset="0"/>
              </a:rPr>
              <a:t>  PRINT “Enter Celsius temperature: ”</a:t>
            </a:r>
          </a:p>
          <a:p>
            <a:pPr marL="0" indent="0">
              <a:buNone/>
            </a:pPr>
            <a:r>
              <a:rPr lang="en-US" sz="2200" dirty="0">
                <a:latin typeface="Consolas" panose="020B0609020204030204" pitchFamily="49" charset="0"/>
                <a:cs typeface="Consolas" panose="020B0609020204030204" pitchFamily="49" charset="0"/>
              </a:rPr>
              <a:t>  READ user input</a:t>
            </a:r>
          </a:p>
          <a:p>
            <a:pPr marL="0" indent="0">
              <a:buNone/>
            </a:pPr>
            <a:r>
              <a:rPr lang="en-US" sz="2200" dirty="0">
                <a:latin typeface="Consolas" panose="020B0609020204030204" pitchFamily="49" charset="0"/>
                <a:cs typeface="Consolas" panose="020B0609020204030204" pitchFamily="49" charset="0"/>
              </a:rPr>
              <a:t>  Celsius = user input</a:t>
            </a:r>
          </a:p>
          <a:p>
            <a:pPr marL="0" indent="0">
              <a:buNone/>
            </a:pPr>
            <a:r>
              <a:rPr lang="en-US" sz="2200" dirty="0">
                <a:latin typeface="Consolas" panose="020B0609020204030204" pitchFamily="49" charset="0"/>
                <a:cs typeface="Consolas" panose="020B0609020204030204" pitchFamily="49" charset="0"/>
              </a:rPr>
              <a:t>  Fahrenheit = </a:t>
            </a:r>
            <a:r>
              <a:rPr lang="en-US" altLang="en-US" sz="2400" dirty="0">
                <a:latin typeface="Consolas" panose="020B0609020204030204" pitchFamily="49" charset="0"/>
                <a:cs typeface="Consolas" panose="020B0609020204030204" pitchFamily="49" charset="0"/>
              </a:rPr>
              <a:t>9.0 / 5.0 * Celsius + 32</a:t>
            </a:r>
            <a:endParaRPr lang="en-US" sz="2200" dirty="0">
              <a:latin typeface="Consolas" panose="020B0609020204030204" pitchFamily="49" charset="0"/>
              <a:cs typeface="Consolas" panose="020B0609020204030204" pitchFamily="49" charset="0"/>
            </a:endParaRPr>
          </a:p>
          <a:p>
            <a:pPr marL="0" indent="0">
              <a:buNone/>
            </a:pPr>
            <a:r>
              <a:rPr lang="en-US" sz="2200" dirty="0">
                <a:latin typeface="Consolas" panose="020B0609020204030204" pitchFamily="49" charset="0"/>
                <a:cs typeface="Consolas" panose="020B0609020204030204" pitchFamily="49" charset="0"/>
              </a:rPr>
              <a:t>  PRINT Fahrenheit</a:t>
            </a:r>
            <a:br>
              <a:rPr lang="en-US" sz="2200" dirty="0">
                <a:latin typeface="Consolas" panose="020B0609020204030204" pitchFamily="49" charset="0"/>
                <a:cs typeface="Consolas" panose="020B0609020204030204" pitchFamily="49" charset="0"/>
              </a:rPr>
            </a:br>
            <a:br>
              <a:rPr lang="en-US" sz="2200" dirty="0">
                <a:latin typeface="Consolas" panose="020B0609020204030204" pitchFamily="49" charset="0"/>
                <a:cs typeface="Consolas" panose="020B0609020204030204" pitchFamily="49" charset="0"/>
              </a:rPr>
            </a:br>
            <a:r>
              <a:rPr lang="en-US" sz="2200" dirty="0">
                <a:latin typeface="Consolas" panose="020B0609020204030204" pitchFamily="49" charset="0"/>
                <a:cs typeface="Consolas" panose="020B0609020204030204" pitchFamily="49" charset="0"/>
              </a:rPr>
              <a:t>  </a:t>
            </a:r>
            <a:r>
              <a:rPr lang="en-US" sz="2200" dirty="0">
                <a:solidFill>
                  <a:srgbClr val="0432FF"/>
                </a:solidFill>
                <a:latin typeface="Consolas" panose="020B0609020204030204" pitchFamily="49" charset="0"/>
                <a:cs typeface="Consolas" panose="020B0609020204030204" pitchFamily="49" charset="0"/>
              </a:rPr>
              <a:t>IF</a:t>
            </a:r>
            <a:r>
              <a:rPr lang="en-US" sz="2200" dirty="0">
                <a:latin typeface="Consolas" panose="020B0609020204030204" pitchFamily="49" charset="0"/>
                <a:cs typeface="Consolas" panose="020B0609020204030204" pitchFamily="49" charset="0"/>
              </a:rPr>
              <a:t> (Fahrenheit &gt;= 90) </a:t>
            </a:r>
            <a:r>
              <a:rPr lang="en-US" sz="2200" dirty="0">
                <a:solidFill>
                  <a:srgbClr val="0432FF"/>
                </a:solidFill>
                <a:latin typeface="Consolas" panose="020B0609020204030204" pitchFamily="49" charset="0"/>
                <a:cs typeface="Consolas" panose="020B0609020204030204" pitchFamily="49" charset="0"/>
              </a:rPr>
              <a:t>THEN</a:t>
            </a:r>
            <a:br>
              <a:rPr lang="en-US" sz="2200" dirty="0">
                <a:latin typeface="Consolas" panose="020B0609020204030204" pitchFamily="49" charset="0"/>
                <a:cs typeface="Consolas" panose="020B0609020204030204" pitchFamily="49" charset="0"/>
              </a:rPr>
            </a:br>
            <a:r>
              <a:rPr lang="en-US" sz="2200" dirty="0">
                <a:latin typeface="Consolas" panose="020B0609020204030204" pitchFamily="49" charset="0"/>
                <a:cs typeface="Consolas" panose="020B0609020204030204" pitchFamily="49" charset="0"/>
              </a:rPr>
              <a:t>	PRINT </a:t>
            </a:r>
            <a:r>
              <a:rPr lang="en-US" sz="2200" dirty="0">
                <a:solidFill>
                  <a:srgbClr val="C00000"/>
                </a:solidFill>
                <a:latin typeface="Consolas" panose="020B0609020204030204" pitchFamily="49" charset="0"/>
                <a:cs typeface="Consolas" panose="020B0609020204030204" pitchFamily="49" charset="0"/>
              </a:rPr>
              <a:t>“heat warning”</a:t>
            </a:r>
          </a:p>
          <a:p>
            <a:pPr marL="0" indent="0">
              <a:buNone/>
            </a:pPr>
            <a:r>
              <a:rPr lang="en-US" sz="2200" dirty="0">
                <a:solidFill>
                  <a:srgbClr val="0432FF"/>
                </a:solidFill>
                <a:latin typeface="Consolas" panose="020B0609020204030204" pitchFamily="49" charset="0"/>
                <a:cs typeface="Consolas" panose="020B0609020204030204" pitchFamily="49" charset="0"/>
              </a:rPr>
              <a:t>  ELSE</a:t>
            </a:r>
          </a:p>
          <a:p>
            <a:pPr marL="0" indent="0">
              <a:buNone/>
            </a:pPr>
            <a:r>
              <a:rPr lang="en-US" sz="2200" dirty="0">
                <a:latin typeface="Consolas" panose="020B0609020204030204" pitchFamily="49" charset="0"/>
                <a:cs typeface="Consolas" panose="020B0609020204030204" pitchFamily="49" charset="0"/>
              </a:rPr>
              <a:t>	PRINT </a:t>
            </a:r>
            <a:r>
              <a:rPr lang="en-US" sz="2200" dirty="0">
                <a:solidFill>
                  <a:srgbClr val="C00000"/>
                </a:solidFill>
                <a:latin typeface="Consolas" panose="020B0609020204030204" pitchFamily="49" charset="0"/>
                <a:cs typeface="Consolas" panose="020B0609020204030204" pitchFamily="49" charset="0"/>
              </a:rPr>
              <a:t>“there is no extreme heat”</a:t>
            </a:r>
          </a:p>
          <a:p>
            <a:pPr marL="0" indent="0">
              <a:buNone/>
            </a:pPr>
            <a:r>
              <a:rPr lang="en-US" sz="2200" dirty="0">
                <a:solidFill>
                  <a:srgbClr val="0432FF"/>
                </a:solidFill>
                <a:latin typeface="Consolas" panose="020B0609020204030204" pitchFamily="49" charset="0"/>
                <a:cs typeface="Consolas" panose="020B0609020204030204" pitchFamily="49" charset="0"/>
              </a:rPr>
              <a:t>  ENDIF</a:t>
            </a:r>
          </a:p>
          <a:p>
            <a:pPr marL="0" indent="0">
              <a:buNone/>
            </a:pPr>
            <a:r>
              <a:rPr lang="en-US" sz="2200" dirty="0">
                <a:solidFill>
                  <a:srgbClr val="0432FF"/>
                </a:solidFill>
                <a:latin typeface="Consolas" panose="020B0609020204030204" pitchFamily="49" charset="0"/>
                <a:cs typeface="Consolas" panose="020B0609020204030204" pitchFamily="49" charset="0"/>
              </a:rPr>
              <a:t>END MAIN</a:t>
            </a:r>
          </a:p>
          <a:p>
            <a:pPr marL="0" indent="0">
              <a:buNone/>
            </a:pPr>
            <a:endParaRPr lang="en-US" dirty="0"/>
          </a:p>
          <a:p>
            <a:pPr marL="0" indent="0">
              <a:buNone/>
            </a:pPr>
            <a:endParaRPr lang="en-US" dirty="0"/>
          </a:p>
          <a:p>
            <a:pPr marL="0" indent="0">
              <a:buNone/>
            </a:pPr>
            <a:endParaRPr lang="en-US" dirty="0"/>
          </a:p>
        </p:txBody>
      </p:sp>
      <p:sp>
        <p:nvSpPr>
          <p:cNvPr id="7" name="Rectangle 6" title="Pseudo code logo">
            <a:extLst>
              <a:ext uri="{FF2B5EF4-FFF2-40B4-BE49-F238E27FC236}">
                <a16:creationId xmlns:a16="http://schemas.microsoft.com/office/drawing/2014/main" id="{49D815E0-91FE-214E-9201-D176C679A216}"/>
              </a:ext>
            </a:extLst>
          </p:cNvPr>
          <p:cNvSpPr/>
          <p:nvPr/>
        </p:nvSpPr>
        <p:spPr>
          <a:xfrm>
            <a:off x="7620000" y="5057220"/>
            <a:ext cx="1338599" cy="1015663"/>
          </a:xfrm>
          <a:prstGeom prst="rect">
            <a:avLst/>
          </a:prstGeom>
          <a:noFill/>
        </p:spPr>
        <p:txBody>
          <a:bodyPr>
            <a:spAutoFit/>
          </a:bodyPr>
          <a:lstStyle/>
          <a:p>
            <a:pPr algn="ctr" eaLnBrk="1" hangingPunct="1">
              <a:defRPr/>
            </a:pPr>
            <a:r>
              <a:rPr lang="en-US" sz="6000" b="1" dirty="0">
                <a:ln w="6600">
                  <a:solidFill>
                    <a:schemeClr val="accent2"/>
                  </a:solidFill>
                  <a:prstDash val="solid"/>
                </a:ln>
                <a:solidFill>
                  <a:srgbClr val="FFFFFF"/>
                </a:solidFill>
                <a:effectLst>
                  <a:outerShdw dist="38100" dir="2700000" algn="tl" rotWithShape="0">
                    <a:schemeClr val="accent2"/>
                  </a:outerShdw>
                </a:effectLst>
              </a:rPr>
              <a:t>Ps</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4031890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39853" y="5611019"/>
            <a:ext cx="2315210" cy="707391"/>
          </a:xfrm>
          <a:prstGeom prst="rect">
            <a:avLst/>
          </a:prstGeom>
          <a:solidFill>
            <a:schemeClr val="bg1"/>
          </a:solidFill>
        </p:spPr>
        <p:txBody>
          <a:bodyPr wrap="square" rtlCol="0">
            <a:spAutoFit/>
          </a:bodyPr>
          <a:lstStyle/>
          <a:p>
            <a:endParaRPr lang="en-US"/>
          </a:p>
        </p:txBody>
      </p:sp>
      <p:sp>
        <p:nvSpPr>
          <p:cNvPr id="2" name="object 2"/>
          <p:cNvSpPr txBox="1">
            <a:spLocks noGrp="1"/>
          </p:cNvSpPr>
          <p:nvPr>
            <p:ph type="title"/>
          </p:nvPr>
        </p:nvSpPr>
        <p:spPr>
          <a:prstGeom prst="rect">
            <a:avLst/>
          </a:prstGeom>
        </p:spPr>
        <p:txBody>
          <a:bodyPr vert="horz" wrap="square" lIns="0" tIns="199135" rIns="0" bIns="0" rtlCol="0">
            <a:noAutofit/>
          </a:bodyPr>
          <a:lstStyle/>
          <a:p>
            <a:pPr marL="12700">
              <a:lnSpc>
                <a:spcPct val="100000"/>
              </a:lnSpc>
            </a:pPr>
            <a:r>
              <a:rPr lang="en-US" altLang="en-US" sz="3600" b="1" dirty="0">
                <a:solidFill>
                  <a:prstClr val="black"/>
                </a:solidFill>
              </a:rPr>
              <a:t>Example – </a:t>
            </a:r>
            <a:r>
              <a:rPr lang="en-US" altLang="en-US" sz="3600" b="1" i="1" dirty="0">
                <a:solidFill>
                  <a:prstClr val="black"/>
                </a:solidFill>
              </a:rPr>
              <a:t>if-else</a:t>
            </a:r>
            <a:br>
              <a:rPr lang="en-US" altLang="en-US" sz="3600" b="1" i="1" dirty="0">
                <a:solidFill>
                  <a:prstClr val="black"/>
                </a:solidFill>
              </a:rPr>
            </a:br>
            <a:r>
              <a:rPr lang="en-US" altLang="en-US" sz="3200" b="1" dirty="0">
                <a:solidFill>
                  <a:prstClr val="black"/>
                </a:solidFill>
              </a:rPr>
              <a:t>(Code Snippet)</a:t>
            </a:r>
            <a:endParaRPr sz="4800" b="1" dirty="0">
              <a:latin typeface="Arial"/>
              <a:cs typeface="Arial"/>
            </a:endParaRPr>
          </a:p>
        </p:txBody>
      </p:sp>
      <p:sp>
        <p:nvSpPr>
          <p:cNvPr id="6" name="Content Placeholder 5">
            <a:extLst>
              <a:ext uri="{FF2B5EF4-FFF2-40B4-BE49-F238E27FC236}">
                <a16:creationId xmlns:a16="http://schemas.microsoft.com/office/drawing/2014/main" id="{214C13DA-169E-F647-A696-9AF3983E1BC1}"/>
              </a:ext>
            </a:extLst>
          </p:cNvPr>
          <p:cNvSpPr>
            <a:spLocks noGrp="1"/>
          </p:cNvSpPr>
          <p:nvPr>
            <p:ph idx="1"/>
          </p:nvPr>
        </p:nvSpPr>
        <p:spPr>
          <a:xfrm>
            <a:off x="853147" y="1905000"/>
            <a:ext cx="8534400" cy="4022725"/>
          </a:xfrm>
        </p:spPr>
        <p:txBody>
          <a:bodyPr/>
          <a:lstStyle/>
          <a:p>
            <a:pPr marL="0" lvl="0" indent="0" fontAlgn="auto">
              <a:lnSpc>
                <a:spcPct val="100000"/>
              </a:lnSpc>
              <a:spcBef>
                <a:spcPts val="0"/>
              </a:spcBef>
              <a:spcAft>
                <a:spcPts val="0"/>
              </a:spcAft>
              <a:buClrTx/>
              <a:buSzTx/>
              <a:buNone/>
              <a:tabLst>
                <a:tab pos="914400" algn="l"/>
              </a:tabLst>
              <a:defRPr/>
            </a:pPr>
            <a:r>
              <a:rPr lang="fr-FR" sz="1600" dirty="0">
                <a:solidFill>
                  <a:srgbClr val="0432FF"/>
                </a:solidFill>
                <a:latin typeface="Consolas" panose="020B0609020204030204" pitchFamily="49" charset="0"/>
                <a:cs typeface="Consolas" panose="020B0609020204030204" pitchFamily="49" charset="0"/>
              </a:rPr>
              <a:t>double</a:t>
            </a:r>
            <a:r>
              <a:rPr lang="fr-FR" sz="1600" dirty="0">
                <a:solidFill>
                  <a:prstClr val="black"/>
                </a:solidFill>
                <a:latin typeface="Consolas" panose="020B0609020204030204" pitchFamily="49" charset="0"/>
                <a:cs typeface="Consolas" panose="020B0609020204030204" pitchFamily="49" charset="0"/>
              </a:rPr>
              <a:t> </a:t>
            </a:r>
            <a:r>
              <a:rPr lang="fr-FR" sz="1600" dirty="0" err="1">
                <a:solidFill>
                  <a:prstClr val="black"/>
                </a:solidFill>
                <a:latin typeface="Consolas" panose="020B0609020204030204" pitchFamily="49" charset="0"/>
                <a:cs typeface="Consolas" panose="020B0609020204030204" pitchFamily="49" charset="0"/>
              </a:rPr>
              <a:t>celsius</a:t>
            </a:r>
            <a:r>
              <a:rPr lang="fr-FR" sz="1600" dirty="0">
                <a:solidFill>
                  <a:prstClr val="black"/>
                </a:solidFill>
                <a:latin typeface="Consolas" panose="020B0609020204030204" pitchFamily="49" charset="0"/>
                <a:cs typeface="Consolas" panose="020B0609020204030204" pitchFamily="49" charset="0"/>
              </a:rPr>
              <a:t> = 0.0, fahrenheit = 0.0;</a:t>
            </a:r>
          </a:p>
          <a:p>
            <a:pPr marL="0" lvl="0" indent="0" fontAlgn="auto">
              <a:lnSpc>
                <a:spcPct val="100000"/>
              </a:lnSpc>
              <a:spcBef>
                <a:spcPts val="0"/>
              </a:spcBef>
              <a:spcAft>
                <a:spcPts val="0"/>
              </a:spcAft>
              <a:buClrTx/>
              <a:buSzTx/>
              <a:buNone/>
              <a:tabLst>
                <a:tab pos="857250" algn="l"/>
              </a:tabLst>
              <a:defRPr/>
            </a:pPr>
            <a:r>
              <a:rPr lang="en-US" sz="1600" dirty="0">
                <a:solidFill>
                  <a:prstClr val="black"/>
                </a:solidFill>
                <a:latin typeface="Consolas" panose="020B0609020204030204" pitchFamily="49" charset="0"/>
                <a:cs typeface="Consolas" panose="020B0609020204030204" pitchFamily="49" charset="0"/>
              </a:rPr>
              <a:t>PRINT(</a:t>
            </a:r>
            <a:r>
              <a:rPr lang="en-US" sz="1600" dirty="0">
                <a:solidFill>
                  <a:srgbClr val="C00000"/>
                </a:solidFill>
                <a:latin typeface="Consolas" panose="020B0609020204030204" pitchFamily="49" charset="0"/>
                <a:cs typeface="Consolas" panose="020B0609020204030204" pitchFamily="49" charset="0"/>
              </a:rPr>
              <a:t>"What is the Celsius temperature? "</a:t>
            </a:r>
            <a:r>
              <a:rPr lang="en-US" sz="1600" dirty="0">
                <a:solidFill>
                  <a:prstClr val="black"/>
                </a:solidFill>
                <a:latin typeface="Consolas" panose="020B0609020204030204" pitchFamily="49" charset="0"/>
                <a:cs typeface="Consolas" panose="020B0609020204030204" pitchFamily="49" charset="0"/>
              </a:rPr>
              <a:t>);</a:t>
            </a:r>
          </a:p>
          <a:p>
            <a:pPr marL="0" lvl="0" indent="0" fontAlgn="auto">
              <a:lnSpc>
                <a:spcPct val="100000"/>
              </a:lnSpc>
              <a:spcBef>
                <a:spcPts val="0"/>
              </a:spcBef>
              <a:spcAft>
                <a:spcPts val="0"/>
              </a:spcAft>
              <a:buClrTx/>
              <a:buSzTx/>
              <a:buNone/>
              <a:tabLst>
                <a:tab pos="857250" algn="l"/>
              </a:tabLst>
              <a:defRPr/>
            </a:pPr>
            <a:r>
              <a:rPr lang="en-US" sz="1600" dirty="0" err="1">
                <a:solidFill>
                  <a:prstClr val="black"/>
                </a:solidFill>
                <a:latin typeface="Consolas" panose="020B0609020204030204" pitchFamily="49" charset="0"/>
                <a:cs typeface="Consolas" panose="020B0609020204030204" pitchFamily="49" charset="0"/>
              </a:rPr>
              <a:t>celsius</a:t>
            </a:r>
            <a:r>
              <a:rPr lang="en-US" sz="1600" dirty="0">
                <a:solidFill>
                  <a:prstClr val="black"/>
                </a:solidFill>
                <a:latin typeface="Consolas" panose="020B0609020204030204" pitchFamily="49" charset="0"/>
                <a:cs typeface="Consolas" panose="020B0609020204030204" pitchFamily="49" charset="0"/>
              </a:rPr>
              <a:t> = READ();</a:t>
            </a:r>
          </a:p>
          <a:p>
            <a:pPr marL="0" lvl="0" indent="0" fontAlgn="auto">
              <a:lnSpc>
                <a:spcPct val="100000"/>
              </a:lnSpc>
              <a:spcBef>
                <a:spcPts val="0"/>
              </a:spcBef>
              <a:spcAft>
                <a:spcPts val="0"/>
              </a:spcAft>
              <a:buClrTx/>
              <a:buSzTx/>
              <a:buNone/>
              <a:tabLst>
                <a:tab pos="857250" algn="l"/>
              </a:tabLst>
              <a:defRPr/>
            </a:pPr>
            <a:r>
              <a:rPr lang="de-DE" sz="1600" dirty="0" err="1">
                <a:solidFill>
                  <a:prstClr val="black"/>
                </a:solidFill>
                <a:latin typeface="Consolas" panose="020B0609020204030204" pitchFamily="49" charset="0"/>
                <a:cs typeface="Consolas" panose="020B0609020204030204" pitchFamily="49" charset="0"/>
              </a:rPr>
              <a:t>fahrenheit</a:t>
            </a:r>
            <a:r>
              <a:rPr lang="de-DE" sz="1600" dirty="0">
                <a:solidFill>
                  <a:prstClr val="black"/>
                </a:solidFill>
                <a:latin typeface="Consolas" panose="020B0609020204030204" pitchFamily="49" charset="0"/>
                <a:cs typeface="Consolas" panose="020B0609020204030204" pitchFamily="49" charset="0"/>
              </a:rPr>
              <a:t> = 9.0 / 5.0 * </a:t>
            </a:r>
            <a:r>
              <a:rPr lang="de-DE" sz="1600" dirty="0" err="1">
                <a:solidFill>
                  <a:prstClr val="black"/>
                </a:solidFill>
                <a:latin typeface="Consolas" panose="020B0609020204030204" pitchFamily="49" charset="0"/>
                <a:cs typeface="Consolas" panose="020B0609020204030204" pitchFamily="49" charset="0"/>
              </a:rPr>
              <a:t>celsius</a:t>
            </a:r>
            <a:r>
              <a:rPr lang="de-DE" sz="1600" dirty="0">
                <a:solidFill>
                  <a:prstClr val="black"/>
                </a:solidFill>
                <a:latin typeface="Consolas" panose="020B0609020204030204" pitchFamily="49" charset="0"/>
                <a:cs typeface="Consolas" panose="020B0609020204030204" pitchFamily="49" charset="0"/>
              </a:rPr>
              <a:t> + 32;</a:t>
            </a:r>
          </a:p>
          <a:p>
            <a:pPr marL="0" lvl="0" indent="0" fontAlgn="auto">
              <a:lnSpc>
                <a:spcPct val="100000"/>
              </a:lnSpc>
              <a:spcBef>
                <a:spcPts val="0"/>
              </a:spcBef>
              <a:spcAft>
                <a:spcPts val="0"/>
              </a:spcAft>
              <a:buClrTx/>
              <a:buSzTx/>
              <a:buNone/>
              <a:tabLst>
                <a:tab pos="857250" algn="l"/>
                <a:tab pos="1200150" algn="l"/>
              </a:tabLst>
              <a:defRPr/>
            </a:pPr>
            <a:r>
              <a:rPr lang="de-DE" sz="1600" dirty="0">
                <a:solidFill>
                  <a:prstClr val="black"/>
                </a:solidFill>
                <a:latin typeface="Consolas" panose="020B0609020204030204" pitchFamily="49" charset="0"/>
                <a:cs typeface="Consolas" panose="020B0609020204030204" pitchFamily="49" charset="0"/>
              </a:rPr>
              <a:t>PRINT(</a:t>
            </a:r>
            <a:r>
              <a:rPr lang="de-DE" sz="1600" dirty="0">
                <a:solidFill>
                  <a:srgbClr val="C00000"/>
                </a:solidFill>
                <a:latin typeface="Consolas" panose="020B0609020204030204" pitchFamily="49" charset="0"/>
                <a:cs typeface="Consolas" panose="020B0609020204030204" pitchFamily="49" charset="0"/>
              </a:rPr>
              <a:t>"The </a:t>
            </a:r>
            <a:r>
              <a:rPr lang="de-DE" sz="1600" dirty="0" err="1">
                <a:solidFill>
                  <a:srgbClr val="C00000"/>
                </a:solidFill>
                <a:latin typeface="Consolas" panose="020B0609020204030204" pitchFamily="49" charset="0"/>
                <a:cs typeface="Consolas" panose="020B0609020204030204" pitchFamily="49" charset="0"/>
              </a:rPr>
              <a:t>temperature</a:t>
            </a:r>
            <a:r>
              <a:rPr lang="de-DE" sz="1600" dirty="0">
                <a:solidFill>
                  <a:srgbClr val="C00000"/>
                </a:solidFill>
                <a:latin typeface="Consolas" panose="020B0609020204030204" pitchFamily="49" charset="0"/>
                <a:cs typeface="Consolas" panose="020B0609020204030204" pitchFamily="49" charset="0"/>
              </a:rPr>
              <a:t> </a:t>
            </a:r>
            <a:r>
              <a:rPr lang="de-DE" sz="1600" dirty="0" err="1">
                <a:solidFill>
                  <a:srgbClr val="C00000"/>
                </a:solidFill>
                <a:latin typeface="Consolas" panose="020B0609020204030204" pitchFamily="49" charset="0"/>
                <a:cs typeface="Consolas" panose="020B0609020204030204" pitchFamily="49" charset="0"/>
              </a:rPr>
              <a:t>is</a:t>
            </a:r>
            <a:r>
              <a:rPr lang="de-DE" sz="1600" dirty="0">
                <a:solidFill>
                  <a:srgbClr val="C00000"/>
                </a:solidFill>
                <a:latin typeface="Consolas" panose="020B0609020204030204" pitchFamily="49" charset="0"/>
                <a:cs typeface="Consolas" panose="020B0609020204030204" pitchFamily="49" charset="0"/>
              </a:rPr>
              <a:t> "</a:t>
            </a:r>
            <a:r>
              <a:rPr lang="de-DE" sz="1600" dirty="0">
                <a:solidFill>
                  <a:prstClr val="black"/>
                </a:solidFill>
                <a:latin typeface="Consolas" panose="020B0609020204030204" pitchFamily="49" charset="0"/>
                <a:cs typeface="Consolas" panose="020B0609020204030204" pitchFamily="49" charset="0"/>
              </a:rPr>
              <a:t> + </a:t>
            </a:r>
            <a:r>
              <a:rPr lang="de-DE" sz="1600" dirty="0" err="1">
                <a:solidFill>
                  <a:prstClr val="black"/>
                </a:solidFill>
                <a:latin typeface="Consolas" panose="020B0609020204030204" pitchFamily="49" charset="0"/>
                <a:cs typeface="Consolas" panose="020B0609020204030204" pitchFamily="49" charset="0"/>
              </a:rPr>
              <a:t>fahrenheit</a:t>
            </a:r>
            <a:r>
              <a:rPr lang="de-DE" sz="1600" dirty="0">
                <a:solidFill>
                  <a:prstClr val="black"/>
                </a:solidFill>
                <a:latin typeface="Consolas" panose="020B0609020204030204" pitchFamily="49" charset="0"/>
                <a:cs typeface="Consolas" panose="020B0609020204030204" pitchFamily="49" charset="0"/>
              </a:rPr>
              <a:t> + </a:t>
            </a:r>
            <a:r>
              <a:rPr lang="de-DE" sz="1600" dirty="0">
                <a:solidFill>
                  <a:srgbClr val="C00000"/>
                </a:solidFill>
                <a:latin typeface="Consolas" panose="020B0609020204030204" pitchFamily="49" charset="0"/>
                <a:cs typeface="Consolas" panose="020B0609020204030204" pitchFamily="49" charset="0"/>
              </a:rPr>
              <a:t>" </a:t>
            </a:r>
            <a:r>
              <a:rPr lang="de-DE" sz="1600" dirty="0" err="1">
                <a:solidFill>
                  <a:srgbClr val="C00000"/>
                </a:solidFill>
                <a:latin typeface="Consolas" panose="020B0609020204030204" pitchFamily="49" charset="0"/>
                <a:cs typeface="Consolas" panose="020B0609020204030204" pitchFamily="49" charset="0"/>
              </a:rPr>
              <a:t>degrees</a:t>
            </a:r>
            <a:r>
              <a:rPr lang="de-DE" sz="1600" dirty="0">
                <a:solidFill>
                  <a:srgbClr val="C00000"/>
                </a:solidFill>
                <a:latin typeface="Consolas" panose="020B0609020204030204" pitchFamily="49" charset="0"/>
                <a:cs typeface="Consolas" panose="020B0609020204030204" pitchFamily="49" charset="0"/>
              </a:rPr>
              <a:t> Fahrenheit"</a:t>
            </a:r>
            <a:r>
              <a:rPr lang="de-DE" sz="1600" dirty="0">
                <a:solidFill>
                  <a:prstClr val="black"/>
                </a:solidFill>
                <a:latin typeface="Consolas" panose="020B0609020204030204" pitchFamily="49" charset="0"/>
                <a:cs typeface="Consolas" panose="020B0609020204030204" pitchFamily="49" charset="0"/>
              </a:rPr>
              <a:t>);</a:t>
            </a:r>
          </a:p>
          <a:p>
            <a:pPr marL="0" lvl="0" indent="0" fontAlgn="auto">
              <a:lnSpc>
                <a:spcPct val="100000"/>
              </a:lnSpc>
              <a:spcBef>
                <a:spcPts val="0"/>
              </a:spcBef>
              <a:spcAft>
                <a:spcPts val="0"/>
              </a:spcAft>
              <a:buClrTx/>
              <a:buSzTx/>
              <a:buNone/>
              <a:tabLst>
                <a:tab pos="857250" algn="l"/>
              </a:tabLst>
              <a:defRPr/>
            </a:pPr>
            <a:endParaRPr lang="en-US" sz="1600" dirty="0">
              <a:solidFill>
                <a:prstClr val="black"/>
              </a:solidFill>
              <a:latin typeface="Consolas" panose="020B0609020204030204" pitchFamily="49" charset="0"/>
              <a:cs typeface="Consolas" panose="020B0609020204030204" pitchFamily="49" charset="0"/>
            </a:endParaRPr>
          </a:p>
          <a:p>
            <a:pPr marL="0" lvl="0" indent="0" fontAlgn="auto">
              <a:lnSpc>
                <a:spcPct val="100000"/>
              </a:lnSpc>
              <a:spcBef>
                <a:spcPts val="0"/>
              </a:spcBef>
              <a:spcAft>
                <a:spcPts val="0"/>
              </a:spcAft>
              <a:buClrTx/>
              <a:buSzTx/>
              <a:buNone/>
              <a:tabLst>
                <a:tab pos="857250" algn="l"/>
              </a:tabLst>
              <a:defRPr/>
            </a:pPr>
            <a:r>
              <a:rPr lang="en-US" sz="1600" dirty="0">
                <a:solidFill>
                  <a:srgbClr val="0432FF"/>
                </a:solidFill>
                <a:latin typeface="Consolas" panose="020B0609020204030204" pitchFamily="49" charset="0"/>
                <a:cs typeface="Consolas" panose="020B0609020204030204" pitchFamily="49" charset="0"/>
              </a:rPr>
              <a:t>if</a:t>
            </a:r>
            <a:r>
              <a:rPr lang="en-US" sz="1600" dirty="0">
                <a:solidFill>
                  <a:prstClr val="black"/>
                </a:solidFill>
                <a:latin typeface="Consolas" panose="020B0609020204030204" pitchFamily="49" charset="0"/>
                <a:cs typeface="Consolas" panose="020B0609020204030204" pitchFamily="49" charset="0"/>
              </a:rPr>
              <a:t> (</a:t>
            </a:r>
            <a:r>
              <a:rPr lang="en-US" sz="1600" dirty="0" err="1">
                <a:solidFill>
                  <a:prstClr val="black"/>
                </a:solidFill>
                <a:latin typeface="Consolas" panose="020B0609020204030204" pitchFamily="49" charset="0"/>
                <a:cs typeface="Consolas" panose="020B0609020204030204" pitchFamily="49" charset="0"/>
              </a:rPr>
              <a:t>fahrenheit</a:t>
            </a:r>
            <a:r>
              <a:rPr lang="en-US" sz="1600" dirty="0">
                <a:solidFill>
                  <a:prstClr val="black"/>
                </a:solidFill>
                <a:latin typeface="Consolas" panose="020B0609020204030204" pitchFamily="49" charset="0"/>
                <a:cs typeface="Consolas" panose="020B0609020204030204" pitchFamily="49" charset="0"/>
              </a:rPr>
              <a:t> &gt;= 90)</a:t>
            </a:r>
          </a:p>
          <a:p>
            <a:pPr marL="0" lvl="0" indent="0" fontAlgn="auto">
              <a:lnSpc>
                <a:spcPct val="100000"/>
              </a:lnSpc>
              <a:spcBef>
                <a:spcPts val="0"/>
              </a:spcBef>
              <a:spcAft>
                <a:spcPts val="0"/>
              </a:spcAft>
              <a:buClrTx/>
              <a:buSzTx/>
              <a:buNone/>
              <a:tabLst>
                <a:tab pos="857250" algn="l"/>
              </a:tabLst>
              <a:defRPr/>
            </a:pPr>
            <a:r>
              <a:rPr lang="en-US" sz="1600" dirty="0">
                <a:solidFill>
                  <a:prstClr val="black"/>
                </a:solidFill>
                <a:latin typeface="Consolas" panose="020B0609020204030204" pitchFamily="49" charset="0"/>
                <a:cs typeface="Consolas" panose="020B0609020204030204" pitchFamily="49" charset="0"/>
              </a:rPr>
              <a:t>{</a:t>
            </a:r>
          </a:p>
          <a:p>
            <a:pPr marL="0" lvl="0" indent="0" fontAlgn="auto">
              <a:lnSpc>
                <a:spcPct val="100000"/>
              </a:lnSpc>
              <a:spcBef>
                <a:spcPts val="0"/>
              </a:spcBef>
              <a:spcAft>
                <a:spcPts val="0"/>
              </a:spcAft>
              <a:buClrTx/>
              <a:buSzTx/>
              <a:buNone/>
              <a:tabLst>
                <a:tab pos="857250" algn="l"/>
              </a:tabLst>
              <a:defRPr/>
            </a:pPr>
            <a:r>
              <a:rPr lang="en-US" sz="1600" dirty="0">
                <a:solidFill>
                  <a:prstClr val="black"/>
                </a:solidFill>
                <a:latin typeface="Consolas" panose="020B0609020204030204" pitchFamily="49" charset="0"/>
                <a:cs typeface="Consolas" panose="020B0609020204030204" pitchFamily="49" charset="0"/>
              </a:rPr>
              <a:t>    PRINT(</a:t>
            </a:r>
            <a:r>
              <a:rPr lang="en-US" sz="1600" dirty="0">
                <a:solidFill>
                  <a:srgbClr val="C00000"/>
                </a:solidFill>
                <a:latin typeface="Consolas" panose="020B0609020204030204" pitchFamily="49" charset="0"/>
                <a:cs typeface="Consolas" panose="020B0609020204030204" pitchFamily="49" charset="0"/>
              </a:rPr>
              <a:t>"It is really hot out there, be careful!"</a:t>
            </a:r>
            <a:r>
              <a:rPr lang="en-US" sz="1600" dirty="0">
                <a:solidFill>
                  <a:prstClr val="black"/>
                </a:solidFill>
                <a:latin typeface="Consolas" panose="020B0609020204030204" pitchFamily="49" charset="0"/>
                <a:cs typeface="Consolas" panose="020B0609020204030204" pitchFamily="49" charset="0"/>
              </a:rPr>
              <a:t>);</a:t>
            </a:r>
          </a:p>
          <a:p>
            <a:pPr marL="0" lvl="0" indent="0" fontAlgn="auto">
              <a:lnSpc>
                <a:spcPct val="100000"/>
              </a:lnSpc>
              <a:spcBef>
                <a:spcPts val="0"/>
              </a:spcBef>
              <a:spcAft>
                <a:spcPts val="0"/>
              </a:spcAft>
              <a:buClrTx/>
              <a:buSzTx/>
              <a:buNone/>
              <a:tabLst>
                <a:tab pos="857250" algn="l"/>
              </a:tabLst>
              <a:defRPr/>
            </a:pPr>
            <a:r>
              <a:rPr lang="en-US" sz="1600" dirty="0">
                <a:solidFill>
                  <a:prstClr val="black"/>
                </a:solidFill>
                <a:latin typeface="Consolas" panose="020B0609020204030204" pitchFamily="49" charset="0"/>
                <a:cs typeface="Consolas" panose="020B0609020204030204" pitchFamily="49" charset="0"/>
              </a:rPr>
              <a:t>}</a:t>
            </a:r>
          </a:p>
          <a:p>
            <a:pPr marL="0" lvl="0" indent="0" fontAlgn="auto">
              <a:lnSpc>
                <a:spcPct val="100000"/>
              </a:lnSpc>
              <a:spcBef>
                <a:spcPts val="0"/>
              </a:spcBef>
              <a:spcAft>
                <a:spcPts val="0"/>
              </a:spcAft>
              <a:buClrTx/>
              <a:buSzTx/>
              <a:buNone/>
              <a:tabLst>
                <a:tab pos="857250" algn="l"/>
              </a:tabLst>
              <a:defRPr/>
            </a:pPr>
            <a:r>
              <a:rPr lang="en-US" sz="1600" dirty="0">
                <a:solidFill>
                  <a:srgbClr val="0432FF"/>
                </a:solidFill>
                <a:latin typeface="Consolas" panose="020B0609020204030204" pitchFamily="49" charset="0"/>
                <a:cs typeface="Consolas" panose="020B0609020204030204" pitchFamily="49" charset="0"/>
              </a:rPr>
              <a:t>else</a:t>
            </a:r>
            <a:br>
              <a:rPr lang="en-US" sz="1600" dirty="0">
                <a:solidFill>
                  <a:prstClr val="black"/>
                </a:solidFill>
                <a:latin typeface="Consolas" panose="020B0609020204030204" pitchFamily="49" charset="0"/>
                <a:cs typeface="Consolas" panose="020B0609020204030204" pitchFamily="49" charset="0"/>
              </a:rPr>
            </a:br>
            <a:r>
              <a:rPr lang="en-US" sz="1600" dirty="0">
                <a:solidFill>
                  <a:prstClr val="black"/>
                </a:solidFill>
                <a:latin typeface="Consolas" panose="020B0609020204030204" pitchFamily="49" charset="0"/>
                <a:cs typeface="Consolas" panose="020B0609020204030204" pitchFamily="49" charset="0"/>
              </a:rPr>
              <a:t>{</a:t>
            </a:r>
          </a:p>
          <a:p>
            <a:pPr marL="0" lvl="0" indent="0" fontAlgn="auto">
              <a:lnSpc>
                <a:spcPct val="100000"/>
              </a:lnSpc>
              <a:spcBef>
                <a:spcPts val="0"/>
              </a:spcBef>
              <a:spcAft>
                <a:spcPts val="0"/>
              </a:spcAft>
              <a:buClrTx/>
              <a:buSzTx/>
              <a:buNone/>
              <a:tabLst>
                <a:tab pos="1200150" algn="l"/>
              </a:tabLst>
              <a:defRPr/>
            </a:pPr>
            <a:r>
              <a:rPr lang="en-US" sz="1600" dirty="0">
                <a:solidFill>
                  <a:prstClr val="black"/>
                </a:solidFill>
                <a:latin typeface="Consolas" panose="020B0609020204030204" pitchFamily="49" charset="0"/>
                <a:cs typeface="Consolas" panose="020B0609020204030204" pitchFamily="49" charset="0"/>
              </a:rPr>
              <a:t>    PRINT(</a:t>
            </a:r>
            <a:r>
              <a:rPr lang="en-US" sz="1600" dirty="0">
                <a:solidFill>
                  <a:srgbClr val="C00000"/>
                </a:solidFill>
                <a:latin typeface="Consolas" panose="020B0609020204030204" pitchFamily="49" charset="0"/>
                <a:cs typeface="Consolas" panose="020B0609020204030204" pitchFamily="49" charset="0"/>
              </a:rPr>
              <a:t>“There is no extreme heat today.”</a:t>
            </a:r>
            <a:r>
              <a:rPr lang="en-US" sz="1600" dirty="0">
                <a:solidFill>
                  <a:prstClr val="black"/>
                </a:solidFill>
                <a:latin typeface="Consolas" panose="020B0609020204030204" pitchFamily="49" charset="0"/>
                <a:cs typeface="Consolas" panose="020B0609020204030204" pitchFamily="49" charset="0"/>
              </a:rPr>
              <a:t>);</a:t>
            </a:r>
          </a:p>
          <a:p>
            <a:pPr marL="0" lvl="0" indent="0" fontAlgn="auto">
              <a:lnSpc>
                <a:spcPct val="100000"/>
              </a:lnSpc>
              <a:spcBef>
                <a:spcPts val="0"/>
              </a:spcBef>
              <a:spcAft>
                <a:spcPts val="0"/>
              </a:spcAft>
              <a:buClrTx/>
              <a:buSzTx/>
              <a:buNone/>
              <a:tabLst>
                <a:tab pos="857250" algn="l"/>
              </a:tabLst>
              <a:defRPr/>
            </a:pPr>
            <a:r>
              <a:rPr lang="en-US" sz="1600" dirty="0">
                <a:solidFill>
                  <a:prstClr val="black"/>
                </a:solidFill>
                <a:latin typeface="Consolas" panose="020B0609020204030204" pitchFamily="49" charset="0"/>
                <a:cs typeface="Consolas" panose="020B0609020204030204" pitchFamily="49" charset="0"/>
              </a:rPr>
              <a:t>}</a:t>
            </a:r>
          </a:p>
        </p:txBody>
      </p:sp>
      <p:pic>
        <p:nvPicPr>
          <p:cNvPr id="8" name="Picture 12" descr="C Sharp Logo">
            <a:extLst>
              <a:ext uri="{FF2B5EF4-FFF2-40B4-BE49-F238E27FC236}">
                <a16:creationId xmlns:a16="http://schemas.microsoft.com/office/drawing/2014/main" id="{A517D14D-2432-234F-9215-A2FD6F1595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050" y="539590"/>
            <a:ext cx="9525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Java Logo">
            <a:extLst>
              <a:ext uri="{FF2B5EF4-FFF2-40B4-BE49-F238E27FC236}">
                <a16:creationId xmlns:a16="http://schemas.microsoft.com/office/drawing/2014/main" id="{6C44AE42-227A-DD4C-B61A-56A53B884B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2454" y="407827"/>
            <a:ext cx="1108075" cy="11064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logo showing C++" title="C++ Logo">
            <a:extLst>
              <a:ext uri="{FF2B5EF4-FFF2-40B4-BE49-F238E27FC236}">
                <a16:creationId xmlns:a16="http://schemas.microsoft.com/office/drawing/2014/main" id="{F74789C6-5514-E54F-98AD-2CDA4C1C55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2032" y="643026"/>
            <a:ext cx="685800" cy="769879"/>
          </a:xfrm>
          <a:prstGeom prst="rect">
            <a:avLst/>
          </a:prstGeom>
        </p:spPr>
      </p:pic>
    </p:spTree>
    <p:extLst>
      <p:ext uri="{BB962C8B-B14F-4D97-AF65-F5344CB8AC3E}">
        <p14:creationId xmlns:p14="http://schemas.microsoft.com/office/powerpoint/2010/main" val="1333111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00800" y="5257800"/>
            <a:ext cx="2286000" cy="1022351"/>
          </a:xfrm>
          <a:prstGeom prst="rect">
            <a:avLst/>
          </a:prstGeom>
          <a:solidFill>
            <a:schemeClr val="bg1"/>
          </a:solidFill>
        </p:spPr>
        <p:txBody>
          <a:bodyPr wrap="square" rtlCol="0">
            <a:spAutoFit/>
          </a:bodyPr>
          <a:lstStyle/>
          <a:p>
            <a:endParaRPr lang="en-US"/>
          </a:p>
        </p:txBody>
      </p:sp>
      <p:sp>
        <p:nvSpPr>
          <p:cNvPr id="2" name="Title 1"/>
          <p:cNvSpPr>
            <a:spLocks noGrp="1"/>
          </p:cNvSpPr>
          <p:nvPr>
            <p:ph type="title"/>
          </p:nvPr>
        </p:nvSpPr>
        <p:spPr/>
        <p:txBody>
          <a:bodyPr>
            <a:normAutofit/>
          </a:bodyPr>
          <a:lstStyle/>
          <a:p>
            <a:r>
              <a:rPr lang="en-US" sz="3600" b="1" dirty="0"/>
              <a:t>Pseudocode</a:t>
            </a:r>
            <a:r>
              <a:rPr lang="en-US" sz="3600" b="1" i="1" dirty="0"/>
              <a:t> –</a:t>
            </a:r>
            <a:r>
              <a:rPr lang="en-US" altLang="en-US" sz="3600" b="1" dirty="0">
                <a:solidFill>
                  <a:prstClr val="black"/>
                </a:solidFill>
              </a:rPr>
              <a:t> </a:t>
            </a:r>
            <a:r>
              <a:rPr lang="en-US" altLang="en-US" sz="3600" b="1" i="1" dirty="0">
                <a:solidFill>
                  <a:prstClr val="black"/>
                </a:solidFill>
              </a:rPr>
              <a:t>Logical Operators - AND</a:t>
            </a:r>
            <a:endParaRPr lang="en-US" sz="3600" b="1" dirty="0"/>
          </a:p>
        </p:txBody>
      </p:sp>
      <p:sp>
        <p:nvSpPr>
          <p:cNvPr id="3" name="Content Placeholder 2"/>
          <p:cNvSpPr>
            <a:spLocks noGrp="1"/>
          </p:cNvSpPr>
          <p:nvPr>
            <p:ph idx="1"/>
          </p:nvPr>
        </p:nvSpPr>
        <p:spPr>
          <a:xfrm>
            <a:off x="304800" y="1524000"/>
            <a:ext cx="8915400" cy="4800601"/>
          </a:xfrm>
        </p:spPr>
        <p:txBody>
          <a:bodyPr>
            <a:normAutofit/>
          </a:bodyPr>
          <a:lstStyle/>
          <a:p>
            <a:pPr marL="0" indent="0">
              <a:lnSpc>
                <a:spcPct val="120000"/>
              </a:lnSpc>
              <a:spcBef>
                <a:spcPts val="0"/>
              </a:spcBef>
              <a:spcAft>
                <a:spcPts val="0"/>
              </a:spcAft>
              <a:buNone/>
            </a:pPr>
            <a:r>
              <a:rPr lang="en-US" sz="1900" dirty="0">
                <a:solidFill>
                  <a:srgbClr val="0432FF"/>
                </a:solidFill>
                <a:latin typeface="Consolas" panose="020B0609020204030204" pitchFamily="49" charset="0"/>
                <a:cs typeface="Consolas" panose="020B0609020204030204" pitchFamily="49" charset="0"/>
              </a:rPr>
              <a:t>BEGIN MAIN</a:t>
            </a:r>
            <a:br>
              <a:rPr lang="en-US" sz="1900" dirty="0">
                <a:latin typeface="Consolas" panose="020B0609020204030204" pitchFamily="49" charset="0"/>
                <a:cs typeface="Consolas" panose="020B0609020204030204" pitchFamily="49" charset="0"/>
              </a:rPr>
            </a:br>
            <a:r>
              <a:rPr lang="en-US" sz="1900" dirty="0">
                <a:latin typeface="Consolas" panose="020B0609020204030204" pitchFamily="49" charset="0"/>
                <a:cs typeface="Consolas" panose="020B0609020204030204" pitchFamily="49" charset="0"/>
              </a:rPr>
              <a:t>  CREATE Fahrenheit = 0</a:t>
            </a:r>
          </a:p>
          <a:p>
            <a:pPr marL="0" indent="0">
              <a:lnSpc>
                <a:spcPct val="120000"/>
              </a:lnSpc>
              <a:spcBef>
                <a:spcPts val="0"/>
              </a:spcBef>
              <a:spcAft>
                <a:spcPts val="0"/>
              </a:spcAft>
              <a:buNone/>
            </a:pPr>
            <a:r>
              <a:rPr lang="en-US" sz="1900" dirty="0">
                <a:latin typeface="Consolas" panose="020B0609020204030204" pitchFamily="49" charset="0"/>
                <a:cs typeface="Consolas" panose="020B0609020204030204" pitchFamily="49" charset="0"/>
              </a:rPr>
              <a:t>  PRINT </a:t>
            </a:r>
            <a:r>
              <a:rPr lang="en-US" sz="1900" dirty="0">
                <a:solidFill>
                  <a:srgbClr val="C00000"/>
                </a:solidFill>
                <a:latin typeface="Consolas" panose="020B0609020204030204" pitchFamily="49" charset="0"/>
                <a:cs typeface="Consolas" panose="020B0609020204030204" pitchFamily="49" charset="0"/>
              </a:rPr>
              <a:t>“Enter Fahrenheit temperature: ”</a:t>
            </a:r>
            <a:endParaRPr lang="en-US" sz="1900" dirty="0">
              <a:latin typeface="Consolas" panose="020B0609020204030204" pitchFamily="49" charset="0"/>
              <a:cs typeface="Consolas" panose="020B0609020204030204" pitchFamily="49" charset="0"/>
            </a:endParaRPr>
          </a:p>
          <a:p>
            <a:pPr marL="0" indent="0">
              <a:lnSpc>
                <a:spcPct val="120000"/>
              </a:lnSpc>
              <a:spcBef>
                <a:spcPts val="0"/>
              </a:spcBef>
              <a:spcAft>
                <a:spcPts val="0"/>
              </a:spcAft>
              <a:buNone/>
            </a:pPr>
            <a:r>
              <a:rPr lang="en-US" sz="1900" dirty="0">
                <a:latin typeface="Consolas" panose="020B0609020204030204" pitchFamily="49" charset="0"/>
                <a:cs typeface="Consolas" panose="020B0609020204030204" pitchFamily="49" charset="0"/>
              </a:rPr>
              <a:t>  Fahrenheit = READ</a:t>
            </a:r>
          </a:p>
          <a:p>
            <a:pPr marL="0" indent="0">
              <a:lnSpc>
                <a:spcPct val="120000"/>
              </a:lnSpc>
              <a:spcBef>
                <a:spcPts val="0"/>
              </a:spcBef>
              <a:spcAft>
                <a:spcPts val="0"/>
              </a:spcAft>
              <a:buNone/>
            </a:pPr>
            <a:r>
              <a:rPr lang="en-US" sz="1900" dirty="0">
                <a:latin typeface="Consolas" panose="020B0609020204030204" pitchFamily="49" charset="0"/>
                <a:cs typeface="Consolas" panose="020B0609020204030204" pitchFamily="49" charset="0"/>
              </a:rPr>
              <a:t>  PRINT Fahrenheit</a:t>
            </a:r>
          </a:p>
          <a:p>
            <a:pPr marL="0" indent="0">
              <a:lnSpc>
                <a:spcPct val="120000"/>
              </a:lnSpc>
              <a:spcBef>
                <a:spcPts val="0"/>
              </a:spcBef>
              <a:spcAft>
                <a:spcPts val="0"/>
              </a:spcAft>
              <a:buNone/>
            </a:pPr>
            <a:br>
              <a:rPr lang="en-US" sz="1900" dirty="0">
                <a:latin typeface="Consolas" panose="020B0609020204030204" pitchFamily="49" charset="0"/>
                <a:cs typeface="Consolas" panose="020B0609020204030204" pitchFamily="49" charset="0"/>
              </a:rPr>
            </a:br>
            <a:r>
              <a:rPr lang="en-US" sz="1900" dirty="0">
                <a:latin typeface="Consolas" panose="020B0609020204030204" pitchFamily="49" charset="0"/>
                <a:cs typeface="Consolas" panose="020B0609020204030204" pitchFamily="49" charset="0"/>
              </a:rPr>
              <a:t>	</a:t>
            </a:r>
            <a:r>
              <a:rPr lang="en-US" sz="1900" dirty="0">
                <a:solidFill>
                  <a:srgbClr val="0432FF"/>
                </a:solidFill>
                <a:latin typeface="Consolas" panose="020B0609020204030204" pitchFamily="49" charset="0"/>
                <a:cs typeface="Consolas" panose="020B0609020204030204" pitchFamily="49" charset="0"/>
              </a:rPr>
              <a:t>IF</a:t>
            </a:r>
            <a:r>
              <a:rPr lang="en-US" sz="1900" dirty="0">
                <a:latin typeface="Consolas" panose="020B0609020204030204" pitchFamily="49" charset="0"/>
                <a:cs typeface="Consolas" panose="020B0609020204030204" pitchFamily="49" charset="0"/>
              </a:rPr>
              <a:t> ((Fahrenheit &gt;= 50) AND (Fahrenheit &lt;= 80)) </a:t>
            </a:r>
            <a:r>
              <a:rPr lang="en-US" sz="1900" dirty="0">
                <a:solidFill>
                  <a:srgbClr val="0432FF"/>
                </a:solidFill>
                <a:latin typeface="Consolas" panose="020B0609020204030204" pitchFamily="49" charset="0"/>
                <a:cs typeface="Consolas" panose="020B0609020204030204" pitchFamily="49" charset="0"/>
              </a:rPr>
              <a:t>THEN</a:t>
            </a:r>
          </a:p>
          <a:p>
            <a:pPr marL="0" indent="0">
              <a:lnSpc>
                <a:spcPct val="120000"/>
              </a:lnSpc>
              <a:spcBef>
                <a:spcPts val="0"/>
              </a:spcBef>
              <a:spcAft>
                <a:spcPts val="0"/>
              </a:spcAft>
              <a:buNone/>
            </a:pPr>
            <a:r>
              <a:rPr lang="en-US" sz="1900" dirty="0">
                <a:latin typeface="Consolas" panose="020B0609020204030204" pitchFamily="49" charset="0"/>
                <a:cs typeface="Consolas" panose="020B0609020204030204" pitchFamily="49" charset="0"/>
              </a:rPr>
              <a:t>		PRINT </a:t>
            </a:r>
            <a:r>
              <a:rPr lang="en-US" sz="1900" dirty="0">
                <a:solidFill>
                  <a:srgbClr val="C00000"/>
                </a:solidFill>
                <a:latin typeface="Consolas" panose="020B0609020204030204" pitchFamily="49" charset="0"/>
                <a:cs typeface="Consolas" panose="020B0609020204030204" pitchFamily="49" charset="0"/>
              </a:rPr>
              <a:t>“It’s a pretty good day!”</a:t>
            </a:r>
          </a:p>
          <a:p>
            <a:pPr marL="0" indent="0">
              <a:lnSpc>
                <a:spcPct val="120000"/>
              </a:lnSpc>
              <a:spcBef>
                <a:spcPts val="0"/>
              </a:spcBef>
              <a:spcAft>
                <a:spcPts val="0"/>
              </a:spcAft>
              <a:buNone/>
            </a:pPr>
            <a:r>
              <a:rPr lang="en-US" sz="1900" dirty="0">
                <a:solidFill>
                  <a:srgbClr val="C00000"/>
                </a:solidFill>
                <a:latin typeface="Consolas" panose="020B0609020204030204" pitchFamily="49" charset="0"/>
                <a:cs typeface="Consolas" panose="020B0609020204030204" pitchFamily="49" charset="0"/>
              </a:rPr>
              <a:t>	</a:t>
            </a:r>
            <a:r>
              <a:rPr lang="en-US" sz="1900" dirty="0">
                <a:solidFill>
                  <a:srgbClr val="0432FF"/>
                </a:solidFill>
                <a:latin typeface="Consolas" panose="020B0609020204030204" pitchFamily="49" charset="0"/>
                <a:cs typeface="Consolas" panose="020B0609020204030204" pitchFamily="49" charset="0"/>
              </a:rPr>
              <a:t>ELSE</a:t>
            </a:r>
            <a:br>
              <a:rPr lang="en-US" sz="1900" dirty="0">
                <a:latin typeface="Consolas" panose="020B0609020204030204" pitchFamily="49" charset="0"/>
                <a:cs typeface="Consolas" panose="020B0609020204030204" pitchFamily="49" charset="0"/>
              </a:rPr>
            </a:br>
            <a:r>
              <a:rPr lang="en-US" sz="1900" dirty="0">
                <a:latin typeface="Consolas" panose="020B0609020204030204" pitchFamily="49" charset="0"/>
                <a:cs typeface="Consolas" panose="020B0609020204030204" pitchFamily="49" charset="0"/>
              </a:rPr>
              <a:t>		PRINT </a:t>
            </a:r>
            <a:r>
              <a:rPr lang="en-US" sz="1900" dirty="0">
                <a:solidFill>
                  <a:srgbClr val="C00000"/>
                </a:solidFill>
                <a:latin typeface="Consolas" panose="020B0609020204030204" pitchFamily="49" charset="0"/>
                <a:cs typeface="Consolas" panose="020B0609020204030204" pitchFamily="49" charset="0"/>
              </a:rPr>
              <a:t>“It may be better to stay inside.”</a:t>
            </a:r>
          </a:p>
          <a:p>
            <a:pPr marL="0" indent="0">
              <a:lnSpc>
                <a:spcPct val="120000"/>
              </a:lnSpc>
              <a:spcBef>
                <a:spcPts val="0"/>
              </a:spcBef>
              <a:spcAft>
                <a:spcPts val="0"/>
              </a:spcAft>
              <a:buNone/>
            </a:pPr>
            <a:r>
              <a:rPr lang="en-US" sz="1900" dirty="0">
                <a:solidFill>
                  <a:srgbClr val="C00000"/>
                </a:solidFill>
                <a:latin typeface="Consolas" panose="020B0609020204030204" pitchFamily="49" charset="0"/>
                <a:cs typeface="Consolas" panose="020B0609020204030204" pitchFamily="49" charset="0"/>
              </a:rPr>
              <a:t>	</a:t>
            </a:r>
            <a:r>
              <a:rPr lang="en-US" sz="1900" dirty="0">
                <a:solidFill>
                  <a:srgbClr val="0432FF"/>
                </a:solidFill>
                <a:latin typeface="Consolas" panose="020B0609020204030204" pitchFamily="49" charset="0"/>
                <a:cs typeface="Consolas" panose="020B0609020204030204" pitchFamily="49" charset="0"/>
              </a:rPr>
              <a:t>END IF</a:t>
            </a:r>
            <a:br>
              <a:rPr lang="en-US" sz="1900" dirty="0">
                <a:solidFill>
                  <a:srgbClr val="0432FF"/>
                </a:solidFill>
                <a:latin typeface="Consolas" panose="020B0609020204030204" pitchFamily="49" charset="0"/>
                <a:cs typeface="Consolas" panose="020B0609020204030204" pitchFamily="49" charset="0"/>
              </a:rPr>
            </a:br>
            <a:r>
              <a:rPr lang="en-US" sz="1900" dirty="0">
                <a:solidFill>
                  <a:srgbClr val="0432FF"/>
                </a:solidFill>
                <a:latin typeface="Consolas" panose="020B0609020204030204" pitchFamily="49" charset="0"/>
                <a:cs typeface="Consolas" panose="020B0609020204030204" pitchFamily="49" charset="0"/>
              </a:rPr>
              <a:t>END MAIN</a:t>
            </a:r>
          </a:p>
        </p:txBody>
      </p:sp>
      <p:sp>
        <p:nvSpPr>
          <p:cNvPr id="7" name="Rectangle 6" title="Pseudo code logo">
            <a:extLst>
              <a:ext uri="{FF2B5EF4-FFF2-40B4-BE49-F238E27FC236}">
                <a16:creationId xmlns:a16="http://schemas.microsoft.com/office/drawing/2014/main" id="{12973AEE-B09E-174D-ADB6-A38F3119A0D9}"/>
              </a:ext>
            </a:extLst>
          </p:cNvPr>
          <p:cNvSpPr/>
          <p:nvPr/>
        </p:nvSpPr>
        <p:spPr>
          <a:xfrm>
            <a:off x="7348201" y="5248910"/>
            <a:ext cx="1338599" cy="1015663"/>
          </a:xfrm>
          <a:prstGeom prst="rect">
            <a:avLst/>
          </a:prstGeom>
          <a:noFill/>
        </p:spPr>
        <p:txBody>
          <a:bodyPr>
            <a:spAutoFit/>
          </a:bodyPr>
          <a:lstStyle/>
          <a:p>
            <a:pPr algn="ctr" eaLnBrk="1" hangingPunct="1">
              <a:defRPr/>
            </a:pPr>
            <a:r>
              <a:rPr lang="en-US" sz="6000" b="1" dirty="0">
                <a:ln w="6600">
                  <a:solidFill>
                    <a:schemeClr val="accent2"/>
                  </a:solidFill>
                  <a:prstDash val="solid"/>
                </a:ln>
                <a:solidFill>
                  <a:srgbClr val="FFFFFF"/>
                </a:solidFill>
                <a:effectLst>
                  <a:outerShdw dist="38100" dir="2700000" algn="tl" rotWithShape="0">
                    <a:schemeClr val="accent2"/>
                  </a:outerShdw>
                </a:effectLst>
              </a:rPr>
              <a:t>Ps</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1223595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99135" rIns="0" bIns="0" rtlCol="0">
            <a:noAutofit/>
          </a:bodyPr>
          <a:lstStyle/>
          <a:p>
            <a:pPr marL="12700">
              <a:lnSpc>
                <a:spcPct val="100000"/>
              </a:lnSpc>
            </a:pPr>
            <a:r>
              <a:rPr lang="en-US" altLang="en-US" sz="3600" b="1" dirty="0">
                <a:solidFill>
                  <a:prstClr val="black"/>
                </a:solidFill>
              </a:rPr>
              <a:t>Example – </a:t>
            </a:r>
            <a:r>
              <a:rPr lang="en-US" altLang="en-US" sz="3600" b="1" i="1" dirty="0">
                <a:solidFill>
                  <a:prstClr val="black"/>
                </a:solidFill>
              </a:rPr>
              <a:t>Logical Operators - AND</a:t>
            </a:r>
            <a:endParaRPr sz="4800" b="1" dirty="0">
              <a:latin typeface="Arial"/>
              <a:cs typeface="Arial"/>
            </a:endParaRPr>
          </a:p>
        </p:txBody>
      </p:sp>
      <p:sp>
        <p:nvSpPr>
          <p:cNvPr id="6" name="Content Placeholder 5">
            <a:extLst>
              <a:ext uri="{FF2B5EF4-FFF2-40B4-BE49-F238E27FC236}">
                <a16:creationId xmlns:a16="http://schemas.microsoft.com/office/drawing/2014/main" id="{E22F6057-8917-2840-ADC2-BCE1DF4774CB}"/>
              </a:ext>
            </a:extLst>
          </p:cNvPr>
          <p:cNvSpPr>
            <a:spLocks noGrp="1"/>
          </p:cNvSpPr>
          <p:nvPr>
            <p:ph idx="1"/>
          </p:nvPr>
        </p:nvSpPr>
        <p:spPr>
          <a:xfrm>
            <a:off x="769882" y="1531046"/>
            <a:ext cx="8382001" cy="4833188"/>
          </a:xfrm>
        </p:spPr>
        <p:txBody>
          <a:bodyPr>
            <a:normAutofit/>
          </a:bodyPr>
          <a:lstStyle/>
          <a:p>
            <a:pPr marL="0" indent="0">
              <a:lnSpc>
                <a:spcPct val="120000"/>
              </a:lnSpc>
              <a:spcBef>
                <a:spcPts val="0"/>
              </a:spcBef>
              <a:spcAft>
                <a:spcPts val="0"/>
              </a:spcAft>
              <a:buNone/>
              <a:tabLst>
                <a:tab pos="857250" algn="l"/>
              </a:tabLst>
            </a:pPr>
            <a:r>
              <a:rPr lang="en-US" altLang="en-US" sz="1800" dirty="0">
                <a:solidFill>
                  <a:srgbClr val="0432FF"/>
                </a:solidFill>
                <a:latin typeface="Consolas" panose="020B0609020204030204" pitchFamily="49" charset="0"/>
                <a:cs typeface="Consolas" panose="020B0609020204030204" pitchFamily="49" charset="0"/>
              </a:rPr>
              <a:t>double</a:t>
            </a:r>
            <a:r>
              <a:rPr lang="en-US" altLang="en-US" sz="1800" dirty="0">
                <a:latin typeface="Consolas" panose="020B0609020204030204" pitchFamily="49" charset="0"/>
                <a:cs typeface="Consolas" panose="020B0609020204030204" pitchFamily="49" charset="0"/>
              </a:rPr>
              <a:t> </a:t>
            </a:r>
            <a:r>
              <a:rPr lang="en-US" altLang="en-US" sz="1800" dirty="0" err="1">
                <a:latin typeface="Consolas" panose="020B0609020204030204" pitchFamily="49" charset="0"/>
                <a:cs typeface="Consolas" panose="020B0609020204030204" pitchFamily="49" charset="0"/>
              </a:rPr>
              <a:t>fahrenheit</a:t>
            </a:r>
            <a:r>
              <a:rPr lang="en-US" altLang="en-US" sz="1800" dirty="0">
                <a:latin typeface="Consolas" panose="020B0609020204030204" pitchFamily="49" charset="0"/>
                <a:cs typeface="Consolas" panose="020B0609020204030204" pitchFamily="49" charset="0"/>
              </a:rPr>
              <a:t> = 0.0;</a:t>
            </a:r>
          </a:p>
          <a:p>
            <a:pPr marL="0" indent="0">
              <a:lnSpc>
                <a:spcPct val="120000"/>
              </a:lnSpc>
              <a:spcBef>
                <a:spcPts val="0"/>
              </a:spcBef>
              <a:spcAft>
                <a:spcPts val="0"/>
              </a:spcAft>
              <a:buNone/>
              <a:tabLst>
                <a:tab pos="857250" algn="l"/>
              </a:tabLst>
            </a:pPr>
            <a:r>
              <a:rPr lang="en-US" altLang="en-US" sz="1800" dirty="0">
                <a:latin typeface="Consolas" panose="020B0609020204030204" pitchFamily="49" charset="0"/>
                <a:cs typeface="Consolas" panose="020B0609020204030204" pitchFamily="49" charset="0"/>
              </a:rPr>
              <a:t>PRINT ("</a:t>
            </a:r>
            <a:r>
              <a:rPr lang="en-US" altLang="en-US" sz="1800" dirty="0">
                <a:solidFill>
                  <a:srgbClr val="C00000"/>
                </a:solidFill>
                <a:latin typeface="Consolas" panose="020B0609020204030204" pitchFamily="49" charset="0"/>
                <a:cs typeface="Consolas" panose="020B0609020204030204" pitchFamily="49" charset="0"/>
              </a:rPr>
              <a:t>What is the Fahrenheit temperature?</a:t>
            </a:r>
            <a:r>
              <a:rPr lang="en-US" altLang="en-US" sz="1800" dirty="0">
                <a:latin typeface="Consolas" panose="020B0609020204030204" pitchFamily="49" charset="0"/>
                <a:cs typeface="Consolas" panose="020B0609020204030204" pitchFamily="49" charset="0"/>
              </a:rPr>
              <a:t>”);</a:t>
            </a:r>
          </a:p>
          <a:p>
            <a:pPr marL="0" indent="0">
              <a:lnSpc>
                <a:spcPct val="120000"/>
              </a:lnSpc>
              <a:spcBef>
                <a:spcPts val="0"/>
              </a:spcBef>
              <a:spcAft>
                <a:spcPts val="0"/>
              </a:spcAft>
              <a:buNone/>
              <a:tabLst>
                <a:tab pos="857250" algn="l"/>
              </a:tabLst>
            </a:pPr>
            <a:r>
              <a:rPr lang="en-US" altLang="en-US" sz="1800" dirty="0">
                <a:latin typeface="Consolas" panose="020B0609020204030204" pitchFamily="49" charset="0"/>
                <a:cs typeface="Consolas" panose="020B0609020204030204" pitchFamily="49" charset="0"/>
              </a:rPr>
              <a:t>READ (</a:t>
            </a:r>
            <a:r>
              <a:rPr lang="en-US" altLang="en-US" sz="1800" dirty="0" err="1">
                <a:latin typeface="Consolas" panose="020B0609020204030204" pitchFamily="49" charset="0"/>
                <a:cs typeface="Consolas" panose="020B0609020204030204" pitchFamily="49" charset="0"/>
              </a:rPr>
              <a:t>fahrenheit</a:t>
            </a:r>
            <a:r>
              <a:rPr lang="en-US" altLang="en-US" sz="1800" dirty="0">
                <a:latin typeface="Consolas" panose="020B0609020204030204" pitchFamily="49" charset="0"/>
                <a:cs typeface="Consolas" panose="020B0609020204030204" pitchFamily="49" charset="0"/>
              </a:rPr>
              <a:t>);</a:t>
            </a:r>
            <a:br>
              <a:rPr lang="en-US" altLang="en-US" sz="1800" dirty="0">
                <a:latin typeface="Consolas" panose="020B0609020204030204" pitchFamily="49" charset="0"/>
                <a:cs typeface="Consolas" panose="020B0609020204030204" pitchFamily="49" charset="0"/>
              </a:rPr>
            </a:br>
            <a:endParaRPr lang="en-US" altLang="en-US" sz="1800" dirty="0">
              <a:latin typeface="Consolas" panose="020B0609020204030204" pitchFamily="49" charset="0"/>
              <a:cs typeface="Consolas" panose="020B0609020204030204" pitchFamily="49" charset="0"/>
            </a:endParaRPr>
          </a:p>
          <a:p>
            <a:pPr marL="0" indent="0">
              <a:lnSpc>
                <a:spcPct val="120000"/>
              </a:lnSpc>
              <a:spcBef>
                <a:spcPts val="0"/>
              </a:spcBef>
              <a:spcAft>
                <a:spcPts val="0"/>
              </a:spcAft>
              <a:buNone/>
              <a:tabLst>
                <a:tab pos="857250" algn="l"/>
              </a:tabLst>
            </a:pPr>
            <a:r>
              <a:rPr lang="en-US" altLang="en-US" sz="1800" dirty="0">
                <a:solidFill>
                  <a:srgbClr val="0432FF"/>
                </a:solidFill>
                <a:latin typeface="Consolas" panose="020B0609020204030204" pitchFamily="49" charset="0"/>
                <a:cs typeface="Consolas" panose="020B0609020204030204" pitchFamily="49" charset="0"/>
              </a:rPr>
              <a:t>if</a:t>
            </a:r>
            <a:r>
              <a:rPr lang="en-US" altLang="en-US" sz="1800" dirty="0">
                <a:latin typeface="Consolas" panose="020B0609020204030204" pitchFamily="49" charset="0"/>
                <a:cs typeface="Consolas" panose="020B0609020204030204" pitchFamily="49" charset="0"/>
              </a:rPr>
              <a:t> ((</a:t>
            </a:r>
            <a:r>
              <a:rPr lang="en-US" altLang="en-US" sz="1800" dirty="0" err="1">
                <a:latin typeface="Consolas" panose="020B0609020204030204" pitchFamily="49" charset="0"/>
                <a:cs typeface="Consolas" panose="020B0609020204030204" pitchFamily="49" charset="0"/>
              </a:rPr>
              <a:t>fahrenheit</a:t>
            </a:r>
            <a:r>
              <a:rPr lang="en-US" altLang="en-US" sz="1800" dirty="0">
                <a:latin typeface="Consolas" panose="020B0609020204030204" pitchFamily="49" charset="0"/>
                <a:cs typeface="Consolas" panose="020B0609020204030204" pitchFamily="49" charset="0"/>
              </a:rPr>
              <a:t> &gt;= 50) &amp;&amp; (</a:t>
            </a:r>
            <a:r>
              <a:rPr lang="en-US" altLang="en-US" sz="1800" dirty="0" err="1">
                <a:latin typeface="Consolas" panose="020B0609020204030204" pitchFamily="49" charset="0"/>
                <a:cs typeface="Consolas" panose="020B0609020204030204" pitchFamily="49" charset="0"/>
              </a:rPr>
              <a:t>fahrenheit</a:t>
            </a:r>
            <a:r>
              <a:rPr lang="en-US" altLang="en-US" sz="1800" dirty="0">
                <a:latin typeface="Consolas" panose="020B0609020204030204" pitchFamily="49" charset="0"/>
                <a:cs typeface="Consolas" panose="020B0609020204030204" pitchFamily="49" charset="0"/>
              </a:rPr>
              <a:t> &lt;= 80)) {</a:t>
            </a:r>
          </a:p>
          <a:p>
            <a:pPr marL="0" indent="0">
              <a:lnSpc>
                <a:spcPct val="120000"/>
              </a:lnSpc>
              <a:spcBef>
                <a:spcPts val="0"/>
              </a:spcBef>
              <a:spcAft>
                <a:spcPts val="0"/>
              </a:spcAft>
              <a:buNone/>
              <a:tabLst>
                <a:tab pos="857250" algn="l"/>
              </a:tabLst>
            </a:pPr>
            <a:r>
              <a:rPr lang="en-US" altLang="en-US" sz="1800" dirty="0">
                <a:latin typeface="Consolas" panose="020B0609020204030204" pitchFamily="49" charset="0"/>
                <a:cs typeface="Consolas" panose="020B0609020204030204" pitchFamily="49" charset="0"/>
              </a:rPr>
              <a:t>   PRINTLINE (</a:t>
            </a:r>
            <a:r>
              <a:rPr lang="en-US" altLang="en-US" sz="1800" dirty="0">
                <a:solidFill>
                  <a:srgbClr val="C00000"/>
                </a:solidFill>
                <a:latin typeface="Consolas" panose="020B0609020204030204" pitchFamily="49" charset="0"/>
                <a:cs typeface="Consolas" panose="020B0609020204030204" pitchFamily="49" charset="0"/>
              </a:rPr>
              <a:t>"It’s a pretty good day!"</a:t>
            </a:r>
            <a:r>
              <a:rPr lang="en-US" altLang="en-US" sz="1800" dirty="0">
                <a:latin typeface="Consolas" panose="020B0609020204030204" pitchFamily="49" charset="0"/>
                <a:cs typeface="Consolas" panose="020B0609020204030204" pitchFamily="49" charset="0"/>
              </a:rPr>
              <a:t>);</a:t>
            </a:r>
          </a:p>
          <a:p>
            <a:pPr marL="0" indent="0">
              <a:lnSpc>
                <a:spcPct val="120000"/>
              </a:lnSpc>
              <a:spcBef>
                <a:spcPts val="0"/>
              </a:spcBef>
              <a:spcAft>
                <a:spcPts val="0"/>
              </a:spcAft>
              <a:buNone/>
              <a:tabLst>
                <a:tab pos="857250" algn="l"/>
              </a:tabLst>
            </a:pPr>
            <a:r>
              <a:rPr lang="en-US" altLang="en-US" sz="1800" dirty="0">
                <a:latin typeface="Consolas" panose="020B0609020204030204" pitchFamily="49" charset="0"/>
                <a:cs typeface="Consolas" panose="020B0609020204030204" pitchFamily="49" charset="0"/>
              </a:rPr>
              <a:t>}</a:t>
            </a:r>
          </a:p>
          <a:p>
            <a:pPr marL="0" indent="0">
              <a:lnSpc>
                <a:spcPct val="120000"/>
              </a:lnSpc>
              <a:spcBef>
                <a:spcPts val="0"/>
              </a:spcBef>
              <a:spcAft>
                <a:spcPts val="0"/>
              </a:spcAft>
              <a:buNone/>
              <a:tabLst>
                <a:tab pos="857250" algn="l"/>
              </a:tabLst>
            </a:pPr>
            <a:r>
              <a:rPr lang="en-US" altLang="en-US" sz="1800" dirty="0">
                <a:solidFill>
                  <a:srgbClr val="0432FF"/>
                </a:solidFill>
                <a:latin typeface="Consolas" panose="020B0609020204030204" pitchFamily="49" charset="0"/>
                <a:cs typeface="Consolas" panose="020B0609020204030204" pitchFamily="49" charset="0"/>
              </a:rPr>
              <a:t>else</a:t>
            </a:r>
            <a:r>
              <a:rPr lang="en-US" altLang="en-US" sz="1800" dirty="0">
                <a:latin typeface="Consolas" panose="020B0609020204030204" pitchFamily="49" charset="0"/>
                <a:cs typeface="Consolas" panose="020B0609020204030204" pitchFamily="49" charset="0"/>
              </a:rPr>
              <a:t>{</a:t>
            </a:r>
          </a:p>
          <a:p>
            <a:pPr marL="0" indent="0">
              <a:lnSpc>
                <a:spcPct val="120000"/>
              </a:lnSpc>
              <a:spcBef>
                <a:spcPts val="0"/>
              </a:spcBef>
              <a:spcAft>
                <a:spcPts val="0"/>
              </a:spcAft>
              <a:buNone/>
              <a:tabLst>
                <a:tab pos="857250" algn="l"/>
              </a:tabLst>
            </a:pPr>
            <a:r>
              <a:rPr lang="en-US" altLang="en-US" sz="1800" dirty="0">
                <a:latin typeface="Consolas" panose="020B0609020204030204" pitchFamily="49" charset="0"/>
                <a:cs typeface="Consolas" panose="020B0609020204030204" pitchFamily="49" charset="0"/>
              </a:rPr>
              <a:t>   PRINTLINE (</a:t>
            </a:r>
            <a:r>
              <a:rPr lang="en-US" altLang="en-US" sz="1800" dirty="0">
                <a:solidFill>
                  <a:srgbClr val="C00000"/>
                </a:solidFill>
                <a:latin typeface="Consolas" panose="020B0609020204030204" pitchFamily="49" charset="0"/>
                <a:cs typeface="Consolas" panose="020B0609020204030204" pitchFamily="49" charset="0"/>
              </a:rPr>
              <a:t>"It may be better to stay inside."</a:t>
            </a:r>
            <a:r>
              <a:rPr lang="en-US" altLang="en-US" sz="1800" dirty="0">
                <a:latin typeface="Consolas" panose="020B0609020204030204" pitchFamily="49" charset="0"/>
                <a:cs typeface="Consolas" panose="020B0609020204030204" pitchFamily="49" charset="0"/>
              </a:rPr>
              <a:t>);</a:t>
            </a:r>
          </a:p>
          <a:p>
            <a:pPr marL="0" indent="0">
              <a:lnSpc>
                <a:spcPct val="120000"/>
              </a:lnSpc>
              <a:spcBef>
                <a:spcPts val="0"/>
              </a:spcBef>
              <a:spcAft>
                <a:spcPts val="0"/>
              </a:spcAft>
              <a:buNone/>
              <a:tabLst>
                <a:tab pos="857250" algn="l"/>
              </a:tabLst>
            </a:pPr>
            <a:r>
              <a:rPr lang="en-US" altLang="en-US" sz="1800" dirty="0">
                <a:latin typeface="Consolas" panose="020B0609020204030204" pitchFamily="49" charset="0"/>
                <a:cs typeface="Consolas" panose="020B0609020204030204" pitchFamily="49" charset="0"/>
              </a:rPr>
              <a:t>}</a:t>
            </a:r>
          </a:p>
        </p:txBody>
      </p:sp>
      <p:pic>
        <p:nvPicPr>
          <p:cNvPr id="8" name="Picture 12" descr="C Sharp Logo">
            <a:extLst>
              <a:ext uri="{FF2B5EF4-FFF2-40B4-BE49-F238E27FC236}">
                <a16:creationId xmlns:a16="http://schemas.microsoft.com/office/drawing/2014/main" id="{DB352276-E877-984F-A63D-4FA0074E00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2900" y="4648200"/>
            <a:ext cx="9525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Java Logo">
            <a:extLst>
              <a:ext uri="{FF2B5EF4-FFF2-40B4-BE49-F238E27FC236}">
                <a16:creationId xmlns:a16="http://schemas.microsoft.com/office/drawing/2014/main" id="{4A9F16AA-C0C5-9748-9E67-FBE6DF2693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7645" y="2670924"/>
            <a:ext cx="1108075" cy="11064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logo showing C++" title="C++ Logo">
            <a:extLst>
              <a:ext uri="{FF2B5EF4-FFF2-40B4-BE49-F238E27FC236}">
                <a16:creationId xmlns:a16="http://schemas.microsoft.com/office/drawing/2014/main" id="{51F6D207-BB74-B249-BDBB-092118D02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6250" y="1033609"/>
            <a:ext cx="685800" cy="769879"/>
          </a:xfrm>
          <a:prstGeom prst="rect">
            <a:avLst/>
          </a:prstGeom>
        </p:spPr>
      </p:pic>
    </p:spTree>
    <p:extLst>
      <p:ext uri="{BB962C8B-B14F-4D97-AF65-F5344CB8AC3E}">
        <p14:creationId xmlns:p14="http://schemas.microsoft.com/office/powerpoint/2010/main" val="6248676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99135" rIns="0" bIns="0" rtlCol="0">
            <a:noAutofit/>
          </a:bodyPr>
          <a:lstStyle/>
          <a:p>
            <a:pPr marL="12700">
              <a:lnSpc>
                <a:spcPts val="5235"/>
              </a:lnSpc>
            </a:pPr>
            <a:r>
              <a:rPr lang="en-US" sz="3600" b="1" dirty="0">
                <a:cs typeface="Arial"/>
              </a:rPr>
              <a:t>8. Structure of an </a:t>
            </a:r>
            <a:r>
              <a:rPr lang="en-US" sz="3600" b="1" i="1" dirty="0">
                <a:cs typeface="Arial"/>
              </a:rPr>
              <a:t>IF-ELSE-IF</a:t>
            </a:r>
            <a:endParaRPr sz="3600" b="1" dirty="0">
              <a:cs typeface="Arial"/>
            </a:endParaRPr>
          </a:p>
        </p:txBody>
      </p:sp>
      <p:sp>
        <p:nvSpPr>
          <p:cNvPr id="7" name="Content Placeholder 6">
            <a:extLst>
              <a:ext uri="{FF2B5EF4-FFF2-40B4-BE49-F238E27FC236}">
                <a16:creationId xmlns:a16="http://schemas.microsoft.com/office/drawing/2014/main" id="{A9E11AD0-B1CB-0B49-8996-ABE299C80E95}"/>
              </a:ext>
            </a:extLst>
          </p:cNvPr>
          <p:cNvSpPr>
            <a:spLocks noGrp="1"/>
          </p:cNvSpPr>
          <p:nvPr>
            <p:ph idx="1"/>
          </p:nvPr>
        </p:nvSpPr>
        <p:spPr>
          <a:xfrm>
            <a:off x="501650" y="1524000"/>
            <a:ext cx="8667750" cy="4351339"/>
          </a:xfrm>
        </p:spPr>
        <p:txBody>
          <a:bodyPr>
            <a:noAutofit/>
          </a:bodyPr>
          <a:lstStyle/>
          <a:p>
            <a:pPr marL="0" indent="0">
              <a:lnSpc>
                <a:spcPct val="100000"/>
              </a:lnSpc>
              <a:spcBef>
                <a:spcPts val="0"/>
              </a:spcBef>
              <a:spcAft>
                <a:spcPts val="0"/>
              </a:spcAft>
              <a:buNone/>
              <a:tabLst>
                <a:tab pos="354965" algn="l"/>
              </a:tabLst>
            </a:pPr>
            <a:r>
              <a:rPr lang="en-US" sz="2400" spc="-10" dirty="0">
                <a:cs typeface="Arial"/>
              </a:rPr>
              <a:t>S</a:t>
            </a:r>
            <a:r>
              <a:rPr lang="en-US" sz="2400" dirty="0">
                <a:cs typeface="Arial"/>
              </a:rPr>
              <a:t>electing</a:t>
            </a:r>
            <a:r>
              <a:rPr lang="en-US" sz="2400" spc="-20" dirty="0">
                <a:cs typeface="Arial"/>
              </a:rPr>
              <a:t> </a:t>
            </a:r>
            <a:r>
              <a:rPr lang="en-US" sz="2400" u="sng" dirty="0">
                <a:cs typeface="Arial"/>
              </a:rPr>
              <a:t>one</a:t>
            </a:r>
            <a:r>
              <a:rPr lang="en-US" sz="2400" u="sng" spc="-15" dirty="0">
                <a:cs typeface="Arial"/>
              </a:rPr>
              <a:t> </a:t>
            </a:r>
            <a:r>
              <a:rPr lang="en-US" sz="2400" u="sng" dirty="0">
                <a:cs typeface="Arial"/>
              </a:rPr>
              <a:t>from</a:t>
            </a:r>
            <a:r>
              <a:rPr lang="en-US" sz="2400" u="sng" spc="-35" dirty="0">
                <a:cs typeface="Arial"/>
              </a:rPr>
              <a:t> </a:t>
            </a:r>
            <a:r>
              <a:rPr lang="en-US" sz="2400" u="sng" dirty="0">
                <a:cs typeface="Arial"/>
              </a:rPr>
              <a:t>many</a:t>
            </a:r>
          </a:p>
          <a:p>
            <a:pPr marL="0" indent="0">
              <a:lnSpc>
                <a:spcPct val="100000"/>
              </a:lnSpc>
              <a:spcBef>
                <a:spcPts val="0"/>
              </a:spcBef>
              <a:spcAft>
                <a:spcPts val="0"/>
              </a:spcAft>
              <a:buNone/>
              <a:tabLst>
                <a:tab pos="354965" algn="l"/>
              </a:tabLst>
            </a:pPr>
            <a:r>
              <a:rPr lang="en-US" sz="2400" spc="-10" dirty="0">
                <a:cs typeface="Arial"/>
              </a:rPr>
              <a:t>A</a:t>
            </a:r>
            <a:r>
              <a:rPr lang="en-US" sz="2400" dirty="0">
                <a:cs typeface="Arial"/>
              </a:rPr>
              <a:t>s soon</a:t>
            </a:r>
            <a:r>
              <a:rPr lang="en-US" sz="2400" spc="-25" dirty="0">
                <a:cs typeface="Arial"/>
              </a:rPr>
              <a:t> </a:t>
            </a:r>
            <a:r>
              <a:rPr lang="en-US" sz="2400" dirty="0">
                <a:cs typeface="Arial"/>
              </a:rPr>
              <a:t>as</a:t>
            </a:r>
            <a:r>
              <a:rPr lang="en-US" sz="2400" spc="-15" dirty="0">
                <a:cs typeface="Arial"/>
              </a:rPr>
              <a:t> </a:t>
            </a:r>
            <a:r>
              <a:rPr lang="en-US" sz="2400" dirty="0">
                <a:cs typeface="Arial"/>
              </a:rPr>
              <a:t>one</a:t>
            </a:r>
            <a:r>
              <a:rPr lang="en-US" sz="2400" spc="-15" dirty="0">
                <a:cs typeface="Arial"/>
              </a:rPr>
              <a:t> </a:t>
            </a:r>
            <a:r>
              <a:rPr lang="en-US" sz="2400" dirty="0">
                <a:cs typeface="Arial"/>
              </a:rPr>
              <a:t>is</a:t>
            </a:r>
            <a:r>
              <a:rPr lang="en-US" sz="2400" spc="-15" dirty="0">
                <a:cs typeface="Arial"/>
              </a:rPr>
              <a:t> </a:t>
            </a:r>
            <a:r>
              <a:rPr lang="en-US" sz="2400" dirty="0">
                <a:cs typeface="Arial"/>
              </a:rPr>
              <a:t>true,</a:t>
            </a:r>
            <a:r>
              <a:rPr lang="en-US" sz="2400" spc="-25" dirty="0">
                <a:cs typeface="Arial"/>
              </a:rPr>
              <a:t> </a:t>
            </a:r>
            <a:r>
              <a:rPr lang="en-US" sz="2400" dirty="0">
                <a:cs typeface="Arial"/>
              </a:rPr>
              <a:t>the</a:t>
            </a:r>
            <a:r>
              <a:rPr lang="en-US" sz="2400" spc="-25" dirty="0">
                <a:cs typeface="Arial"/>
              </a:rPr>
              <a:t> </a:t>
            </a:r>
            <a:r>
              <a:rPr lang="en-US" sz="2400" dirty="0">
                <a:cs typeface="Arial"/>
              </a:rPr>
              <a:t>re</a:t>
            </a:r>
            <a:r>
              <a:rPr lang="en-US" sz="2400" spc="5" dirty="0">
                <a:cs typeface="Arial"/>
              </a:rPr>
              <a:t>s</a:t>
            </a:r>
            <a:r>
              <a:rPr lang="en-US" sz="2400" dirty="0">
                <a:cs typeface="Arial"/>
              </a:rPr>
              <a:t>t</a:t>
            </a:r>
            <a:r>
              <a:rPr lang="en-US" sz="2400" spc="-35" dirty="0">
                <a:cs typeface="Arial"/>
              </a:rPr>
              <a:t> </a:t>
            </a:r>
            <a:r>
              <a:rPr lang="en-US" sz="2400" dirty="0">
                <a:cs typeface="Arial"/>
              </a:rPr>
              <a:t>are</a:t>
            </a:r>
            <a:r>
              <a:rPr lang="en-US" sz="2400" spc="-25" dirty="0">
                <a:cs typeface="Arial"/>
              </a:rPr>
              <a:t> </a:t>
            </a:r>
            <a:r>
              <a:rPr lang="en-US" sz="2400" dirty="0">
                <a:cs typeface="Arial"/>
              </a:rPr>
              <a:t>not</a:t>
            </a:r>
            <a:r>
              <a:rPr lang="en-US" sz="2400" spc="-25" dirty="0">
                <a:cs typeface="Arial"/>
              </a:rPr>
              <a:t> </a:t>
            </a:r>
            <a:r>
              <a:rPr lang="en-US" sz="2400" dirty="0">
                <a:cs typeface="Arial"/>
              </a:rPr>
              <a:t>con</a:t>
            </a:r>
            <a:r>
              <a:rPr lang="en-US" sz="2400" spc="5" dirty="0">
                <a:cs typeface="Arial"/>
              </a:rPr>
              <a:t>s</a:t>
            </a:r>
            <a:r>
              <a:rPr lang="en-US" sz="2400" dirty="0">
                <a:cs typeface="Arial"/>
              </a:rPr>
              <a:t>idered</a:t>
            </a:r>
          </a:p>
          <a:p>
            <a:pPr marL="0" indent="0">
              <a:lnSpc>
                <a:spcPct val="100000"/>
              </a:lnSpc>
              <a:spcBef>
                <a:spcPts val="0"/>
              </a:spcBef>
              <a:spcAft>
                <a:spcPts val="0"/>
              </a:spcAft>
              <a:buNone/>
              <a:tabLst>
                <a:tab pos="354965" algn="l"/>
              </a:tabLst>
            </a:pPr>
            <a:r>
              <a:rPr lang="en-US" sz="2400" dirty="0">
                <a:cs typeface="Arial"/>
              </a:rPr>
              <a:t>Has</a:t>
            </a:r>
            <a:r>
              <a:rPr lang="en-US" sz="2400" spc="-15" dirty="0">
                <a:cs typeface="Arial"/>
              </a:rPr>
              <a:t> </a:t>
            </a:r>
            <a:r>
              <a:rPr lang="en-US" sz="2400" dirty="0">
                <a:cs typeface="Arial"/>
              </a:rPr>
              <a:t>format:</a:t>
            </a:r>
            <a:br>
              <a:rPr lang="en-US" sz="2400" dirty="0">
                <a:cs typeface="Arial"/>
              </a:rPr>
            </a:br>
            <a:endParaRPr lang="en-US" sz="2400" dirty="0">
              <a:cs typeface="Arial"/>
            </a:endParaRPr>
          </a:p>
          <a:p>
            <a:pPr marL="0" indent="0">
              <a:spcBef>
                <a:spcPts val="0"/>
              </a:spcBef>
              <a:spcAft>
                <a:spcPts val="0"/>
              </a:spcAft>
              <a:buNone/>
            </a:pPr>
            <a:r>
              <a:rPr lang="en-US" sz="1800" b="1" dirty="0">
                <a:solidFill>
                  <a:srgbClr val="0432FF"/>
                </a:solidFill>
                <a:latin typeface="Consolas" panose="020B0609020204030204" pitchFamily="49" charset="0"/>
                <a:cs typeface="Consolas" panose="020B0609020204030204" pitchFamily="49" charset="0"/>
              </a:rPr>
              <a:t>IF</a:t>
            </a:r>
            <a:r>
              <a:rPr lang="en-US" sz="1800" dirty="0">
                <a:latin typeface="Consolas" panose="020B0609020204030204" pitchFamily="49" charset="0"/>
                <a:cs typeface="Consolas" panose="020B0609020204030204" pitchFamily="49" charset="0"/>
              </a:rPr>
              <a:t> (condition) </a:t>
            </a:r>
            <a:r>
              <a:rPr lang="en-US" sz="1800" b="1" dirty="0">
                <a:solidFill>
                  <a:srgbClr val="0432FF"/>
                </a:solidFill>
                <a:latin typeface="Consolas" panose="020B0609020204030204" pitchFamily="49" charset="0"/>
                <a:cs typeface="Consolas" panose="020B0609020204030204" pitchFamily="49" charset="0"/>
              </a:rPr>
              <a:t>THEN</a:t>
            </a:r>
          </a:p>
          <a:p>
            <a:pPr marL="0" indent="0">
              <a:spcBef>
                <a:spcPts val="0"/>
              </a:spcBef>
              <a:spcAft>
                <a:spcPts val="0"/>
              </a:spcAft>
              <a:buNone/>
            </a:pPr>
            <a:r>
              <a:rPr lang="en-US" sz="1800" dirty="0">
                <a:solidFill>
                  <a:srgbClr val="339933"/>
                </a:solidFill>
                <a:latin typeface="Consolas" panose="020B0609020204030204" pitchFamily="49" charset="0"/>
                <a:cs typeface="Consolas" panose="020B0609020204030204" pitchFamily="49" charset="0"/>
              </a:rPr>
              <a:t>   //</a:t>
            </a:r>
            <a:r>
              <a:rPr lang="en-US" sz="1800" dirty="0" err="1">
                <a:solidFill>
                  <a:srgbClr val="339933"/>
                </a:solidFill>
                <a:latin typeface="Consolas" panose="020B0609020204030204" pitchFamily="49" charset="0"/>
                <a:cs typeface="Consolas" panose="020B0609020204030204" pitchFamily="49" charset="0"/>
              </a:rPr>
              <a:t>statementBlock</a:t>
            </a:r>
            <a:r>
              <a:rPr lang="en-US" sz="1800" dirty="0">
                <a:solidFill>
                  <a:srgbClr val="339933"/>
                </a:solidFill>
                <a:latin typeface="Consolas" panose="020B0609020204030204" pitchFamily="49" charset="0"/>
                <a:cs typeface="Consolas" panose="020B0609020204030204" pitchFamily="49" charset="0"/>
              </a:rPr>
              <a:t> that executes if the above </a:t>
            </a:r>
            <a:r>
              <a:rPr lang="en-US" sz="1800" dirty="0" err="1">
                <a:solidFill>
                  <a:srgbClr val="339933"/>
                </a:solidFill>
                <a:latin typeface="Consolas" panose="020B0609020204030204" pitchFamily="49" charset="0"/>
                <a:cs typeface="Consolas" panose="020B0609020204030204" pitchFamily="49" charset="0"/>
              </a:rPr>
              <a:t>boolean</a:t>
            </a:r>
            <a:r>
              <a:rPr lang="en-US" sz="1800" dirty="0">
                <a:solidFill>
                  <a:srgbClr val="339933"/>
                </a:solidFill>
                <a:latin typeface="Consolas" panose="020B0609020204030204" pitchFamily="49" charset="0"/>
                <a:cs typeface="Consolas" panose="020B0609020204030204" pitchFamily="49" charset="0"/>
              </a:rPr>
              <a:t> is true</a:t>
            </a:r>
          </a:p>
          <a:p>
            <a:pPr marL="0" indent="0">
              <a:spcBef>
                <a:spcPts val="0"/>
              </a:spcBef>
              <a:spcAft>
                <a:spcPts val="0"/>
              </a:spcAft>
              <a:buNone/>
            </a:pPr>
            <a:r>
              <a:rPr lang="en-US" sz="1800" b="1" dirty="0">
                <a:solidFill>
                  <a:srgbClr val="0432FF"/>
                </a:solidFill>
                <a:latin typeface="Consolas" panose="020B0609020204030204" pitchFamily="49" charset="0"/>
                <a:cs typeface="Consolas" panose="020B0609020204030204" pitchFamily="49" charset="0"/>
              </a:rPr>
              <a:t>ELSE IF</a:t>
            </a:r>
            <a:r>
              <a:rPr lang="en-US" sz="1800" b="1" dirty="0">
                <a:latin typeface="Consolas" panose="020B0609020204030204" pitchFamily="49" charset="0"/>
                <a:cs typeface="Consolas" panose="020B0609020204030204" pitchFamily="49" charset="0"/>
              </a:rPr>
              <a:t> </a:t>
            </a:r>
            <a:r>
              <a:rPr lang="en-US" sz="1800" dirty="0">
                <a:latin typeface="Consolas" panose="020B0609020204030204" pitchFamily="49" charset="0"/>
                <a:cs typeface="Consolas" panose="020B0609020204030204" pitchFamily="49" charset="0"/>
              </a:rPr>
              <a:t>(condition) </a:t>
            </a:r>
            <a:r>
              <a:rPr lang="en-US" sz="1800" b="1" dirty="0">
                <a:solidFill>
                  <a:srgbClr val="0432FF"/>
                </a:solidFill>
                <a:latin typeface="Consolas" panose="020B0609020204030204" pitchFamily="49" charset="0"/>
                <a:cs typeface="Consolas" panose="020B0609020204030204" pitchFamily="49" charset="0"/>
              </a:rPr>
              <a:t>THEN</a:t>
            </a:r>
          </a:p>
          <a:p>
            <a:pPr marL="0" indent="0">
              <a:spcBef>
                <a:spcPts val="0"/>
              </a:spcBef>
              <a:spcAft>
                <a:spcPts val="0"/>
              </a:spcAft>
              <a:buNone/>
            </a:pPr>
            <a:r>
              <a:rPr lang="en-US" sz="1800" dirty="0">
                <a:solidFill>
                  <a:srgbClr val="339933"/>
                </a:solidFill>
                <a:latin typeface="Consolas" panose="020B0609020204030204" pitchFamily="49" charset="0"/>
                <a:cs typeface="Consolas" panose="020B0609020204030204" pitchFamily="49" charset="0"/>
              </a:rPr>
              <a:t>   //</a:t>
            </a:r>
            <a:r>
              <a:rPr lang="en-US" sz="1800" dirty="0" err="1">
                <a:solidFill>
                  <a:srgbClr val="339933"/>
                </a:solidFill>
                <a:latin typeface="Consolas" panose="020B0609020204030204" pitchFamily="49" charset="0"/>
                <a:cs typeface="Consolas" panose="020B0609020204030204" pitchFamily="49" charset="0"/>
              </a:rPr>
              <a:t>statementBlock</a:t>
            </a:r>
            <a:r>
              <a:rPr lang="en-US" sz="1800" dirty="0">
                <a:solidFill>
                  <a:srgbClr val="339933"/>
                </a:solidFill>
                <a:latin typeface="Consolas" panose="020B0609020204030204" pitchFamily="49" charset="0"/>
                <a:cs typeface="Consolas" panose="020B0609020204030204" pitchFamily="49" charset="0"/>
              </a:rPr>
              <a:t> that executes if the above </a:t>
            </a:r>
            <a:r>
              <a:rPr lang="en-US" sz="1800" dirty="0" err="1">
                <a:solidFill>
                  <a:srgbClr val="339933"/>
                </a:solidFill>
                <a:latin typeface="Consolas" panose="020B0609020204030204" pitchFamily="49" charset="0"/>
                <a:cs typeface="Consolas" panose="020B0609020204030204" pitchFamily="49" charset="0"/>
              </a:rPr>
              <a:t>boolean</a:t>
            </a:r>
            <a:r>
              <a:rPr lang="en-US" sz="1800" dirty="0">
                <a:solidFill>
                  <a:srgbClr val="339933"/>
                </a:solidFill>
                <a:latin typeface="Consolas" panose="020B0609020204030204" pitchFamily="49" charset="0"/>
                <a:cs typeface="Consolas" panose="020B0609020204030204" pitchFamily="49" charset="0"/>
              </a:rPr>
              <a:t> is true</a:t>
            </a:r>
          </a:p>
          <a:p>
            <a:pPr marL="0" indent="0">
              <a:spcBef>
                <a:spcPts val="0"/>
              </a:spcBef>
              <a:spcAft>
                <a:spcPts val="0"/>
              </a:spcAft>
              <a:buNone/>
            </a:pPr>
            <a:r>
              <a:rPr lang="en-US" sz="1800" b="1" dirty="0">
                <a:solidFill>
                  <a:srgbClr val="0432FF"/>
                </a:solidFill>
                <a:latin typeface="Consolas" panose="020B0609020204030204" pitchFamily="49" charset="0"/>
                <a:cs typeface="Consolas" panose="020B0609020204030204" pitchFamily="49" charset="0"/>
              </a:rPr>
              <a:t>ELSE IF</a:t>
            </a:r>
            <a:r>
              <a:rPr lang="en-US" sz="1800" b="1" dirty="0">
                <a:latin typeface="Consolas" panose="020B0609020204030204" pitchFamily="49" charset="0"/>
                <a:cs typeface="Consolas" panose="020B0609020204030204" pitchFamily="49" charset="0"/>
              </a:rPr>
              <a:t> </a:t>
            </a:r>
            <a:r>
              <a:rPr lang="en-US" sz="1800" dirty="0">
                <a:latin typeface="Consolas" panose="020B0609020204030204" pitchFamily="49" charset="0"/>
                <a:cs typeface="Consolas" panose="020B0609020204030204" pitchFamily="49" charset="0"/>
              </a:rPr>
              <a:t>(condition) </a:t>
            </a:r>
            <a:r>
              <a:rPr lang="en-US" sz="1800" b="1" dirty="0">
                <a:solidFill>
                  <a:srgbClr val="0432FF"/>
                </a:solidFill>
                <a:latin typeface="Consolas" panose="020B0609020204030204" pitchFamily="49" charset="0"/>
                <a:cs typeface="Consolas" panose="020B0609020204030204" pitchFamily="49" charset="0"/>
              </a:rPr>
              <a:t>THEN</a:t>
            </a:r>
          </a:p>
          <a:p>
            <a:pPr marL="0" indent="0">
              <a:spcBef>
                <a:spcPts val="0"/>
              </a:spcBef>
              <a:spcAft>
                <a:spcPts val="0"/>
              </a:spcAft>
              <a:buNone/>
            </a:pPr>
            <a:r>
              <a:rPr lang="en-US" sz="1800" dirty="0">
                <a:solidFill>
                  <a:srgbClr val="339933"/>
                </a:solidFill>
                <a:latin typeface="Consolas" panose="020B0609020204030204" pitchFamily="49" charset="0"/>
                <a:cs typeface="Consolas" panose="020B0609020204030204" pitchFamily="49" charset="0"/>
              </a:rPr>
              <a:t>   //</a:t>
            </a:r>
            <a:r>
              <a:rPr lang="en-US" sz="1800" dirty="0" err="1">
                <a:solidFill>
                  <a:srgbClr val="339933"/>
                </a:solidFill>
                <a:latin typeface="Consolas" panose="020B0609020204030204" pitchFamily="49" charset="0"/>
                <a:cs typeface="Consolas" panose="020B0609020204030204" pitchFamily="49" charset="0"/>
              </a:rPr>
              <a:t>statementBlock</a:t>
            </a:r>
            <a:r>
              <a:rPr lang="en-US" sz="1800" dirty="0">
                <a:solidFill>
                  <a:srgbClr val="339933"/>
                </a:solidFill>
                <a:latin typeface="Consolas" panose="020B0609020204030204" pitchFamily="49" charset="0"/>
                <a:cs typeface="Consolas" panose="020B0609020204030204" pitchFamily="49" charset="0"/>
              </a:rPr>
              <a:t> that executes if the above </a:t>
            </a:r>
            <a:r>
              <a:rPr lang="en-US" sz="1800" dirty="0" err="1">
                <a:solidFill>
                  <a:srgbClr val="339933"/>
                </a:solidFill>
                <a:latin typeface="Consolas" panose="020B0609020204030204" pitchFamily="49" charset="0"/>
                <a:cs typeface="Consolas" panose="020B0609020204030204" pitchFamily="49" charset="0"/>
              </a:rPr>
              <a:t>boolean</a:t>
            </a:r>
            <a:r>
              <a:rPr lang="en-US" sz="1800" dirty="0">
                <a:solidFill>
                  <a:srgbClr val="339933"/>
                </a:solidFill>
                <a:latin typeface="Consolas" panose="020B0609020204030204" pitchFamily="49" charset="0"/>
                <a:cs typeface="Consolas" panose="020B0609020204030204" pitchFamily="49" charset="0"/>
              </a:rPr>
              <a:t> is true</a:t>
            </a:r>
          </a:p>
          <a:p>
            <a:pPr marL="0" indent="0">
              <a:spcBef>
                <a:spcPts val="0"/>
              </a:spcBef>
              <a:spcAft>
                <a:spcPts val="0"/>
              </a:spcAft>
              <a:buNone/>
            </a:pPr>
            <a:r>
              <a:rPr lang="en-US" sz="1800" b="1" dirty="0">
                <a:solidFill>
                  <a:srgbClr val="0432FF"/>
                </a:solidFill>
                <a:latin typeface="Consolas" panose="020B0609020204030204" pitchFamily="49" charset="0"/>
                <a:cs typeface="Consolas" panose="020B0609020204030204" pitchFamily="49" charset="0"/>
              </a:rPr>
              <a:t>ELSE</a:t>
            </a:r>
          </a:p>
          <a:p>
            <a:pPr marL="0" indent="0">
              <a:spcBef>
                <a:spcPts val="0"/>
              </a:spcBef>
              <a:spcAft>
                <a:spcPts val="0"/>
              </a:spcAft>
              <a:buNone/>
            </a:pPr>
            <a:r>
              <a:rPr lang="en-US" sz="1800" dirty="0">
                <a:solidFill>
                  <a:srgbClr val="339933"/>
                </a:solidFill>
                <a:latin typeface="Consolas" panose="020B0609020204030204" pitchFamily="49" charset="0"/>
                <a:cs typeface="Consolas" panose="020B0609020204030204" pitchFamily="49" charset="0"/>
              </a:rPr>
              <a:t>   //</a:t>
            </a:r>
            <a:r>
              <a:rPr lang="en-US" sz="1800" dirty="0" err="1">
                <a:solidFill>
                  <a:srgbClr val="339933"/>
                </a:solidFill>
                <a:latin typeface="Consolas" panose="020B0609020204030204" pitchFamily="49" charset="0"/>
                <a:cs typeface="Consolas" panose="020B0609020204030204" pitchFamily="49" charset="0"/>
              </a:rPr>
              <a:t>statementBlock</a:t>
            </a:r>
            <a:r>
              <a:rPr lang="en-US" sz="1800" dirty="0">
                <a:solidFill>
                  <a:srgbClr val="339933"/>
                </a:solidFill>
                <a:latin typeface="Consolas" panose="020B0609020204030204" pitchFamily="49" charset="0"/>
                <a:cs typeface="Consolas" panose="020B0609020204030204" pitchFamily="49" charset="0"/>
              </a:rPr>
              <a:t> that executes if the </a:t>
            </a:r>
            <a:r>
              <a:rPr lang="en-US" sz="1800" u="sng" dirty="0">
                <a:solidFill>
                  <a:srgbClr val="339933"/>
                </a:solidFill>
                <a:latin typeface="Consolas" panose="020B0609020204030204" pitchFamily="49" charset="0"/>
                <a:cs typeface="Consolas" panose="020B0609020204030204" pitchFamily="49" charset="0"/>
              </a:rPr>
              <a:t>nothing</a:t>
            </a:r>
            <a:r>
              <a:rPr lang="en-US" sz="1800" dirty="0">
                <a:solidFill>
                  <a:srgbClr val="339933"/>
                </a:solidFill>
                <a:latin typeface="Consolas" panose="020B0609020204030204" pitchFamily="49" charset="0"/>
                <a:cs typeface="Consolas" panose="020B0609020204030204" pitchFamily="49" charset="0"/>
              </a:rPr>
              <a:t> matched above</a:t>
            </a:r>
          </a:p>
          <a:p>
            <a:pPr marL="0" indent="0">
              <a:spcBef>
                <a:spcPts val="0"/>
              </a:spcBef>
              <a:spcAft>
                <a:spcPts val="0"/>
              </a:spcAft>
              <a:buNone/>
            </a:pPr>
            <a:r>
              <a:rPr lang="en-US" sz="1800" b="1" dirty="0">
                <a:solidFill>
                  <a:srgbClr val="0432FF"/>
                </a:solidFill>
                <a:latin typeface="Consolas" panose="020B0609020204030204" pitchFamily="49" charset="0"/>
                <a:cs typeface="Consolas" panose="020B0609020204030204" pitchFamily="49" charset="0"/>
              </a:rPr>
              <a:t>ENDIF</a:t>
            </a:r>
            <a:endParaRPr lang="en-US" sz="2400" b="1" dirty="0">
              <a:solidFill>
                <a:srgbClr val="0432FF"/>
              </a:solidFill>
              <a:latin typeface="Consolas" panose="020B0609020204030204" pitchFamily="49" charset="0"/>
              <a:cs typeface="Consolas" panose="020B0609020204030204" pitchFamily="49" charset="0"/>
            </a:endParaRPr>
          </a:p>
          <a:p>
            <a:pPr marL="0" indent="0">
              <a:lnSpc>
                <a:spcPct val="100000"/>
              </a:lnSpc>
              <a:spcBef>
                <a:spcPts val="0"/>
              </a:spcBef>
              <a:buNone/>
            </a:pPr>
            <a:endParaRPr lang="en-US" sz="2400" dirty="0">
              <a:latin typeface="Courier New"/>
              <a:cs typeface="Courier New"/>
            </a:endParaRPr>
          </a:p>
          <a:p>
            <a:pPr marL="0" indent="0">
              <a:lnSpc>
                <a:spcPct val="100000"/>
              </a:lnSpc>
              <a:spcBef>
                <a:spcPts val="0"/>
              </a:spcBef>
              <a:spcAft>
                <a:spcPts val="0"/>
              </a:spcAft>
              <a:buNone/>
            </a:pPr>
            <a:r>
              <a:rPr lang="en-US" sz="1800" b="1" dirty="0">
                <a:solidFill>
                  <a:schemeClr val="tx1"/>
                </a:solidFill>
                <a:latin typeface="Courier New"/>
                <a:cs typeface="Courier New"/>
              </a:rPr>
              <a:t>Note: only one set of statements will ever </a:t>
            </a:r>
            <a:br>
              <a:rPr lang="en-US" sz="1800" b="1" dirty="0">
                <a:solidFill>
                  <a:schemeClr val="tx1"/>
                </a:solidFill>
                <a:latin typeface="Courier New"/>
                <a:cs typeface="Courier New"/>
              </a:rPr>
            </a:br>
            <a:r>
              <a:rPr lang="en-US" sz="1800" b="1" dirty="0">
                <a:solidFill>
                  <a:schemeClr val="tx1"/>
                </a:solidFill>
                <a:latin typeface="Courier New"/>
                <a:cs typeface="Courier New"/>
              </a:rPr>
              <a:t>execute. Trailing else is optional</a:t>
            </a:r>
            <a:br>
              <a:rPr lang="en-US" sz="2400" dirty="0">
                <a:cs typeface="Arial"/>
              </a:rPr>
            </a:br>
            <a:endParaRPr lang="en-US" sz="2400" dirty="0">
              <a:cs typeface="Arial"/>
            </a:endParaRPr>
          </a:p>
          <a:p>
            <a:pPr marL="0" indent="0">
              <a:spcBef>
                <a:spcPts val="0"/>
              </a:spcBef>
              <a:spcAft>
                <a:spcPts val="0"/>
              </a:spcAft>
              <a:buNone/>
            </a:pPr>
            <a:endParaRPr lang="en-US" sz="2400" dirty="0"/>
          </a:p>
        </p:txBody>
      </p:sp>
    </p:spTree>
    <p:extLst>
      <p:ext uri="{BB962C8B-B14F-4D97-AF65-F5344CB8AC3E}">
        <p14:creationId xmlns:p14="http://schemas.microsoft.com/office/powerpoint/2010/main" val="14660406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Box 6"/>
          <p:cNvSpPr txBox="1"/>
          <p:nvPr/>
        </p:nvSpPr>
        <p:spPr>
          <a:xfrm>
            <a:off x="6400800" y="5257800"/>
            <a:ext cx="2286000" cy="1022351"/>
          </a:xfrm>
          <a:prstGeom prst="rect">
            <a:avLst/>
          </a:prstGeom>
          <a:solidFill>
            <a:schemeClr val="bg1"/>
          </a:solidFill>
        </p:spPr>
        <p:txBody>
          <a:bodyPr wrap="square" rtlCol="0">
            <a:spAutoFit/>
          </a:bodyPr>
          <a:lstStyle/>
          <a:p>
            <a:endParaRPr lang="en-US"/>
          </a:p>
        </p:txBody>
      </p:sp>
      <p:sp>
        <p:nvSpPr>
          <p:cNvPr id="16" name="Title 15">
            <a:extLst>
              <a:ext uri="{FF2B5EF4-FFF2-40B4-BE49-F238E27FC236}">
                <a16:creationId xmlns:a16="http://schemas.microsoft.com/office/drawing/2014/main" id="{7A4FD32F-8CDD-1F49-AA85-9AD6E8DB45AD}"/>
              </a:ext>
            </a:extLst>
          </p:cNvPr>
          <p:cNvSpPr>
            <a:spLocks noGrp="1"/>
          </p:cNvSpPr>
          <p:nvPr>
            <p:ph type="title"/>
          </p:nvPr>
        </p:nvSpPr>
        <p:spPr>
          <a:xfrm>
            <a:off x="800100" y="331634"/>
            <a:ext cx="7543800" cy="931862"/>
          </a:xfrm>
        </p:spPr>
        <p:txBody>
          <a:bodyPr>
            <a:normAutofit/>
          </a:bodyPr>
          <a:lstStyle/>
          <a:p>
            <a:r>
              <a:rPr lang="en-US" altLang="en-US" sz="3600" b="1" dirty="0"/>
              <a:t>8. Logic of an </a:t>
            </a:r>
            <a:r>
              <a:rPr lang="en-US" altLang="en-US" sz="3600" b="1" i="1" dirty="0"/>
              <a:t>IF-ELSE-IF</a:t>
            </a:r>
            <a:endParaRPr lang="en-US" sz="3600" b="1" dirty="0"/>
          </a:p>
        </p:txBody>
      </p:sp>
      <p:pic>
        <p:nvPicPr>
          <p:cNvPr id="20" name="Picture 19" descr="An image that shows a flow chart based on a condition.  If the condition is true, statement block #1 is executed.  Otherwise, if the second condition is true, the second statement block is executed.  This continues for several statement blocks.  If all conditions are false, the final statement block executes.">
            <a:extLst>
              <a:ext uri="{FF2B5EF4-FFF2-40B4-BE49-F238E27FC236}">
                <a16:creationId xmlns:a16="http://schemas.microsoft.com/office/drawing/2014/main" id="{CCFCCA10-BA0F-144F-93F1-DC98ACAC2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31188"/>
            <a:ext cx="7894910" cy="4888182"/>
          </a:xfrm>
          <a:prstGeom prst="rect">
            <a:avLst/>
          </a:prstGeom>
        </p:spPr>
      </p:pic>
    </p:spTree>
    <p:extLst>
      <p:ext uri="{BB962C8B-B14F-4D97-AF65-F5344CB8AC3E}">
        <p14:creationId xmlns:p14="http://schemas.microsoft.com/office/powerpoint/2010/main" val="1443722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6724" y="304800"/>
            <a:ext cx="7886700" cy="1006474"/>
          </a:xfrm>
          <a:prstGeom prst="rect">
            <a:avLst/>
          </a:prstGeom>
        </p:spPr>
        <p:txBody>
          <a:bodyPr vert="horz" wrap="square" lIns="0" tIns="199135" rIns="0" bIns="0" rtlCol="0">
            <a:noAutofit/>
          </a:bodyPr>
          <a:lstStyle/>
          <a:p>
            <a:pPr marL="12700">
              <a:lnSpc>
                <a:spcPts val="5235"/>
              </a:lnSpc>
            </a:pPr>
            <a:r>
              <a:rPr sz="4000" b="1" spc="-495" dirty="0">
                <a:cs typeface="Arial"/>
              </a:rPr>
              <a:t>T</a:t>
            </a:r>
            <a:r>
              <a:rPr sz="4000" b="1" spc="0" dirty="0">
                <a:cs typeface="Arial"/>
              </a:rPr>
              <a:t>opics</a:t>
            </a:r>
            <a:endParaRPr sz="4000" b="1" dirty="0">
              <a:cs typeface="Arial"/>
            </a:endParaRPr>
          </a:p>
        </p:txBody>
      </p:sp>
      <p:sp>
        <p:nvSpPr>
          <p:cNvPr id="3" name="object 3"/>
          <p:cNvSpPr txBox="1"/>
          <p:nvPr/>
        </p:nvSpPr>
        <p:spPr>
          <a:xfrm>
            <a:off x="466724" y="1828800"/>
            <a:ext cx="8448675" cy="4191000"/>
          </a:xfrm>
          <a:prstGeom prst="rect">
            <a:avLst/>
          </a:prstGeom>
        </p:spPr>
        <p:txBody>
          <a:bodyPr vert="horz" wrap="square" lIns="0" tIns="0" rIns="0" bIns="0" rtlCol="0">
            <a:noAutofit/>
          </a:bodyPr>
          <a:lstStyle/>
          <a:p>
            <a:pPr marL="526415" indent="-514350">
              <a:buFont typeface="+mj-lt"/>
              <a:buAutoNum type="arabicPeriod"/>
              <a:tabLst>
                <a:tab pos="354965" algn="l"/>
              </a:tabLst>
            </a:pPr>
            <a:r>
              <a:rPr sz="2400" dirty="0">
                <a:latin typeface="+mn-lt"/>
                <a:cs typeface="Arial"/>
              </a:rPr>
              <a:t>Fl</a:t>
            </a:r>
            <a:r>
              <a:rPr sz="2400" spc="-15" dirty="0">
                <a:latin typeface="+mn-lt"/>
                <a:cs typeface="Arial"/>
              </a:rPr>
              <a:t>o</a:t>
            </a:r>
            <a:r>
              <a:rPr sz="2400" spc="0" dirty="0">
                <a:latin typeface="+mn-lt"/>
                <a:cs typeface="Arial"/>
              </a:rPr>
              <a:t>w</a:t>
            </a:r>
            <a:r>
              <a:rPr sz="2400" spc="-15" dirty="0">
                <a:latin typeface="+mn-lt"/>
                <a:cs typeface="Arial"/>
              </a:rPr>
              <a:t> </a:t>
            </a:r>
            <a:r>
              <a:rPr lang="en-US" sz="2400" spc="0" dirty="0">
                <a:latin typeface="+mn-lt"/>
                <a:cs typeface="Arial"/>
              </a:rPr>
              <a:t>of Control</a:t>
            </a:r>
          </a:p>
          <a:p>
            <a:pPr marL="526415" indent="-514350">
              <a:buFont typeface="+mj-lt"/>
              <a:buAutoNum type="arabicPeriod"/>
              <a:tabLst>
                <a:tab pos="354965" algn="l"/>
              </a:tabLst>
            </a:pPr>
            <a:r>
              <a:rPr lang="en-US" sz="2400" spc="-10" dirty="0">
                <a:latin typeface="+mn-lt"/>
                <a:cs typeface="Arial"/>
              </a:rPr>
              <a:t>Boolean</a:t>
            </a:r>
            <a:r>
              <a:rPr sz="2400" spc="-5" dirty="0">
                <a:latin typeface="+mn-lt"/>
                <a:cs typeface="Arial"/>
              </a:rPr>
              <a:t> </a:t>
            </a:r>
            <a:r>
              <a:rPr sz="2400" spc="0" dirty="0">
                <a:latin typeface="+mn-lt"/>
                <a:cs typeface="Arial"/>
              </a:rPr>
              <a:t>d</a:t>
            </a:r>
            <a:r>
              <a:rPr sz="2400" spc="-10" dirty="0">
                <a:latin typeface="+mn-lt"/>
                <a:cs typeface="Arial"/>
              </a:rPr>
              <a:t>e</a:t>
            </a:r>
            <a:r>
              <a:rPr sz="2400" spc="0" dirty="0">
                <a:latin typeface="+mn-lt"/>
                <a:cs typeface="Arial"/>
              </a:rPr>
              <a:t>fi</a:t>
            </a:r>
            <a:r>
              <a:rPr sz="2400" spc="-15" dirty="0">
                <a:latin typeface="+mn-lt"/>
                <a:cs typeface="Arial"/>
              </a:rPr>
              <a:t>n</a:t>
            </a:r>
            <a:r>
              <a:rPr sz="2400" spc="0" dirty="0">
                <a:latin typeface="+mn-lt"/>
                <a:cs typeface="Arial"/>
              </a:rPr>
              <a:t>iti</a:t>
            </a:r>
            <a:r>
              <a:rPr sz="2400" spc="-20" dirty="0">
                <a:latin typeface="+mn-lt"/>
                <a:cs typeface="Arial"/>
              </a:rPr>
              <a:t>o</a:t>
            </a:r>
            <a:r>
              <a:rPr sz="2400" spc="0" dirty="0">
                <a:latin typeface="+mn-lt"/>
                <a:cs typeface="Arial"/>
              </a:rPr>
              <a:t>n</a:t>
            </a:r>
            <a:r>
              <a:rPr lang="en-US" sz="2400" spc="0" dirty="0">
                <a:latin typeface="+mn-lt"/>
                <a:cs typeface="Arial"/>
              </a:rPr>
              <a:t> &amp; Conditional Statements</a:t>
            </a:r>
            <a:endParaRPr sz="2400" dirty="0">
              <a:latin typeface="+mn-lt"/>
            </a:endParaRPr>
          </a:p>
          <a:p>
            <a:pPr marL="526415" indent="-514350">
              <a:buFont typeface="+mj-lt"/>
              <a:buAutoNum type="arabicPeriod"/>
              <a:tabLst>
                <a:tab pos="354965" algn="l"/>
              </a:tabLst>
            </a:pPr>
            <a:r>
              <a:rPr sz="2400" dirty="0">
                <a:latin typeface="+mn-lt"/>
                <a:cs typeface="Arial"/>
              </a:rPr>
              <a:t>Rel</a:t>
            </a:r>
            <a:r>
              <a:rPr sz="2400" spc="-15" dirty="0">
                <a:latin typeface="+mn-lt"/>
                <a:cs typeface="Arial"/>
              </a:rPr>
              <a:t>a</a:t>
            </a:r>
            <a:r>
              <a:rPr sz="2400" spc="0" dirty="0">
                <a:latin typeface="+mn-lt"/>
                <a:cs typeface="Arial"/>
              </a:rPr>
              <a:t>ti</a:t>
            </a:r>
            <a:r>
              <a:rPr sz="2400" spc="-15" dirty="0">
                <a:latin typeface="+mn-lt"/>
                <a:cs typeface="Arial"/>
              </a:rPr>
              <a:t>o</a:t>
            </a:r>
            <a:r>
              <a:rPr sz="2400" spc="0" dirty="0">
                <a:latin typeface="+mn-lt"/>
                <a:cs typeface="Arial"/>
              </a:rPr>
              <a:t>n</a:t>
            </a:r>
            <a:r>
              <a:rPr sz="2400" spc="-10" dirty="0">
                <a:latin typeface="+mn-lt"/>
                <a:cs typeface="Arial"/>
              </a:rPr>
              <a:t>a</a:t>
            </a:r>
            <a:r>
              <a:rPr sz="2400" spc="0" dirty="0">
                <a:latin typeface="+mn-lt"/>
                <a:cs typeface="Arial"/>
              </a:rPr>
              <a:t>l Op</a:t>
            </a:r>
            <a:r>
              <a:rPr sz="2400" spc="-15" dirty="0">
                <a:latin typeface="+mn-lt"/>
                <a:cs typeface="Arial"/>
              </a:rPr>
              <a:t>e</a:t>
            </a:r>
            <a:r>
              <a:rPr sz="2400" spc="0" dirty="0">
                <a:latin typeface="+mn-lt"/>
                <a:cs typeface="Arial"/>
              </a:rPr>
              <a:t>rat</a:t>
            </a:r>
            <a:r>
              <a:rPr sz="2400" spc="-15" dirty="0">
                <a:latin typeface="+mn-lt"/>
                <a:cs typeface="Arial"/>
              </a:rPr>
              <a:t>o</a:t>
            </a:r>
            <a:r>
              <a:rPr sz="2400" spc="0" dirty="0">
                <a:latin typeface="+mn-lt"/>
                <a:cs typeface="Arial"/>
              </a:rPr>
              <a:t>rs</a:t>
            </a:r>
            <a:endParaRPr lang="en-US" sz="2400" spc="0" dirty="0">
              <a:latin typeface="+mn-lt"/>
              <a:cs typeface="Arial"/>
            </a:endParaRPr>
          </a:p>
          <a:p>
            <a:pPr marL="526415" indent="-514350">
              <a:buFont typeface="+mj-lt"/>
              <a:buAutoNum type="arabicPeriod"/>
              <a:tabLst>
                <a:tab pos="354965" algn="l"/>
              </a:tabLst>
            </a:pPr>
            <a:r>
              <a:rPr lang="en-US" sz="2400" dirty="0">
                <a:latin typeface="+mn-lt"/>
                <a:cs typeface="Arial"/>
              </a:rPr>
              <a:t>Logical Operators</a:t>
            </a:r>
          </a:p>
          <a:p>
            <a:pPr marL="526415" indent="-514350">
              <a:buFont typeface="+mj-lt"/>
              <a:buAutoNum type="arabicPeriod"/>
              <a:tabLst>
                <a:tab pos="354965" algn="l"/>
              </a:tabLst>
            </a:pPr>
            <a:r>
              <a:rPr lang="en-US" sz="2400" spc="0" dirty="0">
                <a:latin typeface="+mn-lt"/>
                <a:cs typeface="Arial"/>
              </a:rPr>
              <a:t>Operator Precedence</a:t>
            </a:r>
          </a:p>
          <a:p>
            <a:pPr marL="526415" indent="-514350">
              <a:buFont typeface="+mj-lt"/>
              <a:buAutoNum type="arabicPeriod"/>
              <a:tabLst>
                <a:tab pos="354965" algn="l"/>
              </a:tabLst>
            </a:pPr>
            <a:r>
              <a:rPr lang="en-US" sz="2400" spc="-5" dirty="0">
                <a:latin typeface="Consolas" panose="020B0609020204030204" pitchFamily="49" charset="0"/>
                <a:cs typeface="Consolas" panose="020B0609020204030204" pitchFamily="49" charset="0"/>
              </a:rPr>
              <a:t> </a:t>
            </a:r>
            <a:r>
              <a:rPr sz="2400" spc="-5" dirty="0">
                <a:solidFill>
                  <a:srgbClr val="0432FF"/>
                </a:solidFill>
                <a:latin typeface="Consolas" panose="020B0609020204030204" pitchFamily="49" charset="0"/>
                <a:cs typeface="Consolas" panose="020B0609020204030204" pitchFamily="49" charset="0"/>
              </a:rPr>
              <a:t>i</a:t>
            </a:r>
            <a:r>
              <a:rPr sz="2400" spc="0" dirty="0">
                <a:solidFill>
                  <a:srgbClr val="0432FF"/>
                </a:solidFill>
                <a:latin typeface="Consolas" panose="020B0609020204030204" pitchFamily="49" charset="0"/>
                <a:cs typeface="Consolas" panose="020B0609020204030204" pitchFamily="49" charset="0"/>
              </a:rPr>
              <a:t>f</a:t>
            </a:r>
            <a:r>
              <a:rPr sz="2400" spc="-5" dirty="0">
                <a:latin typeface="+mn-lt"/>
                <a:cs typeface="Arial"/>
              </a:rPr>
              <a:t> </a:t>
            </a:r>
            <a:r>
              <a:rPr sz="2400" spc="0" dirty="0">
                <a:latin typeface="+mn-lt"/>
                <a:cs typeface="Arial"/>
              </a:rPr>
              <a:t>stat</a:t>
            </a:r>
            <a:r>
              <a:rPr sz="2400" spc="-10" dirty="0">
                <a:latin typeface="+mn-lt"/>
                <a:cs typeface="Arial"/>
              </a:rPr>
              <a:t>e</a:t>
            </a:r>
            <a:r>
              <a:rPr sz="2400" spc="0" dirty="0">
                <a:latin typeface="+mn-lt"/>
                <a:cs typeface="Arial"/>
              </a:rPr>
              <a:t>m</a:t>
            </a:r>
            <a:r>
              <a:rPr sz="2400" spc="-10" dirty="0">
                <a:latin typeface="+mn-lt"/>
                <a:cs typeface="Arial"/>
              </a:rPr>
              <a:t>e</a:t>
            </a:r>
            <a:r>
              <a:rPr sz="2400" spc="0" dirty="0">
                <a:latin typeface="+mn-lt"/>
                <a:cs typeface="Arial"/>
              </a:rPr>
              <a:t>nts</a:t>
            </a:r>
            <a:endParaRPr sz="2400" dirty="0">
              <a:latin typeface="+mn-lt"/>
            </a:endParaRPr>
          </a:p>
          <a:p>
            <a:pPr marL="526415" indent="-514350">
              <a:buFont typeface="+mj-lt"/>
              <a:buAutoNum type="arabicPeriod"/>
              <a:tabLst>
                <a:tab pos="354965" algn="l"/>
              </a:tabLst>
            </a:pPr>
            <a:r>
              <a:rPr lang="en-US" sz="2400" dirty="0">
                <a:latin typeface="Consolas" panose="020B0609020204030204" pitchFamily="49" charset="0"/>
                <a:cs typeface="Consolas" panose="020B0609020204030204" pitchFamily="49" charset="0"/>
              </a:rPr>
              <a:t> </a:t>
            </a:r>
            <a:r>
              <a:rPr lang="en-US" sz="2400" dirty="0">
                <a:solidFill>
                  <a:srgbClr val="0432FF"/>
                </a:solidFill>
                <a:latin typeface="Consolas" panose="020B0609020204030204" pitchFamily="49" charset="0"/>
                <a:cs typeface="Consolas" panose="020B0609020204030204" pitchFamily="49" charset="0"/>
              </a:rPr>
              <a:t>if</a:t>
            </a:r>
            <a:r>
              <a:rPr lang="en-US" sz="2400" dirty="0">
                <a:latin typeface="Consolas" panose="020B0609020204030204" pitchFamily="49" charset="0"/>
                <a:cs typeface="Consolas" panose="020B0609020204030204" pitchFamily="49" charset="0"/>
              </a:rPr>
              <a:t>-</a:t>
            </a:r>
            <a:r>
              <a:rPr sz="2400" dirty="0">
                <a:solidFill>
                  <a:srgbClr val="0432FF"/>
                </a:solidFill>
                <a:latin typeface="Consolas" panose="020B0609020204030204" pitchFamily="49" charset="0"/>
                <a:cs typeface="Consolas" panose="020B0609020204030204" pitchFamily="49" charset="0"/>
              </a:rPr>
              <a:t>e</a:t>
            </a:r>
            <a:r>
              <a:rPr sz="2400" spc="-10" dirty="0">
                <a:solidFill>
                  <a:srgbClr val="0432FF"/>
                </a:solidFill>
                <a:latin typeface="Consolas" panose="020B0609020204030204" pitchFamily="49" charset="0"/>
                <a:cs typeface="Consolas" panose="020B0609020204030204" pitchFamily="49" charset="0"/>
              </a:rPr>
              <a:t>l</a:t>
            </a:r>
            <a:r>
              <a:rPr sz="2400" spc="0" dirty="0">
                <a:solidFill>
                  <a:srgbClr val="0432FF"/>
                </a:solidFill>
                <a:latin typeface="Consolas" panose="020B0609020204030204" pitchFamily="49" charset="0"/>
                <a:cs typeface="Consolas" panose="020B0609020204030204" pitchFamily="49" charset="0"/>
              </a:rPr>
              <a:t>se</a:t>
            </a:r>
            <a:r>
              <a:rPr sz="2400" spc="-20" dirty="0">
                <a:latin typeface="+mn-lt"/>
                <a:cs typeface="Arial"/>
              </a:rPr>
              <a:t> </a:t>
            </a:r>
            <a:r>
              <a:rPr sz="2400" spc="0" dirty="0">
                <a:latin typeface="+mn-lt"/>
                <a:cs typeface="Arial"/>
              </a:rPr>
              <a:t>stat</a:t>
            </a:r>
            <a:r>
              <a:rPr sz="2400" spc="-20" dirty="0">
                <a:latin typeface="+mn-lt"/>
                <a:cs typeface="Arial"/>
              </a:rPr>
              <a:t>e</a:t>
            </a:r>
            <a:r>
              <a:rPr sz="2400" spc="0" dirty="0">
                <a:latin typeface="+mn-lt"/>
                <a:cs typeface="Arial"/>
              </a:rPr>
              <a:t>m</a:t>
            </a:r>
            <a:r>
              <a:rPr sz="2400" spc="-15" dirty="0">
                <a:latin typeface="+mn-lt"/>
                <a:cs typeface="Arial"/>
              </a:rPr>
              <a:t>e</a:t>
            </a:r>
            <a:r>
              <a:rPr sz="2400" spc="0" dirty="0">
                <a:latin typeface="+mn-lt"/>
                <a:cs typeface="Arial"/>
              </a:rPr>
              <a:t>n</a:t>
            </a:r>
            <a:r>
              <a:rPr sz="2400" spc="-10" dirty="0">
                <a:latin typeface="+mn-lt"/>
                <a:cs typeface="Arial"/>
              </a:rPr>
              <a:t>t</a:t>
            </a:r>
            <a:r>
              <a:rPr sz="2400" spc="0" dirty="0">
                <a:latin typeface="+mn-lt"/>
                <a:cs typeface="Arial"/>
              </a:rPr>
              <a:t>s</a:t>
            </a:r>
            <a:endParaRPr lang="en-US" sz="2400" spc="0" dirty="0">
              <a:latin typeface="+mn-lt"/>
              <a:cs typeface="Arial"/>
            </a:endParaRPr>
          </a:p>
          <a:p>
            <a:pPr marL="526415" indent="-514350">
              <a:buFont typeface="+mj-lt"/>
              <a:buAutoNum type="arabicPeriod"/>
              <a:tabLst>
                <a:tab pos="354965" algn="l"/>
              </a:tabLst>
            </a:pPr>
            <a:r>
              <a:rPr lang="en-US" sz="2400" dirty="0">
                <a:latin typeface="Consolas" panose="020B0609020204030204" pitchFamily="49" charset="0"/>
                <a:cs typeface="Consolas" panose="020B0609020204030204" pitchFamily="49" charset="0"/>
              </a:rPr>
              <a:t> </a:t>
            </a:r>
            <a:r>
              <a:rPr lang="en-US" sz="2400" dirty="0">
                <a:solidFill>
                  <a:srgbClr val="0432FF"/>
                </a:solidFill>
                <a:latin typeface="Consolas" panose="020B0609020204030204" pitchFamily="49" charset="0"/>
                <a:cs typeface="Consolas" panose="020B0609020204030204" pitchFamily="49" charset="0"/>
              </a:rPr>
              <a:t>if</a:t>
            </a:r>
            <a:r>
              <a:rPr lang="en-US" sz="2400" dirty="0">
                <a:latin typeface="Consolas" panose="020B0609020204030204" pitchFamily="49" charset="0"/>
                <a:cs typeface="Consolas" panose="020B0609020204030204" pitchFamily="49" charset="0"/>
              </a:rPr>
              <a:t>-</a:t>
            </a:r>
            <a:r>
              <a:rPr lang="en-US" sz="2400" dirty="0">
                <a:solidFill>
                  <a:srgbClr val="0432FF"/>
                </a:solidFill>
                <a:latin typeface="Consolas" panose="020B0609020204030204" pitchFamily="49" charset="0"/>
                <a:cs typeface="Consolas" panose="020B0609020204030204" pitchFamily="49" charset="0"/>
              </a:rPr>
              <a:t>else</a:t>
            </a:r>
            <a:r>
              <a:rPr lang="en-US" sz="2400" dirty="0">
                <a:latin typeface="Consolas" panose="020B0609020204030204" pitchFamily="49" charset="0"/>
                <a:cs typeface="Consolas" panose="020B0609020204030204" pitchFamily="49" charset="0"/>
              </a:rPr>
              <a:t>-</a:t>
            </a:r>
            <a:r>
              <a:rPr lang="en-US" sz="2400" dirty="0">
                <a:solidFill>
                  <a:srgbClr val="0432FF"/>
                </a:solidFill>
                <a:latin typeface="Consolas" panose="020B0609020204030204" pitchFamily="49" charset="0"/>
                <a:cs typeface="Consolas" panose="020B0609020204030204" pitchFamily="49" charset="0"/>
              </a:rPr>
              <a:t>if</a:t>
            </a:r>
            <a:r>
              <a:rPr lang="en-US" sz="2400" dirty="0">
                <a:latin typeface="+mn-lt"/>
                <a:cs typeface="Arial"/>
              </a:rPr>
              <a:t> statements</a:t>
            </a:r>
          </a:p>
          <a:p>
            <a:pPr marL="526415" indent="-514350">
              <a:buFont typeface="+mj-lt"/>
              <a:buAutoNum type="arabicPeriod"/>
              <a:tabLst>
                <a:tab pos="354965" algn="l"/>
              </a:tabLst>
            </a:pPr>
            <a:r>
              <a:rPr lang="en-US" sz="2400" dirty="0">
                <a:latin typeface="Consolas" panose="020B0609020204030204" pitchFamily="49" charset="0"/>
                <a:cs typeface="Consolas" panose="020B0609020204030204" pitchFamily="49" charset="0"/>
              </a:rPr>
              <a:t> </a:t>
            </a:r>
            <a:r>
              <a:rPr lang="en-US" sz="2400" dirty="0">
                <a:solidFill>
                  <a:srgbClr val="0432FF"/>
                </a:solidFill>
                <a:latin typeface="Consolas" panose="020B0609020204030204" pitchFamily="49" charset="0"/>
                <a:cs typeface="Consolas" panose="020B0609020204030204" pitchFamily="49" charset="0"/>
              </a:rPr>
              <a:t>switch</a:t>
            </a:r>
            <a:r>
              <a:rPr lang="en-US" sz="2400" dirty="0">
                <a:latin typeface="+mn-lt"/>
                <a:cs typeface="Arial"/>
              </a:rPr>
              <a:t> statements</a:t>
            </a:r>
          </a:p>
        </p:txBody>
      </p:sp>
    </p:spTree>
    <p:extLst>
      <p:ext uri="{BB962C8B-B14F-4D97-AF65-F5344CB8AC3E}">
        <p14:creationId xmlns:p14="http://schemas.microsoft.com/office/powerpoint/2010/main" val="36102736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69D3F-E2D3-5244-83AC-A206B0D70F8C}"/>
              </a:ext>
            </a:extLst>
          </p:cNvPr>
          <p:cNvSpPr>
            <a:spLocks noGrp="1"/>
          </p:cNvSpPr>
          <p:nvPr>
            <p:ph type="title"/>
          </p:nvPr>
        </p:nvSpPr>
        <p:spPr/>
        <p:txBody>
          <a:bodyPr>
            <a:normAutofit/>
          </a:bodyPr>
          <a:lstStyle/>
          <a:p>
            <a:r>
              <a:rPr lang="en-US" sz="3600" b="1" dirty="0"/>
              <a:t>Problem Redefined</a:t>
            </a:r>
          </a:p>
        </p:txBody>
      </p:sp>
      <p:sp>
        <p:nvSpPr>
          <p:cNvPr id="3" name="Content Placeholder 2">
            <a:extLst>
              <a:ext uri="{FF2B5EF4-FFF2-40B4-BE49-F238E27FC236}">
                <a16:creationId xmlns:a16="http://schemas.microsoft.com/office/drawing/2014/main" id="{8F235804-D8EF-BD41-AB75-B70DCF883B55}"/>
              </a:ext>
            </a:extLst>
          </p:cNvPr>
          <p:cNvSpPr>
            <a:spLocks noGrp="1"/>
          </p:cNvSpPr>
          <p:nvPr>
            <p:ph idx="1"/>
          </p:nvPr>
        </p:nvSpPr>
        <p:spPr/>
        <p:txBody>
          <a:bodyPr anchor="ctr">
            <a:normAutofit/>
          </a:bodyPr>
          <a:lstStyle/>
          <a:p>
            <a:pPr marL="0" indent="0">
              <a:buNone/>
            </a:pPr>
            <a:r>
              <a:rPr lang="en-US" sz="2400" dirty="0"/>
              <a:t>Original Problem Statement: Write a program to convert user input of Celsius temperature to Fahrenheit.  Display the converted temperature to the user.  Issue a heat warning if temperature is at least 90 degrees Fahrenheit.  </a:t>
            </a:r>
            <a:br>
              <a:rPr lang="en-US" sz="2400" dirty="0"/>
            </a:br>
            <a:br>
              <a:rPr lang="en-US" sz="2400" dirty="0"/>
            </a:br>
            <a:r>
              <a:rPr lang="en-US" sz="2400" dirty="0"/>
              <a:t>Add: </a:t>
            </a:r>
            <a:r>
              <a:rPr lang="en-US" sz="2400" i="1" dirty="0"/>
              <a:t>two additional messages to recommend an action based on temperature (in the 70’s or in the 80’s), and a trailing else.</a:t>
            </a:r>
            <a:endParaRPr lang="en-US" sz="2800" dirty="0"/>
          </a:p>
          <a:p>
            <a:endParaRPr lang="en-US" sz="2400" dirty="0"/>
          </a:p>
        </p:txBody>
      </p:sp>
    </p:spTree>
    <p:extLst>
      <p:ext uri="{BB962C8B-B14F-4D97-AF65-F5344CB8AC3E}">
        <p14:creationId xmlns:p14="http://schemas.microsoft.com/office/powerpoint/2010/main" val="2491811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00800" y="5257800"/>
            <a:ext cx="2286000" cy="1022351"/>
          </a:xfrm>
          <a:prstGeom prst="rect">
            <a:avLst/>
          </a:prstGeom>
          <a:solidFill>
            <a:schemeClr val="bg1"/>
          </a:solidFill>
        </p:spPr>
        <p:txBody>
          <a:bodyPr wrap="square" rtlCol="0">
            <a:spAutoFit/>
          </a:bodyPr>
          <a:lstStyle/>
          <a:p>
            <a:endParaRPr lang="en-US"/>
          </a:p>
        </p:txBody>
      </p:sp>
      <p:sp>
        <p:nvSpPr>
          <p:cNvPr id="2" name="Title 1"/>
          <p:cNvSpPr>
            <a:spLocks noGrp="1"/>
          </p:cNvSpPr>
          <p:nvPr>
            <p:ph type="title"/>
          </p:nvPr>
        </p:nvSpPr>
        <p:spPr/>
        <p:txBody>
          <a:bodyPr>
            <a:normAutofit/>
          </a:bodyPr>
          <a:lstStyle/>
          <a:p>
            <a:r>
              <a:rPr lang="en-US" sz="3600" b="1" dirty="0"/>
              <a:t>Pseudocode</a:t>
            </a:r>
            <a:r>
              <a:rPr lang="en-US" sz="3600" b="1" i="1" dirty="0"/>
              <a:t> – IF-ELSE-IF</a:t>
            </a:r>
            <a:endParaRPr lang="en-US" sz="3600" b="1" dirty="0"/>
          </a:p>
        </p:txBody>
      </p:sp>
      <p:sp>
        <p:nvSpPr>
          <p:cNvPr id="3" name="Content Placeholder 2"/>
          <p:cNvSpPr>
            <a:spLocks noGrp="1"/>
          </p:cNvSpPr>
          <p:nvPr>
            <p:ph idx="1"/>
          </p:nvPr>
        </p:nvSpPr>
        <p:spPr>
          <a:xfrm>
            <a:off x="822325" y="1447800"/>
            <a:ext cx="7543800" cy="4876801"/>
          </a:xfrm>
        </p:spPr>
        <p:txBody>
          <a:bodyPr>
            <a:normAutofit fontScale="92500" lnSpcReduction="20000"/>
          </a:bodyPr>
          <a:lstStyle/>
          <a:p>
            <a:pPr marL="0" indent="0">
              <a:lnSpc>
                <a:spcPct val="120000"/>
              </a:lnSpc>
              <a:spcBef>
                <a:spcPts val="0"/>
              </a:spcBef>
              <a:spcAft>
                <a:spcPts val="0"/>
              </a:spcAft>
              <a:buNone/>
            </a:pPr>
            <a:r>
              <a:rPr lang="en-US" sz="1800" dirty="0">
                <a:solidFill>
                  <a:srgbClr val="0432FF"/>
                </a:solidFill>
                <a:latin typeface="Consolas" panose="020B0609020204030204" pitchFamily="49" charset="0"/>
                <a:cs typeface="Consolas" panose="020B0609020204030204" pitchFamily="49" charset="0"/>
              </a:rPr>
              <a:t>BEGIN MAIN</a:t>
            </a:r>
            <a:br>
              <a:rPr lang="en-US" sz="1800" dirty="0">
                <a:latin typeface="Consolas" panose="020B0609020204030204" pitchFamily="49" charset="0"/>
                <a:cs typeface="Consolas" panose="020B0609020204030204" pitchFamily="49" charset="0"/>
              </a:rPr>
            </a:br>
            <a:r>
              <a:rPr lang="en-US" sz="1800" dirty="0">
                <a:latin typeface="Consolas" panose="020B0609020204030204" pitchFamily="49" charset="0"/>
                <a:cs typeface="Consolas" panose="020B0609020204030204" pitchFamily="49" charset="0"/>
              </a:rPr>
              <a:t>  CREATE Fahrenheit = 0, Celsius = 0</a:t>
            </a:r>
          </a:p>
          <a:p>
            <a:pPr marL="0" indent="0">
              <a:lnSpc>
                <a:spcPct val="120000"/>
              </a:lnSpc>
              <a:spcBef>
                <a:spcPts val="0"/>
              </a:spcBef>
              <a:spcAft>
                <a:spcPts val="0"/>
              </a:spcAft>
              <a:buNone/>
            </a:pPr>
            <a:r>
              <a:rPr lang="en-US" sz="1800" dirty="0">
                <a:latin typeface="Consolas" panose="020B0609020204030204" pitchFamily="49" charset="0"/>
                <a:cs typeface="Consolas" panose="020B0609020204030204" pitchFamily="49" charset="0"/>
              </a:rPr>
              <a:t>  PRINT </a:t>
            </a:r>
            <a:r>
              <a:rPr lang="en-US" sz="1800" dirty="0">
                <a:solidFill>
                  <a:srgbClr val="C00000"/>
                </a:solidFill>
                <a:latin typeface="Consolas" panose="020B0609020204030204" pitchFamily="49" charset="0"/>
                <a:cs typeface="Consolas" panose="020B0609020204030204" pitchFamily="49" charset="0"/>
              </a:rPr>
              <a:t>“Enter Celsius temperature: ”</a:t>
            </a:r>
          </a:p>
          <a:p>
            <a:pPr marL="0" indent="0">
              <a:lnSpc>
                <a:spcPct val="120000"/>
              </a:lnSpc>
              <a:spcBef>
                <a:spcPts val="0"/>
              </a:spcBef>
              <a:spcAft>
                <a:spcPts val="0"/>
              </a:spcAft>
              <a:buNone/>
            </a:pPr>
            <a:r>
              <a:rPr lang="en-US" sz="1800" dirty="0">
                <a:latin typeface="Consolas" panose="020B0609020204030204" pitchFamily="49" charset="0"/>
                <a:cs typeface="Consolas" panose="020B0609020204030204" pitchFamily="49" charset="0"/>
              </a:rPr>
              <a:t>  READ user input</a:t>
            </a:r>
          </a:p>
          <a:p>
            <a:pPr marL="0" indent="0">
              <a:lnSpc>
                <a:spcPct val="120000"/>
              </a:lnSpc>
              <a:spcBef>
                <a:spcPts val="0"/>
              </a:spcBef>
              <a:spcAft>
                <a:spcPts val="0"/>
              </a:spcAft>
              <a:buNone/>
            </a:pPr>
            <a:r>
              <a:rPr lang="en-US" sz="1800" dirty="0">
                <a:latin typeface="Consolas" panose="020B0609020204030204" pitchFamily="49" charset="0"/>
                <a:cs typeface="Consolas" panose="020B0609020204030204" pitchFamily="49" charset="0"/>
              </a:rPr>
              <a:t>  Celsius = user input</a:t>
            </a:r>
          </a:p>
          <a:p>
            <a:pPr marL="0" indent="0">
              <a:lnSpc>
                <a:spcPct val="120000"/>
              </a:lnSpc>
              <a:spcBef>
                <a:spcPts val="0"/>
              </a:spcBef>
              <a:spcAft>
                <a:spcPts val="0"/>
              </a:spcAft>
              <a:buNone/>
            </a:pPr>
            <a:r>
              <a:rPr lang="en-US" sz="1800" dirty="0">
                <a:latin typeface="Consolas" panose="020B0609020204030204" pitchFamily="49" charset="0"/>
                <a:cs typeface="Consolas" panose="020B0609020204030204" pitchFamily="49" charset="0"/>
              </a:rPr>
              <a:t>  Fahrenheit = </a:t>
            </a:r>
            <a:r>
              <a:rPr lang="en-US" altLang="en-US" sz="2000" dirty="0">
                <a:latin typeface="Consolas" panose="020B0609020204030204" pitchFamily="49" charset="0"/>
                <a:cs typeface="Consolas" panose="020B0609020204030204" pitchFamily="49" charset="0"/>
              </a:rPr>
              <a:t>9.0 / 5.0 * Celsius + 32</a:t>
            </a:r>
            <a:endParaRPr lang="en-US" sz="1800" dirty="0">
              <a:latin typeface="Consolas" panose="020B0609020204030204" pitchFamily="49" charset="0"/>
              <a:cs typeface="Consolas" panose="020B0609020204030204" pitchFamily="49" charset="0"/>
            </a:endParaRPr>
          </a:p>
          <a:p>
            <a:pPr marL="0" indent="0">
              <a:lnSpc>
                <a:spcPct val="120000"/>
              </a:lnSpc>
              <a:spcBef>
                <a:spcPts val="0"/>
              </a:spcBef>
              <a:spcAft>
                <a:spcPts val="0"/>
              </a:spcAft>
              <a:buNone/>
            </a:pPr>
            <a:r>
              <a:rPr lang="en-US" sz="1800" dirty="0">
                <a:latin typeface="Consolas" panose="020B0609020204030204" pitchFamily="49" charset="0"/>
                <a:cs typeface="Consolas" panose="020B0609020204030204" pitchFamily="49" charset="0"/>
              </a:rPr>
              <a:t>  PRINT Fahrenheit</a:t>
            </a:r>
            <a:br>
              <a:rPr lang="en-US" sz="1800" dirty="0">
                <a:latin typeface="Consolas" panose="020B0609020204030204" pitchFamily="49" charset="0"/>
                <a:cs typeface="Consolas" panose="020B0609020204030204" pitchFamily="49" charset="0"/>
              </a:rPr>
            </a:br>
            <a:br>
              <a:rPr lang="en-US" sz="1800" dirty="0">
                <a:latin typeface="Consolas" panose="020B0609020204030204" pitchFamily="49" charset="0"/>
                <a:cs typeface="Consolas" panose="020B0609020204030204" pitchFamily="49" charset="0"/>
              </a:rPr>
            </a:br>
            <a:r>
              <a:rPr lang="en-US" sz="1800" dirty="0">
                <a:latin typeface="Consolas" panose="020B0609020204030204" pitchFamily="49" charset="0"/>
                <a:cs typeface="Consolas" panose="020B0609020204030204" pitchFamily="49" charset="0"/>
              </a:rPr>
              <a:t>  </a:t>
            </a:r>
            <a:r>
              <a:rPr lang="en-US" sz="1800" dirty="0">
                <a:solidFill>
                  <a:srgbClr val="0432FF"/>
                </a:solidFill>
                <a:latin typeface="Consolas" panose="020B0609020204030204" pitchFamily="49" charset="0"/>
                <a:cs typeface="Consolas" panose="020B0609020204030204" pitchFamily="49" charset="0"/>
              </a:rPr>
              <a:t>IF</a:t>
            </a:r>
            <a:r>
              <a:rPr lang="en-US" sz="1800" dirty="0">
                <a:latin typeface="Consolas" panose="020B0609020204030204" pitchFamily="49" charset="0"/>
                <a:cs typeface="Consolas" panose="020B0609020204030204" pitchFamily="49" charset="0"/>
              </a:rPr>
              <a:t> (Fahrenheit &gt;= 90) </a:t>
            </a:r>
            <a:r>
              <a:rPr lang="en-US" sz="1800" dirty="0">
                <a:solidFill>
                  <a:srgbClr val="0432FF"/>
                </a:solidFill>
                <a:latin typeface="Consolas" panose="020B0609020204030204" pitchFamily="49" charset="0"/>
                <a:cs typeface="Consolas" panose="020B0609020204030204" pitchFamily="49" charset="0"/>
              </a:rPr>
              <a:t>THEN</a:t>
            </a:r>
            <a:br>
              <a:rPr lang="en-US" sz="1800" dirty="0">
                <a:latin typeface="Consolas" panose="020B0609020204030204" pitchFamily="49" charset="0"/>
                <a:cs typeface="Consolas" panose="020B0609020204030204" pitchFamily="49" charset="0"/>
              </a:rPr>
            </a:br>
            <a:r>
              <a:rPr lang="en-US" sz="1800" dirty="0">
                <a:latin typeface="Consolas" panose="020B0609020204030204" pitchFamily="49" charset="0"/>
                <a:cs typeface="Consolas" panose="020B0609020204030204" pitchFamily="49" charset="0"/>
              </a:rPr>
              <a:t>	PRINT </a:t>
            </a:r>
            <a:r>
              <a:rPr lang="en-US" sz="1800" dirty="0">
                <a:solidFill>
                  <a:srgbClr val="C00000"/>
                </a:solidFill>
                <a:latin typeface="Consolas" panose="020B0609020204030204" pitchFamily="49" charset="0"/>
                <a:cs typeface="Consolas" panose="020B0609020204030204" pitchFamily="49" charset="0"/>
              </a:rPr>
              <a:t>“heat warning”</a:t>
            </a:r>
          </a:p>
          <a:p>
            <a:pPr marL="0" indent="0">
              <a:lnSpc>
                <a:spcPct val="120000"/>
              </a:lnSpc>
              <a:spcBef>
                <a:spcPts val="0"/>
              </a:spcBef>
              <a:spcAft>
                <a:spcPts val="0"/>
              </a:spcAft>
              <a:buNone/>
            </a:pPr>
            <a:r>
              <a:rPr lang="en-US" sz="1800" dirty="0">
                <a:solidFill>
                  <a:srgbClr val="0432FF"/>
                </a:solidFill>
                <a:latin typeface="Consolas" panose="020B0609020204030204" pitchFamily="49" charset="0"/>
                <a:cs typeface="Consolas" panose="020B0609020204030204" pitchFamily="49" charset="0"/>
              </a:rPr>
              <a:t>  ELSE IF</a:t>
            </a:r>
            <a:r>
              <a:rPr lang="en-US" sz="1800" dirty="0">
                <a:latin typeface="Consolas" panose="020B0609020204030204" pitchFamily="49" charset="0"/>
                <a:cs typeface="Consolas" panose="020B0609020204030204" pitchFamily="49" charset="0"/>
              </a:rPr>
              <a:t> (Fahrenheit &gt;= 80) </a:t>
            </a:r>
            <a:r>
              <a:rPr lang="en-US" sz="1800" dirty="0">
                <a:solidFill>
                  <a:srgbClr val="0432FF"/>
                </a:solidFill>
                <a:latin typeface="Consolas" panose="020B0609020204030204" pitchFamily="49" charset="0"/>
                <a:cs typeface="Consolas" panose="020B0609020204030204" pitchFamily="49" charset="0"/>
              </a:rPr>
              <a:t>THEN</a:t>
            </a:r>
          </a:p>
          <a:p>
            <a:pPr marL="0" indent="0">
              <a:lnSpc>
                <a:spcPct val="120000"/>
              </a:lnSpc>
              <a:spcBef>
                <a:spcPts val="0"/>
              </a:spcBef>
              <a:spcAft>
                <a:spcPts val="0"/>
              </a:spcAft>
              <a:buNone/>
            </a:pPr>
            <a:r>
              <a:rPr lang="en-US" sz="1800" dirty="0">
                <a:latin typeface="Consolas" panose="020B0609020204030204" pitchFamily="49" charset="0"/>
                <a:cs typeface="Consolas" panose="020B0609020204030204" pitchFamily="49" charset="0"/>
              </a:rPr>
              <a:t>	PRINT </a:t>
            </a:r>
            <a:r>
              <a:rPr lang="en-US" sz="1800" dirty="0">
                <a:solidFill>
                  <a:srgbClr val="C00000"/>
                </a:solidFill>
                <a:latin typeface="Consolas" panose="020B0609020204030204" pitchFamily="49" charset="0"/>
                <a:cs typeface="Consolas" panose="020B0609020204030204" pitchFamily="49" charset="0"/>
              </a:rPr>
              <a:t>“it is warm, but there is no extreme heat”</a:t>
            </a:r>
          </a:p>
          <a:p>
            <a:pPr marL="0" indent="0">
              <a:lnSpc>
                <a:spcPct val="120000"/>
              </a:lnSpc>
              <a:spcBef>
                <a:spcPts val="0"/>
              </a:spcBef>
              <a:spcAft>
                <a:spcPts val="0"/>
              </a:spcAft>
              <a:buNone/>
            </a:pPr>
            <a:r>
              <a:rPr lang="en-US" sz="1800" dirty="0">
                <a:solidFill>
                  <a:srgbClr val="0432FF"/>
                </a:solidFill>
                <a:latin typeface="Consolas" panose="020B0609020204030204" pitchFamily="49" charset="0"/>
                <a:cs typeface="Consolas" panose="020B0609020204030204" pitchFamily="49" charset="0"/>
              </a:rPr>
              <a:t>  ELSE IF</a:t>
            </a:r>
            <a:r>
              <a:rPr lang="en-US" sz="1800" dirty="0">
                <a:latin typeface="Consolas" panose="020B0609020204030204" pitchFamily="49" charset="0"/>
                <a:cs typeface="Consolas" panose="020B0609020204030204" pitchFamily="49" charset="0"/>
              </a:rPr>
              <a:t> (Fahrenheit &gt;= 70) </a:t>
            </a:r>
            <a:r>
              <a:rPr lang="en-US" sz="1800" dirty="0">
                <a:solidFill>
                  <a:srgbClr val="0432FF"/>
                </a:solidFill>
                <a:latin typeface="Consolas" panose="020B0609020204030204" pitchFamily="49" charset="0"/>
                <a:cs typeface="Consolas" panose="020B0609020204030204" pitchFamily="49" charset="0"/>
              </a:rPr>
              <a:t>THEN</a:t>
            </a:r>
          </a:p>
          <a:p>
            <a:pPr marL="0" indent="0">
              <a:lnSpc>
                <a:spcPct val="120000"/>
              </a:lnSpc>
              <a:spcBef>
                <a:spcPts val="0"/>
              </a:spcBef>
              <a:spcAft>
                <a:spcPts val="0"/>
              </a:spcAft>
              <a:buNone/>
            </a:pPr>
            <a:r>
              <a:rPr lang="en-US" sz="1800" dirty="0">
                <a:latin typeface="Consolas" panose="020B0609020204030204" pitchFamily="49" charset="0"/>
                <a:cs typeface="Consolas" panose="020B0609020204030204" pitchFamily="49" charset="0"/>
              </a:rPr>
              <a:t>	PRINT </a:t>
            </a:r>
            <a:r>
              <a:rPr lang="en-US" sz="1800" dirty="0">
                <a:solidFill>
                  <a:srgbClr val="C00000"/>
                </a:solidFill>
                <a:latin typeface="Consolas" panose="020B0609020204030204" pitchFamily="49" charset="0"/>
                <a:cs typeface="Consolas" panose="020B0609020204030204" pitchFamily="49" charset="0"/>
              </a:rPr>
              <a:t>“the temperature is pleasant and suggest a picnic”</a:t>
            </a:r>
            <a:r>
              <a:rPr lang="en-US" sz="1800" dirty="0">
                <a:latin typeface="Consolas" panose="020B0609020204030204" pitchFamily="49" charset="0"/>
                <a:cs typeface="Consolas" panose="020B0609020204030204" pitchFamily="49" charset="0"/>
              </a:rPr>
              <a:t> </a:t>
            </a:r>
          </a:p>
          <a:p>
            <a:pPr marL="0" indent="0">
              <a:lnSpc>
                <a:spcPct val="120000"/>
              </a:lnSpc>
              <a:spcBef>
                <a:spcPts val="0"/>
              </a:spcBef>
              <a:spcAft>
                <a:spcPts val="0"/>
              </a:spcAft>
              <a:buNone/>
            </a:pPr>
            <a:r>
              <a:rPr lang="en-US" sz="1800" dirty="0">
                <a:solidFill>
                  <a:srgbClr val="0432FF"/>
                </a:solidFill>
                <a:latin typeface="Consolas" panose="020B0609020204030204" pitchFamily="49" charset="0"/>
                <a:cs typeface="Consolas" panose="020B0609020204030204" pitchFamily="49" charset="0"/>
              </a:rPr>
              <a:t>  ELSE</a:t>
            </a:r>
            <a:br>
              <a:rPr lang="en-US" sz="1800" dirty="0">
                <a:latin typeface="Consolas" panose="020B0609020204030204" pitchFamily="49" charset="0"/>
                <a:cs typeface="Consolas" panose="020B0609020204030204" pitchFamily="49" charset="0"/>
              </a:rPr>
            </a:br>
            <a:r>
              <a:rPr lang="en-US" sz="1800" dirty="0">
                <a:latin typeface="Consolas" panose="020B0609020204030204" pitchFamily="49" charset="0"/>
                <a:cs typeface="Consolas" panose="020B0609020204030204" pitchFamily="49" charset="0"/>
              </a:rPr>
              <a:t>	PRINT </a:t>
            </a:r>
            <a:r>
              <a:rPr lang="en-US" sz="1800" dirty="0">
                <a:solidFill>
                  <a:srgbClr val="C00000"/>
                </a:solidFill>
                <a:latin typeface="Consolas" panose="020B0609020204030204" pitchFamily="49" charset="0"/>
                <a:cs typeface="Consolas" panose="020B0609020204030204" pitchFamily="49" charset="0"/>
              </a:rPr>
              <a:t>“a suggestion to take a jacket”</a:t>
            </a:r>
          </a:p>
          <a:p>
            <a:pPr marL="0" indent="0">
              <a:lnSpc>
                <a:spcPct val="120000"/>
              </a:lnSpc>
              <a:spcBef>
                <a:spcPts val="0"/>
              </a:spcBef>
              <a:spcAft>
                <a:spcPts val="0"/>
              </a:spcAft>
              <a:buNone/>
            </a:pPr>
            <a:r>
              <a:rPr lang="en-US" sz="1800" dirty="0">
                <a:solidFill>
                  <a:srgbClr val="0432FF"/>
                </a:solidFill>
                <a:latin typeface="Consolas" panose="020B0609020204030204" pitchFamily="49" charset="0"/>
                <a:cs typeface="Consolas" panose="020B0609020204030204" pitchFamily="49" charset="0"/>
              </a:rPr>
              <a:t>  END IF</a:t>
            </a:r>
            <a:br>
              <a:rPr lang="en-US" sz="1800" dirty="0">
                <a:solidFill>
                  <a:srgbClr val="0432FF"/>
                </a:solidFill>
                <a:latin typeface="Consolas" panose="020B0609020204030204" pitchFamily="49" charset="0"/>
                <a:cs typeface="Consolas" panose="020B0609020204030204" pitchFamily="49" charset="0"/>
              </a:rPr>
            </a:br>
            <a:r>
              <a:rPr lang="en-US" sz="1800" dirty="0">
                <a:solidFill>
                  <a:srgbClr val="0432FF"/>
                </a:solidFill>
                <a:latin typeface="Consolas" panose="020B0609020204030204" pitchFamily="49" charset="0"/>
                <a:cs typeface="Consolas" panose="020B0609020204030204" pitchFamily="49" charset="0"/>
              </a:rPr>
              <a:t>END MAIN</a:t>
            </a:r>
          </a:p>
          <a:p>
            <a:pPr marL="0" indent="0">
              <a:lnSpc>
                <a:spcPct val="120000"/>
              </a:lnSpc>
              <a:spcBef>
                <a:spcPts val="0"/>
              </a:spcBef>
              <a:spcAft>
                <a:spcPts val="0"/>
              </a:spcAft>
              <a:buNone/>
            </a:pPr>
            <a:endParaRPr lang="en-US" sz="2000" dirty="0"/>
          </a:p>
          <a:p>
            <a:pPr marL="0" indent="0">
              <a:lnSpc>
                <a:spcPct val="120000"/>
              </a:lnSpc>
              <a:spcBef>
                <a:spcPts val="0"/>
              </a:spcBef>
              <a:spcAft>
                <a:spcPts val="0"/>
              </a:spcAft>
              <a:buNone/>
            </a:pPr>
            <a:endParaRPr lang="en-US" sz="2000" dirty="0"/>
          </a:p>
          <a:p>
            <a:pPr marL="0" indent="0">
              <a:lnSpc>
                <a:spcPct val="120000"/>
              </a:lnSpc>
              <a:spcBef>
                <a:spcPts val="0"/>
              </a:spcBef>
              <a:spcAft>
                <a:spcPts val="0"/>
              </a:spcAft>
              <a:buNone/>
            </a:pPr>
            <a:endParaRPr lang="en-US" sz="2000" dirty="0"/>
          </a:p>
          <a:p>
            <a:pPr marL="0" indent="0">
              <a:lnSpc>
                <a:spcPct val="120000"/>
              </a:lnSpc>
              <a:spcBef>
                <a:spcPts val="0"/>
              </a:spcBef>
              <a:spcAft>
                <a:spcPts val="0"/>
              </a:spcAft>
              <a:buNone/>
            </a:pPr>
            <a:endParaRPr lang="en-US" sz="2000" dirty="0"/>
          </a:p>
        </p:txBody>
      </p:sp>
      <p:sp>
        <p:nvSpPr>
          <p:cNvPr id="7" name="Rectangle 6" title="Pseudo code logo">
            <a:extLst>
              <a:ext uri="{FF2B5EF4-FFF2-40B4-BE49-F238E27FC236}">
                <a16:creationId xmlns:a16="http://schemas.microsoft.com/office/drawing/2014/main" id="{12973AEE-B09E-174D-ADB6-A38F3119A0D9}"/>
              </a:ext>
            </a:extLst>
          </p:cNvPr>
          <p:cNvSpPr/>
          <p:nvPr/>
        </p:nvSpPr>
        <p:spPr>
          <a:xfrm>
            <a:off x="7348201" y="5248910"/>
            <a:ext cx="1338599" cy="1015663"/>
          </a:xfrm>
          <a:prstGeom prst="rect">
            <a:avLst/>
          </a:prstGeom>
          <a:noFill/>
        </p:spPr>
        <p:txBody>
          <a:bodyPr>
            <a:spAutoFit/>
          </a:bodyPr>
          <a:lstStyle/>
          <a:p>
            <a:pPr algn="ctr" eaLnBrk="1" hangingPunct="1">
              <a:defRPr/>
            </a:pPr>
            <a:r>
              <a:rPr lang="en-US" sz="6000" b="1" dirty="0">
                <a:ln w="6600">
                  <a:solidFill>
                    <a:schemeClr val="accent2"/>
                  </a:solidFill>
                  <a:prstDash val="solid"/>
                </a:ln>
                <a:solidFill>
                  <a:srgbClr val="FFFFFF"/>
                </a:solidFill>
                <a:effectLst>
                  <a:outerShdw dist="38100" dir="2700000" algn="tl" rotWithShape="0">
                    <a:schemeClr val="accent2"/>
                  </a:outerShdw>
                </a:effectLst>
              </a:rPr>
              <a:t>Ps</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40895204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00800" y="5257800"/>
            <a:ext cx="2286000" cy="1022351"/>
          </a:xfrm>
          <a:prstGeom prst="rect">
            <a:avLst/>
          </a:prstGeom>
          <a:solidFill>
            <a:schemeClr val="bg1"/>
          </a:solidFill>
        </p:spPr>
        <p:txBody>
          <a:bodyPr wrap="square" rtlCol="0">
            <a:spAutoFit/>
          </a:bodyPr>
          <a:lstStyle/>
          <a:p>
            <a:endParaRPr lang="en-US"/>
          </a:p>
        </p:txBody>
      </p:sp>
      <p:sp>
        <p:nvSpPr>
          <p:cNvPr id="2" name="Title 1"/>
          <p:cNvSpPr>
            <a:spLocks noGrp="1"/>
          </p:cNvSpPr>
          <p:nvPr>
            <p:ph type="title"/>
          </p:nvPr>
        </p:nvSpPr>
        <p:spPr/>
        <p:txBody>
          <a:bodyPr>
            <a:normAutofit/>
          </a:bodyPr>
          <a:lstStyle/>
          <a:p>
            <a:r>
              <a:rPr lang="en-US" sz="3600" b="1" dirty="0"/>
              <a:t>Pseudocode</a:t>
            </a:r>
            <a:r>
              <a:rPr lang="en-US" sz="3600" b="1" i="1" dirty="0"/>
              <a:t> – IF-ELSE-IF – BAD VERSION</a:t>
            </a:r>
            <a:endParaRPr lang="en-US" sz="3600" b="1" dirty="0"/>
          </a:p>
        </p:txBody>
      </p:sp>
      <p:sp>
        <p:nvSpPr>
          <p:cNvPr id="3" name="Content Placeholder 2"/>
          <p:cNvSpPr>
            <a:spLocks noGrp="1"/>
          </p:cNvSpPr>
          <p:nvPr>
            <p:ph idx="1"/>
          </p:nvPr>
        </p:nvSpPr>
        <p:spPr>
          <a:xfrm>
            <a:off x="628650" y="1295400"/>
            <a:ext cx="7543800" cy="4648200"/>
          </a:xfrm>
        </p:spPr>
        <p:txBody>
          <a:bodyPr>
            <a:normAutofit fontScale="85000" lnSpcReduction="20000"/>
          </a:bodyPr>
          <a:lstStyle/>
          <a:p>
            <a:pPr marL="0" indent="0">
              <a:lnSpc>
                <a:spcPct val="120000"/>
              </a:lnSpc>
              <a:spcBef>
                <a:spcPts val="0"/>
              </a:spcBef>
              <a:spcAft>
                <a:spcPts val="0"/>
              </a:spcAft>
              <a:buNone/>
            </a:pPr>
            <a:r>
              <a:rPr lang="en-US" sz="1900" dirty="0">
                <a:solidFill>
                  <a:srgbClr val="0432FF"/>
                </a:solidFill>
                <a:latin typeface="Consolas" panose="020B0609020204030204" pitchFamily="49" charset="0"/>
                <a:cs typeface="Consolas" panose="020B0609020204030204" pitchFamily="49" charset="0"/>
              </a:rPr>
              <a:t>BEGIN MAIN</a:t>
            </a:r>
            <a:br>
              <a:rPr lang="en-US" sz="1900" dirty="0">
                <a:latin typeface="Consolas" panose="020B0609020204030204" pitchFamily="49" charset="0"/>
                <a:cs typeface="Consolas" panose="020B0609020204030204" pitchFamily="49" charset="0"/>
              </a:rPr>
            </a:br>
            <a:r>
              <a:rPr lang="en-US" sz="1900" dirty="0">
                <a:latin typeface="Consolas" panose="020B0609020204030204" pitchFamily="49" charset="0"/>
                <a:cs typeface="Consolas" panose="020B0609020204030204" pitchFamily="49" charset="0"/>
              </a:rPr>
              <a:t>  CREATE Fahrenheit = 0, Celsius = 0</a:t>
            </a:r>
          </a:p>
          <a:p>
            <a:pPr marL="0" indent="0">
              <a:lnSpc>
                <a:spcPct val="120000"/>
              </a:lnSpc>
              <a:spcBef>
                <a:spcPts val="0"/>
              </a:spcBef>
              <a:spcAft>
                <a:spcPts val="0"/>
              </a:spcAft>
              <a:buNone/>
            </a:pPr>
            <a:r>
              <a:rPr lang="en-US" sz="1900" dirty="0">
                <a:latin typeface="Consolas" panose="020B0609020204030204" pitchFamily="49" charset="0"/>
                <a:cs typeface="Consolas" panose="020B0609020204030204" pitchFamily="49" charset="0"/>
              </a:rPr>
              <a:t>  PRINT </a:t>
            </a:r>
            <a:r>
              <a:rPr lang="en-US" sz="1900" dirty="0">
                <a:solidFill>
                  <a:srgbClr val="C00000"/>
                </a:solidFill>
                <a:latin typeface="Consolas" panose="020B0609020204030204" pitchFamily="49" charset="0"/>
                <a:cs typeface="Consolas" panose="020B0609020204030204" pitchFamily="49" charset="0"/>
              </a:rPr>
              <a:t>“Enter Celsius temperature: ”</a:t>
            </a:r>
          </a:p>
          <a:p>
            <a:pPr marL="0" indent="0">
              <a:lnSpc>
                <a:spcPct val="120000"/>
              </a:lnSpc>
              <a:spcBef>
                <a:spcPts val="0"/>
              </a:spcBef>
              <a:spcAft>
                <a:spcPts val="0"/>
              </a:spcAft>
              <a:buNone/>
            </a:pPr>
            <a:r>
              <a:rPr lang="en-US" sz="1900" dirty="0">
                <a:latin typeface="Consolas" panose="020B0609020204030204" pitchFamily="49" charset="0"/>
                <a:cs typeface="Consolas" panose="020B0609020204030204" pitchFamily="49" charset="0"/>
              </a:rPr>
              <a:t>  READ user input</a:t>
            </a:r>
          </a:p>
          <a:p>
            <a:pPr marL="0" indent="0">
              <a:lnSpc>
                <a:spcPct val="120000"/>
              </a:lnSpc>
              <a:spcBef>
                <a:spcPts val="0"/>
              </a:spcBef>
              <a:spcAft>
                <a:spcPts val="0"/>
              </a:spcAft>
              <a:buNone/>
            </a:pPr>
            <a:r>
              <a:rPr lang="en-US" sz="1900" dirty="0">
                <a:latin typeface="Consolas" panose="020B0609020204030204" pitchFamily="49" charset="0"/>
                <a:cs typeface="Consolas" panose="020B0609020204030204" pitchFamily="49" charset="0"/>
              </a:rPr>
              <a:t>  Celsius = user input</a:t>
            </a:r>
          </a:p>
          <a:p>
            <a:pPr marL="0" indent="0">
              <a:lnSpc>
                <a:spcPct val="120000"/>
              </a:lnSpc>
              <a:spcBef>
                <a:spcPts val="0"/>
              </a:spcBef>
              <a:spcAft>
                <a:spcPts val="0"/>
              </a:spcAft>
              <a:buNone/>
            </a:pPr>
            <a:r>
              <a:rPr lang="en-US" sz="1900" dirty="0">
                <a:latin typeface="Consolas" panose="020B0609020204030204" pitchFamily="49" charset="0"/>
                <a:cs typeface="Consolas" panose="020B0609020204030204" pitchFamily="49" charset="0"/>
              </a:rPr>
              <a:t>  Fahrenheit = </a:t>
            </a:r>
            <a:r>
              <a:rPr lang="en-US" altLang="en-US" dirty="0">
                <a:latin typeface="Consolas" panose="020B0609020204030204" pitchFamily="49" charset="0"/>
                <a:cs typeface="Consolas" panose="020B0609020204030204" pitchFamily="49" charset="0"/>
              </a:rPr>
              <a:t>9.0 / 5.0 * Celsius + 32</a:t>
            </a:r>
            <a:endParaRPr lang="en-US" sz="1900" dirty="0">
              <a:latin typeface="Consolas" panose="020B0609020204030204" pitchFamily="49" charset="0"/>
              <a:cs typeface="Consolas" panose="020B0609020204030204" pitchFamily="49" charset="0"/>
            </a:endParaRPr>
          </a:p>
          <a:p>
            <a:pPr marL="0" indent="0">
              <a:lnSpc>
                <a:spcPct val="120000"/>
              </a:lnSpc>
              <a:spcBef>
                <a:spcPts val="0"/>
              </a:spcBef>
              <a:spcAft>
                <a:spcPts val="0"/>
              </a:spcAft>
              <a:buNone/>
            </a:pPr>
            <a:r>
              <a:rPr lang="en-US" sz="1900" dirty="0">
                <a:latin typeface="Consolas" panose="020B0609020204030204" pitchFamily="49" charset="0"/>
                <a:cs typeface="Consolas" panose="020B0609020204030204" pitchFamily="49" charset="0"/>
              </a:rPr>
              <a:t>  PRINT Fahrenheit</a:t>
            </a:r>
            <a:br>
              <a:rPr lang="en-US" sz="1900" dirty="0">
                <a:latin typeface="Consolas" panose="020B0609020204030204" pitchFamily="49" charset="0"/>
                <a:cs typeface="Consolas" panose="020B0609020204030204" pitchFamily="49" charset="0"/>
              </a:rPr>
            </a:br>
            <a:br>
              <a:rPr lang="en-US" sz="1900" dirty="0">
                <a:latin typeface="Consolas" panose="020B0609020204030204" pitchFamily="49" charset="0"/>
                <a:cs typeface="Consolas" panose="020B0609020204030204" pitchFamily="49" charset="0"/>
              </a:rPr>
            </a:br>
            <a:r>
              <a:rPr lang="en-US" sz="1900" dirty="0">
                <a:latin typeface="Consolas" panose="020B0609020204030204" pitchFamily="49" charset="0"/>
                <a:cs typeface="Consolas" panose="020B0609020204030204" pitchFamily="49" charset="0"/>
              </a:rPr>
              <a:t>  </a:t>
            </a:r>
            <a:r>
              <a:rPr lang="en-US" sz="1900" dirty="0">
                <a:solidFill>
                  <a:srgbClr val="0432FF"/>
                </a:solidFill>
                <a:latin typeface="Consolas" panose="020B0609020204030204" pitchFamily="49" charset="0"/>
                <a:cs typeface="Consolas" panose="020B0609020204030204" pitchFamily="49" charset="0"/>
              </a:rPr>
              <a:t>IF</a:t>
            </a:r>
            <a:r>
              <a:rPr lang="en-US" sz="1900" dirty="0">
                <a:latin typeface="Consolas" panose="020B0609020204030204" pitchFamily="49" charset="0"/>
                <a:cs typeface="Consolas" panose="020B0609020204030204" pitchFamily="49" charset="0"/>
              </a:rPr>
              <a:t> (Fahrenheit &gt;= 70) </a:t>
            </a:r>
            <a:r>
              <a:rPr lang="en-US" sz="1900" dirty="0">
                <a:solidFill>
                  <a:srgbClr val="0432FF"/>
                </a:solidFill>
                <a:latin typeface="Consolas" panose="020B0609020204030204" pitchFamily="49" charset="0"/>
                <a:cs typeface="Consolas" panose="020B0609020204030204" pitchFamily="49" charset="0"/>
              </a:rPr>
              <a:t>THEN</a:t>
            </a:r>
          </a:p>
          <a:p>
            <a:pPr marL="0" indent="0">
              <a:lnSpc>
                <a:spcPct val="120000"/>
              </a:lnSpc>
              <a:spcBef>
                <a:spcPts val="0"/>
              </a:spcBef>
              <a:spcAft>
                <a:spcPts val="0"/>
              </a:spcAft>
              <a:buNone/>
            </a:pPr>
            <a:r>
              <a:rPr lang="en-US" sz="1900" dirty="0">
                <a:latin typeface="Consolas" panose="020B0609020204030204" pitchFamily="49" charset="0"/>
                <a:cs typeface="Consolas" panose="020B0609020204030204" pitchFamily="49" charset="0"/>
              </a:rPr>
              <a:t>	PRINT </a:t>
            </a:r>
            <a:r>
              <a:rPr lang="en-US" sz="1900" dirty="0">
                <a:solidFill>
                  <a:srgbClr val="C00000"/>
                </a:solidFill>
                <a:latin typeface="Consolas" panose="020B0609020204030204" pitchFamily="49" charset="0"/>
                <a:cs typeface="Consolas" panose="020B0609020204030204" pitchFamily="49" charset="0"/>
              </a:rPr>
              <a:t>“the temperature is pleasant and suggest a picnic”</a:t>
            </a:r>
            <a:r>
              <a:rPr lang="en-US" sz="1900" dirty="0">
                <a:latin typeface="Consolas" panose="020B0609020204030204" pitchFamily="49" charset="0"/>
                <a:cs typeface="Consolas" panose="020B0609020204030204" pitchFamily="49" charset="0"/>
              </a:rPr>
              <a:t> </a:t>
            </a:r>
          </a:p>
          <a:p>
            <a:pPr marL="0" indent="0">
              <a:lnSpc>
                <a:spcPct val="120000"/>
              </a:lnSpc>
              <a:spcBef>
                <a:spcPts val="0"/>
              </a:spcBef>
              <a:spcAft>
                <a:spcPts val="0"/>
              </a:spcAft>
              <a:buNone/>
            </a:pPr>
            <a:r>
              <a:rPr lang="en-US" sz="1900" dirty="0">
                <a:solidFill>
                  <a:srgbClr val="0432FF"/>
                </a:solidFill>
                <a:latin typeface="Consolas" panose="020B0609020204030204" pitchFamily="49" charset="0"/>
                <a:cs typeface="Consolas" panose="020B0609020204030204" pitchFamily="49" charset="0"/>
              </a:rPr>
              <a:t>  ELSE IF</a:t>
            </a:r>
            <a:r>
              <a:rPr lang="en-US" sz="1900" dirty="0">
                <a:latin typeface="Consolas" panose="020B0609020204030204" pitchFamily="49" charset="0"/>
                <a:cs typeface="Consolas" panose="020B0609020204030204" pitchFamily="49" charset="0"/>
              </a:rPr>
              <a:t> (Fahrenheit &gt;= 80) </a:t>
            </a:r>
            <a:r>
              <a:rPr lang="en-US" sz="1900" dirty="0">
                <a:solidFill>
                  <a:srgbClr val="0432FF"/>
                </a:solidFill>
                <a:latin typeface="Consolas" panose="020B0609020204030204" pitchFamily="49" charset="0"/>
                <a:cs typeface="Consolas" panose="020B0609020204030204" pitchFamily="49" charset="0"/>
              </a:rPr>
              <a:t>THEN</a:t>
            </a:r>
          </a:p>
          <a:p>
            <a:pPr marL="0" indent="0">
              <a:lnSpc>
                <a:spcPct val="120000"/>
              </a:lnSpc>
              <a:spcBef>
                <a:spcPts val="0"/>
              </a:spcBef>
              <a:spcAft>
                <a:spcPts val="0"/>
              </a:spcAft>
              <a:buNone/>
            </a:pPr>
            <a:r>
              <a:rPr lang="en-US" sz="1900" dirty="0">
                <a:latin typeface="Consolas" panose="020B0609020204030204" pitchFamily="49" charset="0"/>
                <a:cs typeface="Consolas" panose="020B0609020204030204" pitchFamily="49" charset="0"/>
              </a:rPr>
              <a:t>	PRINT </a:t>
            </a:r>
            <a:r>
              <a:rPr lang="en-US" sz="1900" dirty="0">
                <a:solidFill>
                  <a:srgbClr val="C00000"/>
                </a:solidFill>
                <a:latin typeface="Consolas" panose="020B0609020204030204" pitchFamily="49" charset="0"/>
                <a:cs typeface="Consolas" panose="020B0609020204030204" pitchFamily="49" charset="0"/>
              </a:rPr>
              <a:t>“it is warm, but there is no extreme heat”</a:t>
            </a:r>
          </a:p>
          <a:p>
            <a:pPr marL="0" indent="0">
              <a:lnSpc>
                <a:spcPct val="120000"/>
              </a:lnSpc>
              <a:spcBef>
                <a:spcPts val="0"/>
              </a:spcBef>
              <a:buNone/>
            </a:pPr>
            <a:r>
              <a:rPr lang="en-US" sz="1900" dirty="0">
                <a:solidFill>
                  <a:srgbClr val="0432FF"/>
                </a:solidFill>
                <a:latin typeface="Consolas" panose="020B0609020204030204" pitchFamily="49" charset="0"/>
                <a:cs typeface="Consolas" panose="020B0609020204030204" pitchFamily="49" charset="0"/>
              </a:rPr>
              <a:t>  ELSE IF</a:t>
            </a:r>
            <a:r>
              <a:rPr lang="en-US" sz="1900" dirty="0">
                <a:latin typeface="Consolas" panose="020B0609020204030204" pitchFamily="49" charset="0"/>
                <a:cs typeface="Consolas" panose="020B0609020204030204" pitchFamily="49" charset="0"/>
              </a:rPr>
              <a:t> (Fahrenheit &gt;= 90) </a:t>
            </a:r>
            <a:r>
              <a:rPr lang="en-US" sz="1900" dirty="0">
                <a:solidFill>
                  <a:srgbClr val="0432FF"/>
                </a:solidFill>
                <a:latin typeface="Consolas" panose="020B0609020204030204" pitchFamily="49" charset="0"/>
                <a:cs typeface="Consolas" panose="020B0609020204030204" pitchFamily="49" charset="0"/>
              </a:rPr>
              <a:t>THEN</a:t>
            </a:r>
            <a:br>
              <a:rPr lang="en-US" sz="1900" dirty="0">
                <a:latin typeface="Consolas" panose="020B0609020204030204" pitchFamily="49" charset="0"/>
                <a:cs typeface="Consolas" panose="020B0609020204030204" pitchFamily="49" charset="0"/>
              </a:rPr>
            </a:br>
            <a:r>
              <a:rPr lang="en-US" sz="1900" dirty="0">
                <a:latin typeface="Consolas" panose="020B0609020204030204" pitchFamily="49" charset="0"/>
                <a:cs typeface="Consolas" panose="020B0609020204030204" pitchFamily="49" charset="0"/>
              </a:rPr>
              <a:t>	PRINT </a:t>
            </a:r>
            <a:r>
              <a:rPr lang="en-US" sz="1900" dirty="0">
                <a:solidFill>
                  <a:srgbClr val="C00000"/>
                </a:solidFill>
                <a:latin typeface="Consolas" panose="020B0609020204030204" pitchFamily="49" charset="0"/>
                <a:cs typeface="Consolas" panose="020B0609020204030204" pitchFamily="49" charset="0"/>
              </a:rPr>
              <a:t>“heat warning”</a:t>
            </a:r>
          </a:p>
          <a:p>
            <a:pPr marL="0" indent="0">
              <a:lnSpc>
                <a:spcPct val="120000"/>
              </a:lnSpc>
              <a:spcBef>
                <a:spcPts val="0"/>
              </a:spcBef>
              <a:spcAft>
                <a:spcPts val="0"/>
              </a:spcAft>
              <a:buNone/>
            </a:pPr>
            <a:r>
              <a:rPr lang="en-US" sz="1900" dirty="0">
                <a:solidFill>
                  <a:srgbClr val="0432FF"/>
                </a:solidFill>
                <a:latin typeface="Consolas" panose="020B0609020204030204" pitchFamily="49" charset="0"/>
                <a:cs typeface="Consolas" panose="020B0609020204030204" pitchFamily="49" charset="0"/>
              </a:rPr>
              <a:t>  ELSE</a:t>
            </a:r>
            <a:br>
              <a:rPr lang="en-US" sz="1900" dirty="0">
                <a:latin typeface="Consolas" panose="020B0609020204030204" pitchFamily="49" charset="0"/>
                <a:cs typeface="Consolas" panose="020B0609020204030204" pitchFamily="49" charset="0"/>
              </a:rPr>
            </a:br>
            <a:r>
              <a:rPr lang="en-US" sz="1900" dirty="0">
                <a:latin typeface="Consolas" panose="020B0609020204030204" pitchFamily="49" charset="0"/>
                <a:cs typeface="Consolas" panose="020B0609020204030204" pitchFamily="49" charset="0"/>
              </a:rPr>
              <a:t>	PRINT </a:t>
            </a:r>
            <a:r>
              <a:rPr lang="en-US" sz="1900" dirty="0">
                <a:solidFill>
                  <a:srgbClr val="C00000"/>
                </a:solidFill>
                <a:latin typeface="Consolas" panose="020B0609020204030204" pitchFamily="49" charset="0"/>
                <a:cs typeface="Consolas" panose="020B0609020204030204" pitchFamily="49" charset="0"/>
              </a:rPr>
              <a:t>“a suggestion to take a jacket”</a:t>
            </a:r>
          </a:p>
          <a:p>
            <a:pPr marL="0" indent="0">
              <a:lnSpc>
                <a:spcPct val="120000"/>
              </a:lnSpc>
              <a:spcBef>
                <a:spcPts val="0"/>
              </a:spcBef>
              <a:spcAft>
                <a:spcPts val="0"/>
              </a:spcAft>
              <a:buNone/>
            </a:pPr>
            <a:r>
              <a:rPr lang="en-US" sz="1900" dirty="0">
                <a:solidFill>
                  <a:srgbClr val="0432FF"/>
                </a:solidFill>
                <a:latin typeface="Consolas" panose="020B0609020204030204" pitchFamily="49" charset="0"/>
                <a:cs typeface="Consolas" panose="020B0609020204030204" pitchFamily="49" charset="0"/>
              </a:rPr>
              <a:t>  END IF</a:t>
            </a:r>
            <a:br>
              <a:rPr lang="en-US" sz="1900" dirty="0">
                <a:solidFill>
                  <a:srgbClr val="0432FF"/>
                </a:solidFill>
                <a:latin typeface="Consolas" panose="020B0609020204030204" pitchFamily="49" charset="0"/>
                <a:cs typeface="Consolas" panose="020B0609020204030204" pitchFamily="49" charset="0"/>
              </a:rPr>
            </a:br>
            <a:r>
              <a:rPr lang="en-US" sz="1900" dirty="0">
                <a:solidFill>
                  <a:srgbClr val="0432FF"/>
                </a:solidFill>
                <a:latin typeface="Consolas" panose="020B0609020204030204" pitchFamily="49" charset="0"/>
                <a:cs typeface="Consolas" panose="020B0609020204030204" pitchFamily="49" charset="0"/>
              </a:rPr>
              <a:t>END MAIN</a:t>
            </a:r>
          </a:p>
          <a:p>
            <a:pPr marL="0" indent="0">
              <a:lnSpc>
                <a:spcPct val="120000"/>
              </a:lnSpc>
              <a:spcBef>
                <a:spcPts val="0"/>
              </a:spcBef>
              <a:spcAft>
                <a:spcPts val="0"/>
              </a:spcAft>
              <a:buNone/>
            </a:pPr>
            <a:endParaRPr lang="en-US" dirty="0"/>
          </a:p>
          <a:p>
            <a:pPr marL="0" indent="0">
              <a:lnSpc>
                <a:spcPct val="120000"/>
              </a:lnSpc>
              <a:spcBef>
                <a:spcPts val="0"/>
              </a:spcBef>
              <a:spcAft>
                <a:spcPts val="0"/>
              </a:spcAft>
              <a:buNone/>
            </a:pPr>
            <a:endParaRPr lang="en-US" dirty="0"/>
          </a:p>
          <a:p>
            <a:pPr marL="0" indent="0">
              <a:lnSpc>
                <a:spcPct val="120000"/>
              </a:lnSpc>
              <a:spcBef>
                <a:spcPts val="0"/>
              </a:spcBef>
              <a:spcAft>
                <a:spcPts val="0"/>
              </a:spcAft>
              <a:buNone/>
            </a:pPr>
            <a:endParaRPr lang="en-US" dirty="0"/>
          </a:p>
        </p:txBody>
      </p:sp>
      <p:sp>
        <p:nvSpPr>
          <p:cNvPr id="7" name="Rectangle 6" title="Pseudo code logo">
            <a:extLst>
              <a:ext uri="{FF2B5EF4-FFF2-40B4-BE49-F238E27FC236}">
                <a16:creationId xmlns:a16="http://schemas.microsoft.com/office/drawing/2014/main" id="{12973AEE-B09E-174D-ADB6-A38F3119A0D9}"/>
              </a:ext>
            </a:extLst>
          </p:cNvPr>
          <p:cNvSpPr/>
          <p:nvPr/>
        </p:nvSpPr>
        <p:spPr>
          <a:xfrm>
            <a:off x="7348201" y="5248910"/>
            <a:ext cx="1338599" cy="1015663"/>
          </a:xfrm>
          <a:prstGeom prst="rect">
            <a:avLst/>
          </a:prstGeom>
          <a:noFill/>
        </p:spPr>
        <p:txBody>
          <a:bodyPr>
            <a:spAutoFit/>
          </a:bodyPr>
          <a:lstStyle/>
          <a:p>
            <a:pPr algn="ctr" eaLnBrk="1" hangingPunct="1">
              <a:defRPr/>
            </a:pPr>
            <a:r>
              <a:rPr lang="en-US" sz="6000" b="1" dirty="0">
                <a:ln w="6600">
                  <a:solidFill>
                    <a:schemeClr val="accent2"/>
                  </a:solidFill>
                  <a:prstDash val="solid"/>
                </a:ln>
                <a:solidFill>
                  <a:srgbClr val="FFFFFF"/>
                </a:solidFill>
                <a:effectLst>
                  <a:outerShdw dist="38100" dir="2700000" algn="tl" rotWithShape="0">
                    <a:schemeClr val="accent2"/>
                  </a:outerShdw>
                </a:effectLst>
              </a:rPr>
              <a:t>Ps</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9" name="TextBox 8"/>
          <p:cNvSpPr txBox="1"/>
          <p:nvPr/>
        </p:nvSpPr>
        <p:spPr>
          <a:xfrm>
            <a:off x="742950" y="5780794"/>
            <a:ext cx="3657600" cy="369332"/>
          </a:xfrm>
          <a:prstGeom prst="rect">
            <a:avLst/>
          </a:prstGeom>
          <a:noFill/>
        </p:spPr>
        <p:txBody>
          <a:bodyPr wrap="square" rtlCol="0">
            <a:spAutoFit/>
          </a:bodyPr>
          <a:lstStyle/>
          <a:p>
            <a:r>
              <a:rPr lang="en-US" dirty="0"/>
              <a:t>Why is this bad?</a:t>
            </a:r>
          </a:p>
        </p:txBody>
      </p:sp>
    </p:spTree>
    <p:extLst>
      <p:ext uri="{BB962C8B-B14F-4D97-AF65-F5344CB8AC3E}">
        <p14:creationId xmlns:p14="http://schemas.microsoft.com/office/powerpoint/2010/main" val="3769719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99135" rIns="0" bIns="0" rtlCol="0">
            <a:noAutofit/>
          </a:bodyPr>
          <a:lstStyle/>
          <a:p>
            <a:pPr marL="12700">
              <a:lnSpc>
                <a:spcPct val="100000"/>
              </a:lnSpc>
            </a:pPr>
            <a:r>
              <a:rPr lang="en-US" altLang="en-US" sz="3600" b="1" dirty="0">
                <a:solidFill>
                  <a:prstClr val="black"/>
                </a:solidFill>
              </a:rPr>
              <a:t>Example – </a:t>
            </a:r>
            <a:r>
              <a:rPr lang="en-US" altLang="en-US" sz="3600" b="1" i="1" dirty="0">
                <a:solidFill>
                  <a:prstClr val="black"/>
                </a:solidFill>
              </a:rPr>
              <a:t>if-else-if</a:t>
            </a:r>
            <a:endParaRPr sz="4800" b="1" dirty="0">
              <a:latin typeface="Arial"/>
              <a:cs typeface="Arial"/>
            </a:endParaRPr>
          </a:p>
        </p:txBody>
      </p:sp>
      <p:sp>
        <p:nvSpPr>
          <p:cNvPr id="6" name="Content Placeholder 5">
            <a:extLst>
              <a:ext uri="{FF2B5EF4-FFF2-40B4-BE49-F238E27FC236}">
                <a16:creationId xmlns:a16="http://schemas.microsoft.com/office/drawing/2014/main" id="{E22F6057-8917-2840-ADC2-BCE1DF4774CB}"/>
              </a:ext>
            </a:extLst>
          </p:cNvPr>
          <p:cNvSpPr>
            <a:spLocks noGrp="1"/>
          </p:cNvSpPr>
          <p:nvPr>
            <p:ph idx="1"/>
          </p:nvPr>
        </p:nvSpPr>
        <p:spPr>
          <a:xfrm>
            <a:off x="533401" y="1726451"/>
            <a:ext cx="8229600" cy="4554537"/>
          </a:xfrm>
        </p:spPr>
        <p:txBody>
          <a:bodyPr/>
          <a:lstStyle/>
          <a:p>
            <a:pPr marL="0" marR="0" lvl="0" indent="0" defTabSz="685800" fontAlgn="auto">
              <a:lnSpc>
                <a:spcPct val="70000"/>
              </a:lnSpc>
              <a:spcBef>
                <a:spcPts val="200"/>
              </a:spcBef>
              <a:spcAft>
                <a:spcPts val="0"/>
              </a:spcAft>
              <a:buClrTx/>
              <a:buSzTx/>
              <a:buNone/>
              <a:tabLst>
                <a:tab pos="857250" algn="l"/>
              </a:tabLst>
              <a:defRPr/>
            </a:pPr>
            <a:r>
              <a:rPr lang="fr-FR" sz="1800" dirty="0">
                <a:solidFill>
                  <a:srgbClr val="0432FF"/>
                </a:solidFill>
                <a:latin typeface="Consolas" panose="020B0609020204030204" pitchFamily="49" charset="0"/>
                <a:cs typeface="Consolas" panose="020B0609020204030204" pitchFamily="49" charset="0"/>
              </a:rPr>
              <a:t>double</a:t>
            </a:r>
            <a:r>
              <a:rPr lang="fr-FR" sz="1800" dirty="0">
                <a:latin typeface="Consolas" panose="020B0609020204030204" pitchFamily="49" charset="0"/>
                <a:cs typeface="Consolas" panose="020B0609020204030204" pitchFamily="49" charset="0"/>
              </a:rPr>
              <a:t> </a:t>
            </a:r>
            <a:r>
              <a:rPr lang="fr-FR" sz="1800" dirty="0" err="1">
                <a:latin typeface="Consolas" panose="020B0609020204030204" pitchFamily="49" charset="0"/>
                <a:cs typeface="Consolas" panose="020B0609020204030204" pitchFamily="49" charset="0"/>
              </a:rPr>
              <a:t>celsius</a:t>
            </a:r>
            <a:r>
              <a:rPr lang="fr-FR" sz="1800" dirty="0">
                <a:latin typeface="Consolas" panose="020B0609020204030204" pitchFamily="49" charset="0"/>
                <a:cs typeface="Consolas" panose="020B0609020204030204" pitchFamily="49" charset="0"/>
              </a:rPr>
              <a:t> = 0.0, fahrenheit = 0.0;</a:t>
            </a:r>
          </a:p>
          <a:p>
            <a:pPr marL="0" marR="0" lvl="0" indent="0" defTabSz="685800" fontAlgn="auto">
              <a:lnSpc>
                <a:spcPct val="70000"/>
              </a:lnSpc>
              <a:spcBef>
                <a:spcPts val="200"/>
              </a:spcBef>
              <a:spcAft>
                <a:spcPts val="0"/>
              </a:spcAft>
              <a:buClrTx/>
              <a:buSzTx/>
              <a:buNone/>
              <a:tabLst>
                <a:tab pos="857250" algn="l"/>
              </a:tabLst>
              <a:defRPr/>
            </a:pPr>
            <a:r>
              <a:rPr lang="en-US" sz="1800" dirty="0">
                <a:latin typeface="Consolas" panose="020B0609020204030204" pitchFamily="49" charset="0"/>
                <a:cs typeface="Consolas" panose="020B0609020204030204" pitchFamily="49" charset="0"/>
              </a:rPr>
              <a:t>PRINT(</a:t>
            </a:r>
            <a:r>
              <a:rPr lang="en-US" sz="1800" dirty="0">
                <a:solidFill>
                  <a:srgbClr val="C00000"/>
                </a:solidFill>
                <a:latin typeface="Consolas" panose="020B0609020204030204" pitchFamily="49" charset="0"/>
                <a:cs typeface="Consolas" panose="020B0609020204030204" pitchFamily="49" charset="0"/>
              </a:rPr>
              <a:t>"What is the Celsius temperature? "</a:t>
            </a:r>
            <a:r>
              <a:rPr lang="en-US" sz="1800" dirty="0">
                <a:latin typeface="Consolas" panose="020B0609020204030204" pitchFamily="49" charset="0"/>
                <a:cs typeface="Consolas" panose="020B0609020204030204" pitchFamily="49" charset="0"/>
              </a:rPr>
              <a:t>);</a:t>
            </a:r>
          </a:p>
          <a:p>
            <a:pPr marL="0" marR="0" lvl="0" indent="0" defTabSz="685800" fontAlgn="auto">
              <a:lnSpc>
                <a:spcPct val="70000"/>
              </a:lnSpc>
              <a:spcBef>
                <a:spcPts val="200"/>
              </a:spcBef>
              <a:spcAft>
                <a:spcPts val="0"/>
              </a:spcAft>
              <a:buClrTx/>
              <a:buSzTx/>
              <a:buNone/>
              <a:tabLst>
                <a:tab pos="857250" algn="l"/>
              </a:tabLst>
              <a:defRPr/>
            </a:pPr>
            <a:r>
              <a:rPr lang="en-US" sz="1800" dirty="0" err="1">
                <a:latin typeface="Consolas" panose="020B0609020204030204" pitchFamily="49" charset="0"/>
                <a:cs typeface="Consolas" panose="020B0609020204030204" pitchFamily="49" charset="0"/>
              </a:rPr>
              <a:t>celsius</a:t>
            </a:r>
            <a:r>
              <a:rPr lang="en-US" sz="1800" dirty="0">
                <a:latin typeface="Consolas" panose="020B0609020204030204" pitchFamily="49" charset="0"/>
                <a:cs typeface="Consolas" panose="020B0609020204030204" pitchFamily="49" charset="0"/>
              </a:rPr>
              <a:t> = READ();</a:t>
            </a:r>
          </a:p>
          <a:p>
            <a:pPr marL="0" marR="0" lvl="0" indent="0" defTabSz="685800" fontAlgn="auto">
              <a:lnSpc>
                <a:spcPct val="70000"/>
              </a:lnSpc>
              <a:spcBef>
                <a:spcPts val="200"/>
              </a:spcBef>
              <a:spcAft>
                <a:spcPts val="0"/>
              </a:spcAft>
              <a:buClrTx/>
              <a:buSzTx/>
              <a:buNone/>
              <a:tabLst>
                <a:tab pos="857250" algn="l"/>
              </a:tabLst>
              <a:defRPr/>
            </a:pPr>
            <a:r>
              <a:rPr lang="de-DE" sz="1800" dirty="0" err="1">
                <a:latin typeface="Consolas" panose="020B0609020204030204" pitchFamily="49" charset="0"/>
                <a:cs typeface="Consolas" panose="020B0609020204030204" pitchFamily="49" charset="0"/>
              </a:rPr>
              <a:t>fahrenheit</a:t>
            </a:r>
            <a:r>
              <a:rPr lang="de-DE" sz="1800" dirty="0">
                <a:latin typeface="Consolas" panose="020B0609020204030204" pitchFamily="49" charset="0"/>
                <a:cs typeface="Consolas" panose="020B0609020204030204" pitchFamily="49" charset="0"/>
              </a:rPr>
              <a:t> = 9.0 / 5.0 * </a:t>
            </a:r>
            <a:r>
              <a:rPr lang="de-DE" sz="1800" dirty="0" err="1">
                <a:latin typeface="Consolas" panose="020B0609020204030204" pitchFamily="49" charset="0"/>
                <a:cs typeface="Consolas" panose="020B0609020204030204" pitchFamily="49" charset="0"/>
              </a:rPr>
              <a:t>celsius</a:t>
            </a:r>
            <a:r>
              <a:rPr lang="de-DE" sz="1800" dirty="0">
                <a:latin typeface="Consolas" panose="020B0609020204030204" pitchFamily="49" charset="0"/>
                <a:cs typeface="Consolas" panose="020B0609020204030204" pitchFamily="49" charset="0"/>
              </a:rPr>
              <a:t> + 32;</a:t>
            </a:r>
          </a:p>
          <a:p>
            <a:pPr marL="0" marR="0" lvl="0" indent="0" defTabSz="685800" fontAlgn="auto">
              <a:lnSpc>
                <a:spcPct val="70000"/>
              </a:lnSpc>
              <a:spcBef>
                <a:spcPts val="200"/>
              </a:spcBef>
              <a:spcAft>
                <a:spcPts val="0"/>
              </a:spcAft>
              <a:buClrTx/>
              <a:buSzTx/>
              <a:buNone/>
              <a:tabLst>
                <a:tab pos="857250" algn="l"/>
              </a:tabLst>
              <a:defRPr/>
            </a:pPr>
            <a:r>
              <a:rPr lang="de-DE" sz="1800" dirty="0">
                <a:latin typeface="Consolas" panose="020B0609020204030204" pitchFamily="49" charset="0"/>
                <a:cs typeface="Consolas" panose="020B0609020204030204" pitchFamily="49" charset="0"/>
              </a:rPr>
              <a:t>PRINT(</a:t>
            </a:r>
            <a:r>
              <a:rPr lang="de-DE" sz="1800" dirty="0">
                <a:solidFill>
                  <a:srgbClr val="C00000"/>
                </a:solidFill>
                <a:latin typeface="Consolas" panose="020B0609020204030204" pitchFamily="49" charset="0"/>
                <a:cs typeface="Consolas" panose="020B0609020204030204" pitchFamily="49" charset="0"/>
              </a:rPr>
              <a:t>"The </a:t>
            </a:r>
            <a:r>
              <a:rPr lang="de-DE" sz="1800" dirty="0" err="1">
                <a:solidFill>
                  <a:srgbClr val="C00000"/>
                </a:solidFill>
                <a:latin typeface="Consolas" panose="020B0609020204030204" pitchFamily="49" charset="0"/>
                <a:cs typeface="Consolas" panose="020B0609020204030204" pitchFamily="49" charset="0"/>
              </a:rPr>
              <a:t>temperature</a:t>
            </a:r>
            <a:r>
              <a:rPr lang="de-DE" sz="1800" dirty="0">
                <a:solidFill>
                  <a:srgbClr val="C00000"/>
                </a:solidFill>
                <a:latin typeface="Consolas" panose="020B0609020204030204" pitchFamily="49" charset="0"/>
                <a:cs typeface="Consolas" panose="020B0609020204030204" pitchFamily="49" charset="0"/>
              </a:rPr>
              <a:t> </a:t>
            </a:r>
            <a:r>
              <a:rPr lang="de-DE" sz="1800" dirty="0" err="1">
                <a:solidFill>
                  <a:srgbClr val="C00000"/>
                </a:solidFill>
                <a:latin typeface="Consolas" panose="020B0609020204030204" pitchFamily="49" charset="0"/>
                <a:cs typeface="Consolas" panose="020B0609020204030204" pitchFamily="49" charset="0"/>
              </a:rPr>
              <a:t>is</a:t>
            </a:r>
            <a:r>
              <a:rPr lang="de-DE" sz="1800" dirty="0">
                <a:solidFill>
                  <a:srgbClr val="C00000"/>
                </a:solidFill>
                <a:latin typeface="Consolas" panose="020B0609020204030204" pitchFamily="49" charset="0"/>
                <a:cs typeface="Consolas" panose="020B0609020204030204" pitchFamily="49" charset="0"/>
              </a:rPr>
              <a:t> "</a:t>
            </a:r>
            <a:r>
              <a:rPr lang="de-DE" sz="1800" dirty="0">
                <a:latin typeface="Consolas" panose="020B0609020204030204" pitchFamily="49" charset="0"/>
                <a:cs typeface="Consolas" panose="020B0609020204030204" pitchFamily="49" charset="0"/>
              </a:rPr>
              <a:t> + </a:t>
            </a:r>
            <a:r>
              <a:rPr lang="de-DE" sz="1800" dirty="0" err="1">
                <a:latin typeface="Consolas" panose="020B0609020204030204" pitchFamily="49" charset="0"/>
                <a:cs typeface="Consolas" panose="020B0609020204030204" pitchFamily="49" charset="0"/>
              </a:rPr>
              <a:t>fahrenheit</a:t>
            </a:r>
            <a:r>
              <a:rPr lang="de-DE" sz="1800" dirty="0">
                <a:latin typeface="Consolas" panose="020B0609020204030204" pitchFamily="49" charset="0"/>
                <a:cs typeface="Consolas" panose="020B0609020204030204" pitchFamily="49" charset="0"/>
              </a:rPr>
              <a:t> + </a:t>
            </a:r>
          </a:p>
          <a:p>
            <a:pPr marL="0" marR="0" lvl="0" indent="0" defTabSz="685800" fontAlgn="auto">
              <a:lnSpc>
                <a:spcPct val="70000"/>
              </a:lnSpc>
              <a:spcBef>
                <a:spcPts val="200"/>
              </a:spcBef>
              <a:spcAft>
                <a:spcPts val="0"/>
              </a:spcAft>
              <a:buClrTx/>
              <a:buSzTx/>
              <a:buNone/>
              <a:tabLst>
                <a:tab pos="857250" algn="l"/>
              </a:tabLst>
              <a:defRPr/>
            </a:pPr>
            <a:r>
              <a:rPr lang="de-DE" sz="1800" dirty="0">
                <a:solidFill>
                  <a:srgbClr val="C00000"/>
                </a:solidFill>
                <a:latin typeface="Consolas" panose="020B0609020204030204" pitchFamily="49" charset="0"/>
                <a:cs typeface="Consolas" panose="020B0609020204030204" pitchFamily="49" charset="0"/>
              </a:rPr>
              <a:t>      "</a:t>
            </a:r>
            <a:r>
              <a:rPr lang="de-DE" sz="1800" dirty="0" err="1">
                <a:solidFill>
                  <a:srgbClr val="C00000"/>
                </a:solidFill>
                <a:latin typeface="Consolas" panose="020B0609020204030204" pitchFamily="49" charset="0"/>
                <a:cs typeface="Consolas" panose="020B0609020204030204" pitchFamily="49" charset="0"/>
              </a:rPr>
              <a:t>degrees</a:t>
            </a:r>
            <a:r>
              <a:rPr lang="de-DE" sz="1800" dirty="0">
                <a:solidFill>
                  <a:srgbClr val="C00000"/>
                </a:solidFill>
                <a:latin typeface="Consolas" panose="020B0609020204030204" pitchFamily="49" charset="0"/>
                <a:cs typeface="Consolas" panose="020B0609020204030204" pitchFamily="49" charset="0"/>
              </a:rPr>
              <a:t> Fahrenheit"</a:t>
            </a:r>
            <a:r>
              <a:rPr lang="de-DE" sz="1800" dirty="0">
                <a:latin typeface="Consolas" panose="020B0609020204030204" pitchFamily="49" charset="0"/>
                <a:cs typeface="Consolas" panose="020B0609020204030204" pitchFamily="49" charset="0"/>
              </a:rPr>
              <a:t>);</a:t>
            </a:r>
          </a:p>
          <a:p>
            <a:pPr marL="0" indent="0">
              <a:lnSpc>
                <a:spcPct val="100000"/>
              </a:lnSpc>
              <a:spcBef>
                <a:spcPts val="200"/>
              </a:spcBef>
              <a:buNone/>
              <a:defRPr/>
            </a:pPr>
            <a:endParaRPr lang="en-US" sz="1800" dirty="0">
              <a:solidFill>
                <a:prstClr val="black"/>
              </a:solidFill>
              <a:latin typeface="Consolas" panose="020B0609020204030204" pitchFamily="49" charset="0"/>
              <a:cs typeface="Consolas" panose="020B0609020204030204" pitchFamily="49" charset="0"/>
            </a:endParaRPr>
          </a:p>
          <a:p>
            <a:pPr marL="0" indent="0" defTabSz="685800">
              <a:lnSpc>
                <a:spcPct val="70000"/>
              </a:lnSpc>
              <a:spcBef>
                <a:spcPts val="200"/>
              </a:spcBef>
              <a:spcAft>
                <a:spcPts val="0"/>
              </a:spcAft>
              <a:buNone/>
              <a:tabLst>
                <a:tab pos="857250" algn="l"/>
              </a:tabLst>
            </a:pPr>
            <a:r>
              <a:rPr lang="en-US" altLang="en-US" sz="1800" dirty="0">
                <a:solidFill>
                  <a:srgbClr val="0432FF"/>
                </a:solidFill>
                <a:latin typeface="Consolas" panose="020B0609020204030204" pitchFamily="49" charset="0"/>
                <a:cs typeface="Consolas" panose="020B0609020204030204" pitchFamily="49" charset="0"/>
              </a:rPr>
              <a:t>if </a:t>
            </a:r>
            <a:r>
              <a:rPr lang="en-US" altLang="en-US" sz="1800" dirty="0">
                <a:latin typeface="Consolas" panose="020B0609020204030204" pitchFamily="49" charset="0"/>
                <a:cs typeface="Consolas" panose="020B0609020204030204" pitchFamily="49" charset="0"/>
              </a:rPr>
              <a:t>(</a:t>
            </a:r>
            <a:r>
              <a:rPr lang="en-US" altLang="en-US" sz="1800" dirty="0" err="1">
                <a:latin typeface="Consolas" panose="020B0609020204030204" pitchFamily="49" charset="0"/>
                <a:cs typeface="Consolas" panose="020B0609020204030204" pitchFamily="49" charset="0"/>
              </a:rPr>
              <a:t>fahrenheit</a:t>
            </a:r>
            <a:r>
              <a:rPr lang="en-US" altLang="en-US" sz="1800" dirty="0">
                <a:latin typeface="Consolas" panose="020B0609020204030204" pitchFamily="49" charset="0"/>
                <a:cs typeface="Consolas" panose="020B0609020204030204" pitchFamily="49" charset="0"/>
              </a:rPr>
              <a:t> &gt;= 90) {</a:t>
            </a:r>
          </a:p>
          <a:p>
            <a:pPr marL="0" indent="0" defTabSz="685800">
              <a:lnSpc>
                <a:spcPct val="70000"/>
              </a:lnSpc>
              <a:spcBef>
                <a:spcPts val="200"/>
              </a:spcBef>
              <a:spcAft>
                <a:spcPts val="0"/>
              </a:spcAft>
              <a:buNone/>
              <a:tabLst>
                <a:tab pos="857250" algn="l"/>
              </a:tabLst>
            </a:pPr>
            <a:r>
              <a:rPr lang="en-US" altLang="en-US" sz="1800" dirty="0">
                <a:latin typeface="Consolas" panose="020B0609020204030204" pitchFamily="49" charset="0"/>
                <a:cs typeface="Consolas" panose="020B0609020204030204" pitchFamily="49" charset="0"/>
              </a:rPr>
              <a:t>	PRINT(</a:t>
            </a:r>
            <a:r>
              <a:rPr lang="en-US" altLang="en-US" sz="1800" dirty="0">
                <a:solidFill>
                  <a:srgbClr val="C00000"/>
                </a:solidFill>
                <a:latin typeface="Consolas" panose="020B0609020204030204" pitchFamily="49" charset="0"/>
                <a:cs typeface="Consolas" panose="020B0609020204030204" pitchFamily="49" charset="0"/>
              </a:rPr>
              <a:t>“It is really hot!”</a:t>
            </a:r>
            <a:r>
              <a:rPr lang="en-US" altLang="en-US" sz="1800" dirty="0">
                <a:latin typeface="Consolas" panose="020B0609020204030204" pitchFamily="49" charset="0"/>
                <a:cs typeface="Consolas" panose="020B0609020204030204" pitchFamily="49" charset="0"/>
              </a:rPr>
              <a:t>);</a:t>
            </a:r>
          </a:p>
          <a:p>
            <a:pPr marL="0" indent="0" defTabSz="685800">
              <a:lnSpc>
                <a:spcPct val="70000"/>
              </a:lnSpc>
              <a:spcBef>
                <a:spcPts val="200"/>
              </a:spcBef>
              <a:spcAft>
                <a:spcPts val="0"/>
              </a:spcAft>
              <a:buNone/>
              <a:tabLst>
                <a:tab pos="857250" algn="l"/>
              </a:tabLst>
            </a:pPr>
            <a:r>
              <a:rPr lang="en-US" altLang="en-US" sz="1800" dirty="0">
                <a:latin typeface="Consolas" panose="020B0609020204030204" pitchFamily="49" charset="0"/>
                <a:cs typeface="Consolas" panose="020B0609020204030204" pitchFamily="49" charset="0"/>
              </a:rPr>
              <a:t>}</a:t>
            </a:r>
          </a:p>
          <a:p>
            <a:pPr marL="0" indent="0" defTabSz="685800">
              <a:lnSpc>
                <a:spcPct val="70000"/>
              </a:lnSpc>
              <a:spcBef>
                <a:spcPts val="200"/>
              </a:spcBef>
              <a:spcAft>
                <a:spcPts val="0"/>
              </a:spcAft>
              <a:buNone/>
              <a:tabLst>
                <a:tab pos="857250" algn="l"/>
              </a:tabLst>
            </a:pPr>
            <a:r>
              <a:rPr lang="en-US" altLang="en-US" sz="1800" dirty="0">
                <a:solidFill>
                  <a:srgbClr val="0432FF"/>
                </a:solidFill>
                <a:latin typeface="Consolas" panose="020B0609020204030204" pitchFamily="49" charset="0"/>
                <a:cs typeface="Consolas" panose="020B0609020204030204" pitchFamily="49" charset="0"/>
              </a:rPr>
              <a:t>else if</a:t>
            </a:r>
            <a:r>
              <a:rPr lang="en-US" altLang="en-US" sz="1800" dirty="0">
                <a:latin typeface="Consolas" panose="020B0609020204030204" pitchFamily="49" charset="0"/>
                <a:cs typeface="Consolas" panose="020B0609020204030204" pitchFamily="49" charset="0"/>
              </a:rPr>
              <a:t> (</a:t>
            </a:r>
            <a:r>
              <a:rPr lang="en-US" altLang="en-US" sz="1800" dirty="0" err="1">
                <a:latin typeface="Consolas" panose="020B0609020204030204" pitchFamily="49" charset="0"/>
                <a:cs typeface="Consolas" panose="020B0609020204030204" pitchFamily="49" charset="0"/>
              </a:rPr>
              <a:t>fahrenheit</a:t>
            </a:r>
            <a:r>
              <a:rPr lang="en-US" altLang="en-US" sz="1800" dirty="0">
                <a:latin typeface="Consolas" panose="020B0609020204030204" pitchFamily="49" charset="0"/>
                <a:cs typeface="Consolas" panose="020B0609020204030204" pitchFamily="49" charset="0"/>
              </a:rPr>
              <a:t> &gt;= 80) {</a:t>
            </a:r>
          </a:p>
          <a:p>
            <a:pPr marL="0" indent="0" defTabSz="685800">
              <a:lnSpc>
                <a:spcPct val="70000"/>
              </a:lnSpc>
              <a:spcBef>
                <a:spcPts val="200"/>
              </a:spcBef>
              <a:spcAft>
                <a:spcPts val="0"/>
              </a:spcAft>
              <a:buNone/>
              <a:tabLst>
                <a:tab pos="857250" algn="l"/>
              </a:tabLst>
            </a:pPr>
            <a:r>
              <a:rPr lang="en-US" altLang="en-US" sz="1800" dirty="0">
                <a:latin typeface="Consolas" panose="020B0609020204030204" pitchFamily="49" charset="0"/>
                <a:cs typeface="Consolas" panose="020B0609020204030204" pitchFamily="49" charset="0"/>
              </a:rPr>
              <a:t>	PRINT(</a:t>
            </a:r>
            <a:r>
              <a:rPr lang="en-US" altLang="en-US" sz="1800" dirty="0">
                <a:solidFill>
                  <a:srgbClr val="C00000"/>
                </a:solidFill>
                <a:latin typeface="Consolas" panose="020B0609020204030204" pitchFamily="49" charset="0"/>
                <a:cs typeface="Consolas" panose="020B0609020204030204" pitchFamily="49" charset="0"/>
              </a:rPr>
              <a:t>“It is very warm!”</a:t>
            </a:r>
            <a:r>
              <a:rPr lang="en-US" altLang="en-US" sz="1800" dirty="0">
                <a:latin typeface="Consolas" panose="020B0609020204030204" pitchFamily="49" charset="0"/>
                <a:cs typeface="Consolas" panose="020B0609020204030204" pitchFamily="49" charset="0"/>
              </a:rPr>
              <a:t>);</a:t>
            </a:r>
          </a:p>
          <a:p>
            <a:pPr marL="0" indent="0" defTabSz="685800">
              <a:lnSpc>
                <a:spcPct val="70000"/>
              </a:lnSpc>
              <a:spcBef>
                <a:spcPts val="200"/>
              </a:spcBef>
              <a:spcAft>
                <a:spcPts val="0"/>
              </a:spcAft>
              <a:buNone/>
              <a:tabLst>
                <a:tab pos="857250" algn="l"/>
              </a:tabLst>
            </a:pPr>
            <a:r>
              <a:rPr lang="en-US" altLang="en-US" sz="1800" dirty="0">
                <a:latin typeface="Consolas" panose="020B0609020204030204" pitchFamily="49" charset="0"/>
                <a:cs typeface="Consolas" panose="020B0609020204030204" pitchFamily="49" charset="0"/>
              </a:rPr>
              <a:t>}</a:t>
            </a:r>
          </a:p>
          <a:p>
            <a:pPr marL="0" indent="0" defTabSz="685800">
              <a:lnSpc>
                <a:spcPct val="70000"/>
              </a:lnSpc>
              <a:spcBef>
                <a:spcPts val="200"/>
              </a:spcBef>
              <a:spcAft>
                <a:spcPts val="0"/>
              </a:spcAft>
              <a:buNone/>
              <a:tabLst>
                <a:tab pos="857250" algn="l"/>
              </a:tabLst>
            </a:pPr>
            <a:r>
              <a:rPr lang="en-US" altLang="en-US" sz="1800" dirty="0">
                <a:solidFill>
                  <a:srgbClr val="0432FF"/>
                </a:solidFill>
                <a:latin typeface="Consolas" panose="020B0609020204030204" pitchFamily="49" charset="0"/>
                <a:cs typeface="Consolas" panose="020B0609020204030204" pitchFamily="49" charset="0"/>
              </a:rPr>
              <a:t>else if</a:t>
            </a:r>
            <a:r>
              <a:rPr lang="en-US" altLang="en-US" sz="1800" dirty="0">
                <a:latin typeface="Consolas" panose="020B0609020204030204" pitchFamily="49" charset="0"/>
                <a:cs typeface="Consolas" panose="020B0609020204030204" pitchFamily="49" charset="0"/>
              </a:rPr>
              <a:t> (</a:t>
            </a:r>
            <a:r>
              <a:rPr lang="en-US" altLang="en-US" sz="1800" dirty="0" err="1">
                <a:latin typeface="Consolas" panose="020B0609020204030204" pitchFamily="49" charset="0"/>
                <a:cs typeface="Consolas" panose="020B0609020204030204" pitchFamily="49" charset="0"/>
              </a:rPr>
              <a:t>fahrenheit</a:t>
            </a:r>
            <a:r>
              <a:rPr lang="en-US" altLang="en-US" sz="1800" dirty="0">
                <a:latin typeface="Consolas" panose="020B0609020204030204" pitchFamily="49" charset="0"/>
                <a:cs typeface="Consolas" panose="020B0609020204030204" pitchFamily="49" charset="0"/>
              </a:rPr>
              <a:t> &gt;= 70) {</a:t>
            </a:r>
          </a:p>
          <a:p>
            <a:pPr marL="0" indent="0" defTabSz="685800">
              <a:lnSpc>
                <a:spcPct val="70000"/>
              </a:lnSpc>
              <a:spcBef>
                <a:spcPts val="200"/>
              </a:spcBef>
              <a:spcAft>
                <a:spcPts val="0"/>
              </a:spcAft>
              <a:buNone/>
              <a:tabLst>
                <a:tab pos="857250" algn="l"/>
              </a:tabLst>
            </a:pPr>
            <a:r>
              <a:rPr lang="en-US" altLang="en-US" sz="1800" dirty="0">
                <a:latin typeface="Consolas" panose="020B0609020204030204" pitchFamily="49" charset="0"/>
                <a:cs typeface="Consolas" panose="020B0609020204030204" pitchFamily="49" charset="0"/>
              </a:rPr>
              <a:t>	PRINT(</a:t>
            </a:r>
            <a:r>
              <a:rPr lang="en-US" altLang="en-US" sz="1800" dirty="0">
                <a:solidFill>
                  <a:srgbClr val="C00000"/>
                </a:solidFill>
                <a:latin typeface="Consolas" panose="020B0609020204030204" pitchFamily="49" charset="0"/>
                <a:cs typeface="Consolas" panose="020B0609020204030204" pitchFamily="49" charset="0"/>
              </a:rPr>
              <a:t>“It is very pleasant!”</a:t>
            </a:r>
            <a:r>
              <a:rPr lang="en-US" altLang="en-US" sz="1800" dirty="0">
                <a:latin typeface="Consolas" panose="020B0609020204030204" pitchFamily="49" charset="0"/>
                <a:cs typeface="Consolas" panose="020B0609020204030204" pitchFamily="49" charset="0"/>
              </a:rPr>
              <a:t>)</a:t>
            </a:r>
          </a:p>
          <a:p>
            <a:pPr marL="0" indent="0" defTabSz="685800">
              <a:lnSpc>
                <a:spcPct val="70000"/>
              </a:lnSpc>
              <a:spcBef>
                <a:spcPts val="200"/>
              </a:spcBef>
              <a:spcAft>
                <a:spcPts val="0"/>
              </a:spcAft>
              <a:buNone/>
              <a:tabLst>
                <a:tab pos="857250" algn="l"/>
              </a:tabLst>
            </a:pPr>
            <a:r>
              <a:rPr lang="en-US" altLang="en-US" sz="1800" dirty="0">
                <a:latin typeface="Consolas" panose="020B0609020204030204" pitchFamily="49" charset="0"/>
                <a:cs typeface="Consolas" panose="020B0609020204030204" pitchFamily="49" charset="0"/>
              </a:rPr>
              <a:t>}</a:t>
            </a:r>
          </a:p>
          <a:p>
            <a:pPr marL="0" indent="0" defTabSz="685800">
              <a:lnSpc>
                <a:spcPct val="70000"/>
              </a:lnSpc>
              <a:spcBef>
                <a:spcPts val="200"/>
              </a:spcBef>
              <a:spcAft>
                <a:spcPts val="0"/>
              </a:spcAft>
              <a:buNone/>
              <a:tabLst>
                <a:tab pos="857250" algn="l"/>
              </a:tabLst>
            </a:pPr>
            <a:r>
              <a:rPr lang="en-US" altLang="en-US" sz="1800" dirty="0">
                <a:solidFill>
                  <a:srgbClr val="0432FF"/>
                </a:solidFill>
                <a:latin typeface="Consolas" panose="020B0609020204030204" pitchFamily="49" charset="0"/>
                <a:cs typeface="Consolas" panose="020B0609020204030204" pitchFamily="49" charset="0"/>
              </a:rPr>
              <a:t>else </a:t>
            </a:r>
            <a:r>
              <a:rPr lang="en-US" altLang="en-US" sz="1800" dirty="0">
                <a:latin typeface="Consolas" panose="020B0609020204030204" pitchFamily="49" charset="0"/>
                <a:cs typeface="Consolas" panose="020B0609020204030204" pitchFamily="49" charset="0"/>
              </a:rPr>
              <a:t>{</a:t>
            </a:r>
          </a:p>
          <a:p>
            <a:pPr marL="0" indent="0" defTabSz="685800">
              <a:lnSpc>
                <a:spcPct val="70000"/>
              </a:lnSpc>
              <a:spcBef>
                <a:spcPts val="200"/>
              </a:spcBef>
              <a:spcAft>
                <a:spcPts val="0"/>
              </a:spcAft>
              <a:buNone/>
              <a:tabLst>
                <a:tab pos="857250" algn="l"/>
              </a:tabLst>
            </a:pPr>
            <a:r>
              <a:rPr lang="en-US" altLang="en-US" sz="1800" dirty="0">
                <a:latin typeface="Consolas" panose="020B0609020204030204" pitchFamily="49" charset="0"/>
                <a:cs typeface="Consolas" panose="020B0609020204030204" pitchFamily="49" charset="0"/>
              </a:rPr>
              <a:t>	PRINT(</a:t>
            </a:r>
            <a:r>
              <a:rPr lang="en-US" altLang="en-US" sz="1800" dirty="0">
                <a:solidFill>
                  <a:srgbClr val="C00000"/>
                </a:solidFill>
                <a:latin typeface="Consolas" panose="020B0609020204030204" pitchFamily="49" charset="0"/>
                <a:cs typeface="Consolas" panose="020B0609020204030204" pitchFamily="49" charset="0"/>
              </a:rPr>
              <a:t>“It is cool today”</a:t>
            </a:r>
            <a:r>
              <a:rPr lang="en-US" altLang="en-US" sz="1800" dirty="0">
                <a:latin typeface="Consolas" panose="020B0609020204030204" pitchFamily="49" charset="0"/>
                <a:cs typeface="Consolas" panose="020B0609020204030204" pitchFamily="49" charset="0"/>
              </a:rPr>
              <a:t>);</a:t>
            </a:r>
          </a:p>
          <a:p>
            <a:pPr marL="0" indent="0" defTabSz="685800">
              <a:lnSpc>
                <a:spcPct val="70000"/>
              </a:lnSpc>
              <a:spcBef>
                <a:spcPts val="200"/>
              </a:spcBef>
              <a:spcAft>
                <a:spcPts val="0"/>
              </a:spcAft>
              <a:buNone/>
              <a:tabLst>
                <a:tab pos="857250" algn="l"/>
              </a:tabLst>
            </a:pPr>
            <a:r>
              <a:rPr lang="en-US" altLang="en-US" sz="1800" dirty="0">
                <a:latin typeface="Consolas" panose="020B0609020204030204" pitchFamily="49" charset="0"/>
                <a:cs typeface="Consolas" panose="020B0609020204030204" pitchFamily="49" charset="0"/>
              </a:rPr>
              <a:t>}</a:t>
            </a:r>
          </a:p>
        </p:txBody>
      </p:sp>
      <p:pic>
        <p:nvPicPr>
          <p:cNvPr id="8" name="Picture 12" descr="C Sharp Logo">
            <a:extLst>
              <a:ext uri="{FF2B5EF4-FFF2-40B4-BE49-F238E27FC236}">
                <a16:creationId xmlns:a16="http://schemas.microsoft.com/office/drawing/2014/main" id="{DB352276-E877-984F-A63D-4FA0074E00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0500" y="4495800"/>
            <a:ext cx="9525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Java Logo">
            <a:extLst>
              <a:ext uri="{FF2B5EF4-FFF2-40B4-BE49-F238E27FC236}">
                <a16:creationId xmlns:a16="http://schemas.microsoft.com/office/drawing/2014/main" id="{4A9F16AA-C0C5-9748-9E67-FBE6DF2693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5245" y="2518524"/>
            <a:ext cx="1108075" cy="11064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logo showing C++" title="C++ Logo">
            <a:extLst>
              <a:ext uri="{FF2B5EF4-FFF2-40B4-BE49-F238E27FC236}">
                <a16:creationId xmlns:a16="http://schemas.microsoft.com/office/drawing/2014/main" id="{51F6D207-BB74-B249-BDBB-092118D02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3850" y="881209"/>
            <a:ext cx="685800" cy="769879"/>
          </a:xfrm>
          <a:prstGeom prst="rect">
            <a:avLst/>
          </a:prstGeom>
        </p:spPr>
      </p:pic>
    </p:spTree>
    <p:extLst>
      <p:ext uri="{BB962C8B-B14F-4D97-AF65-F5344CB8AC3E}">
        <p14:creationId xmlns:p14="http://schemas.microsoft.com/office/powerpoint/2010/main" val="36518638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noFill/>
        </p:spPr>
        <p:txBody>
          <a:bodyPr lIns="92075" tIns="46038" rIns="92075" bIns="46038">
            <a:normAutofit/>
          </a:bodyPr>
          <a:lstStyle/>
          <a:p>
            <a:pPr eaLnBrk="1" hangingPunct="1"/>
            <a:r>
              <a:rPr lang="en-US" altLang="en-US" sz="3600" b="1" dirty="0"/>
              <a:t>9.  The </a:t>
            </a:r>
            <a:r>
              <a:rPr lang="en-US" altLang="en-US" sz="3600" b="1" i="1" dirty="0"/>
              <a:t>switch</a:t>
            </a:r>
            <a:r>
              <a:rPr lang="en-US" altLang="en-US" sz="3600" b="1" dirty="0"/>
              <a:t> Statement</a:t>
            </a:r>
          </a:p>
        </p:txBody>
      </p:sp>
      <p:sp>
        <p:nvSpPr>
          <p:cNvPr id="49155" name="Rectangle 3"/>
          <p:cNvSpPr>
            <a:spLocks noGrp="1" noChangeArrowheads="1"/>
          </p:cNvSpPr>
          <p:nvPr>
            <p:ph idx="1"/>
          </p:nvPr>
        </p:nvSpPr>
        <p:spPr>
          <a:noFill/>
        </p:spPr>
        <p:txBody>
          <a:bodyPr lIns="92075" tIns="46038" rIns="92075" bIns="46038">
            <a:normAutofit/>
          </a:bodyPr>
          <a:lstStyle/>
          <a:p>
            <a:pPr eaLnBrk="1" hangingPunct="1">
              <a:spcBef>
                <a:spcPct val="75000"/>
              </a:spcBef>
            </a:pPr>
            <a:r>
              <a:rPr lang="en-US" altLang="en-US" sz="2400" dirty="0">
                <a:solidFill>
                  <a:schemeClr val="tx1"/>
                </a:solidFill>
              </a:rPr>
              <a:t>The </a:t>
            </a:r>
            <a:r>
              <a:rPr lang="en-US" altLang="en-US" sz="2400" i="1" dirty="0">
                <a:solidFill>
                  <a:schemeClr val="tx1"/>
                </a:solidFill>
              </a:rPr>
              <a:t>switch statement</a:t>
            </a:r>
            <a:r>
              <a:rPr lang="en-US" altLang="en-US" sz="2400" dirty="0">
                <a:solidFill>
                  <a:schemeClr val="tx1"/>
                </a:solidFill>
              </a:rPr>
              <a:t> provides another way to decide which statement to execute next</a:t>
            </a:r>
          </a:p>
          <a:p>
            <a:pPr eaLnBrk="1" hangingPunct="1">
              <a:spcBef>
                <a:spcPct val="75000"/>
              </a:spcBef>
            </a:pPr>
            <a:r>
              <a:rPr lang="en-US" altLang="en-US" sz="2400" dirty="0">
                <a:solidFill>
                  <a:schemeClr val="tx1"/>
                </a:solidFill>
              </a:rPr>
              <a:t>The switch statement uses a </a:t>
            </a:r>
            <a:r>
              <a:rPr lang="en-US" altLang="en-US" sz="2400" u="sng" dirty="0">
                <a:solidFill>
                  <a:schemeClr val="tx1"/>
                </a:solidFill>
              </a:rPr>
              <a:t>variable</a:t>
            </a:r>
            <a:r>
              <a:rPr lang="en-US" altLang="en-US" sz="2400" dirty="0">
                <a:solidFill>
                  <a:schemeClr val="tx1"/>
                </a:solidFill>
              </a:rPr>
              <a:t> and attempts to match the value to one of </a:t>
            </a:r>
            <a:r>
              <a:rPr lang="en-US" altLang="en-US" sz="2400" u="sng" dirty="0">
                <a:solidFill>
                  <a:schemeClr val="tx1"/>
                </a:solidFill>
              </a:rPr>
              <a:t>several possible </a:t>
            </a:r>
            <a:r>
              <a:rPr lang="en-US" altLang="en-US" sz="2400" i="1" u="sng" dirty="0">
                <a:solidFill>
                  <a:schemeClr val="tx1"/>
                </a:solidFill>
              </a:rPr>
              <a:t>cases (cases)</a:t>
            </a:r>
            <a:endParaRPr lang="en-US" altLang="en-US" sz="2400" u="sng" dirty="0">
              <a:solidFill>
                <a:schemeClr val="tx1"/>
              </a:solidFill>
            </a:endParaRPr>
          </a:p>
          <a:p>
            <a:pPr eaLnBrk="1" hangingPunct="1">
              <a:spcBef>
                <a:spcPct val="75000"/>
              </a:spcBef>
            </a:pPr>
            <a:r>
              <a:rPr lang="en-US" altLang="en-US" sz="2400" dirty="0">
                <a:solidFill>
                  <a:schemeClr val="tx1"/>
                </a:solidFill>
              </a:rPr>
              <a:t>Each case contains a value and a list of statements</a:t>
            </a:r>
          </a:p>
          <a:p>
            <a:pPr eaLnBrk="1" hangingPunct="1">
              <a:spcBef>
                <a:spcPct val="75000"/>
              </a:spcBef>
            </a:pPr>
            <a:r>
              <a:rPr lang="en-US" altLang="en-US" sz="2400" dirty="0">
                <a:solidFill>
                  <a:schemeClr val="tx1"/>
                </a:solidFill>
              </a:rPr>
              <a:t>The flow of control transfers to statement associated with the </a:t>
            </a:r>
            <a:r>
              <a:rPr lang="en-US" altLang="en-US" sz="2400" u="sng" dirty="0">
                <a:solidFill>
                  <a:schemeClr val="tx1"/>
                </a:solidFill>
              </a:rPr>
              <a:t>first case value that matches</a:t>
            </a:r>
          </a:p>
        </p:txBody>
      </p:sp>
    </p:spTree>
    <p:extLst>
      <p:ext uri="{BB962C8B-B14F-4D97-AF65-F5344CB8AC3E}">
        <p14:creationId xmlns:p14="http://schemas.microsoft.com/office/powerpoint/2010/main" val="34427739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eaLnBrk="1" hangingPunct="1"/>
            <a:r>
              <a:rPr lang="en-US" altLang="en-US" sz="3600" b="1" dirty="0"/>
              <a:t>9. Structure of a </a:t>
            </a:r>
            <a:r>
              <a:rPr lang="en-US" altLang="en-US" sz="3600" b="1" i="1" dirty="0"/>
              <a:t>switch</a:t>
            </a:r>
            <a:endParaRPr lang="en-US" altLang="en-US" sz="3600" b="1" dirty="0"/>
          </a:p>
        </p:txBody>
      </p:sp>
      <p:sp>
        <p:nvSpPr>
          <p:cNvPr id="50179" name="Rectangle 3"/>
          <p:cNvSpPr>
            <a:spLocks noGrp="1" noChangeArrowheads="1"/>
          </p:cNvSpPr>
          <p:nvPr>
            <p:ph idx="1"/>
          </p:nvPr>
        </p:nvSpPr>
        <p:spPr>
          <a:xfrm>
            <a:off x="441324" y="1524000"/>
            <a:ext cx="8702676" cy="4344988"/>
          </a:xfrm>
        </p:spPr>
        <p:txBody>
          <a:bodyPr>
            <a:noAutofit/>
          </a:bodyPr>
          <a:lstStyle/>
          <a:p>
            <a:pPr eaLnBrk="1" hangingPunct="1"/>
            <a:r>
              <a:rPr lang="en-US" altLang="en-US" sz="2000" dirty="0"/>
              <a:t>The general syntax of a </a:t>
            </a:r>
            <a:r>
              <a:rPr lang="en-US" altLang="en-US" sz="2000" dirty="0">
                <a:latin typeface="Courier New" panose="02070309020205020404" pitchFamily="49" charset="0"/>
              </a:rPr>
              <a:t>switch</a:t>
            </a:r>
            <a:r>
              <a:rPr lang="en-US" altLang="en-US" sz="2000" dirty="0"/>
              <a:t> statement is:</a:t>
            </a:r>
          </a:p>
          <a:p>
            <a:pPr marL="0" indent="0">
              <a:lnSpc>
                <a:spcPct val="100000"/>
              </a:lnSpc>
              <a:spcBef>
                <a:spcPct val="0"/>
              </a:spcBef>
              <a:spcAft>
                <a:spcPts val="0"/>
              </a:spcAft>
              <a:buClrTx/>
              <a:buFontTx/>
              <a:buNone/>
            </a:pPr>
            <a:r>
              <a:rPr lang="en-US" altLang="en-US" sz="1600" dirty="0">
                <a:solidFill>
                  <a:srgbClr val="0432FF"/>
                </a:solidFill>
                <a:latin typeface="Consolas" panose="020B0609020204030204" pitchFamily="49" charset="0"/>
                <a:cs typeface="Consolas" panose="020B0609020204030204" pitchFamily="49" charset="0"/>
              </a:rPr>
              <a:t>SWITCH</a:t>
            </a:r>
            <a:r>
              <a:rPr lang="en-US" altLang="en-US" sz="1600" dirty="0">
                <a:latin typeface="Consolas" panose="020B0609020204030204" pitchFamily="49" charset="0"/>
                <a:cs typeface="Consolas" panose="020B0609020204030204" pitchFamily="49" charset="0"/>
              </a:rPr>
              <a:t> (</a:t>
            </a:r>
            <a:r>
              <a:rPr lang="en-US" altLang="en-US" sz="1600" i="1" dirty="0">
                <a:latin typeface="Consolas" panose="020B0609020204030204" pitchFamily="49" charset="0"/>
                <a:cs typeface="Consolas" panose="020B0609020204030204" pitchFamily="49" charset="0"/>
              </a:rPr>
              <a:t>variable)</a:t>
            </a:r>
            <a:endParaRPr lang="en-US" altLang="en-US" sz="1600" i="1" dirty="0">
              <a:solidFill>
                <a:srgbClr val="0432FF"/>
              </a:solidFill>
              <a:latin typeface="Consolas" panose="020B0609020204030204" pitchFamily="49" charset="0"/>
              <a:cs typeface="Consolas" panose="020B0609020204030204" pitchFamily="49" charset="0"/>
            </a:endParaRPr>
          </a:p>
          <a:p>
            <a:pPr marL="0" indent="0">
              <a:lnSpc>
                <a:spcPct val="100000"/>
              </a:lnSpc>
              <a:spcBef>
                <a:spcPct val="0"/>
              </a:spcBef>
              <a:spcAft>
                <a:spcPts val="0"/>
              </a:spcAft>
              <a:buClrTx/>
              <a:buFontTx/>
              <a:buNone/>
            </a:pPr>
            <a:r>
              <a:rPr lang="en-US" altLang="en-US" sz="1600" dirty="0">
                <a:solidFill>
                  <a:srgbClr val="0432FF"/>
                </a:solidFill>
                <a:latin typeface="Consolas" panose="020B0609020204030204" pitchFamily="49" charset="0"/>
                <a:cs typeface="Consolas" panose="020B0609020204030204" pitchFamily="49" charset="0"/>
              </a:rPr>
              <a:t>BEGIN</a:t>
            </a:r>
          </a:p>
          <a:p>
            <a:pPr marL="0" indent="0">
              <a:lnSpc>
                <a:spcPct val="100000"/>
              </a:lnSpc>
              <a:spcBef>
                <a:spcPct val="0"/>
              </a:spcBef>
              <a:spcAft>
                <a:spcPts val="0"/>
              </a:spcAft>
              <a:buClrTx/>
              <a:buFontTx/>
              <a:buNone/>
            </a:pPr>
            <a:r>
              <a:rPr lang="en-US" altLang="en-US" sz="1600" dirty="0">
                <a:latin typeface="Consolas" panose="020B0609020204030204" pitchFamily="49" charset="0"/>
                <a:cs typeface="Consolas" panose="020B0609020204030204" pitchFamily="49" charset="0"/>
              </a:rPr>
              <a:t>  </a:t>
            </a:r>
            <a:r>
              <a:rPr lang="en-US" altLang="en-US" sz="1600" dirty="0">
                <a:solidFill>
                  <a:srgbClr val="0432FF"/>
                </a:solidFill>
                <a:latin typeface="Consolas" panose="020B0609020204030204" pitchFamily="49" charset="0"/>
                <a:cs typeface="Consolas" panose="020B0609020204030204" pitchFamily="49" charset="0"/>
              </a:rPr>
              <a:t>CASE</a:t>
            </a:r>
            <a:r>
              <a:rPr lang="en-US" altLang="en-US" sz="1600" dirty="0">
                <a:latin typeface="Consolas" panose="020B0609020204030204" pitchFamily="49" charset="0"/>
                <a:cs typeface="Consolas" panose="020B0609020204030204" pitchFamily="49" charset="0"/>
              </a:rPr>
              <a:t> 1:</a:t>
            </a:r>
          </a:p>
          <a:p>
            <a:pPr marL="0" indent="0">
              <a:lnSpc>
                <a:spcPct val="100000"/>
              </a:lnSpc>
              <a:spcBef>
                <a:spcPct val="0"/>
              </a:spcBef>
              <a:spcAft>
                <a:spcPts val="0"/>
              </a:spcAft>
              <a:buClrTx/>
              <a:buFontTx/>
              <a:buNone/>
            </a:pPr>
            <a:r>
              <a:rPr lang="en-US" altLang="en-US" sz="1600" dirty="0">
                <a:latin typeface="Consolas" panose="020B0609020204030204" pitchFamily="49" charset="0"/>
                <a:cs typeface="Consolas" panose="020B0609020204030204" pitchFamily="49" charset="0"/>
              </a:rPr>
              <a:t>       </a:t>
            </a:r>
            <a:r>
              <a:rPr lang="en-US" altLang="en-US" sz="1600" i="1" dirty="0" err="1">
                <a:latin typeface="Consolas" panose="020B0609020204030204" pitchFamily="49" charset="0"/>
                <a:cs typeface="Consolas" panose="020B0609020204030204" pitchFamily="49" charset="0"/>
              </a:rPr>
              <a:t>statementBlock</a:t>
            </a:r>
            <a:endParaRPr lang="en-US" altLang="en-US" sz="1600" i="1" dirty="0">
              <a:latin typeface="Consolas" panose="020B0609020204030204" pitchFamily="49" charset="0"/>
              <a:cs typeface="Consolas" panose="020B0609020204030204" pitchFamily="49" charset="0"/>
            </a:endParaRPr>
          </a:p>
          <a:p>
            <a:pPr marL="0" indent="0">
              <a:lnSpc>
                <a:spcPct val="100000"/>
              </a:lnSpc>
              <a:spcBef>
                <a:spcPct val="0"/>
              </a:spcBef>
              <a:spcAft>
                <a:spcPts val="0"/>
              </a:spcAft>
              <a:buClrTx/>
              <a:buFontTx/>
              <a:buNone/>
            </a:pPr>
            <a:r>
              <a:rPr lang="en-US" altLang="en-US" sz="1600" i="1" dirty="0">
                <a:latin typeface="Consolas" panose="020B0609020204030204" pitchFamily="49" charset="0"/>
                <a:cs typeface="Consolas" panose="020B0609020204030204" pitchFamily="49" charset="0"/>
              </a:rPr>
              <a:t>       </a:t>
            </a:r>
            <a:r>
              <a:rPr lang="en-US" altLang="en-US" sz="1600" i="1" dirty="0">
                <a:solidFill>
                  <a:srgbClr val="FF4C00"/>
                </a:solidFill>
                <a:latin typeface="Consolas" panose="020B0609020204030204" pitchFamily="49" charset="0"/>
                <a:cs typeface="Consolas" panose="020B0609020204030204" pitchFamily="49" charset="0"/>
              </a:rPr>
              <a:t>break	</a:t>
            </a:r>
            <a:r>
              <a:rPr lang="en-US" altLang="en-US" sz="1600" i="1" dirty="0">
                <a:solidFill>
                  <a:srgbClr val="339933"/>
                </a:solidFill>
                <a:latin typeface="Consolas" panose="020B0609020204030204" pitchFamily="49" charset="0"/>
                <a:cs typeface="Consolas" panose="020B0609020204030204" pitchFamily="49" charset="0"/>
              </a:rPr>
              <a:t>// SUPER IMPORTANT BREAKS!</a:t>
            </a:r>
            <a:r>
              <a:rPr lang="en-US" altLang="en-US" sz="1600" i="1" dirty="0">
                <a:solidFill>
                  <a:srgbClr val="FF4C00"/>
                </a:solidFill>
                <a:latin typeface="Consolas" panose="020B0609020204030204" pitchFamily="49" charset="0"/>
                <a:cs typeface="Consolas" panose="020B0609020204030204" pitchFamily="49" charset="0"/>
              </a:rPr>
              <a:t> </a:t>
            </a:r>
            <a:endParaRPr lang="en-US" altLang="en-US" sz="1600" dirty="0">
              <a:solidFill>
                <a:srgbClr val="FF4C00"/>
              </a:solidFill>
              <a:latin typeface="Consolas" panose="020B0609020204030204" pitchFamily="49" charset="0"/>
              <a:cs typeface="Consolas" panose="020B0609020204030204" pitchFamily="49" charset="0"/>
            </a:endParaRPr>
          </a:p>
          <a:p>
            <a:pPr marL="0" indent="0">
              <a:lnSpc>
                <a:spcPct val="100000"/>
              </a:lnSpc>
              <a:spcBef>
                <a:spcPct val="0"/>
              </a:spcBef>
              <a:spcAft>
                <a:spcPts val="0"/>
              </a:spcAft>
              <a:buClrTx/>
              <a:buFontTx/>
              <a:buNone/>
            </a:pPr>
            <a:r>
              <a:rPr lang="en-US" altLang="en-US" sz="1600" dirty="0">
                <a:latin typeface="Consolas" panose="020B0609020204030204" pitchFamily="49" charset="0"/>
                <a:cs typeface="Consolas" panose="020B0609020204030204" pitchFamily="49" charset="0"/>
              </a:rPr>
              <a:t>  </a:t>
            </a:r>
            <a:r>
              <a:rPr lang="en-US" altLang="en-US" sz="1600" dirty="0">
                <a:solidFill>
                  <a:srgbClr val="0432FF"/>
                </a:solidFill>
                <a:latin typeface="Consolas" panose="020B0609020204030204" pitchFamily="49" charset="0"/>
                <a:cs typeface="Consolas" panose="020B0609020204030204" pitchFamily="49" charset="0"/>
              </a:rPr>
              <a:t>CASE</a:t>
            </a:r>
            <a:r>
              <a:rPr lang="en-US" altLang="en-US" sz="1600" dirty="0">
                <a:latin typeface="Consolas" panose="020B0609020204030204" pitchFamily="49" charset="0"/>
                <a:cs typeface="Consolas" panose="020B0609020204030204" pitchFamily="49" charset="0"/>
              </a:rPr>
              <a:t> 2:</a:t>
            </a:r>
          </a:p>
          <a:p>
            <a:pPr marL="0" indent="0">
              <a:lnSpc>
                <a:spcPct val="100000"/>
              </a:lnSpc>
              <a:spcBef>
                <a:spcPct val="0"/>
              </a:spcBef>
              <a:spcAft>
                <a:spcPts val="0"/>
              </a:spcAft>
              <a:buClrTx/>
              <a:buFontTx/>
              <a:buNone/>
            </a:pPr>
            <a:r>
              <a:rPr lang="en-US" altLang="en-US" sz="1600" dirty="0">
                <a:latin typeface="Consolas" panose="020B0609020204030204" pitchFamily="49" charset="0"/>
                <a:cs typeface="Consolas" panose="020B0609020204030204" pitchFamily="49" charset="0"/>
              </a:rPr>
              <a:t>       </a:t>
            </a:r>
            <a:r>
              <a:rPr lang="en-US" altLang="en-US" sz="1600" i="1" dirty="0" err="1">
                <a:latin typeface="Consolas" panose="020B0609020204030204" pitchFamily="49" charset="0"/>
                <a:cs typeface="Consolas" panose="020B0609020204030204" pitchFamily="49" charset="0"/>
              </a:rPr>
              <a:t>statementBlock</a:t>
            </a:r>
            <a:r>
              <a:rPr lang="en-US" altLang="en-US" sz="1600" i="1" dirty="0">
                <a:solidFill>
                  <a:srgbClr val="008000"/>
                </a:solidFill>
                <a:latin typeface="Consolas" panose="020B0609020204030204" pitchFamily="49" charset="0"/>
                <a:cs typeface="Consolas" panose="020B0609020204030204" pitchFamily="49" charset="0"/>
              </a:rPr>
              <a:t>       </a:t>
            </a:r>
          </a:p>
          <a:p>
            <a:pPr marL="0" indent="0">
              <a:lnSpc>
                <a:spcPct val="100000"/>
              </a:lnSpc>
              <a:spcBef>
                <a:spcPct val="0"/>
              </a:spcBef>
              <a:spcAft>
                <a:spcPts val="0"/>
              </a:spcAft>
              <a:buClrTx/>
              <a:buFontTx/>
              <a:buNone/>
            </a:pPr>
            <a:r>
              <a:rPr lang="en-US" altLang="en-US" sz="1600" i="1" dirty="0">
                <a:solidFill>
                  <a:srgbClr val="008000"/>
                </a:solidFill>
                <a:latin typeface="Consolas" panose="020B0609020204030204" pitchFamily="49" charset="0"/>
                <a:cs typeface="Consolas" panose="020B0609020204030204" pitchFamily="49" charset="0"/>
              </a:rPr>
              <a:t>       </a:t>
            </a:r>
            <a:r>
              <a:rPr lang="en-US" altLang="en-US" sz="1600" i="1" dirty="0">
                <a:solidFill>
                  <a:srgbClr val="FF4C00"/>
                </a:solidFill>
                <a:latin typeface="Consolas" panose="020B0609020204030204" pitchFamily="49" charset="0"/>
                <a:cs typeface="Consolas" panose="020B0609020204030204" pitchFamily="49" charset="0"/>
              </a:rPr>
              <a:t>break 	</a:t>
            </a:r>
            <a:r>
              <a:rPr lang="en-US" altLang="en-US" sz="1600" i="1" dirty="0">
                <a:solidFill>
                  <a:srgbClr val="339933"/>
                </a:solidFill>
                <a:latin typeface="Consolas" panose="020B0609020204030204" pitchFamily="49" charset="0"/>
                <a:cs typeface="Consolas" panose="020B0609020204030204" pitchFamily="49" charset="0"/>
              </a:rPr>
              <a:t>// If we don’t include breaks, it goes to next condition</a:t>
            </a:r>
            <a:endParaRPr lang="en-US" altLang="en-US" sz="1600" dirty="0">
              <a:solidFill>
                <a:srgbClr val="339933"/>
              </a:solidFill>
              <a:latin typeface="Consolas" panose="020B0609020204030204" pitchFamily="49" charset="0"/>
              <a:cs typeface="Consolas" panose="020B0609020204030204" pitchFamily="49" charset="0"/>
            </a:endParaRPr>
          </a:p>
          <a:p>
            <a:pPr marL="0" indent="0">
              <a:lnSpc>
                <a:spcPct val="100000"/>
              </a:lnSpc>
              <a:spcBef>
                <a:spcPct val="0"/>
              </a:spcBef>
              <a:spcAft>
                <a:spcPts val="0"/>
              </a:spcAft>
              <a:buClrTx/>
              <a:buFontTx/>
              <a:buNone/>
            </a:pPr>
            <a:r>
              <a:rPr lang="en-US" altLang="en-US" sz="1600" dirty="0">
                <a:latin typeface="Consolas" panose="020B0609020204030204" pitchFamily="49" charset="0"/>
                <a:cs typeface="Consolas" panose="020B0609020204030204" pitchFamily="49" charset="0"/>
              </a:rPr>
              <a:t>  </a:t>
            </a:r>
            <a:r>
              <a:rPr lang="en-US" altLang="en-US" sz="1600" dirty="0">
                <a:solidFill>
                  <a:srgbClr val="0432FF"/>
                </a:solidFill>
                <a:latin typeface="Consolas" panose="020B0609020204030204" pitchFamily="49" charset="0"/>
                <a:cs typeface="Consolas" panose="020B0609020204030204" pitchFamily="49" charset="0"/>
              </a:rPr>
              <a:t>CASE</a:t>
            </a:r>
            <a:r>
              <a:rPr lang="en-US" altLang="en-US" sz="1600" dirty="0">
                <a:latin typeface="Consolas" panose="020B0609020204030204" pitchFamily="49" charset="0"/>
                <a:cs typeface="Consolas" panose="020B0609020204030204" pitchFamily="49" charset="0"/>
              </a:rPr>
              <a:t> 3:</a:t>
            </a:r>
            <a:endParaRPr lang="en-US" altLang="en-US" sz="1600" dirty="0">
              <a:solidFill>
                <a:srgbClr val="FFFF99"/>
              </a:solidFill>
              <a:latin typeface="Consolas" panose="020B0609020204030204" pitchFamily="49" charset="0"/>
              <a:cs typeface="Consolas" panose="020B0609020204030204" pitchFamily="49" charset="0"/>
            </a:endParaRPr>
          </a:p>
          <a:p>
            <a:pPr marL="0" indent="0">
              <a:lnSpc>
                <a:spcPct val="100000"/>
              </a:lnSpc>
              <a:spcBef>
                <a:spcPct val="0"/>
              </a:spcBef>
              <a:spcAft>
                <a:spcPts val="0"/>
              </a:spcAft>
              <a:buClrTx/>
              <a:buFontTx/>
              <a:buNone/>
            </a:pPr>
            <a:r>
              <a:rPr lang="en-US" altLang="en-US" sz="1600" i="1" dirty="0">
                <a:latin typeface="Consolas" panose="020B0609020204030204" pitchFamily="49" charset="0"/>
                <a:cs typeface="Consolas" panose="020B0609020204030204" pitchFamily="49" charset="0"/>
              </a:rPr>
              <a:t>       </a:t>
            </a:r>
            <a:r>
              <a:rPr lang="en-US" altLang="en-US" sz="1600" i="1" dirty="0" err="1">
                <a:latin typeface="Consolas" panose="020B0609020204030204" pitchFamily="49" charset="0"/>
                <a:cs typeface="Consolas" panose="020B0609020204030204" pitchFamily="49" charset="0"/>
              </a:rPr>
              <a:t>statementBlock</a:t>
            </a:r>
            <a:endParaRPr lang="en-US" altLang="en-US" sz="1600" i="1" dirty="0">
              <a:latin typeface="Consolas" panose="020B0609020204030204" pitchFamily="49" charset="0"/>
              <a:cs typeface="Consolas" panose="020B0609020204030204" pitchFamily="49" charset="0"/>
            </a:endParaRPr>
          </a:p>
          <a:p>
            <a:pPr marL="0" indent="0">
              <a:lnSpc>
                <a:spcPct val="100000"/>
              </a:lnSpc>
              <a:spcBef>
                <a:spcPct val="0"/>
              </a:spcBef>
              <a:spcAft>
                <a:spcPts val="0"/>
              </a:spcAft>
              <a:buClrTx/>
              <a:buFontTx/>
              <a:buNone/>
            </a:pPr>
            <a:r>
              <a:rPr lang="en-US" altLang="en-US" sz="1600" i="1" dirty="0">
                <a:solidFill>
                  <a:srgbClr val="008000"/>
                </a:solidFill>
                <a:latin typeface="Consolas" panose="020B0609020204030204" pitchFamily="49" charset="0"/>
                <a:cs typeface="Consolas" panose="020B0609020204030204" pitchFamily="49" charset="0"/>
              </a:rPr>
              <a:t>       </a:t>
            </a:r>
            <a:r>
              <a:rPr lang="en-US" altLang="en-US" sz="1600" i="1" dirty="0">
                <a:solidFill>
                  <a:srgbClr val="FF4C00"/>
                </a:solidFill>
                <a:latin typeface="Consolas" panose="020B0609020204030204" pitchFamily="49" charset="0"/>
                <a:cs typeface="Consolas" panose="020B0609020204030204" pitchFamily="49" charset="0"/>
              </a:rPr>
              <a:t>break</a:t>
            </a:r>
            <a:endParaRPr lang="en-US" altLang="en-US" sz="1600" dirty="0">
              <a:solidFill>
                <a:srgbClr val="FF4C00"/>
              </a:solidFill>
              <a:latin typeface="Consolas" panose="020B0609020204030204" pitchFamily="49" charset="0"/>
              <a:cs typeface="Consolas" panose="020B0609020204030204" pitchFamily="49" charset="0"/>
            </a:endParaRPr>
          </a:p>
          <a:p>
            <a:pPr marL="0" indent="0">
              <a:lnSpc>
                <a:spcPct val="100000"/>
              </a:lnSpc>
              <a:spcBef>
                <a:spcPct val="0"/>
              </a:spcBef>
              <a:spcAft>
                <a:spcPts val="0"/>
              </a:spcAft>
              <a:buClrTx/>
              <a:buFontTx/>
              <a:buNone/>
            </a:pPr>
            <a:r>
              <a:rPr lang="en-US" altLang="en-US" sz="1600" dirty="0">
                <a:solidFill>
                  <a:srgbClr val="FFFF99"/>
                </a:solidFill>
                <a:latin typeface="Consolas" panose="020B0609020204030204" pitchFamily="49" charset="0"/>
                <a:cs typeface="Consolas" panose="020B0609020204030204" pitchFamily="49" charset="0"/>
              </a:rPr>
              <a:t>  </a:t>
            </a:r>
            <a:r>
              <a:rPr lang="en-US" altLang="en-US" sz="1600" dirty="0">
                <a:solidFill>
                  <a:srgbClr val="0432FF"/>
                </a:solidFill>
                <a:latin typeface="Consolas" panose="020B0609020204030204" pitchFamily="49" charset="0"/>
                <a:cs typeface="Consolas" panose="020B0609020204030204" pitchFamily="49" charset="0"/>
              </a:rPr>
              <a:t>CASE</a:t>
            </a:r>
            <a:r>
              <a:rPr lang="en-US" altLang="en-US" sz="1600" dirty="0">
                <a:solidFill>
                  <a:srgbClr val="FFFF99"/>
                </a:solidFill>
                <a:latin typeface="Consolas" panose="020B0609020204030204" pitchFamily="49" charset="0"/>
                <a:cs typeface="Consolas" panose="020B0609020204030204" pitchFamily="49" charset="0"/>
              </a:rPr>
              <a:t> </a:t>
            </a:r>
            <a:r>
              <a:rPr lang="en-US" altLang="en-US" sz="1600" dirty="0">
                <a:solidFill>
                  <a:srgbClr val="008000"/>
                </a:solidFill>
                <a:latin typeface="Consolas" panose="020B0609020204030204" pitchFamily="49" charset="0"/>
                <a:cs typeface="Consolas" panose="020B0609020204030204" pitchFamily="49" charset="0"/>
              </a:rPr>
              <a:t>...</a:t>
            </a:r>
            <a:br>
              <a:rPr lang="en-US" altLang="en-US" sz="1600" dirty="0">
                <a:solidFill>
                  <a:srgbClr val="008000"/>
                </a:solidFill>
                <a:latin typeface="Consolas" panose="020B0609020204030204" pitchFamily="49" charset="0"/>
                <a:cs typeface="Consolas" panose="020B0609020204030204" pitchFamily="49" charset="0"/>
              </a:rPr>
            </a:br>
            <a:endParaRPr lang="en-US" altLang="en-US" sz="1600" dirty="0">
              <a:solidFill>
                <a:srgbClr val="008000"/>
              </a:solidFill>
              <a:latin typeface="Consolas" panose="020B0609020204030204" pitchFamily="49" charset="0"/>
              <a:cs typeface="Consolas" panose="020B0609020204030204" pitchFamily="49" charset="0"/>
            </a:endParaRPr>
          </a:p>
          <a:p>
            <a:pPr marL="0" indent="0">
              <a:lnSpc>
                <a:spcPct val="100000"/>
              </a:lnSpc>
              <a:spcBef>
                <a:spcPct val="0"/>
              </a:spcBef>
              <a:spcAft>
                <a:spcPts val="0"/>
              </a:spcAft>
              <a:buClrTx/>
              <a:buFontTx/>
              <a:buNone/>
            </a:pPr>
            <a:r>
              <a:rPr lang="en-US" altLang="en-US" sz="1600" dirty="0">
                <a:solidFill>
                  <a:srgbClr val="0000FF"/>
                </a:solidFill>
                <a:latin typeface="Consolas" panose="020B0609020204030204" pitchFamily="49" charset="0"/>
                <a:cs typeface="Consolas" panose="020B0609020204030204" pitchFamily="49" charset="0"/>
              </a:rPr>
              <a:t>  DEFAULT:</a:t>
            </a:r>
            <a:br>
              <a:rPr lang="en-US" altLang="en-US" sz="1600" dirty="0">
                <a:solidFill>
                  <a:srgbClr val="0000FF"/>
                </a:solidFill>
                <a:latin typeface="Consolas" panose="020B0609020204030204" pitchFamily="49" charset="0"/>
                <a:cs typeface="Consolas" panose="020B0609020204030204" pitchFamily="49" charset="0"/>
              </a:rPr>
            </a:br>
            <a:r>
              <a:rPr lang="en-US" altLang="en-US" sz="1600" dirty="0">
                <a:latin typeface="Consolas" panose="020B0609020204030204" pitchFamily="49" charset="0"/>
                <a:cs typeface="Consolas" panose="020B0609020204030204" pitchFamily="49" charset="0"/>
              </a:rPr>
              <a:t>       </a:t>
            </a:r>
            <a:r>
              <a:rPr lang="en-US" altLang="en-US" sz="1600" i="1" dirty="0" err="1">
                <a:latin typeface="Consolas" panose="020B0609020204030204" pitchFamily="49" charset="0"/>
                <a:cs typeface="Consolas" panose="020B0609020204030204" pitchFamily="49" charset="0"/>
              </a:rPr>
              <a:t>statementBlock</a:t>
            </a:r>
            <a:endParaRPr lang="en-US" altLang="en-US" sz="1600" i="1" dirty="0">
              <a:latin typeface="Consolas" panose="020B0609020204030204" pitchFamily="49" charset="0"/>
              <a:cs typeface="Consolas" panose="020B0609020204030204" pitchFamily="49" charset="0"/>
            </a:endParaRPr>
          </a:p>
          <a:p>
            <a:pPr marL="0" indent="0">
              <a:lnSpc>
                <a:spcPct val="100000"/>
              </a:lnSpc>
              <a:spcBef>
                <a:spcPct val="0"/>
              </a:spcBef>
              <a:spcAft>
                <a:spcPts val="0"/>
              </a:spcAft>
              <a:buClrTx/>
              <a:buFontTx/>
              <a:buNone/>
            </a:pPr>
            <a:r>
              <a:rPr lang="en-US" altLang="en-US" sz="1600" dirty="0">
                <a:solidFill>
                  <a:srgbClr val="0432FF"/>
                </a:solidFill>
                <a:latin typeface="Consolas" panose="020B0609020204030204" pitchFamily="49" charset="0"/>
                <a:cs typeface="Consolas" panose="020B0609020204030204" pitchFamily="49" charset="0"/>
              </a:rPr>
              <a:t>ENDSWITCH</a:t>
            </a:r>
            <a:endParaRPr lang="en-US" altLang="en-US" sz="2000" dirty="0">
              <a:solidFill>
                <a:srgbClr val="0432FF"/>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4807127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a:bodyPr>
          <a:lstStyle/>
          <a:p>
            <a:r>
              <a:rPr lang="en-US" altLang="en-US" dirty="0"/>
              <a:t>7. Logic of </a:t>
            </a:r>
            <a:r>
              <a:rPr lang="en-US" altLang="en-US" i="1" dirty="0"/>
              <a:t>switch</a:t>
            </a:r>
            <a:r>
              <a:rPr lang="en-US" altLang="en-US" dirty="0"/>
              <a:t> statement</a:t>
            </a:r>
          </a:p>
        </p:txBody>
      </p:sp>
      <p:pic>
        <p:nvPicPr>
          <p:cNvPr id="7" name="Picture 6" descr="An image that shows a flow chart based on a switch condition.  The expression can match one of the cases, which will execute its statement block">
            <a:extLst>
              <a:ext uri="{FF2B5EF4-FFF2-40B4-BE49-F238E27FC236}">
                <a16:creationId xmlns:a16="http://schemas.microsoft.com/office/drawing/2014/main" id="{84C80A87-772F-354F-B312-B05FA082EA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758986"/>
            <a:ext cx="4953000" cy="4572732"/>
          </a:xfrm>
          <a:prstGeom prst="rect">
            <a:avLst/>
          </a:prstGeom>
        </p:spPr>
      </p:pic>
    </p:spTree>
    <p:extLst>
      <p:ext uri="{BB962C8B-B14F-4D97-AF65-F5344CB8AC3E}">
        <p14:creationId xmlns:p14="http://schemas.microsoft.com/office/powerpoint/2010/main" val="1150579614"/>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a:bodyPr>
          <a:lstStyle/>
          <a:p>
            <a:pPr eaLnBrk="1" hangingPunct="1"/>
            <a:r>
              <a:rPr lang="en-US" altLang="en-US" sz="3600" i="1" dirty="0">
                <a:latin typeface="+mn-lt"/>
                <a:cs typeface="Courier New" panose="02070309020205020404" pitchFamily="49" charset="0"/>
              </a:rPr>
              <a:t>break</a:t>
            </a:r>
            <a:r>
              <a:rPr lang="en-US" altLang="en-US" sz="3600" dirty="0"/>
              <a:t> Statement</a:t>
            </a:r>
          </a:p>
        </p:txBody>
      </p:sp>
      <p:sp>
        <p:nvSpPr>
          <p:cNvPr id="51203" name="Rectangle 3"/>
          <p:cNvSpPr>
            <a:spLocks noGrp="1" noChangeArrowheads="1"/>
          </p:cNvSpPr>
          <p:nvPr>
            <p:ph idx="1"/>
          </p:nvPr>
        </p:nvSpPr>
        <p:spPr/>
        <p:txBody>
          <a:bodyPr>
            <a:normAutofit/>
          </a:bodyPr>
          <a:lstStyle/>
          <a:p>
            <a:pPr eaLnBrk="1" hangingPunct="1">
              <a:spcBef>
                <a:spcPct val="75000"/>
              </a:spcBef>
            </a:pPr>
            <a:r>
              <a:rPr lang="en-US" altLang="en-US" sz="2400" dirty="0">
                <a:solidFill>
                  <a:schemeClr val="tx1"/>
                </a:solidFill>
              </a:rPr>
              <a:t>Often a </a:t>
            </a:r>
            <a:r>
              <a:rPr lang="en-US" altLang="en-US" sz="2400" dirty="0">
                <a:solidFill>
                  <a:srgbClr val="0432FF"/>
                </a:solidFill>
                <a:latin typeface="Consolas" panose="020B0609020204030204" pitchFamily="49" charset="0"/>
                <a:cs typeface="Consolas" panose="020B0609020204030204" pitchFamily="49" charset="0"/>
              </a:rPr>
              <a:t>break</a:t>
            </a:r>
            <a:r>
              <a:rPr lang="en-US" altLang="en-US" sz="2400" i="1" dirty="0">
                <a:solidFill>
                  <a:schemeClr val="tx1"/>
                </a:solidFill>
              </a:rPr>
              <a:t> </a:t>
            </a:r>
            <a:r>
              <a:rPr lang="en-US" altLang="en-US" sz="2400" dirty="0">
                <a:solidFill>
                  <a:schemeClr val="tx1"/>
                </a:solidFill>
              </a:rPr>
              <a:t>statement is used as the last statement in each case's statement list</a:t>
            </a:r>
          </a:p>
          <a:p>
            <a:pPr lvl="1">
              <a:spcBef>
                <a:spcPct val="75000"/>
              </a:spcBef>
            </a:pPr>
            <a:r>
              <a:rPr lang="en-US" altLang="en-US" sz="2100" dirty="0"/>
              <a:t>break statements are </a:t>
            </a:r>
            <a:r>
              <a:rPr lang="en-US" altLang="en-US" sz="2100" u="sng" dirty="0"/>
              <a:t>required</a:t>
            </a:r>
            <a:r>
              <a:rPr lang="en-US" altLang="en-US" sz="2100" dirty="0"/>
              <a:t> in C#</a:t>
            </a:r>
            <a:endParaRPr lang="en-US" altLang="en-US" sz="2100" dirty="0">
              <a:solidFill>
                <a:schemeClr val="tx1"/>
              </a:solidFill>
            </a:endParaRPr>
          </a:p>
          <a:p>
            <a:pPr eaLnBrk="1" hangingPunct="1">
              <a:spcBef>
                <a:spcPct val="75000"/>
              </a:spcBef>
            </a:pPr>
            <a:r>
              <a:rPr lang="en-US" altLang="en-US" sz="2400" dirty="0">
                <a:solidFill>
                  <a:schemeClr val="tx1"/>
                </a:solidFill>
              </a:rPr>
              <a:t>A </a:t>
            </a:r>
            <a:r>
              <a:rPr lang="en-US" altLang="en-US" sz="2400" dirty="0">
                <a:solidFill>
                  <a:srgbClr val="0432FF"/>
                </a:solidFill>
                <a:latin typeface="Consolas" panose="020B0609020204030204" pitchFamily="49" charset="0"/>
                <a:cs typeface="Consolas" panose="020B0609020204030204" pitchFamily="49" charset="0"/>
              </a:rPr>
              <a:t>break</a:t>
            </a:r>
            <a:r>
              <a:rPr lang="en-US" altLang="en-US" sz="2400" dirty="0">
                <a:solidFill>
                  <a:schemeClr val="tx1"/>
                </a:solidFill>
              </a:rPr>
              <a:t> statement causes control to transfer to the end of the </a:t>
            </a:r>
            <a:r>
              <a:rPr lang="en-US" altLang="en-US" sz="2400" dirty="0">
                <a:solidFill>
                  <a:srgbClr val="0432FF"/>
                </a:solidFill>
                <a:latin typeface="Consolas" panose="020B0609020204030204" pitchFamily="49" charset="0"/>
                <a:cs typeface="Consolas" panose="020B0609020204030204" pitchFamily="49" charset="0"/>
              </a:rPr>
              <a:t>switch</a:t>
            </a:r>
            <a:r>
              <a:rPr lang="en-US" altLang="en-US" sz="2400" dirty="0">
                <a:solidFill>
                  <a:schemeClr val="tx1"/>
                </a:solidFill>
                <a:latin typeface="Courier New" panose="02070309020205020404" pitchFamily="49" charset="0"/>
              </a:rPr>
              <a:t> </a:t>
            </a:r>
            <a:r>
              <a:rPr lang="en-US" altLang="en-US" sz="2400" dirty="0">
                <a:solidFill>
                  <a:schemeClr val="tx1"/>
                </a:solidFill>
              </a:rPr>
              <a:t>statement</a:t>
            </a:r>
          </a:p>
          <a:p>
            <a:pPr eaLnBrk="1" hangingPunct="1">
              <a:spcBef>
                <a:spcPct val="75000"/>
              </a:spcBef>
            </a:pPr>
            <a:r>
              <a:rPr lang="en-US" altLang="en-US" sz="2400" u="sng" dirty="0">
                <a:solidFill>
                  <a:schemeClr val="tx1"/>
                </a:solidFill>
              </a:rPr>
              <a:t>If a </a:t>
            </a:r>
            <a:r>
              <a:rPr lang="en-US" altLang="en-US" sz="2400" u="sng" dirty="0">
                <a:solidFill>
                  <a:srgbClr val="0432FF"/>
                </a:solidFill>
                <a:latin typeface="Consolas" panose="020B0609020204030204" pitchFamily="49" charset="0"/>
                <a:cs typeface="Consolas" panose="020B0609020204030204" pitchFamily="49" charset="0"/>
              </a:rPr>
              <a:t>break</a:t>
            </a:r>
            <a:r>
              <a:rPr lang="en-US" altLang="en-US" sz="2400" u="sng" dirty="0">
                <a:solidFill>
                  <a:schemeClr val="tx1"/>
                </a:solidFill>
              </a:rPr>
              <a:t> statement is not used, the flow of control will continue into the next case</a:t>
            </a:r>
          </a:p>
          <a:p>
            <a:pPr eaLnBrk="1" hangingPunct="1">
              <a:spcBef>
                <a:spcPct val="75000"/>
              </a:spcBef>
            </a:pPr>
            <a:r>
              <a:rPr lang="en-US" altLang="en-US" sz="2400" dirty="0">
                <a:solidFill>
                  <a:schemeClr val="tx1"/>
                </a:solidFill>
              </a:rPr>
              <a:t>Sometimes this may be appropriate, but often not…</a:t>
            </a:r>
          </a:p>
          <a:p>
            <a:pPr eaLnBrk="1" hangingPunct="1"/>
            <a:endParaRPr lang="en-US" altLang="en-US" sz="2400" dirty="0">
              <a:solidFill>
                <a:schemeClr val="tx1"/>
              </a:solidFill>
            </a:endParaRPr>
          </a:p>
        </p:txBody>
      </p:sp>
    </p:spTree>
    <p:extLst>
      <p:ext uri="{BB962C8B-B14F-4D97-AF65-F5344CB8AC3E}">
        <p14:creationId xmlns:p14="http://schemas.microsoft.com/office/powerpoint/2010/main" val="7709999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a:bodyPr>
          <a:lstStyle/>
          <a:p>
            <a:pPr eaLnBrk="1" hangingPunct="1"/>
            <a:r>
              <a:rPr lang="en-US" altLang="en-US" sz="3600" b="1" dirty="0"/>
              <a:t>Default Case</a:t>
            </a:r>
          </a:p>
        </p:txBody>
      </p:sp>
      <p:sp>
        <p:nvSpPr>
          <p:cNvPr id="70659" name="Rectangle 3"/>
          <p:cNvSpPr>
            <a:spLocks noGrp="1" noChangeArrowheads="1"/>
          </p:cNvSpPr>
          <p:nvPr>
            <p:ph idx="1"/>
          </p:nvPr>
        </p:nvSpPr>
        <p:spPr/>
        <p:txBody>
          <a:bodyPr>
            <a:normAutofit/>
          </a:bodyPr>
          <a:lstStyle/>
          <a:p>
            <a:pPr eaLnBrk="1" hangingPunct="1">
              <a:spcBef>
                <a:spcPct val="75000"/>
              </a:spcBef>
            </a:pPr>
            <a:r>
              <a:rPr lang="en-US" altLang="en-US" sz="2400" dirty="0">
                <a:solidFill>
                  <a:schemeClr val="tx1"/>
                </a:solidFill>
              </a:rPr>
              <a:t>A </a:t>
            </a:r>
            <a:r>
              <a:rPr lang="en-US" altLang="en-US" sz="2400" dirty="0">
                <a:solidFill>
                  <a:srgbClr val="0432FF"/>
                </a:solidFill>
                <a:latin typeface="Consolas" panose="020B0609020204030204" pitchFamily="49" charset="0"/>
                <a:cs typeface="Consolas" panose="020B0609020204030204" pitchFamily="49" charset="0"/>
              </a:rPr>
              <a:t>switch</a:t>
            </a:r>
            <a:r>
              <a:rPr lang="en-US" altLang="en-US" sz="2400" dirty="0">
                <a:solidFill>
                  <a:schemeClr val="tx1"/>
                </a:solidFill>
              </a:rPr>
              <a:t> statement can have an optional </a:t>
            </a:r>
            <a:r>
              <a:rPr lang="en-US" altLang="en-US" sz="2400" i="1" dirty="0">
                <a:solidFill>
                  <a:schemeClr val="tx1"/>
                </a:solidFill>
              </a:rPr>
              <a:t>default case</a:t>
            </a:r>
            <a:endParaRPr lang="en-US" altLang="en-US" sz="2400" dirty="0">
              <a:solidFill>
                <a:schemeClr val="tx1"/>
              </a:solidFill>
            </a:endParaRPr>
          </a:p>
          <a:p>
            <a:pPr eaLnBrk="1" hangingPunct="1">
              <a:spcBef>
                <a:spcPct val="75000"/>
              </a:spcBef>
            </a:pPr>
            <a:r>
              <a:rPr lang="en-US" altLang="en-US" sz="2400" dirty="0">
                <a:solidFill>
                  <a:schemeClr val="tx1"/>
                </a:solidFill>
              </a:rPr>
              <a:t>The default case has no associated value and simply uses the reserved word </a:t>
            </a:r>
            <a:r>
              <a:rPr lang="en-US" altLang="en-US" sz="2400" dirty="0">
                <a:solidFill>
                  <a:srgbClr val="0432FF"/>
                </a:solidFill>
                <a:latin typeface="Consolas" panose="020B0609020204030204" pitchFamily="49" charset="0"/>
                <a:cs typeface="Consolas" panose="020B0609020204030204" pitchFamily="49" charset="0"/>
              </a:rPr>
              <a:t>default</a:t>
            </a:r>
          </a:p>
          <a:p>
            <a:pPr eaLnBrk="1" hangingPunct="1">
              <a:spcBef>
                <a:spcPct val="75000"/>
              </a:spcBef>
            </a:pPr>
            <a:r>
              <a:rPr lang="en-US" altLang="en-US" sz="2400" dirty="0">
                <a:solidFill>
                  <a:schemeClr val="tx1"/>
                </a:solidFill>
              </a:rPr>
              <a:t>If the default case is present, control will transfer to the default case if no other case value matches</a:t>
            </a:r>
          </a:p>
          <a:p>
            <a:pPr eaLnBrk="1" hangingPunct="1">
              <a:spcBef>
                <a:spcPct val="75000"/>
              </a:spcBef>
            </a:pPr>
            <a:r>
              <a:rPr lang="en-US" altLang="en-US" sz="2400" dirty="0">
                <a:solidFill>
                  <a:schemeClr val="tx1"/>
                </a:solidFill>
              </a:rPr>
              <a:t>If there is no default case, and no other value matches, control falls through to the statement after the switch statement</a:t>
            </a:r>
          </a:p>
        </p:txBody>
      </p:sp>
    </p:spTree>
    <p:extLst>
      <p:ext uri="{BB962C8B-B14F-4D97-AF65-F5344CB8AC3E}">
        <p14:creationId xmlns:p14="http://schemas.microsoft.com/office/powerpoint/2010/main" val="32097655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a:bodyPr>
          <a:lstStyle/>
          <a:p>
            <a:pPr eaLnBrk="1" hangingPunct="1"/>
            <a:r>
              <a:rPr lang="en-US" altLang="en-US" sz="3600" b="1" i="1" dirty="0"/>
              <a:t>Switch</a:t>
            </a:r>
            <a:r>
              <a:rPr lang="en-US" altLang="en-US" sz="3600" b="1" dirty="0"/>
              <a:t> Statement Expression</a:t>
            </a:r>
          </a:p>
        </p:txBody>
      </p:sp>
      <p:sp>
        <p:nvSpPr>
          <p:cNvPr id="72707" name="Rectangle 3"/>
          <p:cNvSpPr>
            <a:spLocks noGrp="1" noChangeArrowheads="1"/>
          </p:cNvSpPr>
          <p:nvPr>
            <p:ph idx="1"/>
          </p:nvPr>
        </p:nvSpPr>
        <p:spPr/>
        <p:txBody>
          <a:bodyPr>
            <a:normAutofit/>
          </a:bodyPr>
          <a:lstStyle/>
          <a:p>
            <a:pPr eaLnBrk="1" hangingPunct="1">
              <a:spcBef>
                <a:spcPct val="75000"/>
              </a:spcBef>
            </a:pPr>
            <a:r>
              <a:rPr lang="en-US" altLang="en-US" sz="2400" dirty="0">
                <a:solidFill>
                  <a:schemeClr val="tx1"/>
                </a:solidFill>
              </a:rPr>
              <a:t>The variable of a </a:t>
            </a:r>
            <a:r>
              <a:rPr lang="en-US" altLang="en-US" sz="2400" dirty="0">
                <a:solidFill>
                  <a:srgbClr val="0432FF"/>
                </a:solidFill>
                <a:latin typeface="Consolas" charset="0"/>
                <a:ea typeface="Consolas" charset="0"/>
                <a:cs typeface="Consolas" charset="0"/>
              </a:rPr>
              <a:t>switch</a:t>
            </a:r>
            <a:r>
              <a:rPr lang="en-US" altLang="en-US" sz="2400" dirty="0">
                <a:solidFill>
                  <a:schemeClr val="tx1"/>
                </a:solidFill>
              </a:rPr>
              <a:t> statement must be an </a:t>
            </a:r>
            <a:r>
              <a:rPr lang="en-US" altLang="en-US" sz="2400" i="1" dirty="0">
                <a:solidFill>
                  <a:schemeClr val="tx1"/>
                </a:solidFill>
              </a:rPr>
              <a:t>integer type</a:t>
            </a:r>
            <a:r>
              <a:rPr lang="en-US" altLang="en-US" sz="2400" dirty="0">
                <a:solidFill>
                  <a:schemeClr val="tx1"/>
                </a:solidFill>
              </a:rPr>
              <a:t> (</a:t>
            </a:r>
            <a:r>
              <a:rPr lang="en-US" altLang="en-US" sz="2400" dirty="0">
                <a:solidFill>
                  <a:srgbClr val="0432FF"/>
                </a:solidFill>
                <a:latin typeface="Consolas" charset="0"/>
                <a:ea typeface="Consolas" charset="0"/>
                <a:cs typeface="Consolas" charset="0"/>
              </a:rPr>
              <a:t>byte</a:t>
            </a:r>
            <a:r>
              <a:rPr lang="en-US" altLang="en-US" sz="2400" dirty="0">
                <a:solidFill>
                  <a:schemeClr val="tx1"/>
                </a:solidFill>
              </a:rPr>
              <a:t>, </a:t>
            </a:r>
            <a:r>
              <a:rPr lang="en-US" altLang="en-US" sz="2400" dirty="0">
                <a:solidFill>
                  <a:srgbClr val="0432FF"/>
                </a:solidFill>
                <a:latin typeface="Consolas" charset="0"/>
                <a:ea typeface="Consolas" charset="0"/>
                <a:cs typeface="Consolas" charset="0"/>
              </a:rPr>
              <a:t>short</a:t>
            </a:r>
            <a:r>
              <a:rPr lang="en-US" altLang="en-US" sz="2400" dirty="0">
                <a:solidFill>
                  <a:schemeClr val="tx1"/>
                </a:solidFill>
              </a:rPr>
              <a:t>, </a:t>
            </a:r>
            <a:r>
              <a:rPr lang="en-US" altLang="en-US" sz="2400" dirty="0">
                <a:solidFill>
                  <a:srgbClr val="0432FF"/>
                </a:solidFill>
                <a:latin typeface="Consolas" charset="0"/>
                <a:ea typeface="Consolas" charset="0"/>
                <a:cs typeface="Consolas" charset="0"/>
              </a:rPr>
              <a:t>int</a:t>
            </a:r>
            <a:r>
              <a:rPr lang="en-US" altLang="en-US" sz="2400" dirty="0">
                <a:solidFill>
                  <a:schemeClr val="tx1"/>
                </a:solidFill>
              </a:rPr>
              <a:t>, </a:t>
            </a:r>
            <a:r>
              <a:rPr lang="en-US" altLang="en-US" sz="2400" dirty="0">
                <a:solidFill>
                  <a:srgbClr val="0432FF"/>
                </a:solidFill>
                <a:latin typeface="Consolas" charset="0"/>
                <a:ea typeface="Consolas" charset="0"/>
                <a:cs typeface="Consolas" charset="0"/>
              </a:rPr>
              <a:t>long</a:t>
            </a:r>
            <a:r>
              <a:rPr lang="en-US" altLang="en-US" sz="2400" dirty="0">
                <a:solidFill>
                  <a:schemeClr val="tx1"/>
                </a:solidFill>
              </a:rPr>
              <a:t>) or a </a:t>
            </a:r>
            <a:r>
              <a:rPr lang="en-US" altLang="en-US" sz="2400" dirty="0">
                <a:solidFill>
                  <a:srgbClr val="0432FF"/>
                </a:solidFill>
                <a:latin typeface="Consolas" charset="0"/>
                <a:ea typeface="Consolas" charset="0"/>
                <a:cs typeface="Consolas" charset="0"/>
              </a:rPr>
              <a:t>char</a:t>
            </a:r>
            <a:r>
              <a:rPr lang="en-US" altLang="en-US" sz="2400" i="1" dirty="0">
                <a:solidFill>
                  <a:schemeClr val="tx1"/>
                </a:solidFill>
                <a:cs typeface="Arial" panose="020B0604020202020204" pitchFamily="34" charset="0"/>
              </a:rPr>
              <a:t> type.</a:t>
            </a:r>
            <a:endParaRPr lang="en-US" altLang="en-US" sz="2400" dirty="0">
              <a:solidFill>
                <a:schemeClr val="tx1"/>
              </a:solidFill>
              <a:cs typeface="Arial" panose="020B0604020202020204" pitchFamily="34" charset="0"/>
            </a:endParaRPr>
          </a:p>
          <a:p>
            <a:pPr eaLnBrk="1" hangingPunct="1">
              <a:spcBef>
                <a:spcPct val="75000"/>
              </a:spcBef>
            </a:pPr>
            <a:r>
              <a:rPr lang="en-US" altLang="en-US" sz="2400" dirty="0">
                <a:solidFill>
                  <a:schemeClr val="tx1"/>
                </a:solidFill>
              </a:rPr>
              <a:t>It cannot be a </a:t>
            </a:r>
            <a:r>
              <a:rPr lang="en-US" altLang="en-US" sz="2400" dirty="0" err="1">
                <a:solidFill>
                  <a:srgbClr val="0432FF"/>
                </a:solidFill>
                <a:latin typeface="Consolas" charset="0"/>
                <a:ea typeface="Consolas" charset="0"/>
                <a:cs typeface="Consolas" charset="0"/>
              </a:rPr>
              <a:t>boolean</a:t>
            </a:r>
            <a:r>
              <a:rPr lang="en-US" altLang="en-US" sz="2400" dirty="0">
                <a:solidFill>
                  <a:schemeClr val="tx1"/>
                </a:solidFill>
              </a:rPr>
              <a:t> value or a floating point value (</a:t>
            </a:r>
            <a:r>
              <a:rPr lang="en-US" altLang="en-US" sz="2400" dirty="0">
                <a:solidFill>
                  <a:srgbClr val="0432FF"/>
                </a:solidFill>
                <a:latin typeface="Consolas" charset="0"/>
                <a:ea typeface="Consolas" charset="0"/>
                <a:cs typeface="Consolas" charset="0"/>
              </a:rPr>
              <a:t>float</a:t>
            </a:r>
            <a:r>
              <a:rPr lang="en-US" altLang="en-US" sz="2400" dirty="0">
                <a:solidFill>
                  <a:schemeClr val="tx1"/>
                </a:solidFill>
              </a:rPr>
              <a:t> or </a:t>
            </a:r>
            <a:r>
              <a:rPr lang="en-US" altLang="en-US" sz="2400" dirty="0">
                <a:solidFill>
                  <a:srgbClr val="0432FF"/>
                </a:solidFill>
                <a:latin typeface="Consolas" charset="0"/>
                <a:ea typeface="Consolas" charset="0"/>
                <a:cs typeface="Consolas" charset="0"/>
              </a:rPr>
              <a:t>double</a:t>
            </a:r>
            <a:r>
              <a:rPr lang="en-US" altLang="en-US" sz="2400" dirty="0">
                <a:solidFill>
                  <a:schemeClr val="tx1"/>
                </a:solidFill>
              </a:rPr>
              <a:t>)</a:t>
            </a:r>
            <a:endParaRPr lang="en-US" altLang="en-US" sz="2400" dirty="0">
              <a:solidFill>
                <a:schemeClr val="tx1"/>
              </a:solidFill>
              <a:latin typeface="Courier New" panose="02070309020205020404" pitchFamily="49" charset="0"/>
            </a:endParaRPr>
          </a:p>
          <a:p>
            <a:pPr eaLnBrk="1" hangingPunct="1">
              <a:spcBef>
                <a:spcPct val="75000"/>
              </a:spcBef>
            </a:pPr>
            <a:r>
              <a:rPr lang="en-US" altLang="en-US" sz="2400" dirty="0">
                <a:solidFill>
                  <a:schemeClr val="tx1"/>
                </a:solidFill>
              </a:rPr>
              <a:t>You cannot perform relational checks with a </a:t>
            </a:r>
            <a:r>
              <a:rPr lang="en-US" altLang="en-US" sz="2400" dirty="0">
                <a:solidFill>
                  <a:srgbClr val="0432FF"/>
                </a:solidFill>
                <a:latin typeface="Consolas" charset="0"/>
                <a:ea typeface="Consolas" charset="0"/>
                <a:cs typeface="Consolas" charset="0"/>
              </a:rPr>
              <a:t>switch</a:t>
            </a:r>
            <a:r>
              <a:rPr lang="en-US" altLang="en-US" sz="2400" dirty="0">
                <a:solidFill>
                  <a:schemeClr val="tx1"/>
                </a:solidFill>
              </a:rPr>
              <a:t> statement</a:t>
            </a:r>
          </a:p>
          <a:p>
            <a:pPr eaLnBrk="1" hangingPunct="1">
              <a:spcBef>
                <a:spcPct val="75000"/>
              </a:spcBef>
            </a:pPr>
            <a:r>
              <a:rPr lang="en-US" altLang="en-US" sz="2400" dirty="0">
                <a:solidFill>
                  <a:schemeClr val="tx1"/>
                </a:solidFill>
                <a:cs typeface="Arial" panose="020B0604020202020204" pitchFamily="34" charset="0"/>
              </a:rPr>
              <a:t>In Java and C#, you can also switch on a string</a:t>
            </a:r>
          </a:p>
        </p:txBody>
      </p:sp>
    </p:spTree>
    <p:extLst>
      <p:ext uri="{BB962C8B-B14F-4D97-AF65-F5344CB8AC3E}">
        <p14:creationId xmlns:p14="http://schemas.microsoft.com/office/powerpoint/2010/main" val="1395801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hangingPunct="1"/>
            <a:r>
              <a:rPr lang="en-US" altLang="en-US" sz="3600" b="1" dirty="0"/>
              <a:t>1.  Flow of Control</a:t>
            </a:r>
          </a:p>
        </p:txBody>
      </p:sp>
      <p:sp>
        <p:nvSpPr>
          <p:cNvPr id="9219" name="Rectangle 3"/>
          <p:cNvSpPr>
            <a:spLocks noGrp="1" noChangeArrowheads="1"/>
          </p:cNvSpPr>
          <p:nvPr>
            <p:ph idx="1"/>
          </p:nvPr>
        </p:nvSpPr>
        <p:spPr/>
        <p:txBody>
          <a:bodyPr>
            <a:normAutofit/>
          </a:bodyPr>
          <a:lstStyle/>
          <a:p>
            <a:pPr marL="0" indent="0" eaLnBrk="1" hangingPunct="1">
              <a:spcBef>
                <a:spcPct val="50000"/>
              </a:spcBef>
              <a:buNone/>
            </a:pPr>
            <a:r>
              <a:rPr lang="en-US" altLang="en-US" sz="2400" dirty="0">
                <a:solidFill>
                  <a:schemeClr val="tx1"/>
                </a:solidFill>
              </a:rPr>
              <a:t>The order of statement execution is called the </a:t>
            </a:r>
            <a:r>
              <a:rPr lang="en-US" altLang="en-US" sz="2400" i="1" u="sng" dirty="0">
                <a:solidFill>
                  <a:schemeClr val="tx1"/>
                </a:solidFill>
              </a:rPr>
              <a:t>flow of control</a:t>
            </a:r>
          </a:p>
          <a:p>
            <a:pPr marL="0" indent="0" eaLnBrk="1" hangingPunct="1">
              <a:spcBef>
                <a:spcPct val="50000"/>
              </a:spcBef>
              <a:buNone/>
            </a:pPr>
            <a:r>
              <a:rPr lang="en-US" altLang="en-US" sz="2400" dirty="0">
                <a:solidFill>
                  <a:schemeClr val="tx1"/>
                </a:solidFill>
              </a:rPr>
              <a:t>By default, execution is </a:t>
            </a:r>
            <a:r>
              <a:rPr lang="en-US" altLang="en-US" sz="2400" u="sng" dirty="0">
                <a:solidFill>
                  <a:schemeClr val="tx1"/>
                </a:solidFill>
              </a:rPr>
              <a:t>linear</a:t>
            </a:r>
            <a:r>
              <a:rPr lang="en-US" altLang="en-US" sz="2400" dirty="0">
                <a:solidFill>
                  <a:schemeClr val="tx1"/>
                </a:solidFill>
              </a:rPr>
              <a:t>: one statement after another</a:t>
            </a:r>
          </a:p>
          <a:p>
            <a:pPr marL="0" indent="0" eaLnBrk="1" hangingPunct="1">
              <a:spcBef>
                <a:spcPct val="70000"/>
              </a:spcBef>
              <a:buNone/>
            </a:pPr>
            <a:r>
              <a:rPr lang="en-US" altLang="en-US" sz="2400" dirty="0">
                <a:solidFill>
                  <a:schemeClr val="tx1"/>
                </a:solidFill>
              </a:rPr>
              <a:t>However, we can:</a:t>
            </a:r>
          </a:p>
          <a:p>
            <a:pPr lvl="1">
              <a:spcBef>
                <a:spcPct val="50000"/>
              </a:spcBef>
            </a:pPr>
            <a:r>
              <a:rPr lang="en-US" altLang="en-US" sz="2000" u="sng" dirty="0">
                <a:solidFill>
                  <a:schemeClr val="tx1"/>
                </a:solidFill>
              </a:rPr>
              <a:t>decide</a:t>
            </a:r>
            <a:r>
              <a:rPr lang="en-US" altLang="en-US" sz="2000" dirty="0">
                <a:solidFill>
                  <a:schemeClr val="tx1"/>
                </a:solidFill>
              </a:rPr>
              <a:t> whether or not to execute a particular statement</a:t>
            </a:r>
          </a:p>
          <a:p>
            <a:pPr lvl="1"/>
            <a:r>
              <a:rPr lang="en-US" altLang="en-US" sz="2000" dirty="0">
                <a:solidFill>
                  <a:schemeClr val="tx1"/>
                </a:solidFill>
              </a:rPr>
              <a:t>execute a statement over and over, repetitively</a:t>
            </a:r>
          </a:p>
          <a:p>
            <a:pPr marL="0" indent="0" eaLnBrk="1" hangingPunct="1">
              <a:spcBef>
                <a:spcPct val="70000"/>
              </a:spcBef>
              <a:buNone/>
            </a:pPr>
            <a:r>
              <a:rPr lang="en-US" altLang="en-US" sz="2400" dirty="0">
                <a:solidFill>
                  <a:schemeClr val="tx1"/>
                </a:solidFill>
              </a:rPr>
              <a:t>These selection (decision) statements are </a:t>
            </a:r>
            <a:r>
              <a:rPr lang="en-US" altLang="en-US" sz="2400" u="sng" dirty="0">
                <a:solidFill>
                  <a:schemeClr val="tx1"/>
                </a:solidFill>
              </a:rPr>
              <a:t>based on </a:t>
            </a:r>
            <a:r>
              <a:rPr lang="en-US" altLang="en-US" sz="2400" i="1" u="sng" dirty="0" err="1">
                <a:solidFill>
                  <a:schemeClr val="tx1"/>
                </a:solidFill>
              </a:rPr>
              <a:t>boolean</a:t>
            </a:r>
            <a:r>
              <a:rPr lang="en-US" altLang="en-US" sz="2400" i="1" u="sng" dirty="0">
                <a:solidFill>
                  <a:schemeClr val="tx1"/>
                </a:solidFill>
              </a:rPr>
              <a:t> expressions</a:t>
            </a:r>
            <a:r>
              <a:rPr lang="en-US" altLang="en-US" sz="2400" dirty="0">
                <a:solidFill>
                  <a:schemeClr val="tx1"/>
                </a:solidFill>
              </a:rPr>
              <a:t> (or </a:t>
            </a:r>
            <a:r>
              <a:rPr lang="en-US" altLang="en-US" sz="2400" i="1" dirty="0">
                <a:solidFill>
                  <a:schemeClr val="tx1"/>
                </a:solidFill>
              </a:rPr>
              <a:t>conditions</a:t>
            </a:r>
            <a:r>
              <a:rPr lang="en-US" altLang="en-US" sz="2400" dirty="0">
                <a:solidFill>
                  <a:schemeClr val="tx1"/>
                </a:solidFill>
              </a:rPr>
              <a:t>) that evaluate to </a:t>
            </a:r>
            <a:r>
              <a:rPr lang="en-US" altLang="en-US" sz="2400" dirty="0">
                <a:solidFill>
                  <a:srgbClr val="0432FF"/>
                </a:solidFill>
                <a:latin typeface="Consolas" panose="020B0609020204030204" pitchFamily="49" charset="0"/>
                <a:cs typeface="Consolas" panose="020B0609020204030204" pitchFamily="49" charset="0"/>
              </a:rPr>
              <a:t>true</a:t>
            </a:r>
            <a:r>
              <a:rPr lang="en-US" altLang="en-US" sz="2400" dirty="0">
                <a:solidFill>
                  <a:schemeClr val="tx1"/>
                </a:solidFill>
              </a:rPr>
              <a:t> or </a:t>
            </a:r>
            <a:r>
              <a:rPr lang="en-US" altLang="en-US" sz="2400" dirty="0">
                <a:solidFill>
                  <a:srgbClr val="0432FF"/>
                </a:solidFill>
                <a:latin typeface="Consolas" panose="020B0609020204030204" pitchFamily="49" charset="0"/>
                <a:cs typeface="Consolas" panose="020B0609020204030204" pitchFamily="49" charset="0"/>
              </a:rPr>
              <a:t>false</a:t>
            </a:r>
            <a:endParaRPr lang="en-US" altLang="en-US" sz="2400" i="1" dirty="0">
              <a:solidFill>
                <a:srgbClr val="0432FF"/>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9797289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C0C8B-0D95-514A-8ABD-9D858118ABDE}"/>
              </a:ext>
            </a:extLst>
          </p:cNvPr>
          <p:cNvSpPr>
            <a:spLocks noGrp="1"/>
          </p:cNvSpPr>
          <p:nvPr>
            <p:ph type="title"/>
          </p:nvPr>
        </p:nvSpPr>
        <p:spPr/>
        <p:txBody>
          <a:bodyPr>
            <a:normAutofit/>
          </a:bodyPr>
          <a:lstStyle/>
          <a:p>
            <a:r>
              <a:rPr lang="en-US" sz="3600" b="1" dirty="0"/>
              <a:t>Problem Redefined</a:t>
            </a:r>
          </a:p>
        </p:txBody>
      </p:sp>
      <p:sp>
        <p:nvSpPr>
          <p:cNvPr id="3" name="Content Placeholder 2">
            <a:extLst>
              <a:ext uri="{FF2B5EF4-FFF2-40B4-BE49-F238E27FC236}">
                <a16:creationId xmlns:a16="http://schemas.microsoft.com/office/drawing/2014/main" id="{6FBBFEB1-0E5F-9249-8F4C-98D9F1598CE7}"/>
              </a:ext>
            </a:extLst>
          </p:cNvPr>
          <p:cNvSpPr>
            <a:spLocks noGrp="1"/>
          </p:cNvSpPr>
          <p:nvPr>
            <p:ph idx="1"/>
          </p:nvPr>
        </p:nvSpPr>
        <p:spPr>
          <a:xfrm>
            <a:off x="628650" y="1143001"/>
            <a:ext cx="7886700" cy="5033964"/>
          </a:xfrm>
        </p:spPr>
        <p:txBody>
          <a:bodyPr anchor="ctr">
            <a:normAutofit/>
          </a:bodyPr>
          <a:lstStyle/>
          <a:p>
            <a:pPr marL="0" indent="0">
              <a:buNone/>
            </a:pPr>
            <a:r>
              <a:rPr lang="en-US" sz="2400" dirty="0"/>
              <a:t>Original Problem Statement: Write a program to convert user input of Celsius temperature to Fahrenheit.  Display the converted temperature to the user.  </a:t>
            </a:r>
            <a:br>
              <a:rPr lang="en-US" sz="2400" dirty="0"/>
            </a:br>
            <a:br>
              <a:rPr lang="en-US" sz="2400" dirty="0"/>
            </a:br>
            <a:r>
              <a:rPr lang="en-US" sz="2400" dirty="0"/>
              <a:t>Add: </a:t>
            </a:r>
            <a:r>
              <a:rPr lang="en-US" sz="2400" i="1" dirty="0"/>
              <a:t>Using the Fahrenheit temperature and division, determine the conditions outside (i.e., in the 100’s, 90’s, etc.).  Use a switch statement to recommend user action based on the result.  If it is in the 60’s or below, suggest the user take a jacket.</a:t>
            </a:r>
            <a:endParaRPr lang="en-US" sz="2400" dirty="0"/>
          </a:p>
        </p:txBody>
      </p:sp>
    </p:spTree>
    <p:extLst>
      <p:ext uri="{BB962C8B-B14F-4D97-AF65-F5344CB8AC3E}">
        <p14:creationId xmlns:p14="http://schemas.microsoft.com/office/powerpoint/2010/main" val="21798570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00800" y="5257800"/>
            <a:ext cx="2286000" cy="1022351"/>
          </a:xfrm>
          <a:prstGeom prst="rect">
            <a:avLst/>
          </a:prstGeom>
          <a:solidFill>
            <a:schemeClr val="bg1"/>
          </a:solidFill>
        </p:spPr>
        <p:txBody>
          <a:bodyPr wrap="square" rtlCol="0">
            <a:spAutoFit/>
          </a:bodyPr>
          <a:lstStyle/>
          <a:p>
            <a:endParaRPr lang="en-US"/>
          </a:p>
        </p:txBody>
      </p:sp>
      <p:sp>
        <p:nvSpPr>
          <p:cNvPr id="2" name="Title 1"/>
          <p:cNvSpPr>
            <a:spLocks noGrp="1"/>
          </p:cNvSpPr>
          <p:nvPr>
            <p:ph type="title"/>
          </p:nvPr>
        </p:nvSpPr>
        <p:spPr/>
        <p:txBody>
          <a:bodyPr>
            <a:normAutofit/>
          </a:bodyPr>
          <a:lstStyle/>
          <a:p>
            <a:r>
              <a:rPr lang="en-US" sz="3600" b="1" dirty="0"/>
              <a:t>Pseudocode</a:t>
            </a:r>
            <a:r>
              <a:rPr lang="en-US" sz="3600" b="1" i="1" dirty="0"/>
              <a:t> – switch </a:t>
            </a:r>
            <a:r>
              <a:rPr lang="en-US" sz="3600" b="1" dirty="0"/>
              <a:t>Statement</a:t>
            </a:r>
          </a:p>
        </p:txBody>
      </p:sp>
      <p:sp>
        <p:nvSpPr>
          <p:cNvPr id="3" name="Content Placeholder 2"/>
          <p:cNvSpPr>
            <a:spLocks noGrp="1"/>
          </p:cNvSpPr>
          <p:nvPr>
            <p:ph idx="1"/>
          </p:nvPr>
        </p:nvSpPr>
        <p:spPr>
          <a:xfrm>
            <a:off x="424199" y="1675448"/>
            <a:ext cx="8534400" cy="4022725"/>
          </a:xfrm>
        </p:spPr>
        <p:txBody>
          <a:bodyPr>
            <a:normAutofit/>
          </a:bodyPr>
          <a:lstStyle/>
          <a:p>
            <a:pPr marL="0" indent="0">
              <a:buNone/>
            </a:pPr>
            <a:r>
              <a:rPr lang="en-US" dirty="0">
                <a:solidFill>
                  <a:srgbClr val="339933"/>
                </a:solidFill>
                <a:latin typeface="Consolas" panose="020B0609020204030204" pitchFamily="49" charset="0"/>
                <a:cs typeface="Consolas" panose="020B0609020204030204" pitchFamily="49" charset="0"/>
              </a:rPr>
              <a:t>// Read user input like before</a:t>
            </a:r>
            <a:br>
              <a:rPr lang="en-US" dirty="0">
                <a:latin typeface="Consolas" panose="020B0609020204030204" pitchFamily="49" charset="0"/>
                <a:cs typeface="Consolas" panose="020B0609020204030204" pitchFamily="49" charset="0"/>
              </a:rPr>
            </a:br>
            <a:endParaRPr lang="en-US" dirty="0">
              <a:latin typeface="Consolas" panose="020B0609020204030204" pitchFamily="49" charset="0"/>
              <a:cs typeface="Consolas" panose="020B0609020204030204" pitchFamily="49" charset="0"/>
            </a:endParaRPr>
          </a:p>
          <a:p>
            <a:pPr marL="0" indent="0">
              <a:buNone/>
            </a:pPr>
            <a:r>
              <a:rPr lang="en-US" dirty="0">
                <a:latin typeface="Consolas" panose="020B0609020204030204" pitchFamily="49" charset="0"/>
                <a:cs typeface="Consolas" panose="020B0609020204030204" pitchFamily="49" charset="0"/>
              </a:rPr>
              <a:t>conditions = compute using Fahrenheit variable / 10 </a:t>
            </a:r>
          </a:p>
          <a:p>
            <a:pPr marL="0" indent="0">
              <a:buNone/>
              <a:tabLst>
                <a:tab pos="1030288" algn="r"/>
              </a:tabLst>
            </a:pPr>
            <a:r>
              <a:rPr lang="en-US" dirty="0">
                <a:latin typeface="Consolas" panose="020B0609020204030204" pitchFamily="49" charset="0"/>
                <a:cs typeface="Consolas" panose="020B0609020204030204" pitchFamily="49" charset="0"/>
              </a:rPr>
              <a:t>PRINTLINE("It is in the " + conditions + "0's.")</a:t>
            </a:r>
          </a:p>
          <a:p>
            <a:pPr marL="0" indent="0">
              <a:buNone/>
              <a:tabLst>
                <a:tab pos="1030288" algn="r"/>
              </a:tabLst>
            </a:pPr>
            <a:r>
              <a:rPr lang="en-US" dirty="0">
                <a:solidFill>
                  <a:srgbClr val="0432FF"/>
                </a:solidFill>
                <a:latin typeface="Consolas" panose="020B0609020204030204" pitchFamily="49" charset="0"/>
                <a:cs typeface="Consolas" panose="020B0609020204030204" pitchFamily="49" charset="0"/>
              </a:rPr>
              <a:t>SWITCH</a:t>
            </a:r>
            <a:r>
              <a:rPr lang="en-US" dirty="0">
                <a:latin typeface="Consolas" panose="020B0609020204030204" pitchFamily="49" charset="0"/>
                <a:cs typeface="Consolas" panose="020B0609020204030204" pitchFamily="49" charset="0"/>
              </a:rPr>
              <a:t> (conditions) 	</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a:t>
            </a:r>
            <a:r>
              <a:rPr lang="en-US" dirty="0">
                <a:solidFill>
                  <a:srgbClr val="0432FF"/>
                </a:solidFill>
                <a:latin typeface="Consolas" panose="020B0609020204030204" pitchFamily="49" charset="0"/>
                <a:cs typeface="Consolas" panose="020B0609020204030204" pitchFamily="49" charset="0"/>
              </a:rPr>
              <a:t>CASE</a:t>
            </a:r>
            <a:r>
              <a:rPr lang="en-US" dirty="0">
                <a:latin typeface="Consolas" panose="020B0609020204030204" pitchFamily="49" charset="0"/>
                <a:cs typeface="Consolas" panose="020B0609020204030204" pitchFamily="49" charset="0"/>
              </a:rPr>
              <a:t> 10:	PRINT </a:t>
            </a:r>
            <a:r>
              <a:rPr lang="en-US" dirty="0">
                <a:solidFill>
                  <a:srgbClr val="C00000"/>
                </a:solidFill>
                <a:latin typeface="Consolas" panose="020B0609020204030204" pitchFamily="49" charset="0"/>
                <a:cs typeface="Consolas" panose="020B0609020204030204" pitchFamily="49" charset="0"/>
              </a:rPr>
              <a:t>“stay inside”</a:t>
            </a:r>
            <a:r>
              <a:rPr lang="en-US" dirty="0">
                <a:latin typeface="Consolas" panose="020B0609020204030204" pitchFamily="49" charset="0"/>
                <a:cs typeface="Consolas" panose="020B0609020204030204" pitchFamily="49" charset="0"/>
              </a:rPr>
              <a:t>, </a:t>
            </a:r>
            <a:r>
              <a:rPr lang="en-US" dirty="0">
                <a:solidFill>
                  <a:srgbClr val="0432FF"/>
                </a:solidFill>
                <a:latin typeface="Consolas" panose="020B0609020204030204" pitchFamily="49" charset="0"/>
                <a:cs typeface="Consolas" panose="020B0609020204030204" pitchFamily="49" charset="0"/>
              </a:rPr>
              <a:t>BREAK</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a:t>
            </a:r>
            <a:r>
              <a:rPr lang="en-US" dirty="0">
                <a:solidFill>
                  <a:srgbClr val="0432FF"/>
                </a:solidFill>
                <a:latin typeface="Consolas" panose="020B0609020204030204" pitchFamily="49" charset="0"/>
                <a:cs typeface="Consolas" panose="020B0609020204030204" pitchFamily="49" charset="0"/>
              </a:rPr>
              <a:t>CASE</a:t>
            </a:r>
            <a:r>
              <a:rPr lang="en-US" dirty="0">
                <a:latin typeface="Consolas" panose="020B0609020204030204" pitchFamily="49" charset="0"/>
                <a:cs typeface="Consolas" panose="020B0609020204030204" pitchFamily="49" charset="0"/>
              </a:rPr>
              <a:t> 9	:	PRINT </a:t>
            </a:r>
            <a:r>
              <a:rPr lang="en-US" dirty="0">
                <a:solidFill>
                  <a:srgbClr val="C00000"/>
                </a:solidFill>
                <a:latin typeface="Consolas" panose="020B0609020204030204" pitchFamily="49" charset="0"/>
                <a:cs typeface="Consolas" panose="020B0609020204030204" pitchFamily="49" charset="0"/>
              </a:rPr>
              <a:t>“be careful due to heat”</a:t>
            </a:r>
            <a:r>
              <a:rPr lang="en-US" dirty="0">
                <a:latin typeface="Consolas" panose="020B0609020204030204" pitchFamily="49" charset="0"/>
                <a:cs typeface="Consolas" panose="020B0609020204030204" pitchFamily="49" charset="0"/>
              </a:rPr>
              <a:t>, </a:t>
            </a:r>
            <a:r>
              <a:rPr lang="en-US" dirty="0">
                <a:solidFill>
                  <a:srgbClr val="0432FF"/>
                </a:solidFill>
                <a:latin typeface="Consolas" panose="020B0609020204030204" pitchFamily="49" charset="0"/>
                <a:cs typeface="Consolas" panose="020B0609020204030204" pitchFamily="49" charset="0"/>
              </a:rPr>
              <a:t>BREAK</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a:t>
            </a:r>
            <a:r>
              <a:rPr lang="en-US" dirty="0">
                <a:solidFill>
                  <a:srgbClr val="0432FF"/>
                </a:solidFill>
                <a:latin typeface="Consolas" panose="020B0609020204030204" pitchFamily="49" charset="0"/>
                <a:cs typeface="Consolas" panose="020B0609020204030204" pitchFamily="49" charset="0"/>
              </a:rPr>
              <a:t>CASE</a:t>
            </a:r>
            <a:r>
              <a:rPr lang="en-US" dirty="0">
                <a:latin typeface="Consolas" panose="020B0609020204030204" pitchFamily="49" charset="0"/>
                <a:cs typeface="Consolas" panose="020B0609020204030204" pitchFamily="49" charset="0"/>
              </a:rPr>
              <a:t> 8	:	PRINT </a:t>
            </a:r>
            <a:r>
              <a:rPr lang="en-US" dirty="0">
                <a:solidFill>
                  <a:srgbClr val="C00000"/>
                </a:solidFill>
                <a:latin typeface="Consolas" panose="020B0609020204030204" pitchFamily="49" charset="0"/>
                <a:cs typeface="Consolas" panose="020B0609020204030204" pitchFamily="49" charset="0"/>
              </a:rPr>
              <a:t>“it is hot, but not extreme”</a:t>
            </a:r>
            <a:r>
              <a:rPr lang="en-US" dirty="0">
                <a:latin typeface="Consolas" panose="020B0609020204030204" pitchFamily="49" charset="0"/>
                <a:cs typeface="Consolas" panose="020B0609020204030204" pitchFamily="49" charset="0"/>
              </a:rPr>
              <a:t>, </a:t>
            </a:r>
            <a:r>
              <a:rPr lang="en-US" dirty="0">
                <a:solidFill>
                  <a:srgbClr val="0432FF"/>
                </a:solidFill>
                <a:latin typeface="Consolas" panose="020B0609020204030204" pitchFamily="49" charset="0"/>
                <a:cs typeface="Consolas" panose="020B0609020204030204" pitchFamily="49" charset="0"/>
              </a:rPr>
              <a:t>BREAK</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a:t>
            </a:r>
            <a:r>
              <a:rPr lang="en-US" dirty="0">
                <a:solidFill>
                  <a:srgbClr val="0432FF"/>
                </a:solidFill>
                <a:latin typeface="Consolas" panose="020B0609020204030204" pitchFamily="49" charset="0"/>
                <a:cs typeface="Consolas" panose="020B0609020204030204" pitchFamily="49" charset="0"/>
              </a:rPr>
              <a:t>CASE</a:t>
            </a:r>
            <a:r>
              <a:rPr lang="en-US" dirty="0">
                <a:latin typeface="Consolas" panose="020B0609020204030204" pitchFamily="49" charset="0"/>
                <a:cs typeface="Consolas" panose="020B0609020204030204" pitchFamily="49" charset="0"/>
              </a:rPr>
              <a:t> 7	:	PRINT </a:t>
            </a:r>
            <a:r>
              <a:rPr lang="en-US" dirty="0">
                <a:solidFill>
                  <a:srgbClr val="C00000"/>
                </a:solidFill>
                <a:latin typeface="Consolas" panose="020B0609020204030204" pitchFamily="49" charset="0"/>
                <a:cs typeface="Consolas" panose="020B0609020204030204" pitchFamily="49" charset="0"/>
              </a:rPr>
              <a:t>“pack a picnic”</a:t>
            </a:r>
            <a:r>
              <a:rPr lang="en-US" dirty="0">
                <a:latin typeface="Consolas" panose="020B0609020204030204" pitchFamily="49" charset="0"/>
                <a:cs typeface="Consolas" panose="020B0609020204030204" pitchFamily="49" charset="0"/>
              </a:rPr>
              <a:t>, </a:t>
            </a:r>
            <a:r>
              <a:rPr lang="en-US" dirty="0">
                <a:solidFill>
                  <a:srgbClr val="0432FF"/>
                </a:solidFill>
                <a:latin typeface="Consolas" panose="020B0609020204030204" pitchFamily="49" charset="0"/>
                <a:cs typeface="Consolas" panose="020B0609020204030204" pitchFamily="49" charset="0"/>
              </a:rPr>
              <a:t>BREAK</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a:t>
            </a:r>
            <a:r>
              <a:rPr lang="en-US" dirty="0">
                <a:solidFill>
                  <a:srgbClr val="0432FF"/>
                </a:solidFill>
                <a:latin typeface="Consolas" panose="020B0609020204030204" pitchFamily="49" charset="0"/>
                <a:cs typeface="Consolas" panose="020B0609020204030204" pitchFamily="49" charset="0"/>
              </a:rPr>
              <a:t>DEFAULT</a:t>
            </a:r>
            <a:r>
              <a:rPr lang="en-US" dirty="0">
                <a:latin typeface="Consolas" panose="020B0609020204030204" pitchFamily="49" charset="0"/>
                <a:cs typeface="Consolas" panose="020B0609020204030204" pitchFamily="49" charset="0"/>
              </a:rPr>
              <a:t>:	PRINT </a:t>
            </a:r>
            <a:r>
              <a:rPr lang="en-US" dirty="0">
                <a:solidFill>
                  <a:srgbClr val="C00000"/>
                </a:solidFill>
                <a:latin typeface="Consolas" panose="020B0609020204030204" pitchFamily="49" charset="0"/>
                <a:cs typeface="Consolas" panose="020B0609020204030204" pitchFamily="49" charset="0"/>
              </a:rPr>
              <a:t>“take a jacket”</a:t>
            </a:r>
            <a:r>
              <a:rPr lang="en-US" dirty="0">
                <a:latin typeface="Consolas" panose="020B0609020204030204" pitchFamily="49" charset="0"/>
                <a:cs typeface="Consolas" panose="020B0609020204030204" pitchFamily="49" charset="0"/>
              </a:rPr>
              <a:t>, </a:t>
            </a:r>
            <a:r>
              <a:rPr lang="en-US" dirty="0">
                <a:solidFill>
                  <a:srgbClr val="0432FF"/>
                </a:solidFill>
                <a:latin typeface="Consolas" panose="020B0609020204030204" pitchFamily="49" charset="0"/>
                <a:cs typeface="Consolas" panose="020B0609020204030204" pitchFamily="49" charset="0"/>
              </a:rPr>
              <a:t>BREAK</a:t>
            </a:r>
          </a:p>
          <a:p>
            <a:pPr marL="0" indent="0">
              <a:buNone/>
              <a:tabLst>
                <a:tab pos="1030288" algn="r"/>
              </a:tabLst>
            </a:pPr>
            <a:r>
              <a:rPr lang="en-US" dirty="0">
                <a:solidFill>
                  <a:srgbClr val="0432FF"/>
                </a:solidFill>
                <a:latin typeface="Consolas" panose="020B0609020204030204" pitchFamily="49" charset="0"/>
                <a:cs typeface="Consolas" panose="020B0609020204030204" pitchFamily="49" charset="0"/>
              </a:rPr>
              <a:t>ENDCASE</a:t>
            </a:r>
          </a:p>
        </p:txBody>
      </p:sp>
      <p:sp>
        <p:nvSpPr>
          <p:cNvPr id="7" name="Rectangle 6" title="Pseudo code logo">
            <a:extLst>
              <a:ext uri="{FF2B5EF4-FFF2-40B4-BE49-F238E27FC236}">
                <a16:creationId xmlns:a16="http://schemas.microsoft.com/office/drawing/2014/main" id="{3596C42D-8831-9B4B-AA96-4EFD4E7B7F64}"/>
              </a:ext>
            </a:extLst>
          </p:cNvPr>
          <p:cNvSpPr/>
          <p:nvPr/>
        </p:nvSpPr>
        <p:spPr>
          <a:xfrm>
            <a:off x="7348201" y="5252720"/>
            <a:ext cx="1338599" cy="1015663"/>
          </a:xfrm>
          <a:prstGeom prst="rect">
            <a:avLst/>
          </a:prstGeom>
          <a:noFill/>
        </p:spPr>
        <p:txBody>
          <a:bodyPr>
            <a:spAutoFit/>
          </a:bodyPr>
          <a:lstStyle/>
          <a:p>
            <a:pPr algn="ctr" eaLnBrk="1" hangingPunct="1">
              <a:defRPr/>
            </a:pPr>
            <a:r>
              <a:rPr lang="en-US" sz="6000" b="1" dirty="0">
                <a:ln w="6600">
                  <a:solidFill>
                    <a:schemeClr val="accent2"/>
                  </a:solidFill>
                  <a:prstDash val="solid"/>
                </a:ln>
                <a:solidFill>
                  <a:srgbClr val="FFFFFF"/>
                </a:solidFill>
                <a:effectLst>
                  <a:outerShdw dist="38100" dir="2700000" algn="tl" rotWithShape="0">
                    <a:schemeClr val="accent2"/>
                  </a:outerShdw>
                </a:effectLst>
              </a:rPr>
              <a:t>Ps</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5431936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0" y="5257800"/>
            <a:ext cx="2286000" cy="1022351"/>
          </a:xfrm>
          <a:prstGeom prst="rect">
            <a:avLst/>
          </a:prstGeom>
          <a:solidFill>
            <a:schemeClr val="bg1"/>
          </a:solidFill>
        </p:spPr>
        <p:txBody>
          <a:bodyPr wrap="square" rtlCol="0">
            <a:spAutoFit/>
          </a:bodyPr>
          <a:lstStyle/>
          <a:p>
            <a:endParaRPr lang="en-US"/>
          </a:p>
        </p:txBody>
      </p:sp>
      <p:sp>
        <p:nvSpPr>
          <p:cNvPr id="2" name="object 2"/>
          <p:cNvSpPr txBox="1">
            <a:spLocks noGrp="1"/>
          </p:cNvSpPr>
          <p:nvPr>
            <p:ph type="title"/>
          </p:nvPr>
        </p:nvSpPr>
        <p:spPr>
          <a:xfrm>
            <a:off x="628650" y="365125"/>
            <a:ext cx="7886700" cy="1082675"/>
          </a:xfrm>
          <a:prstGeom prst="rect">
            <a:avLst/>
          </a:prstGeom>
        </p:spPr>
        <p:txBody>
          <a:bodyPr vert="horz" wrap="square" lIns="0" tIns="199135" rIns="0" bIns="0" rtlCol="0">
            <a:noAutofit/>
          </a:bodyPr>
          <a:lstStyle/>
          <a:p>
            <a:pPr marL="12700">
              <a:lnSpc>
                <a:spcPts val="5235"/>
              </a:lnSpc>
            </a:pPr>
            <a:r>
              <a:rPr lang="en-US" sz="3600" b="1" i="1" dirty="0">
                <a:cs typeface="Arial"/>
              </a:rPr>
              <a:t>switch</a:t>
            </a:r>
            <a:r>
              <a:rPr lang="en-US" sz="3600" b="1" dirty="0">
                <a:cs typeface="Arial"/>
              </a:rPr>
              <a:t> </a:t>
            </a:r>
            <a:r>
              <a:rPr sz="3600" b="1" spc="0" dirty="0">
                <a:cs typeface="Arial"/>
              </a:rPr>
              <a:t>Example</a:t>
            </a:r>
            <a:endParaRPr sz="3600" b="1" dirty="0">
              <a:cs typeface="Arial"/>
            </a:endParaRPr>
          </a:p>
        </p:txBody>
      </p:sp>
      <p:sp>
        <p:nvSpPr>
          <p:cNvPr id="8" name="Rectangle 3"/>
          <p:cNvSpPr>
            <a:spLocks noGrp="1" noChangeArrowheads="1"/>
          </p:cNvSpPr>
          <p:nvPr>
            <p:ph idx="1"/>
          </p:nvPr>
        </p:nvSpPr>
        <p:spPr>
          <a:xfrm>
            <a:off x="800099" y="1447800"/>
            <a:ext cx="7543801" cy="4587874"/>
          </a:xfrm>
        </p:spPr>
        <p:txBody>
          <a:bodyPr>
            <a:noAutofit/>
          </a:bodyPr>
          <a:lstStyle/>
          <a:p>
            <a:pPr marL="0" lvl="0" indent="0">
              <a:lnSpc>
                <a:spcPct val="100000"/>
              </a:lnSpc>
              <a:spcBef>
                <a:spcPts val="0"/>
              </a:spcBef>
              <a:spcAft>
                <a:spcPts val="0"/>
              </a:spcAft>
              <a:buNone/>
              <a:tabLst>
                <a:tab pos="628650" algn="l"/>
              </a:tabLst>
            </a:pPr>
            <a:r>
              <a:rPr lang="en-US" altLang="en-US" sz="1500" dirty="0" err="1">
                <a:solidFill>
                  <a:srgbClr val="0432FF"/>
                </a:solidFill>
                <a:latin typeface="Consolas" panose="020B0609020204030204" pitchFamily="49" charset="0"/>
                <a:cs typeface="Consolas" panose="020B0609020204030204" pitchFamily="49" charset="0"/>
              </a:rPr>
              <a:t>int</a:t>
            </a:r>
            <a:r>
              <a:rPr lang="en-US" altLang="en-US" sz="1500" dirty="0">
                <a:solidFill>
                  <a:prstClr val="black"/>
                </a:solidFill>
                <a:latin typeface="Consolas" panose="020B0609020204030204" pitchFamily="49" charset="0"/>
                <a:cs typeface="Consolas" panose="020B0609020204030204" pitchFamily="49" charset="0"/>
              </a:rPr>
              <a:t> conditions = (</a:t>
            </a:r>
            <a:r>
              <a:rPr lang="en-US" altLang="en-US" sz="1500" dirty="0" err="1">
                <a:solidFill>
                  <a:srgbClr val="0432FF"/>
                </a:solidFill>
                <a:latin typeface="Consolas" panose="020B0609020204030204" pitchFamily="49" charset="0"/>
                <a:cs typeface="Consolas" panose="020B0609020204030204" pitchFamily="49" charset="0"/>
              </a:rPr>
              <a:t>int</a:t>
            </a:r>
            <a:r>
              <a:rPr lang="en-US" altLang="en-US" sz="1500" dirty="0">
                <a:solidFill>
                  <a:prstClr val="black"/>
                </a:solidFill>
                <a:latin typeface="Consolas" panose="020B0609020204030204" pitchFamily="49" charset="0"/>
                <a:cs typeface="Consolas" panose="020B0609020204030204" pitchFamily="49" charset="0"/>
              </a:rPr>
              <a:t>)</a:t>
            </a:r>
            <a:r>
              <a:rPr lang="en-US" altLang="en-US" sz="1500" dirty="0" err="1">
                <a:solidFill>
                  <a:prstClr val="black"/>
                </a:solidFill>
                <a:latin typeface="Consolas" panose="020B0609020204030204" pitchFamily="49" charset="0"/>
                <a:cs typeface="Consolas" panose="020B0609020204030204" pitchFamily="49" charset="0"/>
              </a:rPr>
              <a:t>fahrenheit</a:t>
            </a:r>
            <a:r>
              <a:rPr lang="en-US" altLang="en-US" sz="1500" dirty="0">
                <a:solidFill>
                  <a:prstClr val="black"/>
                </a:solidFill>
                <a:latin typeface="Consolas" panose="020B0609020204030204" pitchFamily="49" charset="0"/>
                <a:cs typeface="Consolas" panose="020B0609020204030204" pitchFamily="49" charset="0"/>
              </a:rPr>
              <a:t> / 10;</a:t>
            </a:r>
          </a:p>
          <a:p>
            <a:pPr marL="0" lvl="0" indent="0">
              <a:lnSpc>
                <a:spcPct val="100000"/>
              </a:lnSpc>
              <a:spcBef>
                <a:spcPts val="0"/>
              </a:spcBef>
              <a:spcAft>
                <a:spcPts val="0"/>
              </a:spcAft>
              <a:buNone/>
              <a:tabLst>
                <a:tab pos="628650" algn="l"/>
              </a:tabLst>
            </a:pPr>
            <a:r>
              <a:rPr lang="en-US" altLang="en-US" sz="1500" dirty="0">
                <a:solidFill>
                  <a:prstClr val="black"/>
                </a:solidFill>
                <a:latin typeface="Consolas" panose="020B0609020204030204" pitchFamily="49" charset="0"/>
                <a:cs typeface="Consolas" panose="020B0609020204030204" pitchFamily="49" charset="0"/>
              </a:rPr>
              <a:t>PRINTLINE(</a:t>
            </a:r>
            <a:r>
              <a:rPr lang="en-US" altLang="en-US" sz="1500" dirty="0">
                <a:solidFill>
                  <a:srgbClr val="C00000"/>
                </a:solidFill>
                <a:latin typeface="Consolas" panose="020B0609020204030204" pitchFamily="49" charset="0"/>
                <a:cs typeface="Consolas" panose="020B0609020204030204" pitchFamily="49" charset="0"/>
              </a:rPr>
              <a:t>"It is in the "</a:t>
            </a:r>
            <a:r>
              <a:rPr lang="en-US" altLang="en-US" sz="1500" dirty="0">
                <a:solidFill>
                  <a:prstClr val="black"/>
                </a:solidFill>
                <a:latin typeface="Consolas" panose="020B0609020204030204" pitchFamily="49" charset="0"/>
                <a:cs typeface="Consolas" panose="020B0609020204030204" pitchFamily="49" charset="0"/>
              </a:rPr>
              <a:t> + conditions + </a:t>
            </a:r>
            <a:r>
              <a:rPr lang="en-US" altLang="en-US" sz="1500" dirty="0">
                <a:solidFill>
                  <a:srgbClr val="C00000"/>
                </a:solidFill>
                <a:latin typeface="Consolas" panose="020B0609020204030204" pitchFamily="49" charset="0"/>
                <a:cs typeface="Consolas" panose="020B0609020204030204" pitchFamily="49" charset="0"/>
              </a:rPr>
              <a:t>"0's."</a:t>
            </a:r>
            <a:r>
              <a:rPr lang="en-US" altLang="en-US" sz="1500" dirty="0">
                <a:solidFill>
                  <a:prstClr val="black"/>
                </a:solidFill>
                <a:latin typeface="Consolas" panose="020B0609020204030204" pitchFamily="49" charset="0"/>
                <a:cs typeface="Consolas" panose="020B0609020204030204" pitchFamily="49" charset="0"/>
              </a:rPr>
              <a:t>);</a:t>
            </a:r>
          </a:p>
          <a:p>
            <a:pPr marL="0" lvl="0" indent="0">
              <a:lnSpc>
                <a:spcPct val="100000"/>
              </a:lnSpc>
              <a:spcBef>
                <a:spcPts val="0"/>
              </a:spcBef>
              <a:spcAft>
                <a:spcPts val="0"/>
              </a:spcAft>
              <a:buNone/>
              <a:tabLst>
                <a:tab pos="628650" algn="l"/>
              </a:tabLst>
            </a:pPr>
            <a:endParaRPr lang="en-US" altLang="en-US" sz="1500" dirty="0">
              <a:solidFill>
                <a:prstClr val="black"/>
              </a:solidFill>
              <a:latin typeface="Consolas" panose="020B0609020204030204" pitchFamily="49" charset="0"/>
              <a:cs typeface="Consolas" panose="020B0609020204030204" pitchFamily="49" charset="0"/>
            </a:endParaRPr>
          </a:p>
          <a:p>
            <a:pPr marL="0" lvl="0" indent="0">
              <a:lnSpc>
                <a:spcPct val="100000"/>
              </a:lnSpc>
              <a:spcBef>
                <a:spcPts val="0"/>
              </a:spcBef>
              <a:spcAft>
                <a:spcPts val="0"/>
              </a:spcAft>
              <a:buNone/>
              <a:tabLst>
                <a:tab pos="628650" algn="l"/>
              </a:tabLst>
            </a:pPr>
            <a:r>
              <a:rPr lang="en-US" altLang="en-US" sz="1500" dirty="0">
                <a:solidFill>
                  <a:srgbClr val="0432FF"/>
                </a:solidFill>
                <a:latin typeface="Consolas" panose="020B0609020204030204" pitchFamily="49" charset="0"/>
                <a:cs typeface="Consolas" panose="020B0609020204030204" pitchFamily="49" charset="0"/>
              </a:rPr>
              <a:t>switch</a:t>
            </a:r>
            <a:r>
              <a:rPr lang="en-US" altLang="en-US" sz="1500" dirty="0">
                <a:solidFill>
                  <a:prstClr val="black"/>
                </a:solidFill>
                <a:latin typeface="Consolas" panose="020B0609020204030204" pitchFamily="49" charset="0"/>
                <a:cs typeface="Consolas" panose="020B0609020204030204" pitchFamily="49" charset="0"/>
              </a:rPr>
              <a:t> (conditions)</a:t>
            </a:r>
          </a:p>
          <a:p>
            <a:pPr marL="0" lvl="0" indent="0">
              <a:lnSpc>
                <a:spcPct val="100000"/>
              </a:lnSpc>
              <a:spcBef>
                <a:spcPts val="0"/>
              </a:spcBef>
              <a:spcAft>
                <a:spcPts val="0"/>
              </a:spcAft>
              <a:buNone/>
              <a:tabLst>
                <a:tab pos="628650" algn="l"/>
              </a:tabLst>
            </a:pPr>
            <a:r>
              <a:rPr lang="en-US" altLang="en-US" sz="1500" dirty="0">
                <a:solidFill>
                  <a:prstClr val="black"/>
                </a:solidFill>
                <a:latin typeface="Consolas" panose="020B0609020204030204" pitchFamily="49" charset="0"/>
                <a:cs typeface="Consolas" panose="020B0609020204030204" pitchFamily="49" charset="0"/>
              </a:rPr>
              <a:t>{</a:t>
            </a:r>
          </a:p>
          <a:p>
            <a:pPr marL="0" lvl="0" indent="0">
              <a:lnSpc>
                <a:spcPct val="100000"/>
              </a:lnSpc>
              <a:spcBef>
                <a:spcPts val="0"/>
              </a:spcBef>
              <a:spcAft>
                <a:spcPts val="0"/>
              </a:spcAft>
              <a:buNone/>
              <a:tabLst>
                <a:tab pos="628650" algn="l"/>
                <a:tab pos="1028700" algn="l"/>
              </a:tabLst>
            </a:pPr>
            <a:r>
              <a:rPr lang="en-US" altLang="en-US" sz="1500" dirty="0">
                <a:solidFill>
                  <a:prstClr val="black"/>
                </a:solidFill>
                <a:latin typeface="Consolas" panose="020B0609020204030204" pitchFamily="49" charset="0"/>
                <a:cs typeface="Consolas" panose="020B0609020204030204" pitchFamily="49" charset="0"/>
              </a:rPr>
              <a:t>	</a:t>
            </a:r>
            <a:r>
              <a:rPr lang="en-US" altLang="en-US" sz="1500" dirty="0">
                <a:solidFill>
                  <a:srgbClr val="0432FF"/>
                </a:solidFill>
                <a:latin typeface="Consolas" panose="020B0609020204030204" pitchFamily="49" charset="0"/>
                <a:cs typeface="Consolas" panose="020B0609020204030204" pitchFamily="49" charset="0"/>
              </a:rPr>
              <a:t>case</a:t>
            </a:r>
            <a:r>
              <a:rPr lang="en-US" altLang="en-US" sz="1500" dirty="0">
                <a:solidFill>
                  <a:prstClr val="black"/>
                </a:solidFill>
                <a:latin typeface="Consolas" panose="020B0609020204030204" pitchFamily="49" charset="0"/>
                <a:cs typeface="Consolas" panose="020B0609020204030204" pitchFamily="49" charset="0"/>
              </a:rPr>
              <a:t> 10:</a:t>
            </a:r>
          </a:p>
          <a:p>
            <a:pPr marL="0" lvl="0" indent="0">
              <a:lnSpc>
                <a:spcPct val="100000"/>
              </a:lnSpc>
              <a:spcBef>
                <a:spcPts val="0"/>
              </a:spcBef>
              <a:spcAft>
                <a:spcPts val="0"/>
              </a:spcAft>
              <a:buNone/>
              <a:tabLst>
                <a:tab pos="628650" algn="l"/>
                <a:tab pos="1028700" algn="l"/>
              </a:tabLst>
            </a:pPr>
            <a:r>
              <a:rPr lang="en-US" altLang="en-US" sz="1500" dirty="0">
                <a:solidFill>
                  <a:prstClr val="black"/>
                </a:solidFill>
                <a:latin typeface="Consolas" panose="020B0609020204030204" pitchFamily="49" charset="0"/>
                <a:cs typeface="Consolas" panose="020B0609020204030204" pitchFamily="49" charset="0"/>
              </a:rPr>
              <a:t>       	 PRINT(</a:t>
            </a:r>
            <a:r>
              <a:rPr lang="en-US" altLang="en-US" sz="1500" dirty="0">
                <a:solidFill>
                  <a:srgbClr val="C00000"/>
                </a:solidFill>
                <a:latin typeface="Consolas" panose="020B0609020204030204" pitchFamily="49" charset="0"/>
                <a:cs typeface="Consolas" panose="020B0609020204030204" pitchFamily="49" charset="0"/>
              </a:rPr>
              <a:t>"It’s hot!  Stay inside!"</a:t>
            </a:r>
            <a:r>
              <a:rPr lang="en-US" altLang="en-US" sz="1500" dirty="0">
                <a:solidFill>
                  <a:prstClr val="black"/>
                </a:solidFill>
                <a:latin typeface="Consolas" panose="020B0609020204030204" pitchFamily="49" charset="0"/>
                <a:cs typeface="Consolas" panose="020B0609020204030204" pitchFamily="49" charset="0"/>
              </a:rPr>
              <a:t>);</a:t>
            </a:r>
          </a:p>
          <a:p>
            <a:pPr marL="0" lvl="0" indent="0">
              <a:lnSpc>
                <a:spcPct val="100000"/>
              </a:lnSpc>
              <a:spcBef>
                <a:spcPts val="0"/>
              </a:spcBef>
              <a:spcAft>
                <a:spcPts val="0"/>
              </a:spcAft>
              <a:buNone/>
              <a:tabLst>
                <a:tab pos="628650" algn="l"/>
                <a:tab pos="1028700" algn="l"/>
              </a:tabLst>
            </a:pPr>
            <a:r>
              <a:rPr lang="en-US" altLang="en-US" sz="1500" dirty="0">
                <a:solidFill>
                  <a:prstClr val="black"/>
                </a:solidFill>
                <a:latin typeface="Consolas" panose="020B0609020204030204" pitchFamily="49" charset="0"/>
                <a:cs typeface="Consolas" panose="020B0609020204030204" pitchFamily="49" charset="0"/>
              </a:rPr>
              <a:t>           </a:t>
            </a:r>
            <a:r>
              <a:rPr lang="en-US" altLang="en-US" sz="1500" dirty="0">
                <a:solidFill>
                  <a:srgbClr val="0432FF"/>
                </a:solidFill>
                <a:latin typeface="Consolas" panose="020B0609020204030204" pitchFamily="49" charset="0"/>
                <a:cs typeface="Consolas" panose="020B0609020204030204" pitchFamily="49" charset="0"/>
              </a:rPr>
              <a:t>break</a:t>
            </a:r>
            <a:r>
              <a:rPr lang="en-US" altLang="en-US" sz="1500" dirty="0">
                <a:solidFill>
                  <a:prstClr val="black"/>
                </a:solidFill>
                <a:latin typeface="Consolas" panose="020B0609020204030204" pitchFamily="49" charset="0"/>
                <a:cs typeface="Consolas" panose="020B0609020204030204" pitchFamily="49" charset="0"/>
              </a:rPr>
              <a:t>;</a:t>
            </a:r>
          </a:p>
          <a:p>
            <a:pPr marL="0" lvl="0" indent="0">
              <a:lnSpc>
                <a:spcPct val="100000"/>
              </a:lnSpc>
              <a:spcBef>
                <a:spcPts val="0"/>
              </a:spcBef>
              <a:spcAft>
                <a:spcPts val="0"/>
              </a:spcAft>
              <a:buNone/>
              <a:tabLst>
                <a:tab pos="628650" algn="l"/>
                <a:tab pos="1028700" algn="l"/>
              </a:tabLst>
            </a:pPr>
            <a:r>
              <a:rPr lang="en-US" altLang="en-US" sz="1500" dirty="0">
                <a:solidFill>
                  <a:prstClr val="black"/>
                </a:solidFill>
                <a:latin typeface="Consolas" panose="020B0609020204030204" pitchFamily="49" charset="0"/>
                <a:cs typeface="Consolas" panose="020B0609020204030204" pitchFamily="49" charset="0"/>
              </a:rPr>
              <a:t>       </a:t>
            </a:r>
            <a:r>
              <a:rPr lang="en-US" altLang="en-US" sz="1500" dirty="0">
                <a:solidFill>
                  <a:srgbClr val="0432FF"/>
                </a:solidFill>
                <a:latin typeface="Consolas" panose="020B0609020204030204" pitchFamily="49" charset="0"/>
                <a:cs typeface="Consolas" panose="020B0609020204030204" pitchFamily="49" charset="0"/>
              </a:rPr>
              <a:t>case</a:t>
            </a:r>
            <a:r>
              <a:rPr lang="en-US" altLang="en-US" sz="1500" dirty="0">
                <a:solidFill>
                  <a:prstClr val="black"/>
                </a:solidFill>
                <a:latin typeface="Consolas" panose="020B0609020204030204" pitchFamily="49" charset="0"/>
                <a:cs typeface="Consolas" panose="020B0609020204030204" pitchFamily="49" charset="0"/>
              </a:rPr>
              <a:t> 9:</a:t>
            </a:r>
          </a:p>
          <a:p>
            <a:pPr marL="0" lvl="0" indent="0">
              <a:lnSpc>
                <a:spcPct val="100000"/>
              </a:lnSpc>
              <a:spcBef>
                <a:spcPts val="0"/>
              </a:spcBef>
              <a:spcAft>
                <a:spcPts val="0"/>
              </a:spcAft>
              <a:buNone/>
              <a:tabLst>
                <a:tab pos="628650" algn="l"/>
                <a:tab pos="1028700" algn="l"/>
              </a:tabLst>
            </a:pPr>
            <a:r>
              <a:rPr lang="en-US" altLang="en-US" sz="1500" dirty="0">
                <a:solidFill>
                  <a:prstClr val="black"/>
                </a:solidFill>
                <a:latin typeface="Consolas" panose="020B0609020204030204" pitchFamily="49" charset="0"/>
                <a:cs typeface="Consolas" panose="020B0609020204030204" pitchFamily="49" charset="0"/>
              </a:rPr>
              <a:t>           PRINT(</a:t>
            </a:r>
            <a:r>
              <a:rPr lang="en-US" altLang="en-US" sz="1500" dirty="0">
                <a:solidFill>
                  <a:srgbClr val="C00000"/>
                </a:solidFill>
                <a:latin typeface="Consolas" panose="020B0609020204030204" pitchFamily="49" charset="0"/>
                <a:cs typeface="Consolas" panose="020B0609020204030204" pitchFamily="49" charset="0"/>
              </a:rPr>
              <a:t>"It is really hot out there!"</a:t>
            </a:r>
            <a:r>
              <a:rPr lang="en-US" altLang="en-US" sz="1500" dirty="0">
                <a:solidFill>
                  <a:prstClr val="black"/>
                </a:solidFill>
                <a:latin typeface="Consolas" panose="020B0609020204030204" pitchFamily="49" charset="0"/>
                <a:cs typeface="Consolas" panose="020B0609020204030204" pitchFamily="49" charset="0"/>
              </a:rPr>
              <a:t>);</a:t>
            </a:r>
          </a:p>
          <a:p>
            <a:pPr marL="0" lvl="0" indent="0">
              <a:lnSpc>
                <a:spcPct val="100000"/>
              </a:lnSpc>
              <a:spcBef>
                <a:spcPts val="0"/>
              </a:spcBef>
              <a:spcAft>
                <a:spcPts val="0"/>
              </a:spcAft>
              <a:buNone/>
              <a:tabLst>
                <a:tab pos="628650" algn="l"/>
                <a:tab pos="1028700" algn="l"/>
              </a:tabLst>
            </a:pPr>
            <a:r>
              <a:rPr lang="en-US" altLang="en-US" sz="1500" dirty="0">
                <a:solidFill>
                  <a:prstClr val="black"/>
                </a:solidFill>
                <a:latin typeface="Consolas" panose="020B0609020204030204" pitchFamily="49" charset="0"/>
                <a:cs typeface="Consolas" panose="020B0609020204030204" pitchFamily="49" charset="0"/>
              </a:rPr>
              <a:t>           </a:t>
            </a:r>
            <a:r>
              <a:rPr lang="en-US" altLang="en-US" sz="1500" dirty="0">
                <a:solidFill>
                  <a:srgbClr val="0432FF"/>
                </a:solidFill>
                <a:latin typeface="Consolas" panose="020B0609020204030204" pitchFamily="49" charset="0"/>
                <a:cs typeface="Consolas" panose="020B0609020204030204" pitchFamily="49" charset="0"/>
              </a:rPr>
              <a:t>break</a:t>
            </a:r>
            <a:r>
              <a:rPr lang="en-US" altLang="en-US" sz="1500" dirty="0">
                <a:solidFill>
                  <a:prstClr val="black"/>
                </a:solidFill>
                <a:latin typeface="Consolas" panose="020B0609020204030204" pitchFamily="49" charset="0"/>
                <a:cs typeface="Consolas" panose="020B0609020204030204" pitchFamily="49" charset="0"/>
              </a:rPr>
              <a:t>;</a:t>
            </a:r>
          </a:p>
          <a:p>
            <a:pPr marL="0" lvl="0" indent="0">
              <a:lnSpc>
                <a:spcPct val="100000"/>
              </a:lnSpc>
              <a:spcBef>
                <a:spcPts val="0"/>
              </a:spcBef>
              <a:spcAft>
                <a:spcPts val="0"/>
              </a:spcAft>
              <a:buNone/>
              <a:tabLst>
                <a:tab pos="628650" algn="l"/>
                <a:tab pos="1028700" algn="l"/>
              </a:tabLst>
            </a:pPr>
            <a:r>
              <a:rPr lang="en-US" altLang="en-US" sz="1500" dirty="0">
                <a:solidFill>
                  <a:prstClr val="black"/>
                </a:solidFill>
                <a:latin typeface="Consolas" panose="020B0609020204030204" pitchFamily="49" charset="0"/>
                <a:cs typeface="Consolas" panose="020B0609020204030204" pitchFamily="49" charset="0"/>
              </a:rPr>
              <a:t>       </a:t>
            </a:r>
            <a:r>
              <a:rPr lang="en-US" altLang="en-US" sz="1500" dirty="0">
                <a:solidFill>
                  <a:srgbClr val="0432FF"/>
                </a:solidFill>
                <a:latin typeface="Consolas" panose="020B0609020204030204" pitchFamily="49" charset="0"/>
                <a:cs typeface="Consolas" panose="020B0609020204030204" pitchFamily="49" charset="0"/>
              </a:rPr>
              <a:t>case</a:t>
            </a:r>
            <a:r>
              <a:rPr lang="en-US" altLang="en-US" sz="1500" dirty="0">
                <a:solidFill>
                  <a:prstClr val="black"/>
                </a:solidFill>
                <a:latin typeface="Consolas" panose="020B0609020204030204" pitchFamily="49" charset="0"/>
                <a:cs typeface="Consolas" panose="020B0609020204030204" pitchFamily="49" charset="0"/>
              </a:rPr>
              <a:t> 8:</a:t>
            </a:r>
          </a:p>
          <a:p>
            <a:pPr marL="0" lvl="0" indent="0">
              <a:lnSpc>
                <a:spcPct val="100000"/>
              </a:lnSpc>
              <a:spcBef>
                <a:spcPts val="0"/>
              </a:spcBef>
              <a:spcAft>
                <a:spcPts val="0"/>
              </a:spcAft>
              <a:buNone/>
              <a:tabLst>
                <a:tab pos="628650" algn="l"/>
                <a:tab pos="1028700" algn="l"/>
              </a:tabLst>
            </a:pPr>
            <a:r>
              <a:rPr lang="en-US" altLang="en-US" sz="1500" dirty="0">
                <a:solidFill>
                  <a:prstClr val="black"/>
                </a:solidFill>
                <a:latin typeface="Consolas" panose="020B0609020204030204" pitchFamily="49" charset="0"/>
                <a:cs typeface="Consolas" panose="020B0609020204030204" pitchFamily="49" charset="0"/>
              </a:rPr>
              <a:t>           PRINT(</a:t>
            </a:r>
            <a:r>
              <a:rPr lang="en-US" altLang="en-US" sz="1500" dirty="0">
                <a:solidFill>
                  <a:srgbClr val="C00000"/>
                </a:solidFill>
                <a:latin typeface="Consolas" panose="020B0609020204030204" pitchFamily="49" charset="0"/>
                <a:cs typeface="Consolas" panose="020B0609020204030204" pitchFamily="49" charset="0"/>
              </a:rPr>
              <a:t>"It is warm, but no extreme heat!"</a:t>
            </a:r>
            <a:r>
              <a:rPr lang="en-US" altLang="en-US" sz="1500" dirty="0">
                <a:solidFill>
                  <a:prstClr val="black"/>
                </a:solidFill>
                <a:latin typeface="Consolas" panose="020B0609020204030204" pitchFamily="49" charset="0"/>
                <a:cs typeface="Consolas" panose="020B0609020204030204" pitchFamily="49" charset="0"/>
              </a:rPr>
              <a:t>);</a:t>
            </a:r>
          </a:p>
          <a:p>
            <a:pPr marL="0" lvl="0" indent="0">
              <a:lnSpc>
                <a:spcPct val="100000"/>
              </a:lnSpc>
              <a:spcBef>
                <a:spcPts val="0"/>
              </a:spcBef>
              <a:spcAft>
                <a:spcPts val="0"/>
              </a:spcAft>
              <a:buNone/>
              <a:tabLst>
                <a:tab pos="628650" algn="l"/>
                <a:tab pos="1028700" algn="l"/>
              </a:tabLst>
            </a:pPr>
            <a:r>
              <a:rPr lang="en-US" altLang="en-US" sz="1500" dirty="0">
                <a:solidFill>
                  <a:prstClr val="black"/>
                </a:solidFill>
                <a:latin typeface="Consolas" panose="020B0609020204030204" pitchFamily="49" charset="0"/>
                <a:cs typeface="Consolas" panose="020B0609020204030204" pitchFamily="49" charset="0"/>
              </a:rPr>
              <a:t>           </a:t>
            </a:r>
            <a:r>
              <a:rPr lang="en-US" altLang="en-US" sz="1500" dirty="0">
                <a:solidFill>
                  <a:srgbClr val="0432FF"/>
                </a:solidFill>
                <a:latin typeface="Consolas" panose="020B0609020204030204" pitchFamily="49" charset="0"/>
                <a:cs typeface="Consolas" panose="020B0609020204030204" pitchFamily="49" charset="0"/>
              </a:rPr>
              <a:t>break</a:t>
            </a:r>
            <a:r>
              <a:rPr lang="en-US" altLang="en-US" sz="1500" dirty="0">
                <a:solidFill>
                  <a:prstClr val="black"/>
                </a:solidFill>
                <a:latin typeface="Consolas" panose="020B0609020204030204" pitchFamily="49" charset="0"/>
                <a:cs typeface="Consolas" panose="020B0609020204030204" pitchFamily="49" charset="0"/>
              </a:rPr>
              <a:t>;</a:t>
            </a:r>
          </a:p>
          <a:p>
            <a:pPr marL="0" lvl="0" indent="0">
              <a:lnSpc>
                <a:spcPct val="100000"/>
              </a:lnSpc>
              <a:spcBef>
                <a:spcPts val="0"/>
              </a:spcBef>
              <a:spcAft>
                <a:spcPts val="0"/>
              </a:spcAft>
              <a:buNone/>
              <a:tabLst>
                <a:tab pos="628650" algn="l"/>
                <a:tab pos="1028700" algn="l"/>
              </a:tabLst>
            </a:pPr>
            <a:r>
              <a:rPr lang="en-US" altLang="en-US" sz="1500" dirty="0">
                <a:solidFill>
                  <a:prstClr val="black"/>
                </a:solidFill>
                <a:latin typeface="Consolas" panose="020B0609020204030204" pitchFamily="49" charset="0"/>
                <a:cs typeface="Consolas" panose="020B0609020204030204" pitchFamily="49" charset="0"/>
              </a:rPr>
              <a:t>       </a:t>
            </a:r>
            <a:r>
              <a:rPr lang="en-US" altLang="en-US" sz="1500" dirty="0">
                <a:solidFill>
                  <a:srgbClr val="0432FF"/>
                </a:solidFill>
                <a:latin typeface="Consolas" panose="020B0609020204030204" pitchFamily="49" charset="0"/>
                <a:cs typeface="Consolas" panose="020B0609020204030204" pitchFamily="49" charset="0"/>
              </a:rPr>
              <a:t>case</a:t>
            </a:r>
            <a:r>
              <a:rPr lang="en-US" altLang="en-US" sz="1500" dirty="0">
                <a:solidFill>
                  <a:prstClr val="black"/>
                </a:solidFill>
                <a:latin typeface="Consolas" panose="020B0609020204030204" pitchFamily="49" charset="0"/>
                <a:cs typeface="Consolas" panose="020B0609020204030204" pitchFamily="49" charset="0"/>
              </a:rPr>
              <a:t> 7:</a:t>
            </a:r>
          </a:p>
          <a:p>
            <a:pPr marL="0" lvl="0" indent="0">
              <a:lnSpc>
                <a:spcPct val="100000"/>
              </a:lnSpc>
              <a:spcBef>
                <a:spcPts val="0"/>
              </a:spcBef>
              <a:spcAft>
                <a:spcPts val="0"/>
              </a:spcAft>
              <a:buNone/>
              <a:tabLst>
                <a:tab pos="628650" algn="l"/>
                <a:tab pos="1028700" algn="l"/>
              </a:tabLst>
            </a:pPr>
            <a:r>
              <a:rPr lang="en-US" altLang="en-US" sz="1500" dirty="0">
                <a:solidFill>
                  <a:prstClr val="black"/>
                </a:solidFill>
                <a:latin typeface="Consolas" panose="020B0609020204030204" pitchFamily="49" charset="0"/>
                <a:cs typeface="Consolas" panose="020B0609020204030204" pitchFamily="49" charset="0"/>
              </a:rPr>
              <a:t>           PRINT(</a:t>
            </a:r>
            <a:r>
              <a:rPr lang="en-US" altLang="en-US" sz="1500" dirty="0">
                <a:solidFill>
                  <a:srgbClr val="C00000"/>
                </a:solidFill>
                <a:latin typeface="Consolas" panose="020B0609020204030204" pitchFamily="49" charset="0"/>
                <a:cs typeface="Consolas" panose="020B0609020204030204" pitchFamily="49" charset="0"/>
              </a:rPr>
              <a:t>"It is very pleasant today!"</a:t>
            </a:r>
            <a:r>
              <a:rPr lang="en-US" altLang="en-US" sz="1500" dirty="0">
                <a:solidFill>
                  <a:prstClr val="black"/>
                </a:solidFill>
                <a:latin typeface="Consolas" panose="020B0609020204030204" pitchFamily="49" charset="0"/>
                <a:cs typeface="Consolas" panose="020B0609020204030204" pitchFamily="49" charset="0"/>
              </a:rPr>
              <a:t>);</a:t>
            </a:r>
          </a:p>
          <a:p>
            <a:pPr marL="0" lvl="0" indent="0">
              <a:lnSpc>
                <a:spcPct val="100000"/>
              </a:lnSpc>
              <a:spcBef>
                <a:spcPts val="0"/>
              </a:spcBef>
              <a:spcAft>
                <a:spcPts val="0"/>
              </a:spcAft>
              <a:buNone/>
              <a:tabLst>
                <a:tab pos="628650" algn="l"/>
                <a:tab pos="1028700" algn="l"/>
              </a:tabLst>
            </a:pPr>
            <a:r>
              <a:rPr lang="en-US" altLang="en-US" sz="1500" dirty="0">
                <a:solidFill>
                  <a:prstClr val="black"/>
                </a:solidFill>
                <a:latin typeface="Consolas" panose="020B0609020204030204" pitchFamily="49" charset="0"/>
                <a:cs typeface="Consolas" panose="020B0609020204030204" pitchFamily="49" charset="0"/>
              </a:rPr>
              <a:t>           </a:t>
            </a:r>
            <a:r>
              <a:rPr lang="en-US" altLang="en-US" sz="1500" dirty="0">
                <a:solidFill>
                  <a:srgbClr val="0432FF"/>
                </a:solidFill>
                <a:latin typeface="Consolas" panose="020B0609020204030204" pitchFamily="49" charset="0"/>
                <a:cs typeface="Consolas" panose="020B0609020204030204" pitchFamily="49" charset="0"/>
              </a:rPr>
              <a:t>break</a:t>
            </a:r>
            <a:r>
              <a:rPr lang="en-US" altLang="en-US" sz="1500" dirty="0">
                <a:solidFill>
                  <a:prstClr val="black"/>
                </a:solidFill>
                <a:latin typeface="Consolas" panose="020B0609020204030204" pitchFamily="49" charset="0"/>
                <a:cs typeface="Consolas" panose="020B0609020204030204" pitchFamily="49" charset="0"/>
              </a:rPr>
              <a:t>;</a:t>
            </a:r>
          </a:p>
          <a:p>
            <a:pPr marL="0" lvl="0" indent="0">
              <a:lnSpc>
                <a:spcPct val="100000"/>
              </a:lnSpc>
              <a:spcBef>
                <a:spcPts val="0"/>
              </a:spcBef>
              <a:spcAft>
                <a:spcPts val="0"/>
              </a:spcAft>
              <a:buNone/>
              <a:tabLst>
                <a:tab pos="628650" algn="l"/>
                <a:tab pos="1028700" algn="l"/>
              </a:tabLst>
            </a:pPr>
            <a:r>
              <a:rPr lang="en-US" altLang="en-US" sz="1500" dirty="0">
                <a:solidFill>
                  <a:prstClr val="black"/>
                </a:solidFill>
                <a:latin typeface="Consolas" panose="020B0609020204030204" pitchFamily="49" charset="0"/>
                <a:cs typeface="Consolas" panose="020B0609020204030204" pitchFamily="49" charset="0"/>
              </a:rPr>
              <a:t>       </a:t>
            </a:r>
            <a:r>
              <a:rPr lang="en-US" altLang="en-US" sz="1500" dirty="0">
                <a:solidFill>
                  <a:srgbClr val="0432FF"/>
                </a:solidFill>
                <a:latin typeface="Consolas" panose="020B0609020204030204" pitchFamily="49" charset="0"/>
                <a:cs typeface="Consolas" panose="020B0609020204030204" pitchFamily="49" charset="0"/>
              </a:rPr>
              <a:t>default</a:t>
            </a:r>
            <a:r>
              <a:rPr lang="en-US" altLang="en-US" sz="1500" dirty="0">
                <a:solidFill>
                  <a:prstClr val="black"/>
                </a:solidFill>
                <a:latin typeface="Consolas" panose="020B0609020204030204" pitchFamily="49" charset="0"/>
                <a:cs typeface="Consolas" panose="020B0609020204030204" pitchFamily="49" charset="0"/>
              </a:rPr>
              <a:t>:</a:t>
            </a:r>
          </a:p>
          <a:p>
            <a:pPr marL="0" lvl="0" indent="0">
              <a:lnSpc>
                <a:spcPct val="100000"/>
              </a:lnSpc>
              <a:spcBef>
                <a:spcPts val="0"/>
              </a:spcBef>
              <a:spcAft>
                <a:spcPts val="0"/>
              </a:spcAft>
              <a:buNone/>
              <a:tabLst>
                <a:tab pos="628650" algn="l"/>
                <a:tab pos="1028700" algn="l"/>
              </a:tabLst>
            </a:pPr>
            <a:r>
              <a:rPr lang="en-US" altLang="en-US" sz="1500" dirty="0">
                <a:solidFill>
                  <a:prstClr val="black"/>
                </a:solidFill>
                <a:latin typeface="Consolas" panose="020B0609020204030204" pitchFamily="49" charset="0"/>
                <a:cs typeface="Consolas" panose="020B0609020204030204" pitchFamily="49" charset="0"/>
              </a:rPr>
              <a:t>           PRINT(</a:t>
            </a:r>
            <a:r>
              <a:rPr lang="en-US" altLang="en-US" sz="1500" dirty="0">
                <a:solidFill>
                  <a:srgbClr val="C00000"/>
                </a:solidFill>
                <a:latin typeface="Consolas" panose="020B0609020204030204" pitchFamily="49" charset="0"/>
                <a:cs typeface="Consolas" panose="020B0609020204030204" pitchFamily="49" charset="0"/>
              </a:rPr>
              <a:t>"Take a jacket!"</a:t>
            </a:r>
            <a:r>
              <a:rPr lang="en-US" altLang="en-US" sz="1500" dirty="0">
                <a:solidFill>
                  <a:prstClr val="black"/>
                </a:solidFill>
                <a:latin typeface="Consolas" panose="020B0609020204030204" pitchFamily="49" charset="0"/>
                <a:cs typeface="Consolas" panose="020B0609020204030204" pitchFamily="49" charset="0"/>
              </a:rPr>
              <a:t>);</a:t>
            </a:r>
          </a:p>
          <a:p>
            <a:pPr marL="0" lvl="0" indent="0">
              <a:lnSpc>
                <a:spcPct val="100000"/>
              </a:lnSpc>
              <a:spcBef>
                <a:spcPts val="0"/>
              </a:spcBef>
              <a:spcAft>
                <a:spcPts val="0"/>
              </a:spcAft>
              <a:buNone/>
              <a:tabLst>
                <a:tab pos="628650" algn="l"/>
                <a:tab pos="1028700" algn="l"/>
              </a:tabLst>
            </a:pPr>
            <a:r>
              <a:rPr lang="en-US" altLang="en-US" sz="1500" dirty="0">
                <a:solidFill>
                  <a:prstClr val="black"/>
                </a:solidFill>
                <a:latin typeface="Consolas" panose="020B0609020204030204" pitchFamily="49" charset="0"/>
                <a:cs typeface="Consolas" panose="020B0609020204030204" pitchFamily="49" charset="0"/>
              </a:rPr>
              <a:t>           </a:t>
            </a:r>
            <a:r>
              <a:rPr lang="en-US" altLang="en-US" sz="1500" dirty="0">
                <a:solidFill>
                  <a:srgbClr val="0432FF"/>
                </a:solidFill>
                <a:latin typeface="Consolas" panose="020B0609020204030204" pitchFamily="49" charset="0"/>
                <a:cs typeface="Consolas" panose="020B0609020204030204" pitchFamily="49" charset="0"/>
              </a:rPr>
              <a:t>break</a:t>
            </a:r>
            <a:r>
              <a:rPr lang="en-US" altLang="en-US" sz="1500" dirty="0">
                <a:solidFill>
                  <a:prstClr val="black"/>
                </a:solidFill>
                <a:latin typeface="Consolas" panose="020B0609020204030204" pitchFamily="49" charset="0"/>
                <a:cs typeface="Consolas" panose="020B0609020204030204" pitchFamily="49" charset="0"/>
              </a:rPr>
              <a:t>;</a:t>
            </a:r>
          </a:p>
          <a:p>
            <a:pPr marL="0" lvl="0" indent="0">
              <a:lnSpc>
                <a:spcPct val="100000"/>
              </a:lnSpc>
              <a:spcBef>
                <a:spcPts val="0"/>
              </a:spcBef>
              <a:spcAft>
                <a:spcPts val="0"/>
              </a:spcAft>
              <a:buNone/>
              <a:tabLst>
                <a:tab pos="628650" algn="l"/>
                <a:tab pos="1028700" algn="l"/>
              </a:tabLst>
            </a:pPr>
            <a:r>
              <a:rPr lang="en-US" altLang="en-US" sz="1500" dirty="0">
                <a:latin typeface="Consolas" panose="020B0609020204030204" pitchFamily="49" charset="0"/>
                <a:cs typeface="Consolas" panose="020B0609020204030204" pitchFamily="49" charset="0"/>
              </a:rPr>
              <a:t>}</a:t>
            </a:r>
          </a:p>
        </p:txBody>
      </p:sp>
      <p:pic>
        <p:nvPicPr>
          <p:cNvPr id="7" name="Picture 12" descr="C Sharp Logo">
            <a:extLst>
              <a:ext uri="{FF2B5EF4-FFF2-40B4-BE49-F238E27FC236}">
                <a16:creationId xmlns:a16="http://schemas.microsoft.com/office/drawing/2014/main" id="{C91EBF85-A0B8-F04C-96E0-FC33D1339E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0040" y="5197474"/>
            <a:ext cx="9525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Java Logo">
            <a:extLst>
              <a:ext uri="{FF2B5EF4-FFF2-40B4-BE49-F238E27FC236}">
                <a16:creationId xmlns:a16="http://schemas.microsoft.com/office/drawing/2014/main" id="{A20DC4E8-3628-1249-A819-1015454E6C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5587" y="3331874"/>
            <a:ext cx="1108075" cy="11064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logo showing C++" title="C++ Logo">
            <a:extLst>
              <a:ext uri="{FF2B5EF4-FFF2-40B4-BE49-F238E27FC236}">
                <a16:creationId xmlns:a16="http://schemas.microsoft.com/office/drawing/2014/main" id="{3ED486CE-01CB-3347-A028-C235A7A9A7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6725" y="2045581"/>
            <a:ext cx="685800" cy="769879"/>
          </a:xfrm>
          <a:prstGeom prst="rect">
            <a:avLst/>
          </a:prstGeom>
        </p:spPr>
      </p:pic>
    </p:spTree>
    <p:extLst>
      <p:ext uri="{BB962C8B-B14F-4D97-AF65-F5344CB8AC3E}">
        <p14:creationId xmlns:p14="http://schemas.microsoft.com/office/powerpoint/2010/main" val="40880666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99135" rIns="0" bIns="0" rtlCol="0">
            <a:noAutofit/>
          </a:bodyPr>
          <a:lstStyle/>
          <a:p>
            <a:pPr marL="12700">
              <a:lnSpc>
                <a:spcPts val="5235"/>
              </a:lnSpc>
            </a:pPr>
            <a:r>
              <a:rPr lang="en-US" sz="3600" b="1" dirty="0">
                <a:cs typeface="Arial"/>
              </a:rPr>
              <a:t>Summary</a:t>
            </a:r>
            <a:endParaRPr sz="3600" b="1" dirty="0">
              <a:cs typeface="Arial"/>
            </a:endParaRPr>
          </a:p>
        </p:txBody>
      </p:sp>
      <p:sp>
        <p:nvSpPr>
          <p:cNvPr id="7" name="Content Placeholder 6">
            <a:extLst>
              <a:ext uri="{FF2B5EF4-FFF2-40B4-BE49-F238E27FC236}">
                <a16:creationId xmlns:a16="http://schemas.microsoft.com/office/drawing/2014/main" id="{DDF17707-1586-574F-B842-A813B192E717}"/>
              </a:ext>
            </a:extLst>
          </p:cNvPr>
          <p:cNvSpPr>
            <a:spLocks noGrp="1"/>
          </p:cNvSpPr>
          <p:nvPr>
            <p:ph idx="1"/>
          </p:nvPr>
        </p:nvSpPr>
        <p:spPr/>
        <p:txBody>
          <a:bodyPr>
            <a:normAutofit/>
          </a:bodyPr>
          <a:lstStyle/>
          <a:p>
            <a:pPr marL="0" indent="0">
              <a:lnSpc>
                <a:spcPct val="100000"/>
              </a:lnSpc>
              <a:spcAft>
                <a:spcPts val="0"/>
              </a:spcAft>
              <a:buFont typeface="Arial"/>
              <a:buChar char="•"/>
              <a:tabLst>
                <a:tab pos="354965" algn="l"/>
              </a:tabLst>
            </a:pPr>
            <a:r>
              <a:rPr lang="en-US" sz="2400" dirty="0">
                <a:solidFill>
                  <a:schemeClr val="tx1"/>
                </a:solidFill>
                <a:cs typeface="Arial"/>
              </a:rPr>
              <a:t> Bo</a:t>
            </a:r>
            <a:r>
              <a:rPr lang="en-US" sz="2400" spc="-20" dirty="0">
                <a:solidFill>
                  <a:schemeClr val="tx1"/>
                </a:solidFill>
                <a:cs typeface="Arial"/>
              </a:rPr>
              <a:t>o</a:t>
            </a:r>
            <a:r>
              <a:rPr lang="en-US" sz="2400" dirty="0">
                <a:solidFill>
                  <a:schemeClr val="tx1"/>
                </a:solidFill>
                <a:cs typeface="Arial"/>
              </a:rPr>
              <a:t>l</a:t>
            </a:r>
            <a:r>
              <a:rPr lang="en-US" sz="2400" spc="-10" dirty="0">
                <a:solidFill>
                  <a:schemeClr val="tx1"/>
                </a:solidFill>
                <a:cs typeface="Arial"/>
              </a:rPr>
              <a:t>e</a:t>
            </a:r>
            <a:r>
              <a:rPr lang="en-US" sz="2400" dirty="0">
                <a:solidFill>
                  <a:schemeClr val="tx1"/>
                </a:solidFill>
                <a:cs typeface="Arial"/>
              </a:rPr>
              <a:t>an</a:t>
            </a:r>
            <a:r>
              <a:rPr lang="en-US" sz="2400" spc="-15" dirty="0">
                <a:solidFill>
                  <a:schemeClr val="tx1"/>
                </a:solidFill>
                <a:cs typeface="Arial"/>
              </a:rPr>
              <a:t> </a:t>
            </a:r>
            <a:r>
              <a:rPr lang="en-US" sz="2400" dirty="0">
                <a:solidFill>
                  <a:schemeClr val="tx1"/>
                </a:solidFill>
                <a:cs typeface="Arial"/>
              </a:rPr>
              <a:t>val</a:t>
            </a:r>
            <a:r>
              <a:rPr lang="en-US" sz="2400" spc="-20" dirty="0">
                <a:solidFill>
                  <a:schemeClr val="tx1"/>
                </a:solidFill>
                <a:cs typeface="Arial"/>
              </a:rPr>
              <a:t>u</a:t>
            </a:r>
            <a:r>
              <a:rPr lang="en-US" sz="2400" dirty="0">
                <a:solidFill>
                  <a:schemeClr val="tx1"/>
                </a:solidFill>
                <a:cs typeface="Arial"/>
              </a:rPr>
              <a:t>es</a:t>
            </a:r>
            <a:r>
              <a:rPr lang="en-US" sz="2400" spc="-15" dirty="0">
                <a:solidFill>
                  <a:schemeClr val="tx1"/>
                </a:solidFill>
                <a:cs typeface="Arial"/>
              </a:rPr>
              <a:t> </a:t>
            </a:r>
            <a:r>
              <a:rPr lang="en-US" sz="2400" dirty="0">
                <a:solidFill>
                  <a:schemeClr val="tx1"/>
                </a:solidFill>
                <a:cs typeface="Arial"/>
              </a:rPr>
              <a:t>can</a:t>
            </a:r>
            <a:r>
              <a:rPr lang="en-US" sz="2400" spc="-25" dirty="0">
                <a:solidFill>
                  <a:schemeClr val="tx1"/>
                </a:solidFill>
                <a:cs typeface="Arial"/>
              </a:rPr>
              <a:t> </a:t>
            </a:r>
            <a:r>
              <a:rPr lang="en-US" sz="2400" dirty="0">
                <a:solidFill>
                  <a:schemeClr val="tx1"/>
                </a:solidFill>
                <a:cs typeface="Arial"/>
              </a:rPr>
              <a:t>be</a:t>
            </a:r>
            <a:r>
              <a:rPr lang="en-US" sz="2400" spc="-15" dirty="0">
                <a:solidFill>
                  <a:schemeClr val="tx1"/>
                </a:solidFill>
                <a:cs typeface="Arial"/>
              </a:rPr>
              <a:t> </a:t>
            </a:r>
            <a:r>
              <a:rPr lang="en-US" sz="2400" spc="-10" dirty="0">
                <a:solidFill>
                  <a:schemeClr val="tx1"/>
                </a:solidFill>
                <a:cs typeface="Arial"/>
              </a:rPr>
              <a:t>g</a:t>
            </a:r>
            <a:r>
              <a:rPr lang="en-US" sz="2400" dirty="0">
                <a:solidFill>
                  <a:schemeClr val="tx1"/>
                </a:solidFill>
                <a:cs typeface="Arial"/>
              </a:rPr>
              <a:t>e</a:t>
            </a:r>
            <a:r>
              <a:rPr lang="en-US" sz="2400" spc="-15" dirty="0">
                <a:solidFill>
                  <a:schemeClr val="tx1"/>
                </a:solidFill>
                <a:cs typeface="Arial"/>
              </a:rPr>
              <a:t>n</a:t>
            </a:r>
            <a:r>
              <a:rPr lang="en-US" sz="2400" dirty="0">
                <a:solidFill>
                  <a:schemeClr val="tx1"/>
                </a:solidFill>
                <a:cs typeface="Arial"/>
              </a:rPr>
              <a:t>er</a:t>
            </a:r>
            <a:r>
              <a:rPr lang="en-US" sz="2400" spc="-15" dirty="0">
                <a:solidFill>
                  <a:schemeClr val="tx1"/>
                </a:solidFill>
                <a:cs typeface="Arial"/>
              </a:rPr>
              <a:t>a</a:t>
            </a:r>
            <a:r>
              <a:rPr lang="en-US" sz="2400" dirty="0">
                <a:solidFill>
                  <a:schemeClr val="tx1"/>
                </a:solidFill>
                <a:cs typeface="Arial"/>
              </a:rPr>
              <a:t>t</a:t>
            </a:r>
            <a:r>
              <a:rPr lang="en-US" sz="2400" spc="-10" dirty="0">
                <a:solidFill>
                  <a:schemeClr val="tx1"/>
                </a:solidFill>
                <a:cs typeface="Arial"/>
              </a:rPr>
              <a:t>e</a:t>
            </a:r>
            <a:r>
              <a:rPr lang="en-US" sz="2400" dirty="0">
                <a:solidFill>
                  <a:schemeClr val="tx1"/>
                </a:solidFill>
                <a:cs typeface="Arial"/>
              </a:rPr>
              <a:t>d several</a:t>
            </a:r>
            <a:r>
              <a:rPr lang="en-US" sz="2400" spc="-35" dirty="0">
                <a:solidFill>
                  <a:schemeClr val="tx1"/>
                </a:solidFill>
                <a:cs typeface="Arial"/>
              </a:rPr>
              <a:t> </a:t>
            </a:r>
            <a:r>
              <a:rPr lang="en-US" sz="2400" dirty="0">
                <a:solidFill>
                  <a:schemeClr val="tx1"/>
                </a:solidFill>
                <a:cs typeface="Arial"/>
              </a:rPr>
              <a:t>ways</a:t>
            </a:r>
          </a:p>
          <a:p>
            <a:pPr marL="0" indent="0">
              <a:lnSpc>
                <a:spcPts val="750"/>
              </a:lnSpc>
              <a:spcBef>
                <a:spcPts val="17"/>
              </a:spcBef>
              <a:spcAft>
                <a:spcPts val="0"/>
              </a:spcAft>
            </a:pPr>
            <a:endParaRPr lang="en-US" sz="2400" dirty="0">
              <a:solidFill>
                <a:schemeClr val="tx1"/>
              </a:solidFill>
            </a:endParaRPr>
          </a:p>
          <a:p>
            <a:pPr marL="0" indent="0">
              <a:lnSpc>
                <a:spcPct val="100000"/>
              </a:lnSpc>
              <a:spcAft>
                <a:spcPts val="0"/>
              </a:spcAft>
              <a:buFont typeface="Arial"/>
              <a:buChar char="•"/>
              <a:tabLst>
                <a:tab pos="354965" algn="l"/>
              </a:tabLst>
            </a:pPr>
            <a:r>
              <a:rPr lang="en-US" sz="2400" dirty="0">
                <a:solidFill>
                  <a:schemeClr val="tx1"/>
                </a:solidFill>
                <a:cs typeface="Arial"/>
              </a:rPr>
              <a:t> Use</a:t>
            </a:r>
            <a:r>
              <a:rPr lang="en-US" sz="2400" spc="-15" dirty="0">
                <a:solidFill>
                  <a:schemeClr val="tx1"/>
                </a:solidFill>
                <a:cs typeface="Arial"/>
              </a:rPr>
              <a:t> </a:t>
            </a:r>
            <a:r>
              <a:rPr lang="en-US" sz="2400" dirty="0">
                <a:solidFill>
                  <a:schemeClr val="tx1"/>
                </a:solidFill>
                <a:cs typeface="Arial"/>
              </a:rPr>
              <a:t>the</a:t>
            </a:r>
            <a:r>
              <a:rPr lang="en-US" sz="2400" spc="-15" dirty="0">
                <a:solidFill>
                  <a:schemeClr val="tx1"/>
                </a:solidFill>
                <a:cs typeface="Arial"/>
              </a:rPr>
              <a:t> </a:t>
            </a:r>
            <a:r>
              <a:rPr lang="en-US" sz="2400" spc="-5" dirty="0">
                <a:solidFill>
                  <a:srgbClr val="0432FF"/>
                </a:solidFill>
                <a:cs typeface="Arial"/>
              </a:rPr>
              <a:t>i</a:t>
            </a:r>
            <a:r>
              <a:rPr lang="en-US" sz="2400" dirty="0">
                <a:solidFill>
                  <a:srgbClr val="0432FF"/>
                </a:solidFill>
                <a:cs typeface="Arial"/>
              </a:rPr>
              <a:t>f</a:t>
            </a:r>
            <a:r>
              <a:rPr lang="en-US" sz="2400" spc="-5" dirty="0">
                <a:solidFill>
                  <a:schemeClr val="tx1"/>
                </a:solidFill>
                <a:cs typeface="Arial"/>
              </a:rPr>
              <a:t> </a:t>
            </a:r>
            <a:r>
              <a:rPr lang="en-US" sz="2400" dirty="0">
                <a:solidFill>
                  <a:schemeClr val="tx1"/>
                </a:solidFill>
                <a:cs typeface="Arial"/>
              </a:rPr>
              <a:t>stat</a:t>
            </a:r>
            <a:r>
              <a:rPr lang="en-US" sz="2400" spc="-10" dirty="0">
                <a:solidFill>
                  <a:schemeClr val="tx1"/>
                </a:solidFill>
                <a:cs typeface="Arial"/>
              </a:rPr>
              <a:t>e</a:t>
            </a:r>
            <a:r>
              <a:rPr lang="en-US" sz="2400" dirty="0">
                <a:solidFill>
                  <a:schemeClr val="tx1"/>
                </a:solidFill>
                <a:cs typeface="Arial"/>
              </a:rPr>
              <a:t>m</a:t>
            </a:r>
            <a:r>
              <a:rPr lang="en-US" sz="2400" spc="-10" dirty="0">
                <a:solidFill>
                  <a:schemeClr val="tx1"/>
                </a:solidFill>
                <a:cs typeface="Arial"/>
              </a:rPr>
              <a:t>e</a:t>
            </a:r>
            <a:r>
              <a:rPr lang="en-US" sz="2400" dirty="0">
                <a:solidFill>
                  <a:schemeClr val="tx1"/>
                </a:solidFill>
                <a:cs typeface="Arial"/>
              </a:rPr>
              <a:t>nt</a:t>
            </a:r>
            <a:r>
              <a:rPr lang="en-US" sz="2400" spc="-25" dirty="0">
                <a:solidFill>
                  <a:schemeClr val="tx1"/>
                </a:solidFill>
                <a:cs typeface="Arial"/>
              </a:rPr>
              <a:t> </a:t>
            </a:r>
            <a:r>
              <a:rPr lang="en-US" sz="2400" dirty="0">
                <a:solidFill>
                  <a:schemeClr val="tx1"/>
                </a:solidFill>
                <a:cs typeface="Arial"/>
              </a:rPr>
              <a:t>to</a:t>
            </a:r>
            <a:r>
              <a:rPr lang="en-US" sz="2400" spc="-10" dirty="0">
                <a:solidFill>
                  <a:schemeClr val="tx1"/>
                </a:solidFill>
                <a:cs typeface="Arial"/>
              </a:rPr>
              <a:t> </a:t>
            </a:r>
            <a:r>
              <a:rPr lang="en-US" sz="2400" dirty="0">
                <a:solidFill>
                  <a:schemeClr val="tx1"/>
                </a:solidFill>
                <a:cs typeface="Arial"/>
              </a:rPr>
              <a:t>d</a:t>
            </a:r>
            <a:r>
              <a:rPr lang="en-US" sz="2400" spc="-10" dirty="0">
                <a:solidFill>
                  <a:schemeClr val="tx1"/>
                </a:solidFill>
                <a:cs typeface="Arial"/>
              </a:rPr>
              <a:t>e</a:t>
            </a:r>
            <a:r>
              <a:rPr lang="en-US" sz="2400" dirty="0">
                <a:solidFill>
                  <a:schemeClr val="tx1"/>
                </a:solidFill>
                <a:cs typeface="Arial"/>
              </a:rPr>
              <a:t>cide</a:t>
            </a:r>
            <a:r>
              <a:rPr lang="en-US" sz="2400" spc="-25" dirty="0">
                <a:solidFill>
                  <a:schemeClr val="tx1"/>
                </a:solidFill>
                <a:cs typeface="Arial"/>
              </a:rPr>
              <a:t> </a:t>
            </a:r>
            <a:r>
              <a:rPr lang="en-US" sz="2400" dirty="0">
                <a:solidFill>
                  <a:schemeClr val="tx1"/>
                </a:solidFill>
                <a:cs typeface="Arial"/>
              </a:rPr>
              <a:t>which p</a:t>
            </a:r>
            <a:r>
              <a:rPr lang="en-US" sz="2400" spc="-15" dirty="0">
                <a:solidFill>
                  <a:schemeClr val="tx1"/>
                </a:solidFill>
                <a:cs typeface="Arial"/>
              </a:rPr>
              <a:t>a</a:t>
            </a:r>
            <a:r>
              <a:rPr lang="en-US" sz="2400" dirty="0">
                <a:solidFill>
                  <a:schemeClr val="tx1"/>
                </a:solidFill>
                <a:cs typeface="Arial"/>
              </a:rPr>
              <a:t>th</a:t>
            </a:r>
            <a:r>
              <a:rPr lang="en-US" sz="2400" spc="-10" dirty="0">
                <a:solidFill>
                  <a:schemeClr val="tx1"/>
                </a:solidFill>
                <a:cs typeface="Arial"/>
              </a:rPr>
              <a:t> </a:t>
            </a:r>
            <a:r>
              <a:rPr lang="en-US" sz="2400" dirty="0">
                <a:solidFill>
                  <a:schemeClr val="tx1"/>
                </a:solidFill>
                <a:cs typeface="Arial"/>
              </a:rPr>
              <a:t>to</a:t>
            </a:r>
            <a:r>
              <a:rPr lang="en-US" sz="2400" spc="-30" dirty="0">
                <a:solidFill>
                  <a:schemeClr val="tx1"/>
                </a:solidFill>
                <a:cs typeface="Arial"/>
              </a:rPr>
              <a:t> </a:t>
            </a:r>
            <a:r>
              <a:rPr lang="en-US" sz="2400" dirty="0">
                <a:solidFill>
                  <a:schemeClr val="tx1"/>
                </a:solidFill>
                <a:cs typeface="Arial"/>
              </a:rPr>
              <a:t>t</a:t>
            </a:r>
            <a:r>
              <a:rPr lang="en-US" sz="2400" spc="-10" dirty="0">
                <a:solidFill>
                  <a:schemeClr val="tx1"/>
                </a:solidFill>
                <a:cs typeface="Arial"/>
              </a:rPr>
              <a:t>a</a:t>
            </a:r>
            <a:r>
              <a:rPr lang="en-US" sz="2400" dirty="0">
                <a:solidFill>
                  <a:schemeClr val="tx1"/>
                </a:solidFill>
                <a:cs typeface="Arial"/>
              </a:rPr>
              <a:t>ke</a:t>
            </a:r>
          </a:p>
          <a:p>
            <a:pPr marL="0" indent="0">
              <a:lnSpc>
                <a:spcPts val="750"/>
              </a:lnSpc>
              <a:spcBef>
                <a:spcPts val="18"/>
              </a:spcBef>
              <a:spcAft>
                <a:spcPts val="0"/>
              </a:spcAft>
            </a:pPr>
            <a:endParaRPr lang="en-US" sz="2400" dirty="0">
              <a:solidFill>
                <a:schemeClr val="tx1"/>
              </a:solidFill>
            </a:endParaRPr>
          </a:p>
          <a:p>
            <a:pPr marL="0" indent="0">
              <a:lnSpc>
                <a:spcPct val="100000"/>
              </a:lnSpc>
              <a:spcAft>
                <a:spcPts val="0"/>
              </a:spcAft>
              <a:buFont typeface="Arial"/>
              <a:buChar char="•"/>
              <a:tabLst>
                <a:tab pos="354965" algn="l"/>
              </a:tabLst>
            </a:pPr>
            <a:r>
              <a:rPr lang="en-US" sz="2400" dirty="0">
                <a:solidFill>
                  <a:schemeClr val="tx1"/>
                </a:solidFill>
                <a:cs typeface="Arial"/>
              </a:rPr>
              <a:t> Use</a:t>
            </a:r>
            <a:r>
              <a:rPr lang="en-US" sz="2400" spc="-15" dirty="0">
                <a:solidFill>
                  <a:schemeClr val="tx1"/>
                </a:solidFill>
                <a:cs typeface="Arial"/>
              </a:rPr>
              <a:t> </a:t>
            </a:r>
            <a:r>
              <a:rPr lang="en-US" sz="2400" dirty="0">
                <a:solidFill>
                  <a:schemeClr val="tx1"/>
                </a:solidFill>
                <a:cs typeface="Arial"/>
              </a:rPr>
              <a:t>the</a:t>
            </a:r>
            <a:r>
              <a:rPr lang="en-US" sz="2400" spc="-15" dirty="0">
                <a:solidFill>
                  <a:schemeClr val="tx1"/>
                </a:solidFill>
                <a:cs typeface="Arial"/>
              </a:rPr>
              <a:t> </a:t>
            </a:r>
            <a:r>
              <a:rPr lang="en-US" sz="2400" dirty="0">
                <a:solidFill>
                  <a:srgbClr val="0432FF"/>
                </a:solidFill>
                <a:cs typeface="Arial"/>
              </a:rPr>
              <a:t>else</a:t>
            </a:r>
            <a:r>
              <a:rPr lang="en-US" sz="2400" spc="-20" dirty="0">
                <a:solidFill>
                  <a:schemeClr val="tx1"/>
                </a:solidFill>
                <a:cs typeface="Arial"/>
              </a:rPr>
              <a:t> </a:t>
            </a:r>
            <a:r>
              <a:rPr lang="en-US" sz="2400" dirty="0">
                <a:solidFill>
                  <a:schemeClr val="tx1"/>
                </a:solidFill>
                <a:cs typeface="Arial"/>
              </a:rPr>
              <a:t>to</a:t>
            </a:r>
            <a:r>
              <a:rPr lang="en-US" sz="2400" spc="-10" dirty="0">
                <a:solidFill>
                  <a:schemeClr val="tx1"/>
                </a:solidFill>
                <a:cs typeface="Arial"/>
              </a:rPr>
              <a:t> </a:t>
            </a:r>
            <a:r>
              <a:rPr lang="en-US" sz="2400" dirty="0">
                <a:solidFill>
                  <a:schemeClr val="tx1"/>
                </a:solidFill>
                <a:cs typeface="Arial"/>
              </a:rPr>
              <a:t>take</a:t>
            </a:r>
            <a:r>
              <a:rPr lang="en-US" sz="2400" spc="-25" dirty="0">
                <a:solidFill>
                  <a:schemeClr val="tx1"/>
                </a:solidFill>
                <a:cs typeface="Arial"/>
              </a:rPr>
              <a:t> </a:t>
            </a:r>
            <a:r>
              <a:rPr lang="en-US" sz="2400" dirty="0">
                <a:solidFill>
                  <a:schemeClr val="tx1"/>
                </a:solidFill>
                <a:cs typeface="Arial"/>
              </a:rPr>
              <a:t>the</a:t>
            </a:r>
            <a:r>
              <a:rPr lang="en-US" sz="2400" spc="-15" dirty="0">
                <a:solidFill>
                  <a:schemeClr val="tx1"/>
                </a:solidFill>
                <a:cs typeface="Arial"/>
              </a:rPr>
              <a:t> </a:t>
            </a:r>
            <a:r>
              <a:rPr lang="en-US" sz="2400" dirty="0">
                <a:solidFill>
                  <a:schemeClr val="tx1"/>
                </a:solidFill>
                <a:cs typeface="Arial"/>
              </a:rPr>
              <a:t>a</a:t>
            </a:r>
            <a:r>
              <a:rPr lang="en-US" sz="2400" spc="-15" dirty="0">
                <a:solidFill>
                  <a:schemeClr val="tx1"/>
                </a:solidFill>
                <a:cs typeface="Arial"/>
              </a:rPr>
              <a:t>l</a:t>
            </a:r>
            <a:r>
              <a:rPr lang="en-US" sz="2400" dirty="0">
                <a:solidFill>
                  <a:schemeClr val="tx1"/>
                </a:solidFill>
                <a:cs typeface="Arial"/>
              </a:rPr>
              <a:t>ter</a:t>
            </a:r>
            <a:r>
              <a:rPr lang="en-US" sz="2400" spc="-15" dirty="0">
                <a:solidFill>
                  <a:schemeClr val="tx1"/>
                </a:solidFill>
                <a:cs typeface="Arial"/>
              </a:rPr>
              <a:t>n</a:t>
            </a:r>
            <a:r>
              <a:rPr lang="en-US" sz="2400" dirty="0">
                <a:solidFill>
                  <a:schemeClr val="tx1"/>
                </a:solidFill>
                <a:cs typeface="Arial"/>
              </a:rPr>
              <a:t>ate</a:t>
            </a:r>
            <a:r>
              <a:rPr lang="en-US" sz="2400" spc="-30" dirty="0">
                <a:solidFill>
                  <a:schemeClr val="tx1"/>
                </a:solidFill>
                <a:cs typeface="Arial"/>
              </a:rPr>
              <a:t> </a:t>
            </a:r>
            <a:r>
              <a:rPr lang="en-US" sz="2400" dirty="0">
                <a:solidFill>
                  <a:schemeClr val="tx1"/>
                </a:solidFill>
                <a:cs typeface="Arial"/>
              </a:rPr>
              <a:t>p</a:t>
            </a:r>
            <a:r>
              <a:rPr lang="en-US" sz="2400" spc="-10" dirty="0">
                <a:solidFill>
                  <a:schemeClr val="tx1"/>
                </a:solidFill>
                <a:cs typeface="Arial"/>
              </a:rPr>
              <a:t>a</a:t>
            </a:r>
            <a:r>
              <a:rPr lang="en-US" sz="2400" dirty="0">
                <a:solidFill>
                  <a:schemeClr val="tx1"/>
                </a:solidFill>
                <a:cs typeface="Arial"/>
              </a:rPr>
              <a:t>th</a:t>
            </a:r>
          </a:p>
          <a:p>
            <a:pPr marL="0" indent="0">
              <a:lnSpc>
                <a:spcPts val="750"/>
              </a:lnSpc>
              <a:spcBef>
                <a:spcPts val="14"/>
              </a:spcBef>
              <a:spcAft>
                <a:spcPts val="0"/>
              </a:spcAft>
              <a:buFont typeface="Arial"/>
              <a:buChar char="•"/>
            </a:pPr>
            <a:endParaRPr lang="en-US" sz="2400" dirty="0">
              <a:solidFill>
                <a:schemeClr val="tx1"/>
              </a:solidFill>
            </a:endParaRPr>
          </a:p>
          <a:p>
            <a:pPr marL="0" marR="1252220" indent="0">
              <a:lnSpc>
                <a:spcPct val="100099"/>
              </a:lnSpc>
              <a:spcAft>
                <a:spcPts val="0"/>
              </a:spcAft>
              <a:buFont typeface="Arial"/>
              <a:buChar char="•"/>
              <a:tabLst>
                <a:tab pos="354965" algn="l"/>
              </a:tabLst>
            </a:pPr>
            <a:r>
              <a:rPr lang="en-US" sz="2400" dirty="0">
                <a:solidFill>
                  <a:schemeClr val="tx1"/>
                </a:solidFill>
                <a:cs typeface="Arial"/>
              </a:rPr>
              <a:t> The</a:t>
            </a:r>
            <a:r>
              <a:rPr lang="en-US" sz="2400" spc="-30" dirty="0">
                <a:solidFill>
                  <a:schemeClr val="tx1"/>
                </a:solidFill>
                <a:cs typeface="Arial"/>
              </a:rPr>
              <a:t> </a:t>
            </a:r>
            <a:r>
              <a:rPr lang="en-US" sz="2400" dirty="0">
                <a:solidFill>
                  <a:srgbClr val="0432FF"/>
                </a:solidFill>
                <a:cs typeface="Arial"/>
              </a:rPr>
              <a:t>if</a:t>
            </a:r>
            <a:r>
              <a:rPr lang="en-US" sz="2400" dirty="0">
                <a:solidFill>
                  <a:schemeClr val="tx1"/>
                </a:solidFill>
                <a:cs typeface="Arial"/>
              </a:rPr>
              <a:t>-</a:t>
            </a:r>
            <a:r>
              <a:rPr lang="en-US" sz="2400" dirty="0">
                <a:solidFill>
                  <a:srgbClr val="0432FF"/>
                </a:solidFill>
                <a:cs typeface="Arial"/>
              </a:rPr>
              <a:t>els</a:t>
            </a:r>
            <a:r>
              <a:rPr lang="en-US" sz="2400" spc="-10" dirty="0">
                <a:solidFill>
                  <a:srgbClr val="0432FF"/>
                </a:solidFill>
                <a:cs typeface="Arial"/>
              </a:rPr>
              <a:t>e</a:t>
            </a:r>
            <a:r>
              <a:rPr lang="en-US" sz="2400" dirty="0">
                <a:solidFill>
                  <a:schemeClr val="tx1"/>
                </a:solidFill>
                <a:cs typeface="Arial"/>
              </a:rPr>
              <a:t>-</a:t>
            </a:r>
            <a:r>
              <a:rPr lang="en-US" sz="2400" spc="-5" dirty="0">
                <a:solidFill>
                  <a:srgbClr val="0432FF"/>
                </a:solidFill>
                <a:cs typeface="Arial"/>
              </a:rPr>
              <a:t>i</a:t>
            </a:r>
            <a:r>
              <a:rPr lang="en-US" sz="2400" dirty="0">
                <a:solidFill>
                  <a:srgbClr val="0432FF"/>
                </a:solidFill>
                <a:cs typeface="Arial"/>
              </a:rPr>
              <a:t>f</a:t>
            </a:r>
            <a:r>
              <a:rPr lang="en-US" sz="2400" spc="-5" dirty="0">
                <a:solidFill>
                  <a:schemeClr val="tx1"/>
                </a:solidFill>
                <a:cs typeface="Arial"/>
              </a:rPr>
              <a:t> </a:t>
            </a:r>
            <a:r>
              <a:rPr lang="en-US" sz="2400" dirty="0">
                <a:solidFill>
                  <a:schemeClr val="tx1"/>
                </a:solidFill>
                <a:cs typeface="Arial"/>
              </a:rPr>
              <a:t>stat</a:t>
            </a:r>
            <a:r>
              <a:rPr lang="en-US" sz="2400" spc="-10" dirty="0">
                <a:solidFill>
                  <a:schemeClr val="tx1"/>
                </a:solidFill>
                <a:cs typeface="Arial"/>
              </a:rPr>
              <a:t>e</a:t>
            </a:r>
            <a:r>
              <a:rPr lang="en-US" sz="2400" dirty="0">
                <a:solidFill>
                  <a:schemeClr val="tx1"/>
                </a:solidFill>
                <a:cs typeface="Arial"/>
              </a:rPr>
              <a:t>m</a:t>
            </a:r>
            <a:r>
              <a:rPr lang="en-US" sz="2400" spc="-10" dirty="0">
                <a:solidFill>
                  <a:schemeClr val="tx1"/>
                </a:solidFill>
                <a:cs typeface="Arial"/>
              </a:rPr>
              <a:t>e</a:t>
            </a:r>
            <a:r>
              <a:rPr lang="en-US" sz="2400" dirty="0">
                <a:solidFill>
                  <a:schemeClr val="tx1"/>
                </a:solidFill>
                <a:cs typeface="Arial"/>
              </a:rPr>
              <a:t>nts</a:t>
            </a:r>
            <a:r>
              <a:rPr lang="en-US" sz="2400" spc="-30" dirty="0">
                <a:solidFill>
                  <a:schemeClr val="tx1"/>
                </a:solidFill>
                <a:cs typeface="Arial"/>
              </a:rPr>
              <a:t> </a:t>
            </a:r>
            <a:r>
              <a:rPr lang="en-US" sz="2400" dirty="0">
                <a:solidFill>
                  <a:schemeClr val="tx1"/>
                </a:solidFill>
                <a:cs typeface="Arial"/>
              </a:rPr>
              <a:t>al</a:t>
            </a:r>
            <a:r>
              <a:rPr lang="en-US" sz="2400" spc="-15" dirty="0">
                <a:solidFill>
                  <a:schemeClr val="tx1"/>
                </a:solidFill>
                <a:cs typeface="Arial"/>
              </a:rPr>
              <a:t>l</a:t>
            </a:r>
            <a:r>
              <a:rPr lang="en-US" sz="2400" dirty="0">
                <a:solidFill>
                  <a:schemeClr val="tx1"/>
                </a:solidFill>
                <a:cs typeface="Arial"/>
              </a:rPr>
              <a:t>ow f</a:t>
            </a:r>
            <a:r>
              <a:rPr lang="en-US" sz="2400" spc="-15" dirty="0">
                <a:solidFill>
                  <a:schemeClr val="tx1"/>
                </a:solidFill>
                <a:cs typeface="Arial"/>
              </a:rPr>
              <a:t>o</a:t>
            </a:r>
            <a:r>
              <a:rPr lang="en-US" sz="2400" dirty="0">
                <a:solidFill>
                  <a:schemeClr val="tx1"/>
                </a:solidFill>
                <a:cs typeface="Arial"/>
              </a:rPr>
              <a:t>r selecti</a:t>
            </a:r>
            <a:r>
              <a:rPr lang="en-US" sz="2400" spc="-15" dirty="0">
                <a:solidFill>
                  <a:schemeClr val="tx1"/>
                </a:solidFill>
                <a:cs typeface="Arial"/>
              </a:rPr>
              <a:t>n</a:t>
            </a:r>
            <a:r>
              <a:rPr lang="en-US" sz="2400" dirty="0">
                <a:solidFill>
                  <a:schemeClr val="tx1"/>
                </a:solidFill>
                <a:cs typeface="Arial"/>
              </a:rPr>
              <a:t>g</a:t>
            </a:r>
            <a:r>
              <a:rPr lang="en-US" sz="2400" spc="-20" dirty="0">
                <a:solidFill>
                  <a:schemeClr val="tx1"/>
                </a:solidFill>
                <a:cs typeface="Arial"/>
              </a:rPr>
              <a:t> </a:t>
            </a:r>
            <a:r>
              <a:rPr lang="en-US" sz="2400" dirty="0">
                <a:solidFill>
                  <a:schemeClr val="tx1"/>
                </a:solidFill>
                <a:cs typeface="Arial"/>
              </a:rPr>
              <a:t>o</a:t>
            </a:r>
            <a:r>
              <a:rPr lang="en-US" sz="2400" spc="-10" dirty="0">
                <a:solidFill>
                  <a:schemeClr val="tx1"/>
                </a:solidFill>
                <a:cs typeface="Arial"/>
              </a:rPr>
              <a:t>n</a:t>
            </a:r>
            <a:r>
              <a:rPr lang="en-US" sz="2400" dirty="0">
                <a:solidFill>
                  <a:schemeClr val="tx1"/>
                </a:solidFill>
                <a:cs typeface="Arial"/>
              </a:rPr>
              <a:t>e </a:t>
            </a:r>
            <a:r>
              <a:rPr lang="en-US" sz="2400" spc="-10" dirty="0">
                <a:solidFill>
                  <a:schemeClr val="tx1"/>
                </a:solidFill>
                <a:cs typeface="Arial"/>
              </a:rPr>
              <a:t>f</a:t>
            </a:r>
            <a:r>
              <a:rPr lang="en-US" sz="2400" dirty="0">
                <a:solidFill>
                  <a:schemeClr val="tx1"/>
                </a:solidFill>
                <a:cs typeface="Arial"/>
              </a:rPr>
              <a:t>rom</a:t>
            </a:r>
            <a:r>
              <a:rPr lang="en-US" sz="2400" spc="-25" dirty="0">
                <a:solidFill>
                  <a:schemeClr val="tx1"/>
                </a:solidFill>
                <a:cs typeface="Arial"/>
              </a:rPr>
              <a:t> </a:t>
            </a:r>
            <a:r>
              <a:rPr lang="en-US" sz="2400" dirty="0">
                <a:solidFill>
                  <a:schemeClr val="tx1"/>
                </a:solidFill>
                <a:cs typeface="Arial"/>
              </a:rPr>
              <a:t>m</a:t>
            </a:r>
            <a:r>
              <a:rPr lang="en-US" sz="2400" spc="-10" dirty="0">
                <a:solidFill>
                  <a:schemeClr val="tx1"/>
                </a:solidFill>
                <a:cs typeface="Arial"/>
              </a:rPr>
              <a:t>a</a:t>
            </a:r>
            <a:r>
              <a:rPr lang="en-US" sz="2400" dirty="0">
                <a:solidFill>
                  <a:schemeClr val="tx1"/>
                </a:solidFill>
                <a:cs typeface="Arial"/>
              </a:rPr>
              <a:t>ny</a:t>
            </a:r>
          </a:p>
          <a:p>
            <a:pPr marL="0" marR="1252220" indent="0">
              <a:lnSpc>
                <a:spcPct val="100099"/>
              </a:lnSpc>
              <a:spcAft>
                <a:spcPts val="0"/>
              </a:spcAft>
              <a:buFont typeface="Arial"/>
              <a:buChar char="•"/>
              <a:tabLst>
                <a:tab pos="354965" algn="l"/>
              </a:tabLst>
            </a:pPr>
            <a:r>
              <a:rPr lang="en-US" sz="2400" dirty="0">
                <a:solidFill>
                  <a:schemeClr val="tx1"/>
                </a:solidFill>
                <a:cs typeface="Arial"/>
              </a:rPr>
              <a:t> Use the </a:t>
            </a:r>
            <a:r>
              <a:rPr lang="en-US" sz="2400" dirty="0">
                <a:solidFill>
                  <a:srgbClr val="0432FF"/>
                </a:solidFill>
                <a:cs typeface="Arial"/>
              </a:rPr>
              <a:t>switch</a:t>
            </a:r>
            <a:r>
              <a:rPr lang="en-US" sz="2400" dirty="0">
                <a:solidFill>
                  <a:schemeClr val="tx1"/>
                </a:solidFill>
                <a:cs typeface="Arial"/>
              </a:rPr>
              <a:t> statement to allow a </a:t>
            </a:r>
            <a:r>
              <a:rPr lang="en-US" sz="2400">
                <a:solidFill>
                  <a:schemeClr val="tx1"/>
                </a:solidFill>
                <a:cs typeface="Arial"/>
              </a:rPr>
              <a:t>variable to </a:t>
            </a:r>
            <a:r>
              <a:rPr lang="en-US" sz="2400" dirty="0">
                <a:solidFill>
                  <a:schemeClr val="tx1"/>
                </a:solidFill>
                <a:cs typeface="Arial"/>
              </a:rPr>
              <a:t>determine program path</a:t>
            </a:r>
          </a:p>
          <a:p>
            <a:pPr marL="0" indent="0">
              <a:spcAft>
                <a:spcPts val="0"/>
              </a:spcAft>
            </a:pPr>
            <a:endParaRPr lang="en-US" sz="2400" dirty="0">
              <a:solidFill>
                <a:schemeClr val="tx1"/>
              </a:solidFill>
            </a:endParaRPr>
          </a:p>
        </p:txBody>
      </p:sp>
    </p:spTree>
    <p:extLst>
      <p:ext uri="{BB962C8B-B14F-4D97-AF65-F5344CB8AC3E}">
        <p14:creationId xmlns:p14="http://schemas.microsoft.com/office/powerpoint/2010/main" val="1529741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C6E82-F789-5645-BE24-1C6BB53711E1}"/>
              </a:ext>
            </a:extLst>
          </p:cNvPr>
          <p:cNvSpPr>
            <a:spLocks noGrp="1"/>
          </p:cNvSpPr>
          <p:nvPr>
            <p:ph type="title"/>
          </p:nvPr>
        </p:nvSpPr>
        <p:spPr>
          <a:xfrm>
            <a:off x="822325" y="287339"/>
            <a:ext cx="7543800" cy="703262"/>
          </a:xfrm>
        </p:spPr>
        <p:txBody>
          <a:bodyPr>
            <a:normAutofit/>
          </a:bodyPr>
          <a:lstStyle/>
          <a:p>
            <a:r>
              <a:rPr lang="en-US" b="1" dirty="0"/>
              <a:t>A Flow Diagram</a:t>
            </a:r>
          </a:p>
        </p:txBody>
      </p:sp>
      <p:pic>
        <p:nvPicPr>
          <p:cNvPr id="8" name="Picture 7" descr="A flow diagram showing a start and end, with decision points in between that alter the path of execution.  In this image, it is asking a child if they have broken anything, if they are lying, aif they are passing their classes.  Based on that, the child may blame things on someone else, or ask for money.">
            <a:extLst>
              <a:ext uri="{FF2B5EF4-FFF2-40B4-BE49-F238E27FC236}">
                <a16:creationId xmlns:a16="http://schemas.microsoft.com/office/drawing/2014/main" id="{361036D0-DC7C-3441-BDF6-42D727631A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087" y="1014574"/>
            <a:ext cx="8001000" cy="5166242"/>
          </a:xfrm>
          <a:prstGeom prst="rect">
            <a:avLst/>
          </a:prstGeom>
        </p:spPr>
      </p:pic>
    </p:spTree>
    <p:extLst>
      <p:ext uri="{BB962C8B-B14F-4D97-AF65-F5344CB8AC3E}">
        <p14:creationId xmlns:p14="http://schemas.microsoft.com/office/powerpoint/2010/main" val="1819693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99135" rIns="0" bIns="0" rtlCol="0">
            <a:noAutofit/>
          </a:bodyPr>
          <a:lstStyle/>
          <a:p>
            <a:pPr marL="12700"/>
            <a:r>
              <a:rPr lang="en-US" sz="3600" b="1" dirty="0"/>
              <a:t>2. </a:t>
            </a:r>
            <a:r>
              <a:rPr sz="3600" b="1" dirty="0"/>
              <a:t>The Boolean</a:t>
            </a:r>
          </a:p>
        </p:txBody>
      </p:sp>
      <p:sp>
        <p:nvSpPr>
          <p:cNvPr id="7" name="Content Placeholder 6">
            <a:extLst>
              <a:ext uri="{FF2B5EF4-FFF2-40B4-BE49-F238E27FC236}">
                <a16:creationId xmlns:a16="http://schemas.microsoft.com/office/drawing/2014/main" id="{B660A1BF-ED4F-9147-ADCD-98A9ACDA2C22}"/>
              </a:ext>
            </a:extLst>
          </p:cNvPr>
          <p:cNvSpPr>
            <a:spLocks noGrp="1"/>
          </p:cNvSpPr>
          <p:nvPr>
            <p:ph idx="1"/>
          </p:nvPr>
        </p:nvSpPr>
        <p:spPr/>
        <p:txBody>
          <a:bodyPr/>
          <a:lstStyle/>
          <a:p>
            <a:pPr marL="0" indent="-342900">
              <a:lnSpc>
                <a:spcPct val="100000"/>
              </a:lnSpc>
              <a:spcBef>
                <a:spcPts val="0"/>
              </a:spcBef>
              <a:spcAft>
                <a:spcPts val="0"/>
              </a:spcAft>
              <a:buFont typeface="Arial"/>
              <a:buChar char="•"/>
              <a:tabLst>
                <a:tab pos="354965" algn="l"/>
              </a:tabLst>
            </a:pPr>
            <a:r>
              <a:rPr lang="en-US" sz="2800" dirty="0">
                <a:solidFill>
                  <a:schemeClr val="tx1"/>
                </a:solidFill>
                <a:cs typeface="Arial"/>
              </a:rPr>
              <a:t>A</a:t>
            </a:r>
            <a:r>
              <a:rPr lang="en-US" sz="2800" spc="-185" dirty="0">
                <a:solidFill>
                  <a:schemeClr val="tx1"/>
                </a:solidFill>
                <a:cs typeface="Arial"/>
              </a:rPr>
              <a:t> </a:t>
            </a:r>
            <a:r>
              <a:rPr lang="en-US" sz="2800" spc="-10" dirty="0">
                <a:solidFill>
                  <a:schemeClr val="tx1"/>
                </a:solidFill>
                <a:cs typeface="Arial"/>
              </a:rPr>
              <a:t>Boo</a:t>
            </a:r>
            <a:r>
              <a:rPr lang="en-US" sz="2800" dirty="0">
                <a:solidFill>
                  <a:schemeClr val="tx1"/>
                </a:solidFill>
                <a:cs typeface="Arial"/>
              </a:rPr>
              <a:t>lean</a:t>
            </a:r>
            <a:r>
              <a:rPr lang="en-US" sz="2800" spc="-10" dirty="0">
                <a:solidFill>
                  <a:schemeClr val="tx1"/>
                </a:solidFill>
                <a:cs typeface="Arial"/>
              </a:rPr>
              <a:t> </a:t>
            </a:r>
            <a:r>
              <a:rPr lang="en-US" sz="2800" dirty="0">
                <a:solidFill>
                  <a:schemeClr val="tx1"/>
                </a:solidFill>
                <a:cs typeface="Arial"/>
              </a:rPr>
              <a:t>r</a:t>
            </a:r>
            <a:r>
              <a:rPr lang="en-US" sz="2800" spc="-10" dirty="0">
                <a:solidFill>
                  <a:schemeClr val="tx1"/>
                </a:solidFill>
                <a:cs typeface="Arial"/>
              </a:rPr>
              <a:t>e</a:t>
            </a:r>
            <a:r>
              <a:rPr lang="en-US" sz="2800" dirty="0">
                <a:solidFill>
                  <a:schemeClr val="tx1"/>
                </a:solidFill>
                <a:cs typeface="Arial"/>
              </a:rPr>
              <a:t>solves</a:t>
            </a:r>
            <a:r>
              <a:rPr lang="en-US" sz="2800" spc="-40" dirty="0">
                <a:solidFill>
                  <a:schemeClr val="tx1"/>
                </a:solidFill>
                <a:cs typeface="Arial"/>
              </a:rPr>
              <a:t> </a:t>
            </a:r>
            <a:r>
              <a:rPr lang="en-US" sz="2800" dirty="0">
                <a:solidFill>
                  <a:schemeClr val="tx1"/>
                </a:solidFill>
                <a:cs typeface="Arial"/>
              </a:rPr>
              <a:t>to either </a:t>
            </a:r>
            <a:r>
              <a:rPr lang="en-US" sz="2800" dirty="0">
                <a:solidFill>
                  <a:srgbClr val="0432FF"/>
                </a:solidFill>
                <a:latin typeface="Consolas" panose="020B0609020204030204" pitchFamily="49" charset="0"/>
                <a:cs typeface="Consolas" panose="020B0609020204030204" pitchFamily="49" charset="0"/>
              </a:rPr>
              <a:t>true</a:t>
            </a:r>
            <a:r>
              <a:rPr lang="en-US" sz="2800" spc="-30" dirty="0">
                <a:solidFill>
                  <a:schemeClr val="tx1"/>
                </a:solidFill>
                <a:cs typeface="Arial"/>
              </a:rPr>
              <a:t> </a:t>
            </a:r>
            <a:r>
              <a:rPr lang="en-US" sz="2800" dirty="0">
                <a:solidFill>
                  <a:schemeClr val="tx1"/>
                </a:solidFill>
                <a:cs typeface="Arial"/>
              </a:rPr>
              <a:t>or</a:t>
            </a:r>
            <a:r>
              <a:rPr lang="en-US" sz="2800" spc="-10" dirty="0">
                <a:solidFill>
                  <a:schemeClr val="tx1"/>
                </a:solidFill>
                <a:cs typeface="Arial"/>
              </a:rPr>
              <a:t> </a:t>
            </a:r>
            <a:r>
              <a:rPr lang="en-US" sz="2800" dirty="0">
                <a:solidFill>
                  <a:srgbClr val="0432FF"/>
                </a:solidFill>
                <a:latin typeface="Consolas" panose="020B0609020204030204" pitchFamily="49" charset="0"/>
                <a:cs typeface="Consolas" panose="020B0609020204030204" pitchFamily="49" charset="0"/>
              </a:rPr>
              <a:t>fa</a:t>
            </a:r>
            <a:r>
              <a:rPr lang="en-US" sz="2800" spc="-15" dirty="0">
                <a:solidFill>
                  <a:srgbClr val="0432FF"/>
                </a:solidFill>
                <a:latin typeface="Consolas" panose="020B0609020204030204" pitchFamily="49" charset="0"/>
                <a:cs typeface="Consolas" panose="020B0609020204030204" pitchFamily="49" charset="0"/>
              </a:rPr>
              <a:t>l</a:t>
            </a:r>
            <a:r>
              <a:rPr lang="en-US" sz="2800" dirty="0">
                <a:solidFill>
                  <a:srgbClr val="0432FF"/>
                </a:solidFill>
                <a:latin typeface="Consolas" panose="020B0609020204030204" pitchFamily="49" charset="0"/>
                <a:cs typeface="Consolas" panose="020B0609020204030204" pitchFamily="49" charset="0"/>
              </a:rPr>
              <a:t>se</a:t>
            </a:r>
          </a:p>
          <a:p>
            <a:pPr marL="0">
              <a:lnSpc>
                <a:spcPts val="750"/>
              </a:lnSpc>
              <a:spcBef>
                <a:spcPts val="0"/>
              </a:spcBef>
              <a:spcAft>
                <a:spcPts val="0"/>
              </a:spcAft>
            </a:pPr>
            <a:endParaRPr lang="en-US" sz="700" dirty="0">
              <a:solidFill>
                <a:schemeClr val="tx1"/>
              </a:solidFill>
            </a:endParaRPr>
          </a:p>
          <a:p>
            <a:pPr marL="0" indent="-342900">
              <a:lnSpc>
                <a:spcPct val="100000"/>
              </a:lnSpc>
              <a:spcBef>
                <a:spcPts val="0"/>
              </a:spcBef>
              <a:spcAft>
                <a:spcPts val="0"/>
              </a:spcAft>
              <a:buFont typeface="Arial"/>
              <a:buChar char="•"/>
              <a:tabLst>
                <a:tab pos="354965" algn="l"/>
              </a:tabLst>
            </a:pPr>
            <a:r>
              <a:rPr lang="en-US" sz="2800" spc="-290" dirty="0">
                <a:solidFill>
                  <a:schemeClr val="tx1"/>
                </a:solidFill>
                <a:cs typeface="Arial"/>
              </a:rPr>
              <a:t>Y</a:t>
            </a:r>
            <a:r>
              <a:rPr lang="en-US" sz="2800" dirty="0">
                <a:solidFill>
                  <a:schemeClr val="tx1"/>
                </a:solidFill>
                <a:cs typeface="Arial"/>
              </a:rPr>
              <a:t>ou</a:t>
            </a:r>
            <a:r>
              <a:rPr lang="en-US" sz="2800" spc="-25" dirty="0">
                <a:solidFill>
                  <a:schemeClr val="tx1"/>
                </a:solidFill>
                <a:cs typeface="Arial"/>
              </a:rPr>
              <a:t> </a:t>
            </a:r>
            <a:r>
              <a:rPr lang="en-US" sz="2800" dirty="0">
                <a:solidFill>
                  <a:schemeClr val="tx1"/>
                </a:solidFill>
                <a:cs typeface="Arial"/>
              </a:rPr>
              <a:t>can </a:t>
            </a:r>
            <a:r>
              <a:rPr lang="en-US" sz="2800" spc="-15" dirty="0">
                <a:solidFill>
                  <a:schemeClr val="tx1"/>
                </a:solidFill>
                <a:cs typeface="Arial"/>
              </a:rPr>
              <a:t>g</a:t>
            </a:r>
            <a:r>
              <a:rPr lang="en-US" sz="2800" dirty="0">
                <a:solidFill>
                  <a:schemeClr val="tx1"/>
                </a:solidFill>
                <a:cs typeface="Arial"/>
              </a:rPr>
              <a:t>et</a:t>
            </a:r>
            <a:r>
              <a:rPr lang="en-US" sz="2800" spc="-25" dirty="0">
                <a:solidFill>
                  <a:schemeClr val="tx1"/>
                </a:solidFill>
                <a:cs typeface="Arial"/>
              </a:rPr>
              <a:t> </a:t>
            </a:r>
            <a:r>
              <a:rPr lang="en-US" sz="2800" dirty="0">
                <a:solidFill>
                  <a:schemeClr val="tx1"/>
                </a:solidFill>
                <a:cs typeface="Arial"/>
              </a:rPr>
              <a:t>Bo</a:t>
            </a:r>
            <a:r>
              <a:rPr lang="en-US" sz="2800" spc="-15" dirty="0">
                <a:solidFill>
                  <a:schemeClr val="tx1"/>
                </a:solidFill>
                <a:cs typeface="Arial"/>
              </a:rPr>
              <a:t>o</a:t>
            </a:r>
            <a:r>
              <a:rPr lang="en-US" sz="2800" dirty="0">
                <a:solidFill>
                  <a:schemeClr val="tx1"/>
                </a:solidFill>
                <a:cs typeface="Arial"/>
              </a:rPr>
              <a:t>le</a:t>
            </a:r>
            <a:r>
              <a:rPr lang="en-US" sz="2800" spc="-15" dirty="0">
                <a:solidFill>
                  <a:schemeClr val="tx1"/>
                </a:solidFill>
                <a:cs typeface="Arial"/>
              </a:rPr>
              <a:t>a</a:t>
            </a:r>
            <a:r>
              <a:rPr lang="en-US" sz="2800" dirty="0">
                <a:solidFill>
                  <a:schemeClr val="tx1"/>
                </a:solidFill>
                <a:cs typeface="Arial"/>
              </a:rPr>
              <a:t>n va</a:t>
            </a:r>
            <a:r>
              <a:rPr lang="en-US" sz="2800" spc="-10" dirty="0">
                <a:solidFill>
                  <a:schemeClr val="tx1"/>
                </a:solidFill>
                <a:cs typeface="Arial"/>
              </a:rPr>
              <a:t>l</a:t>
            </a:r>
            <a:r>
              <a:rPr lang="en-US" sz="2800" dirty="0">
                <a:solidFill>
                  <a:schemeClr val="tx1"/>
                </a:solidFill>
                <a:cs typeface="Arial"/>
              </a:rPr>
              <a:t>u</a:t>
            </a:r>
            <a:r>
              <a:rPr lang="en-US" sz="2800" spc="-10" dirty="0">
                <a:solidFill>
                  <a:schemeClr val="tx1"/>
                </a:solidFill>
                <a:cs typeface="Arial"/>
              </a:rPr>
              <a:t>e</a:t>
            </a:r>
            <a:r>
              <a:rPr lang="en-US" sz="2800" dirty="0">
                <a:solidFill>
                  <a:schemeClr val="tx1"/>
                </a:solidFill>
                <a:cs typeface="Arial"/>
              </a:rPr>
              <a:t>s sever</a:t>
            </a:r>
            <a:r>
              <a:rPr lang="en-US" sz="2800" spc="-15" dirty="0">
                <a:solidFill>
                  <a:schemeClr val="tx1"/>
                </a:solidFill>
                <a:cs typeface="Arial"/>
              </a:rPr>
              <a:t>a</a:t>
            </a:r>
            <a:r>
              <a:rPr lang="en-US" sz="2800" dirty="0">
                <a:solidFill>
                  <a:schemeClr val="tx1"/>
                </a:solidFill>
                <a:cs typeface="Arial"/>
              </a:rPr>
              <a:t>l d</a:t>
            </a:r>
            <a:r>
              <a:rPr lang="en-US" sz="2800" spc="-10" dirty="0">
                <a:solidFill>
                  <a:schemeClr val="tx1"/>
                </a:solidFill>
                <a:cs typeface="Arial"/>
              </a:rPr>
              <a:t>i</a:t>
            </a:r>
            <a:r>
              <a:rPr lang="en-US" sz="2800" spc="-65" dirty="0">
                <a:solidFill>
                  <a:schemeClr val="tx1"/>
                </a:solidFill>
                <a:cs typeface="Arial"/>
              </a:rPr>
              <a:t>f</a:t>
            </a:r>
            <a:r>
              <a:rPr lang="en-US" sz="2800" dirty="0">
                <a:solidFill>
                  <a:schemeClr val="tx1"/>
                </a:solidFill>
                <a:cs typeface="Arial"/>
              </a:rPr>
              <a:t>f</a:t>
            </a:r>
            <a:r>
              <a:rPr lang="en-US" sz="2800" spc="-10" dirty="0">
                <a:solidFill>
                  <a:schemeClr val="tx1"/>
                </a:solidFill>
                <a:cs typeface="Arial"/>
              </a:rPr>
              <a:t>e</a:t>
            </a:r>
            <a:r>
              <a:rPr lang="en-US" sz="2800" dirty="0">
                <a:solidFill>
                  <a:schemeClr val="tx1"/>
                </a:solidFill>
                <a:cs typeface="Arial"/>
              </a:rPr>
              <a:t>re</a:t>
            </a:r>
            <a:r>
              <a:rPr lang="en-US" sz="2800" spc="-15" dirty="0">
                <a:solidFill>
                  <a:schemeClr val="tx1"/>
                </a:solidFill>
                <a:cs typeface="Arial"/>
              </a:rPr>
              <a:t>n</a:t>
            </a:r>
            <a:r>
              <a:rPr lang="en-US" sz="2800" dirty="0">
                <a:solidFill>
                  <a:schemeClr val="tx1"/>
                </a:solidFill>
                <a:cs typeface="Arial"/>
              </a:rPr>
              <a:t>t w</a:t>
            </a:r>
            <a:r>
              <a:rPr lang="en-US" sz="2800" spc="-15" dirty="0">
                <a:solidFill>
                  <a:schemeClr val="tx1"/>
                </a:solidFill>
                <a:cs typeface="Arial"/>
              </a:rPr>
              <a:t>a</a:t>
            </a:r>
            <a:r>
              <a:rPr lang="en-US" sz="2800" dirty="0">
                <a:solidFill>
                  <a:schemeClr val="tx1"/>
                </a:solidFill>
                <a:cs typeface="Arial"/>
              </a:rPr>
              <a:t>ys</a:t>
            </a:r>
          </a:p>
          <a:p>
            <a:pPr marL="0">
              <a:lnSpc>
                <a:spcPts val="650"/>
              </a:lnSpc>
              <a:spcBef>
                <a:spcPts val="0"/>
              </a:spcBef>
              <a:spcAft>
                <a:spcPts val="0"/>
              </a:spcAft>
            </a:pPr>
            <a:endParaRPr lang="en-US" sz="600" dirty="0">
              <a:solidFill>
                <a:schemeClr val="tx1"/>
              </a:solidFill>
            </a:endParaRPr>
          </a:p>
          <a:p>
            <a:pPr marL="0" lvl="1" indent="-287020">
              <a:lnSpc>
                <a:spcPct val="100000"/>
              </a:lnSpc>
              <a:spcBef>
                <a:spcPts val="0"/>
              </a:spcBef>
              <a:spcAft>
                <a:spcPts val="0"/>
              </a:spcAft>
              <a:buFont typeface="Arial"/>
              <a:buChar char="–"/>
              <a:tabLst>
                <a:tab pos="756285" algn="l"/>
              </a:tabLst>
            </a:pPr>
            <a:r>
              <a:rPr lang="en-US" sz="2400" spc="-15" dirty="0">
                <a:solidFill>
                  <a:schemeClr val="tx1"/>
                </a:solidFill>
                <a:cs typeface="Arial"/>
              </a:rPr>
              <a:t>Simple</a:t>
            </a:r>
            <a:endParaRPr lang="en-US" sz="2400" dirty="0">
              <a:solidFill>
                <a:schemeClr val="tx1"/>
              </a:solidFill>
              <a:cs typeface="Arial"/>
            </a:endParaRPr>
          </a:p>
          <a:p>
            <a:pPr marL="0" lvl="1">
              <a:lnSpc>
                <a:spcPts val="650"/>
              </a:lnSpc>
              <a:spcBef>
                <a:spcPts val="0"/>
              </a:spcBef>
              <a:spcAft>
                <a:spcPts val="0"/>
              </a:spcAft>
              <a:buFont typeface="Arial"/>
              <a:buChar char="–"/>
            </a:pPr>
            <a:endParaRPr lang="en-US" sz="600" dirty="0">
              <a:solidFill>
                <a:schemeClr val="tx1"/>
              </a:solidFill>
            </a:endParaRPr>
          </a:p>
          <a:p>
            <a:pPr marL="0" lvl="1" indent="-287020">
              <a:lnSpc>
                <a:spcPct val="100000"/>
              </a:lnSpc>
              <a:spcBef>
                <a:spcPts val="0"/>
              </a:spcBef>
              <a:spcAft>
                <a:spcPts val="0"/>
              </a:spcAft>
              <a:buFont typeface="Arial"/>
              <a:buChar char="–"/>
              <a:tabLst>
                <a:tab pos="756285" algn="l"/>
              </a:tabLst>
            </a:pPr>
            <a:r>
              <a:rPr lang="en-US" sz="2400" spc="-20" dirty="0">
                <a:solidFill>
                  <a:schemeClr val="tx1"/>
                </a:solidFill>
                <a:cs typeface="Arial"/>
              </a:rPr>
              <a:t>Comp</a:t>
            </a:r>
            <a:r>
              <a:rPr lang="en-US" sz="2400" spc="-5" dirty="0">
                <a:solidFill>
                  <a:schemeClr val="tx1"/>
                </a:solidFill>
                <a:cs typeface="Arial"/>
              </a:rPr>
              <a:t>l</a:t>
            </a:r>
            <a:r>
              <a:rPr lang="en-US" sz="2400" spc="-15" dirty="0">
                <a:solidFill>
                  <a:schemeClr val="tx1"/>
                </a:solidFill>
                <a:cs typeface="Arial"/>
              </a:rPr>
              <a:t>ex</a:t>
            </a:r>
            <a:endParaRPr lang="en-US" sz="2400" dirty="0">
              <a:solidFill>
                <a:schemeClr val="tx1"/>
              </a:solidFill>
              <a:cs typeface="Arial"/>
            </a:endParaRPr>
          </a:p>
          <a:p>
            <a:pPr marL="0" lvl="1">
              <a:lnSpc>
                <a:spcPts val="750"/>
              </a:lnSpc>
              <a:spcBef>
                <a:spcPts val="0"/>
              </a:spcBef>
              <a:spcAft>
                <a:spcPts val="0"/>
              </a:spcAft>
              <a:buFont typeface="Arial"/>
              <a:buChar char="–"/>
            </a:pPr>
            <a:endParaRPr lang="en-US" sz="700" dirty="0">
              <a:solidFill>
                <a:schemeClr val="tx1"/>
              </a:solidFill>
            </a:endParaRPr>
          </a:p>
          <a:p>
            <a:pPr marL="0" indent="-342900">
              <a:lnSpc>
                <a:spcPct val="100000"/>
              </a:lnSpc>
              <a:spcBef>
                <a:spcPts val="0"/>
              </a:spcBef>
              <a:spcAft>
                <a:spcPts val="0"/>
              </a:spcAft>
              <a:buFont typeface="Arial"/>
              <a:buChar char="•"/>
              <a:tabLst>
                <a:tab pos="354965" algn="l"/>
              </a:tabLst>
            </a:pPr>
            <a:r>
              <a:rPr lang="en-US" sz="2800" dirty="0">
                <a:solidFill>
                  <a:schemeClr val="tx1"/>
                </a:solidFill>
                <a:cs typeface="Arial"/>
              </a:rPr>
              <a:t>T</a:t>
            </a:r>
            <a:r>
              <a:rPr lang="en-US" sz="2800" spc="-10" dirty="0">
                <a:solidFill>
                  <a:schemeClr val="tx1"/>
                </a:solidFill>
                <a:cs typeface="Arial"/>
              </a:rPr>
              <a:t>h</a:t>
            </a:r>
            <a:r>
              <a:rPr lang="en-US" sz="2800" dirty="0">
                <a:solidFill>
                  <a:schemeClr val="tx1"/>
                </a:solidFill>
                <a:cs typeface="Arial"/>
              </a:rPr>
              <a:t>ese</a:t>
            </a:r>
            <a:r>
              <a:rPr lang="en-US" sz="2800" spc="-25" dirty="0">
                <a:solidFill>
                  <a:schemeClr val="tx1"/>
                </a:solidFill>
                <a:cs typeface="Arial"/>
              </a:rPr>
              <a:t> </a:t>
            </a:r>
            <a:r>
              <a:rPr lang="en-US" sz="2800" dirty="0">
                <a:solidFill>
                  <a:schemeClr val="tx1"/>
                </a:solidFill>
                <a:cs typeface="Arial"/>
              </a:rPr>
              <a:t>Booleans</a:t>
            </a:r>
            <a:r>
              <a:rPr lang="en-US" sz="2800" spc="-10" dirty="0">
                <a:solidFill>
                  <a:schemeClr val="tx1"/>
                </a:solidFill>
                <a:cs typeface="Arial"/>
              </a:rPr>
              <a:t> </a:t>
            </a:r>
            <a:r>
              <a:rPr lang="en-US" sz="2800" dirty="0">
                <a:solidFill>
                  <a:schemeClr val="tx1"/>
                </a:solidFill>
                <a:cs typeface="Arial"/>
              </a:rPr>
              <a:t>will</a:t>
            </a:r>
            <a:r>
              <a:rPr lang="en-US" sz="2800" spc="-10" dirty="0">
                <a:solidFill>
                  <a:schemeClr val="tx1"/>
                </a:solidFill>
                <a:cs typeface="Arial"/>
              </a:rPr>
              <a:t> </a:t>
            </a:r>
            <a:r>
              <a:rPr lang="en-US" sz="2800" dirty="0">
                <a:solidFill>
                  <a:schemeClr val="tx1"/>
                </a:solidFill>
                <a:cs typeface="Arial"/>
              </a:rPr>
              <a:t>be </a:t>
            </a:r>
            <a:r>
              <a:rPr lang="en-US" sz="2800" spc="-20" dirty="0">
                <a:solidFill>
                  <a:schemeClr val="tx1"/>
                </a:solidFill>
                <a:cs typeface="Arial"/>
              </a:rPr>
              <a:t>u</a:t>
            </a:r>
            <a:r>
              <a:rPr lang="en-US" sz="2800" dirty="0">
                <a:solidFill>
                  <a:schemeClr val="tx1"/>
                </a:solidFill>
                <a:cs typeface="Arial"/>
              </a:rPr>
              <a:t>sed</a:t>
            </a:r>
            <a:r>
              <a:rPr lang="en-US" sz="2800" spc="-25" dirty="0">
                <a:solidFill>
                  <a:schemeClr val="tx1"/>
                </a:solidFill>
                <a:cs typeface="Arial"/>
              </a:rPr>
              <a:t> </a:t>
            </a:r>
            <a:r>
              <a:rPr lang="en-US" sz="2800" dirty="0">
                <a:solidFill>
                  <a:schemeClr val="tx1"/>
                </a:solidFill>
                <a:cs typeface="Arial"/>
              </a:rPr>
              <a:t>(l</a:t>
            </a:r>
            <a:r>
              <a:rPr lang="en-US" sz="2800" spc="-10" dirty="0">
                <a:solidFill>
                  <a:schemeClr val="tx1"/>
                </a:solidFill>
                <a:cs typeface="Arial"/>
              </a:rPr>
              <a:t>a</a:t>
            </a:r>
            <a:r>
              <a:rPr lang="en-US" sz="2800" dirty="0">
                <a:solidFill>
                  <a:schemeClr val="tx1"/>
                </a:solidFill>
                <a:cs typeface="Arial"/>
              </a:rPr>
              <a:t>t</a:t>
            </a:r>
            <a:r>
              <a:rPr lang="en-US" sz="2800" spc="-10" dirty="0">
                <a:solidFill>
                  <a:schemeClr val="tx1"/>
                </a:solidFill>
                <a:cs typeface="Arial"/>
              </a:rPr>
              <a:t>e</a:t>
            </a:r>
            <a:r>
              <a:rPr lang="en-US" sz="2800" dirty="0">
                <a:solidFill>
                  <a:schemeClr val="tx1"/>
                </a:solidFill>
                <a:cs typeface="Arial"/>
              </a:rPr>
              <a:t>r)</a:t>
            </a:r>
            <a:r>
              <a:rPr lang="en-US" sz="2800" spc="-25" dirty="0">
                <a:solidFill>
                  <a:schemeClr val="tx1"/>
                </a:solidFill>
                <a:cs typeface="Arial"/>
              </a:rPr>
              <a:t> </a:t>
            </a:r>
            <a:r>
              <a:rPr lang="en-US" sz="2800" dirty="0">
                <a:solidFill>
                  <a:schemeClr val="tx1"/>
                </a:solidFill>
                <a:cs typeface="Arial"/>
              </a:rPr>
              <a:t>to</a:t>
            </a:r>
            <a:r>
              <a:rPr lang="en-US" sz="2800" spc="-10" dirty="0">
                <a:solidFill>
                  <a:schemeClr val="tx1"/>
                </a:solidFill>
                <a:cs typeface="Arial"/>
              </a:rPr>
              <a:t> m</a:t>
            </a:r>
            <a:r>
              <a:rPr lang="en-US" sz="2800" dirty="0">
                <a:solidFill>
                  <a:schemeClr val="tx1"/>
                </a:solidFill>
                <a:cs typeface="Arial"/>
              </a:rPr>
              <a:t>ake d</a:t>
            </a:r>
            <a:r>
              <a:rPr lang="en-US" sz="2800" spc="-10" dirty="0">
                <a:solidFill>
                  <a:schemeClr val="tx1"/>
                </a:solidFill>
                <a:cs typeface="Arial"/>
              </a:rPr>
              <a:t>e</a:t>
            </a:r>
            <a:r>
              <a:rPr lang="en-US" sz="2800" dirty="0">
                <a:solidFill>
                  <a:schemeClr val="tx1"/>
                </a:solidFill>
                <a:cs typeface="Arial"/>
              </a:rPr>
              <a:t>cisions</a:t>
            </a:r>
          </a:p>
          <a:p>
            <a:pPr marL="0">
              <a:spcBef>
                <a:spcPts val="0"/>
              </a:spcBef>
              <a:spcAft>
                <a:spcPts val="0"/>
              </a:spcAft>
            </a:pPr>
            <a:endParaRPr lang="en-US" sz="1800" dirty="0">
              <a:solidFill>
                <a:schemeClr val="tx1"/>
              </a:solidFill>
            </a:endParaRPr>
          </a:p>
        </p:txBody>
      </p:sp>
    </p:spTree>
    <p:extLst>
      <p:ext uri="{BB962C8B-B14F-4D97-AF65-F5344CB8AC3E}">
        <p14:creationId xmlns:p14="http://schemas.microsoft.com/office/powerpoint/2010/main" val="3170517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sz="3600" b="1" dirty="0"/>
              <a:t>2.  Selection Statements</a:t>
            </a:r>
          </a:p>
        </p:txBody>
      </p:sp>
      <p:sp>
        <p:nvSpPr>
          <p:cNvPr id="10243" name="Rectangle 3"/>
          <p:cNvSpPr>
            <a:spLocks noGrp="1" noChangeArrowheads="1"/>
          </p:cNvSpPr>
          <p:nvPr>
            <p:ph idx="1"/>
          </p:nvPr>
        </p:nvSpPr>
        <p:spPr>
          <a:xfrm>
            <a:off x="822325" y="1846263"/>
            <a:ext cx="7543800" cy="4325937"/>
          </a:xfrm>
        </p:spPr>
        <p:txBody>
          <a:bodyPr>
            <a:normAutofit fontScale="92500"/>
          </a:bodyPr>
          <a:lstStyle/>
          <a:p>
            <a:pPr eaLnBrk="1" hangingPunct="1">
              <a:spcBef>
                <a:spcPct val="75000"/>
              </a:spcBef>
            </a:pPr>
            <a:r>
              <a:rPr lang="en-US" altLang="en-US" sz="2600" dirty="0">
                <a:solidFill>
                  <a:schemeClr val="tx1"/>
                </a:solidFill>
              </a:rPr>
              <a:t>A </a:t>
            </a:r>
            <a:r>
              <a:rPr lang="en-US" altLang="en-US" sz="2600" i="1" dirty="0">
                <a:solidFill>
                  <a:schemeClr val="tx1"/>
                </a:solidFill>
              </a:rPr>
              <a:t>Selection (conditional) statement</a:t>
            </a:r>
            <a:r>
              <a:rPr lang="en-US" altLang="en-US" sz="2600" dirty="0">
                <a:solidFill>
                  <a:schemeClr val="tx1"/>
                </a:solidFill>
              </a:rPr>
              <a:t> allows us to choose which statements will be executed next:</a:t>
            </a:r>
          </a:p>
          <a:p>
            <a:pPr lvl="1">
              <a:spcBef>
                <a:spcPct val="70000"/>
              </a:spcBef>
            </a:pPr>
            <a:r>
              <a:rPr lang="en-US" altLang="en-US" sz="2400" dirty="0">
                <a:solidFill>
                  <a:srgbClr val="0432FF"/>
                </a:solidFill>
                <a:latin typeface="Consolas" panose="020B0609020204030204" pitchFamily="49" charset="0"/>
                <a:cs typeface="Consolas" panose="020B0609020204030204" pitchFamily="49" charset="0"/>
              </a:rPr>
              <a:t>if</a:t>
            </a:r>
            <a:r>
              <a:rPr lang="en-US" altLang="en-US" sz="2400" dirty="0">
                <a:solidFill>
                  <a:schemeClr val="tx1"/>
                </a:solidFill>
              </a:rPr>
              <a:t> – block of code executes if a Boolean expression is true.</a:t>
            </a:r>
            <a:br>
              <a:rPr lang="en-US" altLang="en-US" sz="2400" dirty="0">
                <a:solidFill>
                  <a:schemeClr val="tx1"/>
                </a:solidFill>
              </a:rPr>
            </a:br>
            <a:r>
              <a:rPr lang="en-US" altLang="en-US" sz="2400" dirty="0">
                <a:solidFill>
                  <a:schemeClr val="tx1"/>
                </a:solidFill>
              </a:rPr>
              <a:t> </a:t>
            </a:r>
            <a:endParaRPr lang="en-US" altLang="en-US" sz="2400" b="0" dirty="0">
              <a:solidFill>
                <a:schemeClr val="tx1"/>
              </a:solidFill>
            </a:endParaRPr>
          </a:p>
          <a:p>
            <a:pPr lvl="1"/>
            <a:r>
              <a:rPr lang="en-US" altLang="en-US" sz="2400" dirty="0">
                <a:solidFill>
                  <a:srgbClr val="0432FF"/>
                </a:solidFill>
                <a:latin typeface="Consolas" panose="020B0609020204030204" pitchFamily="49" charset="0"/>
                <a:cs typeface="Consolas" panose="020B0609020204030204" pitchFamily="49" charset="0"/>
              </a:rPr>
              <a:t>if</a:t>
            </a:r>
            <a:r>
              <a:rPr lang="en-US" altLang="en-US" sz="2400" dirty="0">
                <a:solidFill>
                  <a:schemeClr val="tx1"/>
                </a:solidFill>
              </a:rPr>
              <a:t>-</a:t>
            </a:r>
            <a:r>
              <a:rPr lang="en-US" altLang="en-US" sz="2400" dirty="0">
                <a:solidFill>
                  <a:srgbClr val="0432FF"/>
                </a:solidFill>
              </a:rPr>
              <a:t>else</a:t>
            </a:r>
            <a:r>
              <a:rPr lang="en-US" altLang="en-US" sz="2400" dirty="0">
                <a:solidFill>
                  <a:schemeClr val="tx1"/>
                </a:solidFill>
              </a:rPr>
              <a:t> – </a:t>
            </a:r>
            <a:r>
              <a:rPr lang="en-US" altLang="en-US" sz="2400" b="0" dirty="0">
                <a:solidFill>
                  <a:schemeClr val="tx1"/>
                </a:solidFill>
              </a:rPr>
              <a:t>will execute one block of code if the </a:t>
            </a:r>
            <a:r>
              <a:rPr lang="en-US" altLang="en-US" sz="2400" dirty="0">
                <a:solidFill>
                  <a:schemeClr val="tx1"/>
                </a:solidFill>
              </a:rPr>
              <a:t>B</a:t>
            </a:r>
            <a:r>
              <a:rPr lang="en-US" altLang="en-US" sz="2400" b="0" dirty="0">
                <a:solidFill>
                  <a:schemeClr val="tx1"/>
                </a:solidFill>
              </a:rPr>
              <a:t>oolean </a:t>
            </a:r>
            <a:r>
              <a:rPr lang="en-US" altLang="en-US" sz="2400" dirty="0">
                <a:solidFill>
                  <a:schemeClr val="tx1"/>
                </a:solidFill>
              </a:rPr>
              <a:t>expression is </a:t>
            </a:r>
            <a:r>
              <a:rPr lang="en-US" altLang="en-US" sz="2400" dirty="0">
                <a:solidFill>
                  <a:srgbClr val="0432FF"/>
                </a:solidFill>
                <a:latin typeface="Consolas" panose="020B0609020204030204" pitchFamily="49" charset="0"/>
                <a:cs typeface="Consolas" panose="020B0609020204030204" pitchFamily="49" charset="0"/>
              </a:rPr>
              <a:t>true</a:t>
            </a:r>
            <a:r>
              <a:rPr lang="en-US" altLang="en-US" sz="2400" dirty="0">
                <a:solidFill>
                  <a:schemeClr val="tx1"/>
                </a:solidFill>
              </a:rPr>
              <a:t>, or another if it is </a:t>
            </a:r>
            <a:r>
              <a:rPr lang="en-US" altLang="en-US" sz="2400" dirty="0">
                <a:solidFill>
                  <a:srgbClr val="0432FF"/>
                </a:solidFill>
                <a:latin typeface="Consolas" panose="020B0609020204030204" pitchFamily="49" charset="0"/>
                <a:cs typeface="Consolas" panose="020B0609020204030204" pitchFamily="49" charset="0"/>
              </a:rPr>
              <a:t>false</a:t>
            </a:r>
            <a:r>
              <a:rPr lang="en-US" altLang="en-US" sz="2400" dirty="0">
                <a:solidFill>
                  <a:schemeClr val="tx1"/>
                </a:solidFill>
              </a:rPr>
              <a:t>.</a:t>
            </a:r>
            <a:br>
              <a:rPr lang="en-US" altLang="en-US" sz="2400" dirty="0">
                <a:solidFill>
                  <a:schemeClr val="tx1"/>
                </a:solidFill>
              </a:rPr>
            </a:br>
            <a:endParaRPr lang="en-US" altLang="en-US" sz="2400" dirty="0">
              <a:solidFill>
                <a:schemeClr val="tx1"/>
              </a:solidFill>
            </a:endParaRPr>
          </a:p>
          <a:p>
            <a:pPr lvl="1"/>
            <a:r>
              <a:rPr lang="en-US" altLang="en-US" sz="2400" dirty="0">
                <a:solidFill>
                  <a:srgbClr val="0432FF"/>
                </a:solidFill>
                <a:latin typeface="Consolas" panose="020B0609020204030204" pitchFamily="49" charset="0"/>
                <a:cs typeface="Consolas" panose="020B0609020204030204" pitchFamily="49" charset="0"/>
              </a:rPr>
              <a:t>if</a:t>
            </a:r>
            <a:r>
              <a:rPr lang="en-US" altLang="en-US" sz="2400" dirty="0">
                <a:solidFill>
                  <a:schemeClr val="tx1"/>
                </a:solidFill>
                <a:latin typeface="Consolas" panose="020B0609020204030204" pitchFamily="49" charset="0"/>
                <a:cs typeface="Consolas" panose="020B0609020204030204" pitchFamily="49" charset="0"/>
              </a:rPr>
              <a:t>-</a:t>
            </a:r>
            <a:r>
              <a:rPr lang="en-US" altLang="en-US" sz="2400" dirty="0">
                <a:solidFill>
                  <a:srgbClr val="0432FF"/>
                </a:solidFill>
                <a:latin typeface="Consolas" panose="020B0609020204030204" pitchFamily="49" charset="0"/>
                <a:cs typeface="Consolas" panose="020B0609020204030204" pitchFamily="49" charset="0"/>
              </a:rPr>
              <a:t>else</a:t>
            </a:r>
            <a:r>
              <a:rPr lang="en-US" altLang="en-US" sz="2400" dirty="0">
                <a:solidFill>
                  <a:schemeClr val="tx1"/>
                </a:solidFill>
                <a:latin typeface="Consolas" panose="020B0609020204030204" pitchFamily="49" charset="0"/>
                <a:cs typeface="Consolas" panose="020B0609020204030204" pitchFamily="49" charset="0"/>
              </a:rPr>
              <a:t>-</a:t>
            </a:r>
            <a:r>
              <a:rPr lang="en-US" altLang="en-US" sz="2400" dirty="0">
                <a:solidFill>
                  <a:srgbClr val="0432FF"/>
                </a:solidFill>
                <a:latin typeface="Consolas" panose="020B0609020204030204" pitchFamily="49" charset="0"/>
                <a:cs typeface="Consolas" panose="020B0609020204030204" pitchFamily="49" charset="0"/>
              </a:rPr>
              <a:t>if</a:t>
            </a:r>
            <a:r>
              <a:rPr lang="en-US" altLang="en-US" sz="2400" dirty="0">
                <a:solidFill>
                  <a:schemeClr val="tx1"/>
                </a:solidFill>
              </a:rPr>
              <a:t> – </a:t>
            </a:r>
            <a:r>
              <a:rPr lang="en-US" altLang="en-US" sz="2400" b="0" dirty="0">
                <a:solidFill>
                  <a:schemeClr val="tx1"/>
                </a:solidFill>
              </a:rPr>
              <a:t>tests a series of B</a:t>
            </a:r>
            <a:r>
              <a:rPr lang="en-US" altLang="en-US" sz="2400" dirty="0">
                <a:solidFill>
                  <a:schemeClr val="tx1"/>
                </a:solidFill>
              </a:rPr>
              <a:t>oolean expressions and e</a:t>
            </a:r>
            <a:r>
              <a:rPr lang="en-US" altLang="en-US" sz="2400" b="0" dirty="0">
                <a:solidFill>
                  <a:schemeClr val="tx1"/>
                </a:solidFill>
              </a:rPr>
              <a:t>xecute corresponding block when it finds one that is </a:t>
            </a:r>
            <a:r>
              <a:rPr lang="en-US" altLang="en-US" sz="2400" b="0" dirty="0">
                <a:solidFill>
                  <a:srgbClr val="0432FF"/>
                </a:solidFill>
                <a:latin typeface="Consolas" panose="020B0609020204030204" pitchFamily="49" charset="0"/>
                <a:cs typeface="Consolas" panose="020B0609020204030204" pitchFamily="49" charset="0"/>
              </a:rPr>
              <a:t>true</a:t>
            </a:r>
            <a:r>
              <a:rPr lang="en-US" altLang="en-US" sz="2400" b="0" dirty="0">
                <a:solidFill>
                  <a:schemeClr val="tx1"/>
                </a:solidFill>
              </a:rPr>
              <a:t>. </a:t>
            </a:r>
            <a:br>
              <a:rPr lang="en-US" altLang="en-US" sz="2400" b="0" dirty="0">
                <a:solidFill>
                  <a:schemeClr val="tx1"/>
                </a:solidFill>
              </a:rPr>
            </a:br>
            <a:r>
              <a:rPr lang="en-US" altLang="en-US" sz="2400" b="0" dirty="0">
                <a:solidFill>
                  <a:schemeClr val="tx1"/>
                </a:solidFill>
              </a:rPr>
              <a:t> </a:t>
            </a:r>
          </a:p>
          <a:p>
            <a:pPr lvl="1"/>
            <a:r>
              <a:rPr lang="en-US" altLang="en-US" sz="2400" dirty="0">
                <a:solidFill>
                  <a:srgbClr val="0432FF"/>
                </a:solidFill>
                <a:latin typeface="Consolas" panose="020B0609020204030204" pitchFamily="49" charset="0"/>
                <a:cs typeface="Consolas" panose="020B0609020204030204" pitchFamily="49" charset="0"/>
              </a:rPr>
              <a:t>switch </a:t>
            </a:r>
            <a:r>
              <a:rPr lang="en-US" altLang="en-US" sz="2400" dirty="0">
                <a:solidFill>
                  <a:schemeClr val="tx1"/>
                </a:solidFill>
              </a:rPr>
              <a:t>– </a:t>
            </a:r>
            <a:r>
              <a:rPr lang="en-US" altLang="en-US" sz="2400" b="0" dirty="0">
                <a:solidFill>
                  <a:schemeClr val="tx1"/>
                </a:solidFill>
              </a:rPr>
              <a:t>lets the value of a variable determine where the program will branch to.</a:t>
            </a:r>
          </a:p>
          <a:p>
            <a:pPr eaLnBrk="1" hangingPunct="1">
              <a:spcBef>
                <a:spcPct val="75000"/>
              </a:spcBef>
            </a:pPr>
            <a:endParaRPr lang="en-US" altLang="en-US" dirty="0">
              <a:solidFill>
                <a:schemeClr val="tx1"/>
              </a:solidFill>
            </a:endParaRPr>
          </a:p>
        </p:txBody>
      </p:sp>
    </p:spTree>
    <p:extLst>
      <p:ext uri="{BB962C8B-B14F-4D97-AF65-F5344CB8AC3E}">
        <p14:creationId xmlns:p14="http://schemas.microsoft.com/office/powerpoint/2010/main" val="3021400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3C63BE-34C1-F54C-A550-B82AD49ABAFC}"/>
              </a:ext>
            </a:extLst>
          </p:cNvPr>
          <p:cNvSpPr>
            <a:spLocks noGrp="1"/>
          </p:cNvSpPr>
          <p:nvPr>
            <p:ph type="title"/>
          </p:nvPr>
        </p:nvSpPr>
        <p:spPr/>
        <p:txBody>
          <a:bodyPr>
            <a:normAutofit/>
          </a:bodyPr>
          <a:lstStyle/>
          <a:p>
            <a:r>
              <a:rPr lang="en-US" sz="3600" b="1" dirty="0"/>
              <a:t>3. Relational Operators</a:t>
            </a:r>
          </a:p>
        </p:txBody>
      </p:sp>
      <p:sp>
        <p:nvSpPr>
          <p:cNvPr id="8" name="Content Placeholder 7">
            <a:extLst>
              <a:ext uri="{FF2B5EF4-FFF2-40B4-BE49-F238E27FC236}">
                <a16:creationId xmlns:a16="http://schemas.microsoft.com/office/drawing/2014/main" id="{4C912422-0C59-9240-A446-FE5D2B8C66BB}"/>
              </a:ext>
            </a:extLst>
          </p:cNvPr>
          <p:cNvSpPr>
            <a:spLocks noGrp="1"/>
          </p:cNvSpPr>
          <p:nvPr>
            <p:ph idx="1"/>
          </p:nvPr>
        </p:nvSpPr>
        <p:spPr>
          <a:xfrm>
            <a:off x="823823" y="1736725"/>
            <a:ext cx="7543800" cy="4022725"/>
          </a:xfrm>
        </p:spPr>
        <p:txBody>
          <a:bodyPr vert="horz" lIns="91440" tIns="45720" rIns="91440" bIns="45720" rtlCol="0" anchor="t">
            <a:normAutofit fontScale="92500" lnSpcReduction="10000"/>
          </a:bodyPr>
          <a:lstStyle/>
          <a:p>
            <a:pPr>
              <a:lnSpc>
                <a:spcPct val="100000"/>
              </a:lnSpc>
              <a:spcBef>
                <a:spcPts val="15"/>
              </a:spcBef>
            </a:pPr>
            <a:r>
              <a:rPr lang="en-US" dirty="0">
                <a:latin typeface="Arial"/>
                <a:cs typeface="Arial"/>
              </a:rPr>
              <a:t>Create a </a:t>
            </a:r>
            <a:r>
              <a:rPr lang="en-US" dirty="0">
                <a:solidFill>
                  <a:srgbClr val="0432FF"/>
                </a:solidFill>
                <a:latin typeface="Consolas"/>
                <a:cs typeface="Consolas" panose="020B0609020204030204" pitchFamily="49" charset="0"/>
              </a:rPr>
              <a:t>true</a:t>
            </a:r>
            <a:r>
              <a:rPr lang="en-US" dirty="0">
                <a:latin typeface="Arial"/>
                <a:cs typeface="Arial"/>
              </a:rPr>
              <a:t> or </a:t>
            </a:r>
            <a:r>
              <a:rPr lang="en-US" dirty="0">
                <a:solidFill>
                  <a:srgbClr val="0432FF"/>
                </a:solidFill>
                <a:latin typeface="Consolas"/>
                <a:cs typeface="Consolas" panose="020B0609020204030204" pitchFamily="49" charset="0"/>
              </a:rPr>
              <a:t>false</a:t>
            </a:r>
            <a:r>
              <a:rPr lang="en-US" dirty="0">
                <a:latin typeface="Arial"/>
                <a:cs typeface="Arial"/>
              </a:rPr>
              <a:t> using a relational operator:</a:t>
            </a:r>
            <a:br>
              <a:rPr lang="en-US" dirty="0">
                <a:latin typeface="Arial"/>
                <a:cs typeface="Arial"/>
              </a:rPr>
            </a:br>
            <a:endParaRPr lang="en-US" dirty="0">
              <a:latin typeface="Arial"/>
              <a:cs typeface="Arial"/>
            </a:endParaRPr>
          </a:p>
          <a:p>
            <a:pPr marL="469265">
              <a:lnSpc>
                <a:spcPct val="100000"/>
              </a:lnSpc>
              <a:spcBef>
                <a:spcPts val="15"/>
              </a:spcBef>
              <a:spcAft>
                <a:spcPts val="0"/>
              </a:spcAft>
            </a:pPr>
            <a:r>
              <a:rPr lang="en-US" dirty="0">
                <a:latin typeface="Arial"/>
                <a:cs typeface="Arial"/>
              </a:rPr>
              <a:t>	&gt;</a:t>
            </a:r>
            <a:r>
              <a:rPr lang="en-US" spc="-15" dirty="0">
                <a:latin typeface="Arial"/>
                <a:cs typeface="Arial"/>
              </a:rPr>
              <a:t> 	</a:t>
            </a:r>
            <a:r>
              <a:rPr lang="en-US" dirty="0">
                <a:latin typeface="Arial"/>
                <a:cs typeface="Arial"/>
              </a:rPr>
              <a:t>gre</a:t>
            </a:r>
            <a:r>
              <a:rPr lang="en-US" spc="5" dirty="0">
                <a:latin typeface="Arial"/>
                <a:cs typeface="Arial"/>
              </a:rPr>
              <a:t>a</a:t>
            </a:r>
            <a:r>
              <a:rPr lang="en-US" dirty="0">
                <a:latin typeface="Arial"/>
                <a:cs typeface="Arial"/>
              </a:rPr>
              <a:t>ter </a:t>
            </a:r>
            <a:r>
              <a:rPr lang="en-US" spc="-15" dirty="0">
                <a:latin typeface="Arial"/>
                <a:cs typeface="Arial"/>
              </a:rPr>
              <a:t>t</a:t>
            </a:r>
            <a:r>
              <a:rPr lang="en-US" dirty="0">
                <a:latin typeface="Arial"/>
                <a:cs typeface="Arial"/>
              </a:rPr>
              <a:t>h</a:t>
            </a:r>
            <a:r>
              <a:rPr lang="en-US" spc="5" dirty="0">
                <a:latin typeface="Arial"/>
                <a:cs typeface="Arial"/>
              </a:rPr>
              <a:t>a</a:t>
            </a:r>
            <a:r>
              <a:rPr lang="en-US" dirty="0">
                <a:latin typeface="Arial"/>
                <a:cs typeface="Arial"/>
              </a:rPr>
              <a:t>n</a:t>
            </a:r>
          </a:p>
          <a:p>
            <a:pPr marL="469265">
              <a:lnSpc>
                <a:spcPct val="100000"/>
              </a:lnSpc>
              <a:spcAft>
                <a:spcPts val="0"/>
              </a:spcAft>
            </a:pPr>
            <a:r>
              <a:rPr lang="en-US" dirty="0">
                <a:latin typeface="Arial"/>
                <a:cs typeface="Arial"/>
              </a:rPr>
              <a:t>	&lt;</a:t>
            </a:r>
            <a:r>
              <a:rPr lang="en-US" spc="-15" dirty="0">
                <a:latin typeface="Arial"/>
                <a:cs typeface="Arial"/>
              </a:rPr>
              <a:t> 	</a:t>
            </a:r>
            <a:r>
              <a:rPr lang="en-US" dirty="0">
                <a:latin typeface="Arial"/>
                <a:cs typeface="Arial"/>
              </a:rPr>
              <a:t>le</a:t>
            </a:r>
            <a:r>
              <a:rPr lang="en-US" spc="5" dirty="0">
                <a:latin typeface="Arial"/>
                <a:cs typeface="Arial"/>
              </a:rPr>
              <a:t>s</a:t>
            </a:r>
            <a:r>
              <a:rPr lang="en-US" dirty="0">
                <a:latin typeface="Arial"/>
                <a:cs typeface="Arial"/>
              </a:rPr>
              <a:t>s</a:t>
            </a:r>
            <a:r>
              <a:rPr lang="en-US" spc="-10" dirty="0">
                <a:latin typeface="Arial"/>
                <a:cs typeface="Arial"/>
              </a:rPr>
              <a:t> </a:t>
            </a:r>
            <a:r>
              <a:rPr lang="en-US" dirty="0">
                <a:latin typeface="Arial"/>
                <a:cs typeface="Arial"/>
              </a:rPr>
              <a:t>than</a:t>
            </a:r>
          </a:p>
          <a:p>
            <a:pPr marL="469265">
              <a:lnSpc>
                <a:spcPct val="100000"/>
              </a:lnSpc>
              <a:spcAft>
                <a:spcPts val="0"/>
              </a:spcAft>
            </a:pPr>
            <a:r>
              <a:rPr lang="en-US" dirty="0">
                <a:latin typeface="Arial"/>
                <a:cs typeface="Arial"/>
              </a:rPr>
              <a:t>	==</a:t>
            </a:r>
            <a:r>
              <a:rPr lang="en-US" spc="-25" dirty="0">
                <a:latin typeface="Arial"/>
                <a:cs typeface="Arial"/>
              </a:rPr>
              <a:t> 	</a:t>
            </a:r>
            <a:r>
              <a:rPr lang="en-US" dirty="0">
                <a:latin typeface="Arial"/>
                <a:cs typeface="Arial"/>
              </a:rPr>
              <a:t>eq</a:t>
            </a:r>
            <a:r>
              <a:rPr lang="en-US" spc="5" dirty="0">
                <a:latin typeface="Arial"/>
                <a:cs typeface="Arial"/>
              </a:rPr>
              <a:t>u</a:t>
            </a:r>
            <a:r>
              <a:rPr lang="en-US" dirty="0">
                <a:latin typeface="Arial"/>
                <a:cs typeface="Arial"/>
              </a:rPr>
              <a:t>als</a:t>
            </a:r>
          </a:p>
          <a:p>
            <a:pPr marL="469265">
              <a:lnSpc>
                <a:spcPct val="100000"/>
              </a:lnSpc>
            </a:pPr>
            <a:r>
              <a:rPr lang="en-US" dirty="0">
                <a:latin typeface="Arial"/>
                <a:cs typeface="Arial"/>
              </a:rPr>
              <a:t>.equals( ) method for strings</a:t>
            </a:r>
          </a:p>
          <a:p>
            <a:pPr marL="469265">
              <a:lnSpc>
                <a:spcPct val="100000"/>
              </a:lnSpc>
              <a:spcAft>
                <a:spcPts val="0"/>
              </a:spcAft>
            </a:pPr>
            <a:r>
              <a:rPr lang="en-US" dirty="0">
                <a:latin typeface="Arial"/>
                <a:cs typeface="Arial"/>
              </a:rPr>
              <a:t>	!= 	not eq</a:t>
            </a:r>
            <a:r>
              <a:rPr lang="en-US" spc="5" dirty="0">
                <a:latin typeface="Arial"/>
                <a:cs typeface="Arial"/>
              </a:rPr>
              <a:t>u</a:t>
            </a:r>
            <a:r>
              <a:rPr lang="en-US" dirty="0">
                <a:latin typeface="Arial"/>
                <a:cs typeface="Arial"/>
              </a:rPr>
              <a:t>al</a:t>
            </a:r>
          </a:p>
          <a:p>
            <a:pPr marL="469265">
              <a:lnSpc>
                <a:spcPct val="100000"/>
              </a:lnSpc>
              <a:spcAft>
                <a:spcPts val="0"/>
              </a:spcAft>
            </a:pPr>
            <a:r>
              <a:rPr lang="en-US" dirty="0">
                <a:latin typeface="Arial"/>
                <a:cs typeface="Arial"/>
              </a:rPr>
              <a:t>	&gt;=</a:t>
            </a:r>
            <a:r>
              <a:rPr lang="en-US" spc="-20" dirty="0">
                <a:latin typeface="Arial"/>
                <a:cs typeface="Arial"/>
              </a:rPr>
              <a:t> 	</a:t>
            </a:r>
            <a:r>
              <a:rPr lang="en-US" dirty="0">
                <a:latin typeface="Arial"/>
                <a:cs typeface="Arial"/>
              </a:rPr>
              <a:t>gre</a:t>
            </a:r>
            <a:r>
              <a:rPr lang="en-US" spc="5" dirty="0">
                <a:latin typeface="Arial"/>
                <a:cs typeface="Arial"/>
              </a:rPr>
              <a:t>a</a:t>
            </a:r>
            <a:r>
              <a:rPr lang="en-US" dirty="0">
                <a:latin typeface="Arial"/>
                <a:cs typeface="Arial"/>
              </a:rPr>
              <a:t>ter </a:t>
            </a:r>
            <a:r>
              <a:rPr lang="en-US" spc="-15" dirty="0">
                <a:latin typeface="Arial"/>
                <a:cs typeface="Arial"/>
              </a:rPr>
              <a:t>t</a:t>
            </a:r>
            <a:r>
              <a:rPr lang="en-US" dirty="0">
                <a:latin typeface="Arial"/>
                <a:cs typeface="Arial"/>
              </a:rPr>
              <a:t>h</a:t>
            </a:r>
            <a:r>
              <a:rPr lang="en-US" spc="5" dirty="0">
                <a:latin typeface="Arial"/>
                <a:cs typeface="Arial"/>
              </a:rPr>
              <a:t>a</a:t>
            </a:r>
            <a:r>
              <a:rPr lang="en-US" dirty="0">
                <a:latin typeface="Arial"/>
                <a:cs typeface="Arial"/>
              </a:rPr>
              <a:t>n</a:t>
            </a:r>
            <a:r>
              <a:rPr lang="en-US" spc="10" dirty="0">
                <a:latin typeface="Arial"/>
                <a:cs typeface="Arial"/>
              </a:rPr>
              <a:t> </a:t>
            </a:r>
            <a:r>
              <a:rPr lang="en-US" dirty="0">
                <a:latin typeface="Arial"/>
                <a:cs typeface="Arial"/>
              </a:rPr>
              <a:t>or eq</a:t>
            </a:r>
            <a:r>
              <a:rPr lang="en-US" spc="5" dirty="0">
                <a:latin typeface="Arial"/>
                <a:cs typeface="Arial"/>
              </a:rPr>
              <a:t>u</a:t>
            </a:r>
            <a:r>
              <a:rPr lang="en-US" dirty="0">
                <a:latin typeface="Arial"/>
                <a:cs typeface="Arial"/>
              </a:rPr>
              <a:t>al</a:t>
            </a:r>
          </a:p>
          <a:p>
            <a:pPr marL="469265">
              <a:lnSpc>
                <a:spcPct val="100000"/>
              </a:lnSpc>
              <a:spcAft>
                <a:spcPts val="0"/>
              </a:spcAft>
            </a:pPr>
            <a:r>
              <a:rPr lang="en-US" dirty="0">
                <a:latin typeface="Arial"/>
                <a:cs typeface="Arial"/>
              </a:rPr>
              <a:t>	&lt;=</a:t>
            </a:r>
            <a:r>
              <a:rPr lang="en-US" spc="-25" dirty="0">
                <a:latin typeface="Arial"/>
                <a:cs typeface="Arial"/>
              </a:rPr>
              <a:t> 	</a:t>
            </a:r>
            <a:r>
              <a:rPr lang="en-US" dirty="0">
                <a:latin typeface="Arial"/>
                <a:cs typeface="Arial"/>
              </a:rPr>
              <a:t>less</a:t>
            </a:r>
            <a:r>
              <a:rPr lang="en-US" spc="-10" dirty="0">
                <a:latin typeface="Arial"/>
                <a:cs typeface="Arial"/>
              </a:rPr>
              <a:t> </a:t>
            </a:r>
            <a:r>
              <a:rPr lang="en-US" dirty="0">
                <a:latin typeface="Arial"/>
                <a:cs typeface="Arial"/>
              </a:rPr>
              <a:t>than</a:t>
            </a:r>
            <a:r>
              <a:rPr lang="en-US" spc="5" dirty="0">
                <a:latin typeface="Arial"/>
                <a:cs typeface="Arial"/>
              </a:rPr>
              <a:t> </a:t>
            </a:r>
            <a:r>
              <a:rPr lang="en-US" dirty="0">
                <a:latin typeface="Arial"/>
                <a:cs typeface="Arial"/>
              </a:rPr>
              <a:t>or equal</a:t>
            </a:r>
            <a:br>
              <a:rPr lang="en-US" dirty="0">
                <a:latin typeface="Arial"/>
                <a:cs typeface="Arial"/>
              </a:rPr>
            </a:br>
            <a:endParaRPr lang="en-US" dirty="0">
              <a:latin typeface="Arial"/>
              <a:cs typeface="Arial"/>
            </a:endParaRPr>
          </a:p>
          <a:p>
            <a:pPr lvl="0">
              <a:spcBef>
                <a:spcPct val="20000"/>
              </a:spcBef>
              <a:spcAft>
                <a:spcPct val="0"/>
              </a:spcAft>
              <a:buClr>
                <a:srgbClr val="C40C42"/>
              </a:buClr>
            </a:pPr>
            <a:r>
              <a:rPr lang="en-US" altLang="en-US" sz="1800" b="1" dirty="0">
                <a:solidFill>
                  <a:srgbClr val="DE2C28"/>
                </a:solidFill>
                <a:latin typeface="Arial"/>
              </a:rPr>
              <a:t>Note the difference between the equality operator (</a:t>
            </a:r>
            <a:r>
              <a:rPr lang="en-US" altLang="en-US" sz="1800" b="1" dirty="0">
                <a:solidFill>
                  <a:srgbClr val="DE2C28"/>
                </a:solidFill>
                <a:latin typeface="Courier New"/>
                <a:cs typeface="Courier New"/>
              </a:rPr>
              <a:t>==</a:t>
            </a:r>
            <a:r>
              <a:rPr lang="en-US" altLang="en-US" sz="1800" b="1" dirty="0">
                <a:solidFill>
                  <a:srgbClr val="DE2C28"/>
                </a:solidFill>
                <a:latin typeface="Arial"/>
              </a:rPr>
              <a:t>) and the assignment operator (</a:t>
            </a:r>
            <a:r>
              <a:rPr lang="en-US" altLang="en-US" sz="1800" b="1" dirty="0">
                <a:solidFill>
                  <a:srgbClr val="DE2C28"/>
                </a:solidFill>
                <a:latin typeface="Courier New"/>
                <a:cs typeface="Courier New"/>
              </a:rPr>
              <a:t>=</a:t>
            </a:r>
            <a:r>
              <a:rPr lang="en-US" altLang="en-US" sz="1800" b="1" dirty="0">
                <a:solidFill>
                  <a:srgbClr val="DE2C28"/>
                </a:solidFill>
                <a:latin typeface="Arial"/>
              </a:rPr>
              <a:t>)</a:t>
            </a:r>
          </a:p>
          <a:p>
            <a:endParaRPr lang="en-US" dirty="0"/>
          </a:p>
        </p:txBody>
      </p:sp>
    </p:spTree>
    <p:extLst>
      <p:ext uri="{BB962C8B-B14F-4D97-AF65-F5344CB8AC3E}">
        <p14:creationId xmlns:p14="http://schemas.microsoft.com/office/powerpoint/2010/main" val="2311195950"/>
      </p:ext>
    </p:extLst>
  </p:cSld>
  <p:clrMapOvr>
    <a:masterClrMapping/>
  </p:clrMapOvr>
</p:sld>
</file>

<file path=ppt/theme/theme1.xml><?xml version="1.0" encoding="utf-8"?>
<a:theme xmlns:a="http://schemas.openxmlformats.org/drawingml/2006/main" name="PPT2_16to9">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PPT2_16to9</Template>
  <TotalTime>7958</TotalTime>
  <Words>3284</Words>
  <Application>Microsoft Macintosh PowerPoint</Application>
  <PresentationFormat>On-screen Show (4:3)</PresentationFormat>
  <Paragraphs>441</Paragraphs>
  <Slides>53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Calibri Light</vt:lpstr>
      <vt:lpstr>Consolas</vt:lpstr>
      <vt:lpstr>Courier New</vt:lpstr>
      <vt:lpstr>PPT2_16to9</vt:lpstr>
      <vt:lpstr>Module 3 </vt:lpstr>
      <vt:lpstr>Reminder</vt:lpstr>
      <vt:lpstr>Motivation</vt:lpstr>
      <vt:lpstr>Topics</vt:lpstr>
      <vt:lpstr>1.  Flow of Control</vt:lpstr>
      <vt:lpstr>A Flow Diagram</vt:lpstr>
      <vt:lpstr>2. The Boolean</vt:lpstr>
      <vt:lpstr>2.  Selection Statements</vt:lpstr>
      <vt:lpstr>3. Relational Operators</vt:lpstr>
      <vt:lpstr>Relational Operators Example</vt:lpstr>
      <vt:lpstr>Relational Operators Example</vt:lpstr>
      <vt:lpstr>4. Logical Operators</vt:lpstr>
      <vt:lpstr>Logical Operators (NOT)</vt:lpstr>
      <vt:lpstr>Logical Operators (AND and OR)</vt:lpstr>
      <vt:lpstr>Logical Operators</vt:lpstr>
      <vt:lpstr>Logical Operators in Boolean Expressions</vt:lpstr>
      <vt:lpstr>Boolean Expressions</vt:lpstr>
      <vt:lpstr>5.  Order of Precedence of Arithmetic, Comparison, and Logical Operators</vt:lpstr>
      <vt:lpstr>Operator Precedence</vt:lpstr>
      <vt:lpstr>Notes on Indentation</vt:lpstr>
      <vt:lpstr>6. Logic of an IF Statement</vt:lpstr>
      <vt:lpstr>Now Let’s Do Something!</vt:lpstr>
      <vt:lpstr>Problem Statement</vt:lpstr>
      <vt:lpstr>Pseudocode - IF Statement</vt:lpstr>
      <vt:lpstr>Example - if Statement</vt:lpstr>
      <vt:lpstr>Pseudocode – Logical Operators - OR</vt:lpstr>
      <vt:lpstr>Example – Logical Operators - OR</vt:lpstr>
      <vt:lpstr>Expressions that don’t work  (in most languages)</vt:lpstr>
      <vt:lpstr>Pseudocode – Logical Operators - NOT</vt:lpstr>
      <vt:lpstr>Example – Logical Operators - NOT</vt:lpstr>
      <vt:lpstr>7.  Structure of an IF-ELSE Statement</vt:lpstr>
      <vt:lpstr>7. Logic of an IF-ELSE statement</vt:lpstr>
      <vt:lpstr>Problem Redefined</vt:lpstr>
      <vt:lpstr>Pseudocode – IF-ELSE Statement</vt:lpstr>
      <vt:lpstr>Example – if-else (Code Snippet)</vt:lpstr>
      <vt:lpstr>Pseudocode – Logical Operators - AND</vt:lpstr>
      <vt:lpstr>Example – Logical Operators - AND</vt:lpstr>
      <vt:lpstr>8. Structure of an IF-ELSE-IF</vt:lpstr>
      <vt:lpstr>8. Logic of an IF-ELSE-IF</vt:lpstr>
      <vt:lpstr>Problem Redefined</vt:lpstr>
      <vt:lpstr>Pseudocode – IF-ELSE-IF</vt:lpstr>
      <vt:lpstr>Pseudocode – IF-ELSE-IF – BAD VERSION</vt:lpstr>
      <vt:lpstr>Example – if-else-if</vt:lpstr>
      <vt:lpstr>9.  The switch Statement</vt:lpstr>
      <vt:lpstr>9. Structure of a switch</vt:lpstr>
      <vt:lpstr>7. Logic of switch statement</vt:lpstr>
      <vt:lpstr>break Statement</vt:lpstr>
      <vt:lpstr>Default Case</vt:lpstr>
      <vt:lpstr>Switch Statement Expression</vt:lpstr>
      <vt:lpstr>Problem Redefined</vt:lpstr>
      <vt:lpstr>Pseudocode – switch Statement</vt:lpstr>
      <vt:lpstr>switch Example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CSE1301</dc:title>
  <dc:creator>Jon Preston</dc:creator>
  <cp:lastModifiedBy>Douglas Malcolm</cp:lastModifiedBy>
  <cp:revision>371</cp:revision>
  <dcterms:created xsi:type="dcterms:W3CDTF">2017-03-19T10:32:05Z</dcterms:created>
  <dcterms:modified xsi:type="dcterms:W3CDTF">2022-06-06T14:22:08Z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2012-04-21T00:00:00Z</vt:filetime>
  </property>
  <property fmtid="{D5CDD505-2E9C-101B-9397-08002B2CF9AE}" pid="3" name="LastSaved">
    <vt:filetime>2017-03-19T00:00:00Z</vt:filetime>
  </property>
</Properties>
</file>