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80"/>
  </p:notesMasterIdLst>
  <p:handoutMasterIdLst>
    <p:handoutMasterId r:id="rId81"/>
  </p:handoutMasterIdLst>
  <p:sldIdLst>
    <p:sldId id="420" r:id="rId2"/>
    <p:sldId id="422" r:id="rId3"/>
    <p:sldId id="424" r:id="rId4"/>
    <p:sldId id="425" r:id="rId5"/>
    <p:sldId id="419" r:id="rId6"/>
    <p:sldId id="426" r:id="rId7"/>
    <p:sldId id="421" r:id="rId8"/>
    <p:sldId id="427" r:id="rId9"/>
    <p:sldId id="429" r:id="rId10"/>
    <p:sldId id="536" r:id="rId11"/>
    <p:sldId id="435" r:id="rId12"/>
    <p:sldId id="477" r:id="rId13"/>
    <p:sldId id="478" r:id="rId14"/>
    <p:sldId id="479" r:id="rId15"/>
    <p:sldId id="438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440" r:id="rId43"/>
    <p:sldId id="441" r:id="rId44"/>
    <p:sldId id="539" r:id="rId45"/>
    <p:sldId id="443" r:id="rId46"/>
    <p:sldId id="509" r:id="rId47"/>
    <p:sldId id="510" r:id="rId48"/>
    <p:sldId id="511" r:id="rId49"/>
    <p:sldId id="512" r:id="rId50"/>
    <p:sldId id="513" r:id="rId51"/>
    <p:sldId id="515" r:id="rId52"/>
    <p:sldId id="516" r:id="rId53"/>
    <p:sldId id="517" r:id="rId54"/>
    <p:sldId id="518" r:id="rId55"/>
    <p:sldId id="519" r:id="rId56"/>
    <p:sldId id="520" r:id="rId57"/>
    <p:sldId id="521" r:id="rId58"/>
    <p:sldId id="522" r:id="rId59"/>
    <p:sldId id="523" r:id="rId60"/>
    <p:sldId id="524" r:id="rId61"/>
    <p:sldId id="525" r:id="rId62"/>
    <p:sldId id="534" r:id="rId63"/>
    <p:sldId id="526" r:id="rId64"/>
    <p:sldId id="527" r:id="rId65"/>
    <p:sldId id="528" r:id="rId66"/>
    <p:sldId id="529" r:id="rId67"/>
    <p:sldId id="530" r:id="rId68"/>
    <p:sldId id="531" r:id="rId69"/>
    <p:sldId id="532" r:id="rId70"/>
    <p:sldId id="533" r:id="rId71"/>
    <p:sldId id="445" r:id="rId72"/>
    <p:sldId id="446" r:id="rId73"/>
    <p:sldId id="537" r:id="rId74"/>
    <p:sldId id="448" r:id="rId75"/>
    <p:sldId id="449" r:id="rId76"/>
    <p:sldId id="450" r:id="rId77"/>
    <p:sldId id="538" r:id="rId78"/>
    <p:sldId id="472" r:id="rId7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113E0-E497-B949-B4ED-B6614E1A933F}" v="4" dt="2021-09-24T14:09:38.9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1" autoAdjust="0"/>
    <p:restoredTop sz="94745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10/7/2022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10/7/2022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43E83-1B97-CD47-9A6A-7D3D30D0DBD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36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93FB9F4-D0D0-924A-AFDC-C4EF15BF9237}" type="slidenum">
              <a:rPr lang="es-PE" altLang="en-US" sz="1200"/>
              <a:pPr eaLnBrk="1" hangingPunct="1"/>
              <a:t>23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59964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CA4C985-FE71-AE40-BE7A-B13CF4A172B5}" type="slidenum">
              <a:rPr lang="es-PE" altLang="en-US" sz="1200"/>
              <a:pPr eaLnBrk="1" hangingPunct="1"/>
              <a:t>24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40582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6FA1297-1CB7-F64D-B671-820145F246D6}" type="slidenum">
              <a:rPr lang="es-PE" altLang="en-US" sz="1200"/>
              <a:pPr eaLnBrk="1" hangingPunct="1"/>
              <a:t>25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77408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24CBB9F-91F6-DC44-8CB4-CC9A62E91B33}" type="slidenum">
              <a:rPr lang="es-PE" altLang="en-US" sz="1200"/>
              <a:pPr eaLnBrk="1" hangingPunct="1"/>
              <a:t>26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38464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78207A9-6AA6-4443-8018-4FF1FC1592E8}" type="slidenum">
              <a:rPr lang="es-PE" altLang="en-US" sz="1200"/>
              <a:pPr eaLnBrk="1" hangingPunct="1"/>
              <a:t>27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576358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AE383B6-31CF-A14E-B8F6-40C5AE9AD101}" type="slidenum">
              <a:rPr lang="es-PE" altLang="en-US" sz="1200"/>
              <a:pPr eaLnBrk="1" hangingPunct="1"/>
              <a:t>28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2968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6D8252E-E23F-2E47-87F5-A27F345E7419}" type="slidenum">
              <a:rPr lang="es-PE" altLang="en-US" sz="1200"/>
              <a:pPr eaLnBrk="1" hangingPunct="1"/>
              <a:t>29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225506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52251CC-0879-614C-8F7F-73784AA56D9E}" type="slidenum">
              <a:rPr lang="es-PE" altLang="en-US" sz="1200"/>
              <a:pPr eaLnBrk="1" hangingPunct="1"/>
              <a:t>30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788136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5251852-1930-E84F-9C9F-B131DC8876FD}" type="slidenum">
              <a:rPr lang="es-PE" altLang="en-US" sz="1200"/>
              <a:pPr eaLnBrk="1" hangingPunct="1"/>
              <a:t>31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671309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0DDBE76-DC5E-BB4D-9A24-00711E8E73F4}" type="slidenum">
              <a:rPr lang="es-PE" altLang="en-US" sz="1200"/>
              <a:pPr eaLnBrk="1" hangingPunct="1"/>
              <a:t>32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04313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FB9B97A-76C3-2D47-BC49-420F7F09EFAD}" type="slidenum">
              <a:rPr lang="es-PE" altLang="en-US" sz="1200"/>
              <a:pPr eaLnBrk="1" hangingPunct="1"/>
              <a:t>12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408489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7E8956C-8937-7B4F-81AF-627D4EC62A94}" type="slidenum">
              <a:rPr lang="es-PE" altLang="en-US" sz="1200"/>
              <a:pPr eaLnBrk="1" hangingPunct="1"/>
              <a:t>33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320192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5F3CB0B-4946-7646-9503-F8FD0FF50CAC}" type="slidenum">
              <a:rPr lang="es-PE" altLang="en-US" sz="1200"/>
              <a:pPr eaLnBrk="1" hangingPunct="1"/>
              <a:t>34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747743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38C9DBA-3C8B-B24C-A76D-6BB87EA724A7}" type="slidenum">
              <a:rPr lang="es-PE" altLang="en-US" sz="1200"/>
              <a:pPr eaLnBrk="1" hangingPunct="1"/>
              <a:t>35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05913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BE04600-47C1-814A-9240-702D7A161078}" type="slidenum">
              <a:rPr lang="es-PE" altLang="en-US" sz="1200"/>
              <a:pPr eaLnBrk="1" hangingPunct="1"/>
              <a:t>36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615887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A7B46DC-731A-D041-B8FF-E03D8C2B568D}" type="slidenum">
              <a:rPr lang="es-PE" altLang="en-US" sz="1200"/>
              <a:pPr eaLnBrk="1" hangingPunct="1"/>
              <a:t>37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814169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5B7FC6B-FE35-6146-B403-C2DF32856073}" type="slidenum">
              <a:rPr lang="es-PE" altLang="en-US" sz="1200"/>
              <a:pPr eaLnBrk="1" hangingPunct="1"/>
              <a:t>38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814547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EBF489B-1A4C-7C48-A6B7-0F3CFE2A7E3B}" type="slidenum">
              <a:rPr lang="es-PE" altLang="en-US" sz="1200"/>
              <a:pPr eaLnBrk="1" hangingPunct="1"/>
              <a:t>39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958189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EBF489B-1A4C-7C48-A6B7-0F3CFE2A7E3B}" type="slidenum">
              <a:rPr lang="es-PE" altLang="en-US" sz="1200"/>
              <a:pPr eaLnBrk="1" hangingPunct="1"/>
              <a:t>40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2136929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3DC71D3-8AB0-5E45-BD30-225A73A4BEA4}" type="slidenum">
              <a:rPr lang="es-PE" altLang="en-US" sz="1200"/>
              <a:pPr eaLnBrk="1" hangingPunct="1"/>
              <a:t>46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773583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B94069E-11EE-C24D-9408-0603290EDE3E}" type="slidenum">
              <a:rPr lang="es-PE" altLang="en-US" sz="1200"/>
              <a:pPr eaLnBrk="1" hangingPunct="1"/>
              <a:t>47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67743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69A59DC-B3C2-BF43-83F8-C947BF4EB9A5}" type="slidenum">
              <a:rPr lang="es-PE" altLang="en-US" sz="1200"/>
              <a:pPr eaLnBrk="1" hangingPunct="1"/>
              <a:t>16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51822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CD210A9-4444-7A40-8720-80D9FC56EA52}" type="slidenum">
              <a:rPr lang="es-PE" altLang="en-US" sz="1200"/>
              <a:pPr eaLnBrk="1" hangingPunct="1"/>
              <a:t>48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862937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1314616-22B2-5C40-9619-F5972C6C5A19}" type="slidenum">
              <a:rPr lang="es-PE" altLang="en-US" sz="1200"/>
              <a:pPr eaLnBrk="1" hangingPunct="1"/>
              <a:t>49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807881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068F40D-3B88-0C4A-BAAA-00524C672DB8}" type="slidenum">
              <a:rPr lang="es-PE" altLang="en-US" sz="1200"/>
              <a:pPr eaLnBrk="1" hangingPunct="1"/>
              <a:t>50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233898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705824C-BFF2-B447-BFDC-8BE4EB348640}" type="slidenum">
              <a:rPr lang="es-PE" altLang="en-US" sz="1200"/>
              <a:pPr eaLnBrk="1" hangingPunct="1"/>
              <a:t>51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890039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0133424-546B-0D47-9637-3C447D8A01BC}" type="slidenum">
              <a:rPr lang="es-PE" altLang="en-US" sz="1200"/>
              <a:pPr eaLnBrk="1" hangingPunct="1"/>
              <a:t>52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129800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B5DF1E5-CF03-C645-BAE7-B5FEE08D6697}" type="slidenum">
              <a:rPr lang="es-PE" altLang="en-US" sz="1200"/>
              <a:pPr eaLnBrk="1" hangingPunct="1"/>
              <a:t>53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103055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DFB602C-6A70-6248-AD63-F41CBDFCE231}" type="slidenum">
              <a:rPr lang="es-PE" altLang="en-US" sz="1200"/>
              <a:pPr eaLnBrk="1" hangingPunct="1"/>
              <a:t>54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947468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BF76D9D-C85C-2745-99E5-6C1602BFDEB4}" type="slidenum">
              <a:rPr lang="es-PE" altLang="en-US" sz="1200"/>
              <a:pPr eaLnBrk="1" hangingPunct="1"/>
              <a:t>55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2066380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60E8FFA-50E8-F84A-869C-FCB55D9A5135}" type="slidenum">
              <a:rPr lang="es-PE" altLang="en-US" sz="1200"/>
              <a:pPr eaLnBrk="1" hangingPunct="1"/>
              <a:t>56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336257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857CC61-F10D-0543-BF9E-5EADD5058E90}" type="slidenum">
              <a:rPr lang="es-PE" altLang="en-US" sz="1200"/>
              <a:pPr eaLnBrk="1" hangingPunct="1"/>
              <a:t>57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94786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9BD8F85-1AEE-F945-9FFC-67305CC542DC}" type="slidenum">
              <a:rPr lang="es-PE" altLang="en-US" sz="1200"/>
              <a:pPr eaLnBrk="1" hangingPunct="1"/>
              <a:t>17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2060876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9392DEE-8CEA-B94D-873D-73800EA95100}" type="slidenum">
              <a:rPr lang="es-PE" altLang="en-US" sz="1200"/>
              <a:pPr eaLnBrk="1" hangingPunct="1"/>
              <a:t>58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07173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68094FE-4653-5B49-978F-74E8F8621D19}" type="slidenum">
              <a:rPr lang="es-PE" altLang="en-US" sz="1200"/>
              <a:pPr eaLnBrk="1" hangingPunct="1"/>
              <a:t>59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9726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67F2185-ECF9-C148-97C6-371C3CCC9512}" type="slidenum">
              <a:rPr lang="es-PE" altLang="en-US" sz="1200"/>
              <a:pPr eaLnBrk="1" hangingPunct="1"/>
              <a:t>60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2014146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689D2AD-C540-0140-8280-D4FDE56C56C0}" type="slidenum">
              <a:rPr lang="es-PE" altLang="en-US" sz="1200"/>
              <a:pPr eaLnBrk="1" hangingPunct="1"/>
              <a:t>61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0430550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C16E24D-4AC2-E642-8DC1-EF39C7BA518F}" type="slidenum">
              <a:rPr lang="es-PE" altLang="en-US" sz="1200"/>
              <a:pPr eaLnBrk="1" hangingPunct="1"/>
              <a:t>63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027717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59B62CA-0B84-3C4B-BFB2-A79E700A5501}" type="slidenum">
              <a:rPr lang="es-PE" altLang="en-US" sz="1200"/>
              <a:pPr eaLnBrk="1" hangingPunct="1"/>
              <a:t>64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694642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C73C11D-669F-A346-964B-9A9452B6C69C}" type="slidenum">
              <a:rPr lang="es-PE" altLang="en-US" sz="1200"/>
              <a:pPr eaLnBrk="1" hangingPunct="1"/>
              <a:t>65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4229172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ED44016-B6E2-EC41-80C6-2FFFD01F6678}" type="slidenum">
              <a:rPr lang="es-PE" altLang="en-US" sz="1200"/>
              <a:pPr eaLnBrk="1" hangingPunct="1"/>
              <a:t>66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7968859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0BE266F-F861-F24D-A25D-D5BF6CC42288}" type="slidenum">
              <a:rPr lang="es-PE" altLang="en-US" sz="1200"/>
              <a:pPr eaLnBrk="1" hangingPunct="1"/>
              <a:t>67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341873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8D8592D-6634-DD46-9A4F-A90B37D3456C}" type="slidenum">
              <a:rPr lang="es-PE" altLang="en-US" sz="1200"/>
              <a:pPr eaLnBrk="1" hangingPunct="1"/>
              <a:t>68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39888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9DB1C33-1A4F-2A4B-8D43-2DF46182D87A}" type="slidenum">
              <a:rPr lang="es-PE" altLang="en-US" sz="1200"/>
              <a:pPr eaLnBrk="1" hangingPunct="1"/>
              <a:t>18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3974685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FF6AF43-865A-4A40-8C67-BE26B8B577DD}" type="slidenum">
              <a:rPr lang="es-PE" altLang="en-US" sz="1200"/>
              <a:pPr eaLnBrk="1" hangingPunct="1"/>
              <a:t>69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545232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4F0DEEB-0BD1-7D44-83C5-BB5A0D963810}" type="slidenum">
              <a:rPr lang="es-PE" altLang="en-US" sz="1200"/>
              <a:pPr eaLnBrk="1" hangingPunct="1"/>
              <a:t>70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628039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43E83-1B97-CD47-9A6A-7D3D30D0DBDF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4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BED89D2-C01A-0140-AD77-663B6CA84B2C}" type="slidenum">
              <a:rPr lang="es-PE" altLang="en-US" sz="1200"/>
              <a:pPr eaLnBrk="1" hangingPunct="1"/>
              <a:t>19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21516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4CB5FA9-F446-B24C-B4C2-8A403F4BCEFE}" type="slidenum">
              <a:rPr lang="es-PE" altLang="en-US" sz="1200"/>
              <a:pPr eaLnBrk="1" hangingPunct="1"/>
              <a:t>20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13972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F655312-EE88-244A-8CEB-D5AE21398BD1}" type="slidenum">
              <a:rPr lang="es-PE" altLang="en-US" sz="1200"/>
              <a:pPr eaLnBrk="1" hangingPunct="1"/>
              <a:t>21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169075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A9F9155-1A03-104A-B1CF-8D9CD8EA59A2}" type="slidenum">
              <a:rPr lang="es-PE" altLang="en-US" sz="1200"/>
              <a:pPr eaLnBrk="1" hangingPunct="1"/>
              <a:t>22</a:t>
            </a:fld>
            <a:endParaRPr lang="es-PE" altLang="en-US" sz="1200"/>
          </a:p>
        </p:txBody>
      </p:sp>
    </p:spTree>
    <p:extLst>
      <p:ext uri="{BB962C8B-B14F-4D97-AF65-F5344CB8AC3E}">
        <p14:creationId xmlns:p14="http://schemas.microsoft.com/office/powerpoint/2010/main" val="91603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6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7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5 </a:t>
            </a:r>
            <a:r>
              <a:rPr lang="mr-IN" altLang="en-US" sz="4800" b="1" dirty="0"/>
              <a:t>–</a:t>
            </a:r>
            <a:r>
              <a:rPr lang="en-US" altLang="en-US" sz="4800" b="1" dirty="0"/>
              <a:t> Part 1</a:t>
            </a:r>
            <a:r>
              <a:rPr lang="en-US" altLang="en-US" sz="4745" b="1" dirty="0"/>
              <a:t/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/>
              <a:t>1D Arrays and Lots of Brackets</a:t>
            </a:r>
            <a:endParaRPr lang="en-US" dirty="0"/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543800" y="388706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60" y="151748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52" y="3007345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23DC9A4A-61F4-534D-A612-BA8EB5191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76" y="4594322"/>
            <a:ext cx="794654" cy="8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B93A4EB-478B-4FAB-8F36-2112840F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Array Creation Example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3D52C3-F041-4CB1-9B0E-BD67AECD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093075" cy="4022725"/>
          </a:xfrm>
        </p:spPr>
        <p:txBody>
          <a:bodyPr>
            <a:normAutofit lnSpcReduction="10000"/>
          </a:bodyPr>
          <a:lstStyle/>
          <a:p>
            <a:pPr marL="0" indent="0" algn="l" eaLnBrk="1" hangingPunct="1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1) Create an empty array.  By default, </a:t>
            </a:r>
            <a:r>
              <a:rPr lang="en-US" altLang="en-US" sz="2800" dirty="0">
                <a:solidFill>
                  <a:srgbClr val="FF0000"/>
                </a:solidFill>
              </a:rPr>
              <a:t>leftover random values</a:t>
            </a:r>
            <a:r>
              <a:rPr lang="en-US" altLang="en-US" sz="2800" dirty="0">
                <a:solidFill>
                  <a:srgbClr val="000000"/>
                </a:solidFill>
              </a:rPr>
              <a:t> are stored in the array.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/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	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size = 5; </a:t>
            </a:r>
            <a:r>
              <a:rPr lang="en-US" alt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//so we know the size</a:t>
            </a:r>
            <a:endParaRPr lang="en-US" altLang="en-US" sz="2800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	int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[size];</a:t>
            </a:r>
            <a:endParaRPr lang="en-US" altLang="en-US" sz="2800" dirty="0">
              <a:latin typeface="Consolas" charset="0"/>
              <a:ea typeface="Consolas" charset="0"/>
              <a:cs typeface="Consolas" charset="0"/>
            </a:endParaRPr>
          </a:p>
          <a:p>
            <a:pPr algn="l" eaLnBrk="1" hangingPunct="1"/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2) Creates and initializes in one line.  The stored values are show in { };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	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int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[5]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= {10, 20, 30, 40, 50};</a:t>
            </a:r>
          </a:p>
          <a:p>
            <a:pPr algn="l" eaLnBrk="1" hangingPunct="1"/>
            <a:endParaRPr lang="en-US" altLang="en-US" sz="2800" dirty="0"/>
          </a:p>
          <a:p>
            <a:pPr algn="l" eaLnBrk="1" hangingPunct="1"/>
            <a:endParaRPr lang="en-US" altLang="en-US" dirty="0"/>
          </a:p>
        </p:txBody>
      </p:sp>
      <p:pic>
        <p:nvPicPr>
          <p:cNvPr id="9" name="Picture 8" descr="A logo showing C++" title="C++ Logo">
            <a:extLst>
              <a:ext uri="{FF2B5EF4-FFF2-40B4-BE49-F238E27FC236}">
                <a16:creationId xmlns:a16="http://schemas.microsoft.com/office/drawing/2014/main" id="{4FB0CA54-36A4-2342-9439-7FC63CB25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59" y="642966"/>
            <a:ext cx="852694" cy="9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8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6ED7FC-DAB7-4881-ABB4-D9A2EEC3D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3600" b="1" dirty="0"/>
              <a:t>3. Accessing Information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DC39B04-9849-4AD5-9433-7A40C0643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54923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184" dirty="0"/>
              <a:t>Copy information out of a particular slot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Example:</a:t>
            </a:r>
            <a:br>
              <a:rPr lang="en-US" altLang="en-US" sz="3184" dirty="0"/>
            </a:br>
            <a:endParaRPr lang="en-US" altLang="en-US" sz="3184" dirty="0"/>
          </a:p>
          <a:p>
            <a:pPr marL="739251" lvl="1" defTabSz="45492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786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n-US" sz="2786" dirty="0" err="1">
                <a:latin typeface="Consolas" charset="0"/>
                <a:ea typeface="Consolas" charset="0"/>
                <a:cs typeface="Consolas" charset="0"/>
              </a:rPr>
              <a:t>clientAge</a:t>
            </a:r>
            <a:r>
              <a:rPr lang="en-US" altLang="en-US" sz="2786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786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Integer</a:t>
            </a:r>
          </a:p>
          <a:p>
            <a:pPr marL="739251" lvl="1" defTabSz="45492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786" dirty="0" err="1">
                <a:latin typeface="Consolas" charset="0"/>
                <a:ea typeface="Consolas" charset="0"/>
                <a:cs typeface="Consolas" charset="0"/>
              </a:rPr>
              <a:t>clientAge</a:t>
            </a:r>
            <a:r>
              <a:rPr lang="en-US" altLang="en-US" sz="2786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n-US" sz="2786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786" dirty="0">
                <a:latin typeface="Consolas" charset="0"/>
                <a:ea typeface="Consolas" charset="0"/>
                <a:cs typeface="Consolas" charset="0"/>
              </a:rPr>
              <a:t>[4]</a:t>
            </a:r>
            <a:br>
              <a:rPr lang="en-US" altLang="en-US" sz="2786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2786" dirty="0">
              <a:latin typeface="Consolas" charset="0"/>
              <a:ea typeface="Consolas" charset="0"/>
              <a:cs typeface="Consolas" charset="0"/>
            </a:endParaRP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This copies information from the </a:t>
            </a:r>
            <a:r>
              <a:rPr lang="en-US" altLang="en-US" sz="3184" u="sng" dirty="0"/>
              <a:t>fifth</a:t>
            </a:r>
            <a:r>
              <a:rPr lang="en-US" altLang="en-US" sz="3184" dirty="0"/>
              <a:t> slot (index four) into the variable </a:t>
            </a:r>
            <a:r>
              <a:rPr lang="en-US" altLang="en-US" sz="3184" dirty="0" err="1"/>
              <a:t>clientAge</a:t>
            </a:r>
            <a:endParaRPr lang="en-US" altLang="en-US" sz="3184" dirty="0"/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3184" dirty="0"/>
          </a:p>
        </p:txBody>
      </p:sp>
    </p:spTree>
    <p:extLst>
      <p:ext uri="{BB962C8B-B14F-4D97-AF65-F5344CB8AC3E}">
        <p14:creationId xmlns:p14="http://schemas.microsoft.com/office/powerpoint/2010/main" val="87102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 b="1" dirty="0"/>
              <a:t>4. Initializing a Single Cell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0702" y="1740796"/>
            <a:ext cx="8065695" cy="4022725"/>
          </a:xfrm>
        </p:spPr>
        <p:txBody>
          <a:bodyPr/>
          <a:lstStyle/>
          <a:p>
            <a:pPr eaLnBrk="1" hangingPunct="1"/>
            <a:r>
              <a:rPr lang="en-US" altLang="es-PE" sz="2449" dirty="0"/>
              <a:t>You must specify </a:t>
            </a:r>
            <a:r>
              <a:rPr lang="en-US" altLang="es-PE" sz="2449" u="sng" dirty="0"/>
              <a:t>which index</a:t>
            </a:r>
            <a:r>
              <a:rPr lang="en-US" altLang="es-PE" sz="2449" dirty="0"/>
              <a:t> you are putting information in</a:t>
            </a:r>
          </a:p>
          <a:p>
            <a:pPr eaLnBrk="1" hangingPunct="1"/>
            <a:r>
              <a:rPr lang="en-US" altLang="es-PE" sz="2449" dirty="0"/>
              <a:t>Example:</a:t>
            </a:r>
          </a:p>
          <a:p>
            <a:pPr lvl="1" eaLnBrk="1" hangingPunct="1">
              <a:buFontTx/>
              <a:buNone/>
            </a:pPr>
            <a:r>
              <a:rPr lang="en-US" altLang="es-PE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[50]</a:t>
            </a:r>
          </a:p>
          <a:p>
            <a:pPr lvl="1" eaLnBrk="1" hangingPunct="1">
              <a:buFontTx/>
              <a:buNone/>
            </a:pPr>
            <a:r>
              <a:rPr lang="en-US" altLang="es-PE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  <a:r>
              <a:rPr lang="en-US" altLang="es-PE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] = 12</a:t>
            </a:r>
            <a:endParaRPr lang="en-US" altLang="es-PE" sz="2143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eaLnBrk="1" hangingPunct="1"/>
            <a:r>
              <a:rPr lang="en-US" altLang="es-PE" sz="2449" dirty="0"/>
              <a:t>This </a:t>
            </a:r>
            <a:r>
              <a:rPr lang="en-US" altLang="es-PE" sz="2449" dirty="0">
                <a:solidFill>
                  <a:srgbClr val="FF0000"/>
                </a:solidFill>
              </a:rPr>
              <a:t>WILL NOT work</a:t>
            </a:r>
            <a:r>
              <a:rPr lang="en-US" altLang="es-PE" sz="2449" dirty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s-PE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[50]</a:t>
            </a:r>
          </a:p>
          <a:p>
            <a:pPr lvl="1" eaLnBrk="1" hangingPunct="1">
              <a:buFontTx/>
              <a:buNone/>
            </a:pPr>
            <a:r>
              <a:rPr lang="en-US" altLang="es-PE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12</a:t>
            </a:r>
            <a:endParaRPr lang="en-US" altLang="es-PE" sz="2143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/>
            <a:r>
              <a:rPr lang="en-US" altLang="es-PE" sz="2143" dirty="0"/>
              <a:t>Data type on the left of </a:t>
            </a:r>
            <a:r>
              <a:rPr lang="en-US" altLang="es-PE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s-PE" sz="2143" dirty="0"/>
              <a:t> is an </a:t>
            </a:r>
            <a:r>
              <a:rPr lang="en-US" altLang="es-PE" sz="2143" u="sng" dirty="0">
                <a:solidFill>
                  <a:schemeClr val="tx1"/>
                </a:solidFill>
              </a:rPr>
              <a:t>array</a:t>
            </a:r>
          </a:p>
          <a:p>
            <a:pPr lvl="1" eaLnBrk="1" hangingPunct="1"/>
            <a:r>
              <a:rPr lang="en-US" altLang="es-PE" sz="2143" dirty="0"/>
              <a:t>Data type on right of </a:t>
            </a:r>
            <a:r>
              <a:rPr lang="en-US" altLang="es-PE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s-PE" sz="2143" dirty="0"/>
              <a:t> is an </a:t>
            </a:r>
            <a:r>
              <a:rPr lang="en-US" altLang="es-PE" sz="2143" u="sng" dirty="0">
                <a:solidFill>
                  <a:schemeClr val="tx1"/>
                </a:solidFill>
              </a:rPr>
              <a:t>int</a:t>
            </a:r>
          </a:p>
          <a:p>
            <a:pPr lvl="1" eaLnBrk="1" hangingPunct="1"/>
            <a:r>
              <a:rPr lang="en-US" altLang="es-PE" sz="2143" u="sng" dirty="0">
                <a:solidFill>
                  <a:schemeClr val="tx1"/>
                </a:solidFill>
              </a:rPr>
              <a:t>Common error for students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05298" y="3382827"/>
            <a:ext cx="2916230" cy="466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971790" y="3382827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555036" y="3382827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7138282" y="3382827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388544" y="3382827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97645" y="3032880"/>
            <a:ext cx="312906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446869" y="3032880"/>
            <a:ext cx="312906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1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30115" y="3032880"/>
            <a:ext cx="312906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613361" y="3032880"/>
            <a:ext cx="312906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solidFill>
                  <a:srgbClr val="FF0000"/>
                </a:solidFill>
                <a:latin typeface="Tahoma" charset="0"/>
              </a:rPr>
              <a:t>3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196606" y="3032880"/>
            <a:ext cx="312906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4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813875" y="3382827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…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304774" y="3382827"/>
            <a:ext cx="583246" cy="466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8304774" y="3032880"/>
            <a:ext cx="441146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49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6953588" y="4082723"/>
            <a:ext cx="441146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12</a:t>
            </a:r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 flipH="1" flipV="1">
            <a:off x="6788334" y="3616125"/>
            <a:ext cx="349948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18331" y="4827058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93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2946C68-EDBF-4E94-910F-442DCA8A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Horrible, but works</a:t>
            </a:r>
            <a:r>
              <a:rPr lang="mr-IN" altLang="en-US" b="1" dirty="0"/>
              <a:t>…</a:t>
            </a:r>
            <a:endParaRPr lang="en-US" altLang="en-US" b="1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D8ADDB0-9203-44D7-81D2-D19F280F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4E8F00"/>
                </a:solidFill>
              </a:rPr>
              <a:t>// creates empty array with 5 slots, 0-4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CREATE </a:t>
            </a:r>
            <a:r>
              <a:rPr lang="en-US" altLang="en-US" sz="2400" dirty="0" err="1"/>
              <a:t>myArray</a:t>
            </a:r>
            <a:r>
              <a:rPr lang="en-US" altLang="en-US" sz="2400" dirty="0"/>
              <a:t> [5] </a:t>
            </a:r>
            <a:r>
              <a:rPr lang="en-US" altLang="en-US" sz="2400" dirty="0">
                <a:solidFill>
                  <a:srgbClr val="4E8F00"/>
                </a:solidFill>
              </a:rPr>
              <a:t/>
            </a:r>
            <a:br>
              <a:rPr lang="en-US" altLang="en-US" sz="2400" dirty="0">
                <a:solidFill>
                  <a:srgbClr val="4E8F00"/>
                </a:solidFill>
              </a:rPr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4E8F00"/>
                </a:solidFill>
              </a:rPr>
              <a:t>//Assigns literal values to each index in the array.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err="1"/>
              <a:t>myArray</a:t>
            </a:r>
            <a:r>
              <a:rPr lang="en-US" altLang="en-US" sz="2400" dirty="0"/>
              <a:t>[0] </a:t>
            </a:r>
            <a:r>
              <a:rPr lang="en-US" altLang="es-PE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400" dirty="0"/>
              <a:t> 10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err="1"/>
              <a:t>myArray</a:t>
            </a:r>
            <a:r>
              <a:rPr lang="en-US" altLang="en-US" sz="2400" dirty="0"/>
              <a:t>[1] </a:t>
            </a:r>
            <a:r>
              <a:rPr lang="en-US" altLang="es-PE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400" dirty="0"/>
              <a:t> 20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</a:rPr>
              <a:t>[2] </a:t>
            </a:r>
            <a:r>
              <a:rPr lang="en-US" altLang="es-PE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400" dirty="0">
                <a:solidFill>
                  <a:srgbClr val="000000"/>
                </a:solidFill>
              </a:rPr>
              <a:t> 30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</a:rPr>
              <a:t>[3] </a:t>
            </a:r>
            <a:r>
              <a:rPr lang="en-US" altLang="es-PE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400" dirty="0">
                <a:solidFill>
                  <a:srgbClr val="000000"/>
                </a:solidFill>
              </a:rPr>
              <a:t> 40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</a:rPr>
              <a:t>[4] </a:t>
            </a:r>
            <a:r>
              <a:rPr lang="en-US" altLang="es-PE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400" dirty="0">
                <a:solidFill>
                  <a:srgbClr val="000000"/>
                </a:solidFill>
              </a:rPr>
              <a:t> 50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794625" y="5055196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29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Accessing and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4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//Accessing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secondNumber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[1];   </a:t>
            </a:r>
            <a:b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PRINT(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secondNumber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//Modifying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[3] = 42;            </a:t>
            </a:r>
            <a:b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PRINT(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[3]);</a:t>
            </a:r>
          </a:p>
          <a:p>
            <a:endParaRPr lang="en-US" dirty="0"/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52" y="3985825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56" y="2445536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showing C++" title="C++ Logo">
            <a:extLst>
              <a:ext uri="{FF2B5EF4-FFF2-40B4-BE49-F238E27FC236}">
                <a16:creationId xmlns:a16="http://schemas.microsoft.com/office/drawing/2014/main" id="{498981C3-FD5B-524C-84F4-12A51D64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09" y="823154"/>
            <a:ext cx="743341" cy="8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8AF477E-A80B-4E31-BC8E-9249D3BB2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Traversing the Array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FDDEDEB-66B9-4720-92B8-3697DFE8BE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4488" indent="-344488" eaLnBrk="1" hangingPunct="1">
              <a:lnSpc>
                <a:spcPct val="80000"/>
              </a:lnSpc>
            </a:pPr>
            <a:r>
              <a:rPr lang="en-US" altLang="en-US" sz="2900" dirty="0"/>
              <a:t>You will </a:t>
            </a:r>
            <a:r>
              <a:rPr lang="en-US" altLang="en-US" sz="2900" u="sng" dirty="0"/>
              <a:t>use a loop</a:t>
            </a:r>
            <a:r>
              <a:rPr lang="en-US" altLang="en-US" sz="2900" dirty="0"/>
              <a:t> to visit every cell of the array</a:t>
            </a:r>
          </a:p>
          <a:p>
            <a:pPr marL="344488" indent="-344488" eaLnBrk="1" hangingPunct="1">
              <a:lnSpc>
                <a:spcPct val="80000"/>
              </a:lnSpc>
            </a:pPr>
            <a:r>
              <a:rPr lang="en-US" altLang="en-US" sz="2900" dirty="0"/>
              <a:t>Problem: create an array of 5 bytes and fill each slot with the number 42</a:t>
            </a:r>
          </a:p>
          <a:p>
            <a:pPr marL="344488" indent="-344488" eaLnBrk="1" hangingPunct="1">
              <a:lnSpc>
                <a:spcPct val="80000"/>
              </a:lnSpc>
            </a:pPr>
            <a:r>
              <a:rPr lang="en-US" altLang="en-US" sz="2900" dirty="0"/>
              <a:t>Solution:</a:t>
            </a:r>
            <a:br>
              <a:rPr lang="en-US" altLang="en-US" sz="2900" dirty="0"/>
            </a:br>
            <a:endParaRPr lang="en-US" altLang="en-US" sz="2900" dirty="0"/>
          </a:p>
          <a:p>
            <a:pPr marL="623888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marL="623888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4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marL="623888" lvl="1" indent="0" eaLnBrk="1" hangingPunct="1">
              <a:lnSpc>
                <a:spcPct val="80000"/>
              </a:lnSpc>
              <a:buFontTx/>
              <a:buNone/>
            </a:pPr>
            <a:r>
              <a:rPr lang="en-US" altLang="es-PE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altLang="es-PE" sz="24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4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4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marL="623888" lvl="1" indent="0" eaLnBrk="1" hangingPunct="1">
              <a:lnSpc>
                <a:spcPct val="80000"/>
              </a:lnSpc>
              <a:buFontTx/>
              <a:buNone/>
            </a:pPr>
            <a:r>
              <a:rPr lang="en-US" altLang="es-PE" sz="2400" dirty="0">
                <a:latin typeface="Consolas" charset="0"/>
                <a:ea typeface="Consolas" charset="0"/>
                <a:cs typeface="Consolas" charset="0"/>
              </a:rPr>
              <a:t>END FOR</a:t>
            </a:r>
            <a:endParaRPr lang="en-US" altLang="es-PE" dirty="0">
              <a:latin typeface="Consolas" charset="0"/>
              <a:ea typeface="Consolas" charset="0"/>
              <a:cs typeface="Consolas" charset="0"/>
            </a:endParaRPr>
          </a:p>
          <a:p>
            <a:pPr marL="623888" lvl="1" indent="0"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794625" y="50292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05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Rectangle 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3891" y="205740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0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1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2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3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4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1422472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253891" y="205740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 title="Pseudo code logo">
            <a:extLst>
              <a:ext uri="{FF2B5EF4-FFF2-40B4-BE49-F238E27FC236}">
                <a16:creationId xmlns:a16="http://schemas.microsoft.com/office/drawing/2014/main" id="{80E71D05-D531-3C43-8411-5ACE7FF3576F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49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0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53891" y="2519737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86B425BA-4560-AA48-96F4-776A138005B0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4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0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74440" y="3012897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8B64645D-616D-E346-8A1B-4AFE98880125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CC78A814-2195-8B41-9CAB-7FBFBD1E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80BA707-9786-4367-9E7C-E717F5B9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Motivation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01AEED3-25F5-47E0-AC2F-664ECC30F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Problem: store five integer numbers.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Solution: create five variables!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CREATE number1 = 10   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CREATE number2 = 20    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CREATE number3 = 30      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CREATE number4 = 40    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CREATE number5 = 50    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PRINT("number1:  ” + number1)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PRINT("number2:  ” + number2)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PRINT("number3:  ” + number3)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PRINT("number4:  ” + number4)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PRINT("number5:  ” + number5)</a:t>
            </a:r>
            <a:endParaRPr lang="en-US" altLang="en-US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What if we want 5,000,000?  </a:t>
            </a:r>
            <a:r>
              <a:rPr lang="en-US" altLang="en-US" sz="2400" u="sng" dirty="0"/>
              <a:t>USE AN ARRAY</a:t>
            </a:r>
            <a:r>
              <a:rPr lang="en-US" alt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194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0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0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74440" y="3012897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657FA983-C185-754C-A2FC-3C8114A9DBED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F6748323-DD53-134C-8C82-90009516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0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0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0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74440" y="3012897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EFE710B1-48CB-D641-87FD-2107B371AF5E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6264EDCB-DDED-A749-8CF8-85CB2AAD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9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825945" y="2611012"/>
            <a:ext cx="116649" cy="8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0</a:t>
            </a:r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486271" y="2696839"/>
            <a:ext cx="349948" cy="699895"/>
          </a:xfrm>
          <a:custGeom>
            <a:avLst/>
            <a:gdLst>
              <a:gd name="T0" fmla="*/ 362902500 w 144"/>
              <a:gd name="T1" fmla="*/ 544353750 h 384"/>
              <a:gd name="T2" fmla="*/ 0 w 144"/>
              <a:gd name="T3" fmla="*/ 272176875 h 384"/>
              <a:gd name="T4" fmla="*/ 362902500 w 144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144" y="384"/>
                </a:moveTo>
                <a:cubicBezTo>
                  <a:pt x="72" y="320"/>
                  <a:pt x="0" y="256"/>
                  <a:pt x="0" y="192"/>
                </a:cubicBezTo>
                <a:cubicBezTo>
                  <a:pt x="0" y="128"/>
                  <a:pt x="72" y="64"/>
                  <a:pt x="14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A0B6E132-9B2F-5541-BB3B-CDDC79FFED46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54C377-EE05-144D-94D2-A81D6580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2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1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44867" y="251460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F2066B6C-146C-BA46-8CEF-F347686F429B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8B6D58F0-CA59-C24B-83CD-18BDC1196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1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27061" y="300776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CFF353D3-4B84-094C-BA8E-D4CB1799C226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57DC1E1D-1FE4-8C4A-888C-3A146462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0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1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1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327061" y="300776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 title="Pseudo code logo">
            <a:extLst>
              <a:ext uri="{FF2B5EF4-FFF2-40B4-BE49-F238E27FC236}">
                <a16:creationId xmlns:a16="http://schemas.microsoft.com/office/drawing/2014/main" id="{03D15A67-0BC5-AC41-8189-E306839F548F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ACE010F0-39B5-2845-9C18-15FC72DB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1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825945" y="2611012"/>
            <a:ext cx="116649" cy="8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486271" y="2696839"/>
            <a:ext cx="349948" cy="699895"/>
          </a:xfrm>
          <a:custGeom>
            <a:avLst/>
            <a:gdLst>
              <a:gd name="T0" fmla="*/ 362902500 w 144"/>
              <a:gd name="T1" fmla="*/ 544353750 h 384"/>
              <a:gd name="T2" fmla="*/ 0 w 144"/>
              <a:gd name="T3" fmla="*/ 272176875 h 384"/>
              <a:gd name="T4" fmla="*/ 362902500 w 144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144" y="384"/>
                </a:moveTo>
                <a:cubicBezTo>
                  <a:pt x="72" y="320"/>
                  <a:pt x="0" y="256"/>
                  <a:pt x="0" y="192"/>
                </a:cubicBezTo>
                <a:cubicBezTo>
                  <a:pt x="0" y="128"/>
                  <a:pt x="72" y="64"/>
                  <a:pt x="14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 title="Pseudo code logo">
            <a:extLst>
              <a:ext uri="{FF2B5EF4-FFF2-40B4-BE49-F238E27FC236}">
                <a16:creationId xmlns:a16="http://schemas.microsoft.com/office/drawing/2014/main" id="{0FFF6182-901A-7D48-9B82-732658896CC9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F5992F56-4D64-4C49-827D-775044864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9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2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06512" y="2545423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875CC400-E1F5-4745-9B98-F175BA31611B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69B495BE-7FDF-A84B-ADF3-8816F1F4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73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2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2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27061" y="300776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A6E794E4-3857-A64A-AD0A-D053D5F81FB7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A3181069-B668-E44A-B449-BB7F9BA9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95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2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2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27061" y="300776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3F0D921C-48AC-1148-9DDC-DEC94DFD1581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57309E68-DF51-6F4A-9C32-80003636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4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DC26CB-7964-4002-8242-761FAD896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87339"/>
            <a:ext cx="7737475" cy="1312862"/>
          </a:xfrm>
        </p:spPr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3600" b="1" dirty="0"/>
              <a:t>Topics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0839BA2-92CC-49C2-AD74-3C357138BC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0688"/>
            <a:ext cx="7886700" cy="4351337"/>
          </a:xfrm>
        </p:spPr>
        <p:txBody>
          <a:bodyPr/>
          <a:lstStyle/>
          <a:p>
            <a:pPr marL="514350" indent="-514350" defTabSz="454025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3100" dirty="0"/>
              <a:t>Arrays and Their Properties</a:t>
            </a:r>
          </a:p>
          <a:p>
            <a:pPr marL="514350" indent="-514350" defTabSz="454025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3100" dirty="0"/>
              <a:t>Creating Arrays and Initializing Arrays</a:t>
            </a:r>
          </a:p>
          <a:p>
            <a:pPr marL="514350" indent="-514350" defTabSz="454025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3100" dirty="0"/>
              <a:t>Accessing Array Elements</a:t>
            </a:r>
          </a:p>
          <a:p>
            <a:pPr marL="514350" indent="-514350" defTabSz="454025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3100" dirty="0"/>
              <a:t>Modifying Array Elements</a:t>
            </a:r>
          </a:p>
          <a:p>
            <a:pPr marL="514350" indent="-514350" defTabSz="454025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3100" dirty="0"/>
              <a:t>Loops and Arrays</a:t>
            </a:r>
          </a:p>
        </p:txBody>
      </p:sp>
    </p:spTree>
    <p:extLst>
      <p:ext uri="{BB962C8B-B14F-4D97-AF65-F5344CB8AC3E}">
        <p14:creationId xmlns:p14="http://schemas.microsoft.com/office/powerpoint/2010/main" val="469551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2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825945" y="2611012"/>
            <a:ext cx="116649" cy="8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486271" y="2696839"/>
            <a:ext cx="349948" cy="699895"/>
          </a:xfrm>
          <a:custGeom>
            <a:avLst/>
            <a:gdLst>
              <a:gd name="T0" fmla="*/ 362902500 w 144"/>
              <a:gd name="T1" fmla="*/ 544353750 h 384"/>
              <a:gd name="T2" fmla="*/ 0 w 144"/>
              <a:gd name="T3" fmla="*/ 272176875 h 384"/>
              <a:gd name="T4" fmla="*/ 362902500 w 144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144" y="384"/>
                </a:moveTo>
                <a:cubicBezTo>
                  <a:pt x="72" y="320"/>
                  <a:pt x="0" y="256"/>
                  <a:pt x="0" y="192"/>
                </a:cubicBezTo>
                <a:cubicBezTo>
                  <a:pt x="0" y="128"/>
                  <a:pt x="72" y="64"/>
                  <a:pt x="14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 title="Pseudo code logo">
            <a:extLst>
              <a:ext uri="{FF2B5EF4-FFF2-40B4-BE49-F238E27FC236}">
                <a16:creationId xmlns:a16="http://schemas.microsoft.com/office/drawing/2014/main" id="{A69EF15A-E9CB-E54A-910B-53030882DFE9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0545EB48-E58D-2647-B90C-F9183AFF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74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3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09068" y="2529155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214778EA-9554-A74D-B23B-A34F26E4BFFF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3191A664-248D-6845-A195-C7B32F63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74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3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3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309068" y="2529155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 title="Pseudo code logo">
            <a:extLst>
              <a:ext uri="{FF2B5EF4-FFF2-40B4-BE49-F238E27FC236}">
                <a16:creationId xmlns:a16="http://schemas.microsoft.com/office/drawing/2014/main" id="{091544DD-1FAE-2E48-B0FB-00D1D6A67DAE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204CE38F-3CBE-D341-A67D-40F95B66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8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3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3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09068" y="2971800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DCA2940E-8C28-C140-991F-ED7C1B2D1AD5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7B80D88-A6F8-7B45-BF8D-6F9AE0599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18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3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825945" y="2611012"/>
            <a:ext cx="116649" cy="8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486271" y="2696839"/>
            <a:ext cx="349948" cy="699895"/>
          </a:xfrm>
          <a:custGeom>
            <a:avLst/>
            <a:gdLst>
              <a:gd name="T0" fmla="*/ 362902500 w 144"/>
              <a:gd name="T1" fmla="*/ 544353750 h 384"/>
              <a:gd name="T2" fmla="*/ 0 w 144"/>
              <a:gd name="T3" fmla="*/ 272176875 h 384"/>
              <a:gd name="T4" fmla="*/ 362902500 w 144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144" y="384"/>
                </a:moveTo>
                <a:cubicBezTo>
                  <a:pt x="72" y="320"/>
                  <a:pt x="0" y="256"/>
                  <a:pt x="0" y="192"/>
                </a:cubicBezTo>
                <a:cubicBezTo>
                  <a:pt x="0" y="128"/>
                  <a:pt x="72" y="64"/>
                  <a:pt x="14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 title="Pseudo code logo">
            <a:extLst>
              <a:ext uri="{FF2B5EF4-FFF2-40B4-BE49-F238E27FC236}">
                <a16:creationId xmlns:a16="http://schemas.microsoft.com/office/drawing/2014/main" id="{061CFD3F-4684-A84A-9207-649B19C99A8A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C0DB5BF2-B60F-0F41-B287-3025090B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4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4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09068" y="2529155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689441E5-E631-9440-99F2-3D6CCD252B42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5D24D886-C023-094C-A6A1-2D938B35F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90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4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4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88519" y="3001766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 title="Pseudo code logo">
            <a:extLst>
              <a:ext uri="{FF2B5EF4-FFF2-40B4-BE49-F238E27FC236}">
                <a16:creationId xmlns:a16="http://schemas.microsoft.com/office/drawing/2014/main" id="{690EF674-97E6-B045-A63D-B73A73BAEEFB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E89D39F-6A8A-F543-A2DF-CE5CEA9F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87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4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4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288519" y="3001766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 title="Pseudo code logo">
            <a:extLst>
              <a:ext uri="{FF2B5EF4-FFF2-40B4-BE49-F238E27FC236}">
                <a16:creationId xmlns:a16="http://schemas.microsoft.com/office/drawing/2014/main" id="{F2B9C676-5BD9-BD42-AC33-254561C1F716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F709D76C-3032-5948-BB75-C0A78C7AF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0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4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825945" y="2611012"/>
            <a:ext cx="116649" cy="8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486271" y="2696839"/>
            <a:ext cx="349948" cy="699895"/>
          </a:xfrm>
          <a:custGeom>
            <a:avLst/>
            <a:gdLst>
              <a:gd name="T0" fmla="*/ 362902500 w 144"/>
              <a:gd name="T1" fmla="*/ 544353750 h 384"/>
              <a:gd name="T2" fmla="*/ 0 w 144"/>
              <a:gd name="T3" fmla="*/ 272176875 h 384"/>
              <a:gd name="T4" fmla="*/ 362902500 w 144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144" y="384"/>
                </a:moveTo>
                <a:cubicBezTo>
                  <a:pt x="72" y="320"/>
                  <a:pt x="0" y="256"/>
                  <a:pt x="0" y="192"/>
                </a:cubicBezTo>
                <a:cubicBezTo>
                  <a:pt x="0" y="128"/>
                  <a:pt x="72" y="64"/>
                  <a:pt x="14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 title="Pseudo code logo">
            <a:extLst>
              <a:ext uri="{FF2B5EF4-FFF2-40B4-BE49-F238E27FC236}">
                <a16:creationId xmlns:a16="http://schemas.microsoft.com/office/drawing/2014/main" id="{12443B9E-AB85-2D47-96BF-B95FA777C236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6A2D102F-176F-8546-A7C7-F6099A4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10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Line by 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5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09068" y="2529155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 title="Pseudo code logo">
            <a:extLst>
              <a:ext uri="{FF2B5EF4-FFF2-40B4-BE49-F238E27FC236}">
                <a16:creationId xmlns:a16="http://schemas.microsoft.com/office/drawing/2014/main" id="{84050480-3DCF-9743-9B45-781B7F982ED9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837E0D9D-E7A5-7A42-BC7C-33B4071CC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6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088A145-A3E1-47AC-B1BB-EB0A2C795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287339"/>
            <a:ext cx="7543800" cy="1312862"/>
          </a:xfrm>
        </p:spPr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3600" b="1" dirty="0"/>
              <a:t>1.  Arrays and Their Properties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3A0A108-EE65-46BB-BB56-363EB4EDF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46263"/>
            <a:ext cx="8321675" cy="4613275"/>
          </a:xfrm>
        </p:spPr>
        <p:txBody>
          <a:bodyPr rtlCol="0">
            <a:normAutofit/>
          </a:bodyPr>
          <a:lstStyle/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Hold several values </a:t>
            </a:r>
            <a:r>
              <a:rPr lang="en-US" altLang="en-US" sz="3184" i="1" dirty="0"/>
              <a:t>of the same type</a:t>
            </a:r>
            <a:r>
              <a:rPr lang="en-US" altLang="en-US" sz="3184" dirty="0"/>
              <a:t> (homogeneous)</a:t>
            </a:r>
            <a:endParaRPr lang="en-US" altLang="en-US" sz="2984" dirty="0"/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Instant access by specifying a slot number (called an </a:t>
            </a:r>
            <a:r>
              <a:rPr lang="en-US" altLang="en-US" sz="3184" i="1" dirty="0"/>
              <a:t>index</a:t>
            </a:r>
            <a:r>
              <a:rPr lang="en-US" altLang="en-US" sz="3184" dirty="0"/>
              <a:t> number) using brackets [ ]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Linear (one after the other)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Static – once their size is set, it’s set…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Clearly, this is a complex data type</a:t>
            </a:r>
          </a:p>
        </p:txBody>
      </p:sp>
    </p:spTree>
    <p:extLst>
      <p:ext uri="{BB962C8B-B14F-4D97-AF65-F5344CB8AC3E}">
        <p14:creationId xmlns:p14="http://schemas.microsoft.com/office/powerpoint/2010/main" val="1902166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 dirty="0"/>
              <a:t>Line by 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FOR 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 = 0 to 4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s-PE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] = 42</a:t>
            </a:r>
          </a:p>
          <a:p>
            <a:pPr lvl="1" eaLnBrk="1" hangingPunct="1">
              <a:buFontTx/>
              <a:buNone/>
            </a:pPr>
            <a:r>
              <a:rPr lang="en-US" altLang="es-PE" sz="2800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eaLnBrk="1" hangingPunct="1"/>
            <a:endParaRPr lang="en-US" altLang="es-PE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305823" y="4549319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00571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70561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405508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105403" y="4549319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422472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15882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85871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558611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258506" y="408272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422472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15882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85871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558611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258506" y="4665969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555036" y="3849424"/>
            <a:ext cx="816544" cy="699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800" b="0" dirty="0">
                <a:latin typeface="Tahoma" charset="0"/>
              </a:rPr>
              <a:t>5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947489" y="1633090"/>
            <a:ext cx="74405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chemeClr val="tx2"/>
                </a:solidFill>
                <a:latin typeface="Tahoma" charset="0"/>
              </a:rPr>
              <a:t>false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4272902" y="1983037"/>
            <a:ext cx="1698887" cy="546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09068" y="2529155"/>
            <a:ext cx="51325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 title="Pseudo code logo">
            <a:extLst>
              <a:ext uri="{FF2B5EF4-FFF2-40B4-BE49-F238E27FC236}">
                <a16:creationId xmlns:a16="http://schemas.microsoft.com/office/drawing/2014/main" id="{C903BA54-0511-5149-A1BF-221316E4920B}"/>
              </a:ext>
            </a:extLst>
          </p:cNvPr>
          <p:cNvSpPr/>
          <p:nvPr/>
        </p:nvSpPr>
        <p:spPr>
          <a:xfrm>
            <a:off x="7620000" y="4724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A92ACEDE-5B12-8E42-81C7-8FC0E387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16" y="3427321"/>
            <a:ext cx="24718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 err="1">
                <a:latin typeface="Tahoma" charset="0"/>
              </a:rPr>
              <a:t>i</a:t>
            </a:r>
            <a:endParaRPr lang="en-US" altLang="es-PE" sz="2143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82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Length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 Most languages have either a:</a:t>
            </a:r>
          </a:p>
          <a:p>
            <a:pPr lvl="1"/>
            <a:r>
              <a:rPr lang="en-US" sz="2400" dirty="0"/>
              <a:t>Length attribute; OR</a:t>
            </a:r>
          </a:p>
          <a:p>
            <a:pPr lvl="1"/>
            <a:r>
              <a:rPr lang="en-US" sz="2400" dirty="0"/>
              <a:t>Length method</a:t>
            </a:r>
          </a:p>
          <a:p>
            <a:pPr lvl="1"/>
            <a:r>
              <a:rPr lang="en-US" sz="2400" dirty="0"/>
              <a:t>C++ does not have either, you must declare a size variable and use it to initialize your array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So, loop from 0 to the array’s length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Let’s see an exciting example!</a:t>
            </a:r>
          </a:p>
        </p:txBody>
      </p:sp>
    </p:spTree>
    <p:extLst>
      <p:ext uri="{BB962C8B-B14F-4D97-AF65-F5344CB8AC3E}">
        <p14:creationId xmlns:p14="http://schemas.microsoft.com/office/powerpoint/2010/main" val="1773171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D63EF1C-78A2-4E3F-AE94-168B1942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Traversing an Array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D3CA43D-E8B6-4BA6-8146-B19177E4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1447"/>
            <a:ext cx="8915400" cy="4756151"/>
          </a:xfrm>
        </p:spPr>
        <p:txBody>
          <a:bodyPr rtlCol="0">
            <a:normAutofit fontScale="92500" lnSpcReduction="20000"/>
          </a:bodyPr>
          <a:lstStyle/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a FOR, WHILE or DO-WHILE starting at index 0 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going thru length (&lt;) or length-1 (&lt;=)</a:t>
            </a:r>
            <a:b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altLang="en-US" sz="2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</a:t>
            </a:r>
            <a:r>
              <a:rPr lang="en-US" altLang="en-US" sz="2600" dirty="0">
                <a:solidFill>
                  <a:srgbClr val="0432FF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for 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(</a:t>
            </a:r>
            <a:r>
              <a:rPr lang="en-US" altLang="en-US" sz="2600" dirty="0">
                <a:solidFill>
                  <a:srgbClr val="0432FF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int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i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=0; </a:t>
            </a:r>
            <a:r>
              <a:rPr lang="en-US" altLang="en-US" sz="2600" dirty="0" err="1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i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&lt; </a:t>
            </a:r>
            <a:r>
              <a:rPr lang="en-US" altLang="en-US" sz="2600" dirty="0" err="1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data_storage.length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; </a:t>
            </a:r>
            <a:r>
              <a:rPr lang="en-US" altLang="en-US" sz="2600" dirty="0" err="1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i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++)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{  </a:t>
            </a:r>
            <a:b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</a:b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	  </a:t>
            </a:r>
            <a:r>
              <a:rPr lang="en-US" altLang="en-US" sz="2600" dirty="0">
                <a:solidFill>
                  <a:srgbClr val="4E8F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// do something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</a:t>
            </a:r>
            <a:b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</a:b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}</a:t>
            </a:r>
            <a:b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</a:br>
            <a:endParaRPr lang="en-US" altLang="en-US" sz="2600" dirty="0">
              <a:solidFill>
                <a:prstClr val="black"/>
              </a:solidFill>
              <a:latin typeface="Consolas" panose="020B0609020204030204" pitchFamily="49" charset="0"/>
              <a:ea typeface="Consolas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use a </a:t>
            </a:r>
            <a:r>
              <a:rPr lang="en-US" altLang="en-US" sz="2600" dirty="0" err="1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foreach</a:t>
            </a:r>
            <a:r>
              <a:rPr lang="en-US" altLang="en-US" sz="26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endParaRPr lang="en-US" altLang="en-US" sz="2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</a:t>
            </a:r>
            <a:r>
              <a:rPr lang="en-US" altLang="en-US" sz="2600" dirty="0">
                <a:solidFill>
                  <a:srgbClr val="0432FF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for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(</a:t>
            </a:r>
            <a:r>
              <a:rPr lang="en-US" altLang="en-US" sz="2600" dirty="0">
                <a:solidFill>
                  <a:srgbClr val="0432FF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int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t : </a:t>
            </a:r>
            <a:r>
              <a:rPr lang="en-US" altLang="en-US" sz="2600" dirty="0" err="1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data_storage</a:t>
            </a: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)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{  </a:t>
            </a:r>
            <a:b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</a:b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  </a:t>
            </a:r>
            <a:r>
              <a:rPr lang="en-US" altLang="en-US" sz="2600" dirty="0">
                <a:solidFill>
                  <a:srgbClr val="4E8F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//do something, but not assignment!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prstClr val="black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  }</a:t>
            </a: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60" y="3124200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3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9732B7A-BD04-4CF4-95CE-479FE645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Traversing an Array 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A36971-010E-4B12-A74D-ED0992B6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295400"/>
            <a:ext cx="8134350" cy="4746627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a FOR, WHILE or DO-WHILE starting at index 0 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going thru length (&lt;) or length-1 (&lt;=)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=0;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data_storage.Length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++)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{  </a:t>
            </a:r>
            <a:b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  </a:t>
            </a: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do something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b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800" dirty="0">
                <a:solidFill>
                  <a:prstClr val="black"/>
                </a:solidFill>
              </a:rPr>
              <a:t>	 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800" b="1" dirty="0"/>
              <a:t>OR</a:t>
            </a:r>
            <a:r>
              <a:rPr lang="en-US" altLang="en-US" sz="2800" dirty="0"/>
              <a:t> use a </a:t>
            </a:r>
            <a:r>
              <a:rPr lang="en-US" altLang="en-US" sz="2800" dirty="0" err="1">
                <a:solidFill>
                  <a:srgbClr val="0432FF"/>
                </a:solidFill>
              </a:rPr>
              <a:t>foreach</a:t>
            </a:r>
            <a:r>
              <a:rPr lang="en-US" altLang="en-US" sz="2800" dirty="0"/>
              <a:t> loop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(int t 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data_storage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{  </a:t>
            </a:r>
            <a:b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800" dirty="0">
                <a:solidFill>
                  <a:prstClr val="black"/>
                </a:solidFill>
              </a:rPr>
              <a:t>	           </a:t>
            </a: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do something as long as it is not assignment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	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	// We told you it was exciting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8" name="Picture 7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01" y="3048000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64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9732B7A-BD04-4CF4-95CE-479FE645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Traversing an Array 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A36971-010E-4B12-A74D-ED0992B6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295400"/>
            <a:ext cx="8134350" cy="4746627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a FOR, WHILE or DO-WHILE starting at index 0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going thru size (&lt;) or size - 1 (&lt;=), </a:t>
            </a:r>
            <a:r>
              <a:rPr lang="en-US" altLang="en-US" sz="28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 is a variable used to declare the length of the array</a:t>
            </a:r>
            <a:r>
              <a:rPr lang="en-US" altLang="en-US" sz="2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=0;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&lt; size;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++)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{  </a:t>
            </a:r>
            <a:b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  </a:t>
            </a: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do something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b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800" dirty="0">
                <a:solidFill>
                  <a:prstClr val="black"/>
                </a:solidFill>
              </a:rPr>
              <a:t>	 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800" b="1" dirty="0"/>
              <a:t>OR</a:t>
            </a:r>
            <a:r>
              <a:rPr lang="en-US" altLang="en-US" sz="2800" dirty="0"/>
              <a:t> use a </a:t>
            </a:r>
            <a:r>
              <a:rPr lang="en-US" altLang="en-US" sz="2800" dirty="0" err="1">
                <a:solidFill>
                  <a:srgbClr val="0432FF"/>
                </a:solidFill>
              </a:rPr>
              <a:t>foreach</a:t>
            </a:r>
            <a:r>
              <a:rPr lang="en-US" altLang="en-US" sz="2800" dirty="0"/>
              <a:t> loop</a:t>
            </a:r>
          </a:p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(int t 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data_storage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{  </a:t>
            </a:r>
            <a:b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800" dirty="0">
                <a:solidFill>
                  <a:prstClr val="black"/>
                </a:solidFill>
              </a:rPr>
              <a:t>	           </a:t>
            </a: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do something as long as it is not assignment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	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	// We told you it was exciting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A logo showing C++" title="C++ Logo">
            <a:extLst>
              <a:ext uri="{FF2B5EF4-FFF2-40B4-BE49-F238E27FC236}">
                <a16:creationId xmlns:a16="http://schemas.microsoft.com/office/drawing/2014/main" id="{96FD8548-0C5D-924C-8C1F-249C4ECC2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34" y="3251476"/>
            <a:ext cx="743341" cy="8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78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B8288A3-93D6-4A17-B03F-947D739B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Array Processing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CBB6374-A1D1-46AC-B5A5-E80C1BC35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simplest processes involve finding a </a:t>
            </a:r>
            <a:r>
              <a:rPr lang="en-US" altLang="en-US" sz="2800" u="sng" dirty="0"/>
              <a:t>sum</a:t>
            </a:r>
            <a:r>
              <a:rPr lang="en-US" altLang="en-US" sz="2800" dirty="0"/>
              <a:t>, </a:t>
            </a:r>
            <a:r>
              <a:rPr lang="en-US" altLang="en-US" sz="2800" u="sng" dirty="0"/>
              <a:t>product</a:t>
            </a:r>
            <a:r>
              <a:rPr lang="en-US" altLang="en-US" sz="2800" dirty="0"/>
              <a:t> or </a:t>
            </a:r>
            <a:r>
              <a:rPr lang="en-US" altLang="en-US" sz="2800" u="sng" dirty="0"/>
              <a:t>average</a:t>
            </a:r>
            <a:r>
              <a:rPr lang="en-US" altLang="en-US" sz="2800" dirty="0"/>
              <a:t> of the array.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You also need to know how to:</a:t>
            </a:r>
          </a:p>
          <a:p>
            <a:pPr marL="577850" lvl="1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Search (finding a value, the largest or smallest )</a:t>
            </a:r>
          </a:p>
          <a:p>
            <a:pPr marL="577850" lvl="1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Sort (alphabetically or numerically) in increasing and decreasing order. This will be covered in Module 6. </a:t>
            </a:r>
          </a:p>
          <a:p>
            <a:pPr marL="285750" indent="-285750" algn="l"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8489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 b="1" dirty="0"/>
              <a:t>Example: Finding the Smallest Element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24001"/>
            <a:ext cx="7886700" cy="46529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800" dirty="0"/>
              <a:t>If you were given an array of numbers, how would YOU do it?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800" dirty="0"/>
              <a:t> Computers can only compare two at a time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800" dirty="0"/>
              <a:t> Go through entire list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800" dirty="0"/>
              <a:t> Keep track of smallest so far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800" dirty="0"/>
              <a:t> Let’s assume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400" dirty="0"/>
              <a:t>We have an array of 5 </a:t>
            </a:r>
            <a:r>
              <a:rPr lang="en-US" altLang="es-PE" sz="2400" dirty="0" err="1"/>
              <a:t>ints</a:t>
            </a:r>
            <a:endParaRPr lang="en-US" altLang="es-PE" sz="24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400" dirty="0"/>
              <a:t>The array contains random unknown numbers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s-PE" sz="2400" dirty="0"/>
              <a:t>The name of the array is called </a:t>
            </a:r>
            <a:r>
              <a:rPr lang="en-US" altLang="es-PE" sz="2400" dirty="0" err="1"/>
              <a:t>randomArray</a:t>
            </a:r>
            <a:endParaRPr lang="en-US" altLang="es-PE" sz="2400" dirty="0"/>
          </a:p>
        </p:txBody>
      </p:sp>
    </p:spTree>
    <p:extLst>
      <p:ext uri="{BB962C8B-B14F-4D97-AF65-F5344CB8AC3E}">
        <p14:creationId xmlns:p14="http://schemas.microsoft.com/office/powerpoint/2010/main" val="1072701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60046-C6CB-2245-98DC-DCFEF72E92C1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 dirty="0">
                <a:latin typeface="Tahoma" charset="0"/>
              </a:rPr>
              <a:t>3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8931" name="Rectangle 20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 dirty="0" err="1">
                <a:latin typeface="Tahoma" charset="0"/>
              </a:rPr>
              <a:t>smallestSoFar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324906" y="2022297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70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02060F1-CB54-AD41-997C-11C2FE3EE7EB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22324" y="1846263"/>
            <a:ext cx="8321676" cy="402272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Init </a:t>
            </a:r>
            <a:r>
              <a:rPr lang="en-US" altLang="es-PE" sz="2143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0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24906" y="2407578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05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CE6C277-97CD-304C-AC22-211DF3E5584A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Now 42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0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42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24906" y="2407578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8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152209-EF3B-4149-8F71-248E4D6A3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1D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3CD625-0D85-4F4D-ADE9-8F601885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495800"/>
          </a:xfrm>
        </p:spPr>
        <p:txBody>
          <a:bodyPr>
            <a:normAutofit/>
          </a:bodyPr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 Complex: can be broken down into </a:t>
            </a:r>
            <a:r>
              <a:rPr lang="en-US" altLang="en-US" sz="2800" u="sng" dirty="0">
                <a:latin typeface="Calibri" panose="020F0502020204030204" pitchFamily="34" charset="0"/>
              </a:rPr>
              <a:t>a series of elements</a:t>
            </a:r>
            <a:r>
              <a:rPr lang="en-US" altLang="en-US" sz="2800" dirty="0">
                <a:latin typeface="Calibri" panose="020F0502020204030204" pitchFamily="34" charset="0"/>
              </a:rPr>
              <a:t>. </a:t>
            </a:r>
            <a:r>
              <a:rPr lang="en-US" altLang="en-US" sz="2400" dirty="0">
                <a:latin typeface="Calibri" panose="020F0502020204030204" pitchFamily="34" charset="0"/>
              </a:rPr>
              <a:t>(e.g. integers, Booleans, or just about anything)</a:t>
            </a:r>
          </a:p>
          <a:p>
            <a:pPr marL="171450" lvl="1" indent="0">
              <a:spcBef>
                <a:spcPts val="0"/>
              </a:spcBef>
              <a:buNone/>
            </a:pPr>
            <a:endParaRPr lang="en-US" altLang="en-US" sz="25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 The series is of </a:t>
            </a:r>
            <a:r>
              <a:rPr lang="en-US" altLang="en-US" sz="2800" u="sng" dirty="0">
                <a:latin typeface="Calibri" panose="020F0502020204030204" pitchFamily="34" charset="0"/>
              </a:rPr>
              <a:t>same data type</a:t>
            </a:r>
            <a:r>
              <a:rPr lang="en-US" altLang="en-US" sz="2800" dirty="0">
                <a:latin typeface="Calibri" panose="020F0502020204030204" pitchFamily="34" charset="0"/>
              </a:rPr>
              <a:t> (homogenous)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We use [ ] to create them and access elements inside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Start with an index of 0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Fixed size (doesn’t change)</a:t>
            </a:r>
            <a:endParaRPr lang="en-US" altLang="en-US" sz="2500" dirty="0">
              <a:latin typeface="Calibri" panose="020F0502020204030204" pitchFamily="34" charset="0"/>
            </a:endParaRPr>
          </a:p>
          <a:p>
            <a:pPr marL="342900" lvl="1">
              <a:spcBef>
                <a:spcPts val="0"/>
              </a:spcBef>
            </a:pPr>
            <a:endParaRPr lang="en-US" altLang="en-US" sz="2500" dirty="0">
              <a:latin typeface="Calibri" panose="020F0502020204030204" pitchFamily="34" charset="0"/>
            </a:endParaRPr>
          </a:p>
          <a:p>
            <a:pPr marL="342900" lvl="1">
              <a:spcBef>
                <a:spcPts val="0"/>
              </a:spcBef>
            </a:pPr>
            <a:endParaRPr lang="en-US" altLang="en-US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42453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C37EE4B-B9A3-8C47-A541-8174C3C51EE6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why 1 instead of 0?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42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2743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779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7848602-AAE3-4A48-95CF-09445A2B2078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1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42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solidFill>
                  <a:srgbClr val="FF0000"/>
                </a:solidFill>
                <a:latin typeface="Tahoma" charset="0"/>
              </a:rPr>
              <a:t>smallestSoFar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7699736" y="1987372"/>
            <a:ext cx="139442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Is 42 &gt; 17?</a:t>
            </a: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H="1">
            <a:off x="6096000" y="2209800"/>
            <a:ext cx="1603736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24906" y="3124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7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894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1F10D87-E6FE-4D4D-809C-B5E772A15F42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22324" y="1846263"/>
            <a:ext cx="8321675" cy="402272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Update!!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1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solidFill>
                  <a:srgbClr val="FF0000"/>
                </a:solidFill>
                <a:latin typeface="Tahoma" charset="0"/>
              </a:rPr>
              <a:t>smallestSoFar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3505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745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41DF5D0-D0E9-8441-B34A-84F9984F7DDC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3886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647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909C328-018A-1E4D-9F0A-9853B816AB1E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Back to the top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47125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 dirty="0">
                <a:latin typeface="Tahoma" charset="0"/>
              </a:rPr>
              <a:t>1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47127" name="Freeform 25"/>
          <p:cNvSpPr>
            <a:spLocks/>
          </p:cNvSpPr>
          <p:nvPr/>
        </p:nvSpPr>
        <p:spPr bwMode="auto">
          <a:xfrm>
            <a:off x="67028" y="2737990"/>
            <a:ext cx="719337" cy="1516439"/>
          </a:xfrm>
          <a:custGeom>
            <a:avLst/>
            <a:gdLst>
              <a:gd name="T0" fmla="*/ 624998750 w 296"/>
              <a:gd name="T1" fmla="*/ 1572577500 h 624"/>
              <a:gd name="T2" fmla="*/ 20161250 w 296"/>
              <a:gd name="T3" fmla="*/ 483870000 h 624"/>
              <a:gd name="T4" fmla="*/ 745966250 w 29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624">
                <a:moveTo>
                  <a:pt x="248" y="624"/>
                </a:moveTo>
                <a:cubicBezTo>
                  <a:pt x="124" y="460"/>
                  <a:pt x="0" y="296"/>
                  <a:pt x="8" y="192"/>
                </a:cubicBezTo>
                <a:cubicBezTo>
                  <a:pt x="16" y="88"/>
                  <a:pt x="156" y="44"/>
                  <a:pt x="29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6"/>
          <p:cNvSpPr>
            <a:spLocks noChangeShapeType="1"/>
          </p:cNvSpPr>
          <p:nvPr/>
        </p:nvSpPr>
        <p:spPr bwMode="auto">
          <a:xfrm>
            <a:off x="786365" y="2737990"/>
            <a:ext cx="1166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594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4ACB50F-B6EA-BF46-A043-D5F3A5540EAB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increment to 2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2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2743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370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F7E404A-86AC-AD4E-B614-49AEBA17014E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2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solidFill>
                  <a:srgbClr val="FF0000"/>
                </a:solidFill>
                <a:latin typeface="Tahoma" charset="0"/>
              </a:rPr>
              <a:t>smallestSoFar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2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7388704" y="1944932"/>
            <a:ext cx="139442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Is 17 &gt; 42?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>
            <a:off x="5867400" y="2174692"/>
            <a:ext cx="1504181" cy="5685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24906" y="3124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599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51EC8FC-A6B6-0043-BB6C-A0F8E930D653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Nope. Skip updating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2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3886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915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4A381DC-92F5-2A44-B481-40244402881E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Back to the top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3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7028" y="2737990"/>
            <a:ext cx="719337" cy="1516439"/>
          </a:xfrm>
          <a:custGeom>
            <a:avLst/>
            <a:gdLst>
              <a:gd name="T0" fmla="*/ 624998750 w 296"/>
              <a:gd name="T1" fmla="*/ 1572577500 h 624"/>
              <a:gd name="T2" fmla="*/ 20161250 w 296"/>
              <a:gd name="T3" fmla="*/ 483870000 h 624"/>
              <a:gd name="T4" fmla="*/ 745966250 w 29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624">
                <a:moveTo>
                  <a:pt x="248" y="624"/>
                </a:moveTo>
                <a:cubicBezTo>
                  <a:pt x="124" y="460"/>
                  <a:pt x="0" y="296"/>
                  <a:pt x="8" y="192"/>
                </a:cubicBezTo>
                <a:cubicBezTo>
                  <a:pt x="16" y="88"/>
                  <a:pt x="156" y="44"/>
                  <a:pt x="29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86365" y="2737990"/>
            <a:ext cx="1166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14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E8C7ACF-EFCA-DD41-86FA-675EF0FE7A3E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increment to 3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3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2743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63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>
            <a:extLst>
              <a:ext uri="{FF2B5EF4-FFF2-40B4-BE49-F238E27FC236}">
                <a16:creationId xmlns:a16="http://schemas.microsoft.com/office/drawing/2014/main" id="{4CEAE8C9-77BC-42AD-9B1B-803AF9E9A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4000" b="1" dirty="0"/>
              <a:t>What arrays “look like”</a:t>
            </a:r>
          </a:p>
        </p:txBody>
      </p:sp>
      <p:sp>
        <p:nvSpPr>
          <p:cNvPr id="15379" name="Rectangle 19">
            <a:extLst>
              <a:ext uri="{FF2B5EF4-FFF2-40B4-BE49-F238E27FC236}">
                <a16:creationId xmlns:a16="http://schemas.microsoft.com/office/drawing/2014/main" id="{FDB98EFC-C2FF-42E7-968B-C999E7DC0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0688"/>
            <a:ext cx="7886700" cy="4351337"/>
          </a:xfrm>
        </p:spPr>
        <p:txBody>
          <a:bodyPr rtlCol="0">
            <a:normAutofit/>
          </a:bodyPr>
          <a:lstStyle/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3184" dirty="0"/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3184" dirty="0"/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3184" dirty="0"/>
          </a:p>
          <a:p>
            <a:pPr marL="0" indent="0" defTabSz="45492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Things to notice: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There are </a:t>
            </a:r>
            <a:r>
              <a:rPr lang="en-US" altLang="en-US" sz="2800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 slots/cells, with index numbers </a:t>
            </a:r>
            <a:r>
              <a:rPr lang="en-US" altLang="en-US" sz="2800" dirty="0">
                <a:solidFill>
                  <a:srgbClr val="FF0000"/>
                </a:solidFill>
              </a:rPr>
              <a:t>0</a:t>
            </a:r>
            <a:r>
              <a:rPr lang="en-US" altLang="en-US" sz="2800" dirty="0"/>
              <a:t> – </a:t>
            </a: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The name of the array is </a:t>
            </a:r>
            <a:r>
              <a:rPr lang="en-US" altLang="en-US" sz="2800" dirty="0" err="1"/>
              <a:t>myArray</a:t>
            </a:r>
            <a:endParaRPr lang="en-US" altLang="en-US" sz="2800" dirty="0"/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Easy to be off by one (we start with 0)</a:t>
            </a:r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7AA03421-EB66-4B67-8663-A99B24B57EBA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1846262"/>
            <a:ext cx="7231063" cy="1049338"/>
            <a:chOff x="605928" y="2682933"/>
            <a:chExt cx="7232249" cy="1049842"/>
          </a:xfrm>
        </p:grpSpPr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id="{1A40B40B-838F-4F11-8C0E-625BCFEC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333" y="3149882"/>
              <a:ext cx="5831844" cy="5828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3674">
                <a:cs typeface="+mn-cs"/>
              </a:endParaRPr>
            </a:p>
          </p:txBody>
        </p:sp>
        <p:sp>
          <p:nvSpPr>
            <p:cNvPr id="5125" name="Line 5">
              <a:extLst>
                <a:ext uri="{FF2B5EF4-FFF2-40B4-BE49-F238E27FC236}">
                  <a16:creationId xmlns:a16="http://schemas.microsoft.com/office/drawing/2014/main" id="{69EA96AB-CEDC-4946-A71C-C323A45E7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441" y="3149882"/>
              <a:ext cx="0" cy="58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674">
                <a:latin typeface="Times" pitchFamily="1" charset="0"/>
                <a:cs typeface="+mn-cs"/>
              </a:endParaRPr>
            </a:p>
          </p:txBody>
        </p:sp>
        <p:sp>
          <p:nvSpPr>
            <p:cNvPr id="5126" name="Line 6">
              <a:extLst>
                <a:ext uri="{FF2B5EF4-FFF2-40B4-BE49-F238E27FC236}">
                  <a16:creationId xmlns:a16="http://schemas.microsoft.com/office/drawing/2014/main" id="{E2509D3B-175C-44B5-A317-40CD32905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550" y="3149882"/>
              <a:ext cx="0" cy="58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674">
                <a:latin typeface="Times" pitchFamily="1" charset="0"/>
                <a:cs typeface="+mn-cs"/>
              </a:endParaRPr>
            </a:p>
          </p:txBody>
        </p:sp>
        <p:sp>
          <p:nvSpPr>
            <p:cNvPr id="5127" name="Line 7">
              <a:extLst>
                <a:ext uri="{FF2B5EF4-FFF2-40B4-BE49-F238E27FC236}">
                  <a16:creationId xmlns:a16="http://schemas.microsoft.com/office/drawing/2014/main" id="{A863DFE9-0163-48C9-AB2F-898175CA1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659" y="3149882"/>
              <a:ext cx="0" cy="58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674">
                <a:latin typeface="Times" pitchFamily="1" charset="0"/>
                <a:cs typeface="+mn-cs"/>
              </a:endParaRPr>
            </a:p>
          </p:txBody>
        </p:sp>
        <p:sp>
          <p:nvSpPr>
            <p:cNvPr id="5128" name="Line 8">
              <a:extLst>
                <a:ext uri="{FF2B5EF4-FFF2-40B4-BE49-F238E27FC236}">
                  <a16:creationId xmlns:a16="http://schemas.microsoft.com/office/drawing/2014/main" id="{3317FF06-879C-4FA0-A5A8-9D50E8E08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2356" y="3149882"/>
              <a:ext cx="0" cy="58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674">
                <a:latin typeface="Times" pitchFamily="1" charset="0"/>
                <a:cs typeface="+mn-cs"/>
              </a:endParaRPr>
            </a:p>
          </p:txBody>
        </p:sp>
        <p:sp>
          <p:nvSpPr>
            <p:cNvPr id="5129" name="Line 9">
              <a:extLst>
                <a:ext uri="{FF2B5EF4-FFF2-40B4-BE49-F238E27FC236}">
                  <a16:creationId xmlns:a16="http://schemas.microsoft.com/office/drawing/2014/main" id="{227AA1B6-8643-4B3A-A9E7-CBB64E784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8465" y="3149882"/>
              <a:ext cx="0" cy="58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674">
                <a:latin typeface="Times" pitchFamily="1" charset="0"/>
                <a:cs typeface="+mn-cs"/>
              </a:endParaRPr>
            </a:p>
          </p:txBody>
        </p:sp>
        <p:sp>
          <p:nvSpPr>
            <p:cNvPr id="5130" name="Line 10">
              <a:extLst>
                <a:ext uri="{FF2B5EF4-FFF2-40B4-BE49-F238E27FC236}">
                  <a16:creationId xmlns:a16="http://schemas.microsoft.com/office/drawing/2014/main" id="{70193C2D-5A76-4B4A-993C-A6C984DCD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4574" y="3149882"/>
              <a:ext cx="0" cy="58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674">
                <a:latin typeface="Times" pitchFamily="1" charset="0"/>
                <a:cs typeface="+mn-cs"/>
              </a:endParaRPr>
            </a:p>
          </p:txBody>
        </p:sp>
        <p:sp>
          <p:nvSpPr>
            <p:cNvPr id="21519" name="Text Box 11">
              <a:extLst>
                <a:ext uri="{FF2B5EF4-FFF2-40B4-BE49-F238E27FC236}">
                  <a16:creationId xmlns:a16="http://schemas.microsoft.com/office/drawing/2014/main" id="{E993DB06-82BC-4F6E-8BA9-7534FFBC5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30" y="2692463"/>
              <a:ext cx="433458" cy="47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9953" tIns="69976" rIns="139953" bIns="6997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21520" name="Text Box 12">
              <a:extLst>
                <a:ext uri="{FF2B5EF4-FFF2-40B4-BE49-F238E27FC236}">
                  <a16:creationId xmlns:a16="http://schemas.microsoft.com/office/drawing/2014/main" id="{D1F8FD45-A891-4F5D-8C95-68BD5105B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866" y="2682933"/>
              <a:ext cx="433459" cy="47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9953" tIns="69976" rIns="139953" bIns="6997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1521" name="Text Box 13">
              <a:extLst>
                <a:ext uri="{FF2B5EF4-FFF2-40B4-BE49-F238E27FC236}">
                  <a16:creationId xmlns:a16="http://schemas.microsoft.com/office/drawing/2014/main" id="{815201FA-905D-46AF-A589-154D1BC2D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564" y="2682933"/>
              <a:ext cx="433458" cy="47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9953" tIns="69976" rIns="139953" bIns="6997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21522" name="Text Box 14">
              <a:extLst>
                <a:ext uri="{FF2B5EF4-FFF2-40B4-BE49-F238E27FC236}">
                  <a16:creationId xmlns:a16="http://schemas.microsoft.com/office/drawing/2014/main" id="{A167495F-99C9-4A1A-8FE7-93D7FE692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672" y="2682933"/>
              <a:ext cx="433458" cy="47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9953" tIns="69976" rIns="139953" bIns="6997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21523" name="Text Box 15">
              <a:extLst>
                <a:ext uri="{FF2B5EF4-FFF2-40B4-BE49-F238E27FC236}">
                  <a16:creationId xmlns:a16="http://schemas.microsoft.com/office/drawing/2014/main" id="{A4CD0813-964C-4414-B8F7-25C54B41F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781" y="2682933"/>
              <a:ext cx="433458" cy="47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9953" tIns="69976" rIns="139953" bIns="6997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21524" name="Text Box 16">
              <a:extLst>
                <a:ext uri="{FF2B5EF4-FFF2-40B4-BE49-F238E27FC236}">
                  <a16:creationId xmlns:a16="http://schemas.microsoft.com/office/drawing/2014/main" id="{AAA4267F-A4ED-4555-BEBC-1D9B42C51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890" y="2682933"/>
              <a:ext cx="433458" cy="47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9953" tIns="69976" rIns="139953" bIns="6997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21525" name="Text Box 17">
              <a:extLst>
                <a:ext uri="{FF2B5EF4-FFF2-40B4-BE49-F238E27FC236}">
                  <a16:creationId xmlns:a16="http://schemas.microsoft.com/office/drawing/2014/main" id="{CDB00555-8637-48BC-AF40-61C109C5E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974" y="2682933"/>
              <a:ext cx="433459" cy="47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9953" tIns="69976" rIns="139953" bIns="6997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>
                  <a:latin typeface="Tahoma" panose="020B0604030504040204" pitchFamily="34" charset="0"/>
                </a:rPr>
                <a:t>6</a:t>
              </a:r>
            </a:p>
          </p:txBody>
        </p:sp>
        <p:sp>
          <p:nvSpPr>
            <p:cNvPr id="5138" name="Text Box 20">
              <a:extLst>
                <a:ext uri="{FF2B5EF4-FFF2-40B4-BE49-F238E27FC236}">
                  <a16:creationId xmlns:a16="http://schemas.microsoft.com/office/drawing/2014/main" id="{5AAE944E-DBB3-459B-B80A-89AB1B364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928" y="3149882"/>
              <a:ext cx="1284499" cy="4701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139953" tIns="69976" rIns="139953" bIns="6997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143" dirty="0" err="1">
                  <a:latin typeface="Tahoma" panose="020B0604030504040204" pitchFamily="34" charset="0"/>
                  <a:cs typeface="+mn-cs"/>
                </a:rPr>
                <a:t>myArray</a:t>
              </a:r>
              <a:endParaRPr lang="en-US" altLang="en-US" sz="2143" dirty="0">
                <a:latin typeface="Tahoma" panose="020B060403050404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26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3046371-375A-F744-9E08-A612480F7133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3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17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solidFill>
                  <a:srgbClr val="FF0000"/>
                </a:solidFill>
                <a:latin typeface="Tahoma" charset="0"/>
              </a:rPr>
              <a:t>smallestSoFar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3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7526778" y="1846263"/>
            <a:ext cx="1351139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Is 17 &gt; -8?</a:t>
            </a: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5715000" y="2064143"/>
            <a:ext cx="1811778" cy="7552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24906" y="3124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7732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C759C1B-126A-514E-9A01-7AB54EC4E208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22324" y="1846263"/>
            <a:ext cx="8093075" cy="402272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Update!!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3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solidFill>
                  <a:srgbClr val="FF0000"/>
                </a:solidFill>
                <a:latin typeface="Tahoma" charset="0"/>
              </a:rPr>
              <a:t>smallestSoFar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3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3505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0103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 We’ve found the smallest in the array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Does the computer know that?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What happens next (and why)?</a:t>
            </a:r>
          </a:p>
        </p:txBody>
      </p:sp>
    </p:spTree>
    <p:extLst>
      <p:ext uri="{BB962C8B-B14F-4D97-AF65-F5344CB8AC3E}">
        <p14:creationId xmlns:p14="http://schemas.microsoft.com/office/powerpoint/2010/main" val="20871001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C1237B4-276B-BD47-9E3D-3A0C3940506F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3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3886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963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0499CF5-91FB-E146-9002-35631FFE5560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Back to the top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 dirty="0">
                <a:latin typeface="Tahoma" charset="0"/>
              </a:rPr>
              <a:t>3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7028" y="2737990"/>
            <a:ext cx="719337" cy="1516439"/>
          </a:xfrm>
          <a:custGeom>
            <a:avLst/>
            <a:gdLst>
              <a:gd name="T0" fmla="*/ 624998750 w 296"/>
              <a:gd name="T1" fmla="*/ 1572577500 h 624"/>
              <a:gd name="T2" fmla="*/ 20161250 w 296"/>
              <a:gd name="T3" fmla="*/ 483870000 h 624"/>
              <a:gd name="T4" fmla="*/ 745966250 w 29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624">
                <a:moveTo>
                  <a:pt x="248" y="624"/>
                </a:moveTo>
                <a:cubicBezTo>
                  <a:pt x="124" y="460"/>
                  <a:pt x="0" y="296"/>
                  <a:pt x="8" y="192"/>
                </a:cubicBezTo>
                <a:cubicBezTo>
                  <a:pt x="16" y="88"/>
                  <a:pt x="156" y="44"/>
                  <a:pt x="29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86365" y="2737990"/>
            <a:ext cx="1166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2514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3F8CF50-223C-8549-B0E7-25BDC9FA29C7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increment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4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2743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0395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35DB465-664E-0A4D-8B97-16D865540E2C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4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solidFill>
                  <a:srgbClr val="FF0000"/>
                </a:solidFill>
                <a:latin typeface="Tahoma" charset="0"/>
              </a:rPr>
              <a:t>smallestSoFar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4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7488230" y="1872879"/>
            <a:ext cx="1222899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Is -8 &gt; 4?</a:t>
            </a: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H="1">
            <a:off x="5486400" y="2091029"/>
            <a:ext cx="2040378" cy="7283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24906" y="3124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160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2C03CC2-A5D6-3843-B89B-F16E609408CF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No update happened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4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3886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5087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C39D51-10C9-CB4C-84B6-CB9FABFE49D9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Back to the top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 dirty="0">
                <a:latin typeface="Tahoma" charset="0"/>
              </a:rPr>
              <a:t>4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7028" y="2737990"/>
            <a:ext cx="719337" cy="1516439"/>
          </a:xfrm>
          <a:custGeom>
            <a:avLst/>
            <a:gdLst>
              <a:gd name="T0" fmla="*/ 624998750 w 296"/>
              <a:gd name="T1" fmla="*/ 1572577500 h 624"/>
              <a:gd name="T2" fmla="*/ 20161250 w 296"/>
              <a:gd name="T3" fmla="*/ 483870000 h 624"/>
              <a:gd name="T4" fmla="*/ 745966250 w 29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624">
                <a:moveTo>
                  <a:pt x="248" y="624"/>
                </a:moveTo>
                <a:cubicBezTo>
                  <a:pt x="124" y="460"/>
                  <a:pt x="0" y="296"/>
                  <a:pt x="8" y="192"/>
                </a:cubicBezTo>
                <a:cubicBezTo>
                  <a:pt x="16" y="88"/>
                  <a:pt x="156" y="44"/>
                  <a:pt x="29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86365" y="2737990"/>
            <a:ext cx="1166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8141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791B58D-C7C2-804A-8205-FD822F720757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 </a:t>
            </a: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increment to 5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-8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5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4906" y="2743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04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152209-EF3B-4149-8F71-248E4D6A3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Working with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3CD625-0D85-4F4D-ADE9-8F601885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223781"/>
          </a:xfrm>
        </p:spPr>
        <p:txBody>
          <a:bodyPr>
            <a:normAutofit/>
          </a:bodyPr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Creating: Must specify the type and the size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Initializing: 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put data into each slot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Often use a loop (later)</a:t>
            </a:r>
          </a:p>
          <a:p>
            <a:pPr marL="171450" lvl="1" indent="0">
              <a:spcBef>
                <a:spcPts val="0"/>
              </a:spcBef>
              <a:buNone/>
            </a:pPr>
            <a:endParaRPr lang="en-US" altLang="en-US" sz="2500" dirty="0"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Operations: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Searching for data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Sorting data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Finding stats: min, max, sum, average…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500" dirty="0">
              <a:latin typeface="Calibri" panose="020F0502020204030204" pitchFamily="34" charset="0"/>
            </a:endParaRPr>
          </a:p>
          <a:p>
            <a:pPr marL="342900" lvl="1">
              <a:spcBef>
                <a:spcPts val="0"/>
              </a:spcBef>
            </a:pPr>
            <a:endParaRPr lang="en-US" altLang="en-US" sz="2500" dirty="0">
              <a:latin typeface="Calibri" panose="020F0502020204030204" pitchFamily="34" charset="0"/>
            </a:endParaRPr>
          </a:p>
          <a:p>
            <a:pPr marL="342900" lvl="1">
              <a:spcBef>
                <a:spcPts val="0"/>
              </a:spcBef>
            </a:pPr>
            <a:endParaRPr lang="en-US" altLang="en-US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56107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E7374DC-4F72-1A4B-BC28-23B30A93AE10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PE"/>
              <a:t>Another Trace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endParaRPr lang="en-US" altLang="es-PE" sz="2143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[0]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FOR counter = 1 to 4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[counter]) THEN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smallestSoFar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s-PE" sz="2143" dirty="0" err="1">
                <a:latin typeface="Consolas" charset="0"/>
                <a:ea typeface="Consolas" charset="0"/>
                <a:cs typeface="Consolas" charset="0"/>
              </a:rPr>
              <a:t>randomArray</a:t>
            </a: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[counter]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	END IF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latin typeface="Consolas" charset="0"/>
                <a:ea typeface="Consolas" charset="0"/>
                <a:cs typeface="Consolas" charset="0"/>
              </a:rPr>
              <a:t>END FOR</a:t>
            </a:r>
          </a:p>
          <a:p>
            <a:pPr lvl="1" eaLnBrk="1" hangingPunct="1">
              <a:buFontTx/>
              <a:buNone/>
            </a:pPr>
            <a:r>
              <a:rPr lang="en-US" altLang="es-PE" sz="2143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Done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39121" y="5365863"/>
            <a:ext cx="3499476" cy="69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2239016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938911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3638807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4338702" y="5365863"/>
            <a:ext cx="0" cy="69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655770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0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39211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09201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2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791909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3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4491804" y="4899267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655770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392119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17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092014" y="5482513"/>
            <a:ext cx="486030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42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3791909" y="5482513"/>
            <a:ext cx="434734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solidFill>
                  <a:srgbClr val="FF0000"/>
                </a:solidFill>
                <a:latin typeface="Tahoma" charset="0"/>
              </a:rPr>
              <a:t>-8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4491804" y="5482513"/>
            <a:ext cx="335348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143" b="0">
                <a:latin typeface="Tahoma" charset="0"/>
              </a:rPr>
              <a:t>4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788335" y="5365863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-8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6321738" y="4945442"/>
            <a:ext cx="1609480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smallestSoFar</a:t>
            </a: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788335" y="4199371"/>
            <a:ext cx="699895" cy="5832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b="0">
                <a:latin typeface="Tahoma" charset="0"/>
              </a:rPr>
              <a:t>5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555037" y="3849424"/>
            <a:ext cx="971741" cy="3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837" b="0">
                <a:latin typeface="Tahoma" charset="0"/>
              </a:rPr>
              <a:t>counter</a:t>
            </a:r>
            <a:endParaRPr lang="en-US" altLang="es-PE" sz="1837" b="0" dirty="0">
              <a:latin typeface="Tahoma" charset="0"/>
            </a:endParaRPr>
          </a:p>
        </p:txBody>
      </p:sp>
      <p:sp>
        <p:nvSpPr>
          <p:cNvPr id="62488" name="Oval 24"/>
          <p:cNvSpPr>
            <a:spLocks noChangeArrowheads="1"/>
          </p:cNvSpPr>
          <p:nvPr/>
        </p:nvSpPr>
        <p:spPr bwMode="auto">
          <a:xfrm>
            <a:off x="6088440" y="4899266"/>
            <a:ext cx="2099685" cy="116649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 Unicode MS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 Unicode MS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Arial Unicode MS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 b="1">
                <a:solidFill>
                  <a:schemeClr val="tx1"/>
                </a:solidFill>
                <a:latin typeface="Arial Unicode MS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Arial Unicode MS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b="0">
              <a:latin typeface="Tahoma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24906" y="4648200"/>
            <a:ext cx="46659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699736" y="36444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0022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B2B26B-67D1-C649-8BA1-D250063BD1D4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159D2D4D-A91F-4A4E-99D6-D2B3D626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Finding the Minimum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D1BDAC-5714-4181-A151-1E213C472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temp = A[0];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1;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A.length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 	</a:t>
            </a:r>
            <a:b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(temp &gt; A[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]) {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temp = A[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	}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60" y="3124200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364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AAEC5F-79AC-2742-B5BF-EB8851A31E0E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2EDF484-B933-4D6D-BCFA-37E781F9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000" dirty="0"/>
              <a:t>Finding the Minimum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BC177C5-05F4-43AF-98F9-5A90C5F0C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temp = A[0];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= 1;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A.Length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++)  	</a:t>
            </a:r>
            <a:b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{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(temp &gt; A[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]) {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    temp = A[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	}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01" y="3048000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158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3A70A1-5668-C549-8A04-273611A562CA}"/>
              </a:ext>
            </a:extLst>
          </p:cNvPr>
          <p:cNvSpPr txBox="1"/>
          <p:nvPr/>
        </p:nvSpPr>
        <p:spPr>
          <a:xfrm>
            <a:off x="6321738" y="5482513"/>
            <a:ext cx="2365062" cy="84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2EDF484-B933-4D6D-BCFA-37E781F9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000" dirty="0"/>
              <a:t>Finding the Minimum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BC177C5-05F4-43AF-98F9-5A90C5F0C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endParaRPr lang="en-US" altLang="en-US" sz="20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temp = A[0];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= 1;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altLang="en-US" sz="24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++)  	</a:t>
            </a:r>
            <a:b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{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(temp &gt; A[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]) {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    temp = A[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	}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en-US" sz="2400" dirty="0"/>
              <a:t>No length attribute in C++.</a:t>
            </a:r>
          </a:p>
        </p:txBody>
      </p:sp>
      <p:pic>
        <p:nvPicPr>
          <p:cNvPr id="8" name="Picture 7" descr="A logo showing C++" title="C++ Logo">
            <a:extLst>
              <a:ext uri="{FF2B5EF4-FFF2-40B4-BE49-F238E27FC236}">
                <a16:creationId xmlns:a16="http://schemas.microsoft.com/office/drawing/2014/main" id="{E45E3AE0-B2AA-7C40-B7F9-ECD399F19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66" y="3044060"/>
            <a:ext cx="818047" cy="9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04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CE2C62A-4106-4ED6-89D9-2B257EBC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Finding the sum or average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047B41F3-1C8E-4D21-9B6C-86D47E8A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59" y="1752600"/>
            <a:ext cx="8755063" cy="4022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CREATE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[] = {1,2,3,4,5}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CREATE sum, average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sum = 0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    FOR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= 0 to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nums.length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- 1</a:t>
            </a:r>
            <a:b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        </a:t>
            </a:r>
            <a:r>
              <a:rPr lang="en-US" altLang="en-US" sz="24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MOST IMPORTANT LINE IS HERE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        sum = sum +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    ENDFOR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    average = sum /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nums.length</a:t>
            </a: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END MAIN</a:t>
            </a: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266DBC5A-801D-0C4A-832D-12F0B78F9B64}"/>
              </a:ext>
            </a:extLst>
          </p:cNvPr>
          <p:cNvSpPr/>
          <p:nvPr/>
        </p:nvSpPr>
        <p:spPr>
          <a:xfrm>
            <a:off x="7543800" y="472767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2089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7360B9F-2753-421E-AC28-7697B8EF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/>
              <a:t>Finding a sum and or average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FB14F40-119E-4753-8AF3-BD89D55E0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int[]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= {1,2,3,4,5};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2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sum = 0, average = 0;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7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nums.length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++)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{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    sum += 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7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];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average = </a:t>
            </a:r>
            <a:r>
              <a:rPr lang="en-US" altLang="en-US" sz="2700" dirty="0" smtClean="0">
                <a:latin typeface="Consolas" charset="0"/>
                <a:ea typeface="Consolas" charset="0"/>
                <a:cs typeface="Consolas" charset="0"/>
              </a:rPr>
              <a:t>sum/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.length</a:t>
            </a:r>
            <a:endParaRPr lang="en-US" altLang="en-US" sz="2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endParaRPr lang="en-US" altLang="en-US" sz="27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60" y="3124200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107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A2B78A2-0539-4947-97C5-D5527ABE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/>
              <a:t>Finding a sum and or average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F726F79-F0D8-435D-BF62-B77C6AAF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	int[]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= {1,2,3,4,5};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2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sum = 0, average = 0;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7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.Length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27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++)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{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    sum += 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7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];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700" dirty="0">
                <a:latin typeface="Consolas" charset="0"/>
                <a:ea typeface="Consolas" charset="0"/>
                <a:cs typeface="Consolas" charset="0"/>
              </a:rPr>
              <a:t>    average = </a:t>
            </a:r>
            <a:r>
              <a:rPr lang="en-US" altLang="en-US" sz="2700" dirty="0" smtClean="0">
                <a:latin typeface="Consolas" charset="0"/>
                <a:ea typeface="Consolas" charset="0"/>
                <a:cs typeface="Consolas" charset="0"/>
              </a:rPr>
              <a:t>sum/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700" dirty="0" err="1" smtClean="0">
                <a:latin typeface="Consolas" charset="0"/>
                <a:ea typeface="Consolas" charset="0"/>
                <a:cs typeface="Consolas" charset="0"/>
              </a:rPr>
              <a:t>.Length</a:t>
            </a:r>
            <a:endParaRPr lang="en-US" altLang="en-US" sz="2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7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6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23766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237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A2B78A2-0539-4947-97C5-D5527ABE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/>
              <a:t>Finding a sum and </a:t>
            </a:r>
            <a:r>
              <a:rPr lang="en-US" altLang="en-US" sz="4000" b="1"/>
              <a:t>or average</a:t>
            </a:r>
            <a:endParaRPr lang="en-US" altLang="en-US" sz="4000" b="1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F726F79-F0D8-435D-BF62-B77C6AAF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800" dirty="0" err="1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800" dirty="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 smtClean="0">
                <a:latin typeface="Consolas" charset="0"/>
                <a:ea typeface="Consolas" charset="0"/>
                <a:cs typeface="Consolas" charset="0"/>
              </a:rPr>
              <a:t>size = 5;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dirty="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2800" dirty="0" err="1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 err="1" smtClean="0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800" dirty="0" smtClean="0">
                <a:latin typeface="Consolas" charset="0"/>
                <a:ea typeface="Consolas" charset="0"/>
                <a:cs typeface="Consolas" charset="0"/>
              </a:rPr>
              <a:t>[size] 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= {1,2,3,4,5}; </a:t>
            </a:r>
            <a:endParaRPr lang="en-US" altLang="en-US" sz="28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sum = 0, average = 0;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alt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 &lt; size; </a:t>
            </a:r>
            <a:r>
              <a:rPr lang="en-US" altLang="en-US" sz="28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++)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{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    sum += </a:t>
            </a:r>
            <a:r>
              <a:rPr lang="en-US" altLang="en-US" sz="2800" dirty="0" err="1" smtClean="0">
                <a:latin typeface="Consolas" charset="0"/>
                <a:ea typeface="Consolas" charset="0"/>
                <a:cs typeface="Consolas" charset="0"/>
              </a:rPr>
              <a:t>nums</a:t>
            </a:r>
            <a:r>
              <a:rPr lang="en-US" altLang="en-US" sz="28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n-US" sz="2800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]; 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average = sum/size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800" dirty="0" smtClean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//where </a:t>
            </a:r>
            <a:r>
              <a:rPr lang="en-US" alt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size holds the size of </a:t>
            </a:r>
            <a:r>
              <a:rPr lang="en-US" altLang="en-US" sz="2800" dirty="0" err="1" smtClean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num</a:t>
            </a:r>
            <a:r>
              <a:rPr lang="en-US" altLang="en-US" sz="2800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endParaRPr lang="en-US" altLang="en-US" sz="2800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8" name="Picture 7" descr="A logo showing C++" title="C++ Logo">
            <a:extLst>
              <a:ext uri="{FF2B5EF4-FFF2-40B4-BE49-F238E27FC236}">
                <a16:creationId xmlns:a16="http://schemas.microsoft.com/office/drawing/2014/main" id="{30893A1F-CF4B-D446-8359-0C8906929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819400"/>
            <a:ext cx="762000" cy="8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13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6B0D810-B974-4867-8C1F-D93335D6C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4378" b="1" dirty="0"/>
              <a:t>Summary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2CA29A8-E04E-463B-96E8-222CC726AA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Arrays hold values that are all the same type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Arrays are static in size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Creating arrays always follows a format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You can create an array of any type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184" dirty="0"/>
              <a:t>To initialize or search arrays, you’ll almost always use a loop</a:t>
            </a:r>
          </a:p>
          <a:p>
            <a:pPr marL="341192" indent="-341192" defTabSz="454923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3184" dirty="0"/>
          </a:p>
        </p:txBody>
      </p:sp>
    </p:spTree>
    <p:extLst>
      <p:ext uri="{BB962C8B-B14F-4D97-AF65-F5344CB8AC3E}">
        <p14:creationId xmlns:p14="http://schemas.microsoft.com/office/powerpoint/2010/main" val="174097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975D2D7-ABA6-4A35-9B09-561E07486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4923" eaLnBrk="1" fontAlgn="auto" hangingPunct="1">
              <a:spcAft>
                <a:spcPts val="0"/>
              </a:spcAft>
              <a:defRPr/>
            </a:pPr>
            <a:r>
              <a:rPr lang="en-US" altLang="en-US" sz="3600" b="1" dirty="0"/>
              <a:t>2.  Creating and Initializing Arrays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E7C7CE9-46B3-4989-A7A8-11A5B9FCB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4" y="1846263"/>
            <a:ext cx="7788275" cy="4022725"/>
          </a:xfrm>
        </p:spPr>
        <p:txBody>
          <a:bodyPr>
            <a:normAutofit fontScale="92500" lnSpcReduction="10000"/>
          </a:bodyPr>
          <a:lstStyle/>
          <a:p>
            <a:pPr marL="0" indent="0" defTabSz="454025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300" dirty="0"/>
              <a:t>You must choose:</a:t>
            </a:r>
          </a:p>
          <a:p>
            <a:pPr marL="0" indent="0" defTabSz="454025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300" dirty="0"/>
              <a:t>1) Create an empty arrays and assign initial values with a loop later on:</a:t>
            </a:r>
          </a:p>
          <a:p>
            <a:pPr marL="0" indent="0" defTabSz="454025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300" dirty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n-US" sz="23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300" dirty="0">
                <a:latin typeface="Consolas" charset="0"/>
                <a:ea typeface="Consolas" charset="0"/>
                <a:cs typeface="Consolas" charset="0"/>
              </a:rPr>
              <a:t>[5]</a:t>
            </a:r>
          </a:p>
          <a:p>
            <a:pPr marL="0" indent="0" algn="ctr" defTabSz="4540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en-US" sz="2300" dirty="0"/>
              <a:t/>
            </a:r>
            <a:br>
              <a:rPr lang="en-US" altLang="en-US" sz="2300" dirty="0"/>
            </a:br>
            <a:r>
              <a:rPr lang="en-US" altLang="en-US" sz="4400" dirty="0"/>
              <a:t>OR</a:t>
            </a:r>
            <a:r>
              <a:rPr lang="en-US" altLang="en-US" sz="2300" dirty="0"/>
              <a:t/>
            </a:r>
            <a:br>
              <a:rPr lang="en-US" altLang="en-US" sz="2300" dirty="0"/>
            </a:br>
            <a:endParaRPr lang="en-US" altLang="en-US" sz="2300" dirty="0"/>
          </a:p>
          <a:p>
            <a:pPr marL="0" indent="0" defTabSz="454025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300" dirty="0"/>
              <a:t/>
            </a:r>
            <a:br>
              <a:rPr lang="en-US" altLang="en-US" sz="2300" dirty="0"/>
            </a:br>
            <a:r>
              <a:rPr lang="en-US" altLang="en-US" sz="2300" dirty="0"/>
              <a:t>2) Create and initialize the array in one line.  This is helpful when we already know those value (e.g. days of the week, etc.).</a:t>
            </a:r>
          </a:p>
          <a:p>
            <a:pPr marL="0" indent="0" defTabSz="4540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en-US" sz="2300" b="1" dirty="0">
              <a:latin typeface="Courier New" panose="02070309020205020404" pitchFamily="49" charset="0"/>
            </a:endParaRPr>
          </a:p>
          <a:p>
            <a:pPr marL="0" indent="0" defTabSz="4540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9597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B93A4EB-478B-4FAB-8F36-2112840F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Array Creation Example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3D52C3-F041-4CB1-9B0E-BD67AECD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98" y="1727820"/>
            <a:ext cx="8093075" cy="4022725"/>
          </a:xfrm>
        </p:spPr>
        <p:txBody>
          <a:bodyPr>
            <a:normAutofit/>
          </a:bodyPr>
          <a:lstStyle/>
          <a:p>
            <a:pPr marL="0" indent="0" algn="l" eaLnBrk="1" hangingPunct="1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1) Create an empty array.  By default, 0s are stored in the array.</a:t>
            </a:r>
          </a:p>
          <a:p>
            <a:pPr marL="0" indent="0" algn="l" eaLnBrk="1" hangingPunct="1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/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	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altLang="en-US" sz="24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[5];</a:t>
            </a:r>
            <a:endParaRPr lang="en-US" altLang="en-US" sz="2800" dirty="0">
              <a:latin typeface="Consolas" charset="0"/>
              <a:ea typeface="Consolas" charset="0"/>
              <a:cs typeface="Consolas" charset="0"/>
            </a:endParaRPr>
          </a:p>
          <a:p>
            <a:pPr algn="l" eaLnBrk="1" hangingPunct="1"/>
            <a:endParaRPr lang="en-US" altLang="en-US" sz="280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2) Creates and initializes in one line.  The stored values are show in { };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	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myArray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= {10, 20, 30, 40, 50};</a:t>
            </a:r>
          </a:p>
          <a:p>
            <a:pPr algn="l" eaLnBrk="1" hangingPunct="1"/>
            <a:endParaRPr lang="en-US" altLang="en-US" sz="2800" dirty="0"/>
          </a:p>
          <a:p>
            <a:pPr algn="l" eaLnBrk="1" hangingPunct="1"/>
            <a:endParaRPr lang="en-US" altLang="en-US" dirty="0"/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068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 Sharp Logo">
            <a:extLst>
              <a:ext uri="{FF2B5EF4-FFF2-40B4-BE49-F238E27FC236}">
                <a16:creationId xmlns:a16="http://schemas.microsoft.com/office/drawing/2014/main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56" y="568945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09412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13366</TotalTime>
  <Words>2286</Words>
  <Application>Microsoft Office PowerPoint</Application>
  <PresentationFormat>On-screen Show (4:3)</PresentationFormat>
  <Paragraphs>1267</Paragraphs>
  <Slides>78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Calibri Light</vt:lpstr>
      <vt:lpstr>Consolas</vt:lpstr>
      <vt:lpstr>Courier New</vt:lpstr>
      <vt:lpstr>Mangal</vt:lpstr>
      <vt:lpstr>Tahoma</vt:lpstr>
      <vt:lpstr>Times</vt:lpstr>
      <vt:lpstr>PPT2_16to9</vt:lpstr>
      <vt:lpstr>Module 5 – Part 1 </vt:lpstr>
      <vt:lpstr>Motivation</vt:lpstr>
      <vt:lpstr>Topics</vt:lpstr>
      <vt:lpstr>1.  Arrays and Their Properties</vt:lpstr>
      <vt:lpstr>1D Arrays</vt:lpstr>
      <vt:lpstr>What arrays “look like”</vt:lpstr>
      <vt:lpstr>Working with Arrays</vt:lpstr>
      <vt:lpstr>2.  Creating and Initializing Arrays</vt:lpstr>
      <vt:lpstr>Array Creation Example </vt:lpstr>
      <vt:lpstr>Array Creation Example </vt:lpstr>
      <vt:lpstr>3. Accessing Information</vt:lpstr>
      <vt:lpstr>4. Initializing a Single Cell</vt:lpstr>
      <vt:lpstr>Horrible, but works…</vt:lpstr>
      <vt:lpstr>Accessing and Modifying</vt:lpstr>
      <vt:lpstr>Traversing the Array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Line by Line</vt:lpstr>
      <vt:lpstr>The Length of an Array</vt:lpstr>
      <vt:lpstr>Traversing an Array</vt:lpstr>
      <vt:lpstr>Traversing an Array </vt:lpstr>
      <vt:lpstr>Traversing an Array </vt:lpstr>
      <vt:lpstr>Array Processing</vt:lpstr>
      <vt:lpstr>Example: Finding the Smallest Element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Note!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Another Trace</vt:lpstr>
      <vt:lpstr>Finding the Minimum</vt:lpstr>
      <vt:lpstr>Finding the Minimum</vt:lpstr>
      <vt:lpstr>Finding the Minimum</vt:lpstr>
      <vt:lpstr>Finding the sum or average</vt:lpstr>
      <vt:lpstr>Finding a sum and or average</vt:lpstr>
      <vt:lpstr>Finding a sum and or average</vt:lpstr>
      <vt:lpstr>Finding a sum and or average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CSE1301</dc:title>
  <dc:creator>Jon Preston</dc:creator>
  <cp:lastModifiedBy>Betty Kretlow</cp:lastModifiedBy>
  <cp:revision>398</cp:revision>
  <dcterms:created xsi:type="dcterms:W3CDTF">2017-03-19T10:32:05Z</dcterms:created>
  <dcterms:modified xsi:type="dcterms:W3CDTF">2022-10-07T15:37:18Z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