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  <p:sldMasterId id="2147483661" r:id="rId2"/>
  </p:sldMasterIdLst>
  <p:notesMasterIdLst>
    <p:notesMasterId r:id="rId46"/>
  </p:notesMasterIdLst>
  <p:handoutMasterIdLst>
    <p:handoutMasterId r:id="rId47"/>
  </p:handoutMasterIdLst>
  <p:sldIdLst>
    <p:sldId id="420" r:id="rId3"/>
    <p:sldId id="257" r:id="rId4"/>
    <p:sldId id="363" r:id="rId5"/>
    <p:sldId id="413" r:id="rId6"/>
    <p:sldId id="415" r:id="rId7"/>
    <p:sldId id="474" r:id="rId8"/>
    <p:sldId id="489" r:id="rId9"/>
    <p:sldId id="294" r:id="rId10"/>
    <p:sldId id="475" r:id="rId11"/>
    <p:sldId id="476" r:id="rId12"/>
    <p:sldId id="477" r:id="rId13"/>
    <p:sldId id="478" r:id="rId14"/>
    <p:sldId id="479" r:id="rId15"/>
    <p:sldId id="480" r:id="rId16"/>
    <p:sldId id="481" r:id="rId17"/>
    <p:sldId id="417" r:id="rId18"/>
    <p:sldId id="419" r:id="rId19"/>
    <p:sldId id="418" r:id="rId20"/>
    <p:sldId id="490" r:id="rId21"/>
    <p:sldId id="364" r:id="rId22"/>
    <p:sldId id="365" r:id="rId23"/>
    <p:sldId id="488" r:id="rId24"/>
    <p:sldId id="482" r:id="rId25"/>
    <p:sldId id="483" r:id="rId26"/>
    <p:sldId id="484" r:id="rId27"/>
    <p:sldId id="485" r:id="rId28"/>
    <p:sldId id="486" r:id="rId29"/>
    <p:sldId id="487" r:id="rId30"/>
    <p:sldId id="494" r:id="rId31"/>
    <p:sldId id="402" r:id="rId32"/>
    <p:sldId id="408" r:id="rId33"/>
    <p:sldId id="425" r:id="rId34"/>
    <p:sldId id="404" r:id="rId35"/>
    <p:sldId id="405" r:id="rId36"/>
    <p:sldId id="429" r:id="rId37"/>
    <p:sldId id="430" r:id="rId38"/>
    <p:sldId id="431" r:id="rId39"/>
    <p:sldId id="492" r:id="rId40"/>
    <p:sldId id="403" r:id="rId41"/>
    <p:sldId id="433" r:id="rId42"/>
    <p:sldId id="434" r:id="rId43"/>
    <p:sldId id="495" r:id="rId44"/>
    <p:sldId id="283" r:id="rId4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4E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CEA68F-FD57-79B6-F74E-A70C5366AB69}" v="2" dt="2022-10-10T18:25:02.92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7" autoAdjust="0"/>
    <p:restoredTop sz="94719" autoAdjust="0"/>
  </p:normalViewPr>
  <p:slideViewPr>
    <p:cSldViewPr>
      <p:cViewPr varScale="1">
        <p:scale>
          <a:sx n="108" d="100"/>
          <a:sy n="108" d="100"/>
        </p:scale>
        <p:origin x="1746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-75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2040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199E5-986C-6B48-BC8A-CF180E66425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175FD1-974F-7445-A936-A5034342EC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637E63E9-B253-B94A-AE48-028EF49232FD}" type="datetimeFigureOut">
              <a:rPr lang="en-US" altLang="en-US"/>
              <a:pPr/>
              <a:t>10/10/2022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78B798-64B0-7F47-A55E-F9BC3145EB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74466-60F4-FA4E-976C-9BE1D9D0FBB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304B74D7-9A97-8F44-817C-D7C96673C1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830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ECCC02D-07F9-CD45-8D94-FCD502661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BFF332-B4E1-5E4B-9E57-0134CF6F53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CCC3EF90-FCF5-CC41-9A5A-15A8F83B20D0}" type="datetimeFigureOut">
              <a:rPr lang="en-US" altLang="en-US"/>
              <a:pPr/>
              <a:t>10/10/2022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EDE843-E0E6-FF41-BE32-C980B12CB18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BFD7777-8761-3248-B860-370D60236B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AF59C-E359-024D-B379-31D7A859ED5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anose="020F050202020403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3405E-12E8-5D48-8832-AA448DD7DE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5043E83-1B97-CD47-9A6A-7D3D30D0DB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317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43E83-1B97-CD47-9A6A-7D3D30D0DBDF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1991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043E83-1B97-CD47-9A6A-7D3D30D0DBDF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36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61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91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04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555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3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3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171360" indent="-17136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1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514440" lvl="1" indent="-17136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857160" lvl="2" indent="-17136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5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1200240" lvl="3" indent="-17136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35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1542960" lvl="4" indent="-17136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lang="en-US" sz="135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q7SMsQBEUw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2BfuxHn2XE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oJS1BMKE6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100" y="1262009"/>
            <a:ext cx="7543800" cy="285279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400" b="1" dirty="0"/>
              <a:t>Module 6 </a:t>
            </a:r>
            <a:r>
              <a:rPr lang="mr-IN" altLang="en-US" sz="4400" b="1" dirty="0"/>
              <a:t>–</a:t>
            </a:r>
            <a:r>
              <a:rPr lang="en-US" altLang="en-US" sz="4400" b="1" dirty="0"/>
              <a:t> Searching &amp;</a:t>
            </a:r>
            <a:br>
              <a:rPr lang="en-US" altLang="en-US" sz="4400" b="1" dirty="0"/>
            </a:br>
            <a:r>
              <a:rPr lang="en-US" altLang="en-US" sz="4400" b="1" dirty="0"/>
              <a:t>  Sorting Algorithms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266DBC5A-801D-0C4A-832D-12F0B78F9B64}"/>
              </a:ext>
            </a:extLst>
          </p:cNvPr>
          <p:cNvSpPr/>
          <p:nvPr/>
        </p:nvSpPr>
        <p:spPr>
          <a:xfrm>
            <a:off x="7626987" y="401775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8" name="Picture 10" descr="Java Logo">
            <a:extLst>
              <a:ext uri="{FF2B5EF4-FFF2-40B4-BE49-F238E27FC236}">
                <a16:creationId xmlns:a16="http://schemas.microsoft.com/office/drawing/2014/main" id="{A47EF068-EC08-494E-AA63-7A06A70BA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1059" y="1432173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C Sharp Logo">
            <a:extLst>
              <a:ext uri="{FF2B5EF4-FFF2-40B4-BE49-F238E27FC236}">
                <a16:creationId xmlns:a16="http://schemas.microsoft.com/office/drawing/2014/main" id="{3A0B6E3C-A598-C844-9BA3-B042B78169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1063" y="2835357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A logo showing C++" title="C++ Logo">
            <a:extLst>
              <a:ext uri="{FF2B5EF4-FFF2-40B4-BE49-F238E27FC236}">
                <a16:creationId xmlns:a16="http://schemas.microsoft.com/office/drawing/2014/main" id="{F07450AF-B11C-3F42-AFE3-712213169A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360" y="4004548"/>
            <a:ext cx="780254" cy="87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421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969CC27-DE4F-4B4A-809F-CC63A1037B26}"/>
              </a:ext>
            </a:extLst>
          </p:cNvPr>
          <p:cNvSpPr txBox="1"/>
          <p:nvPr/>
        </p:nvSpPr>
        <p:spPr>
          <a:xfrm>
            <a:off x="6477000" y="5410200"/>
            <a:ext cx="220980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4D6243-7571-524B-80A2-AEA19550DA5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533400"/>
            <a:ext cx="7543800" cy="7016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If you’re rusty on logs…</a:t>
            </a:r>
            <a:br>
              <a:rPr lang="en-US" dirty="0"/>
            </a:br>
            <a:r>
              <a:rPr lang="en-US" sz="3100" dirty="0"/>
              <a:t>How many times can we chop this in </a:t>
            </a:r>
            <a:r>
              <a:rPr lang="en-US" sz="3100" u="sng" dirty="0"/>
              <a:t>half</a:t>
            </a:r>
            <a:r>
              <a:rPr lang="en-US" sz="3100" dirty="0"/>
              <a:t>?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60462C-272C-FB49-9E10-73D7AB7DC30E}"/>
              </a:ext>
            </a:extLst>
          </p:cNvPr>
          <p:cNvSpPr/>
          <p:nvPr/>
        </p:nvSpPr>
        <p:spPr>
          <a:xfrm>
            <a:off x="773112" y="1539875"/>
            <a:ext cx="7254875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32 elements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7879E4-6C41-6342-AE23-B8C6FC61618E}"/>
              </a:ext>
            </a:extLst>
          </p:cNvPr>
          <p:cNvSpPr/>
          <p:nvPr/>
        </p:nvSpPr>
        <p:spPr>
          <a:xfrm>
            <a:off x="773111" y="2362200"/>
            <a:ext cx="3551239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 elements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8AF7EE-0135-6D4F-B7BD-6277807F7220}"/>
              </a:ext>
            </a:extLst>
          </p:cNvPr>
          <p:cNvSpPr/>
          <p:nvPr/>
        </p:nvSpPr>
        <p:spPr>
          <a:xfrm>
            <a:off x="4476748" y="2362200"/>
            <a:ext cx="3551239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 elements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9577BB6-DA5A-1247-B3AD-768D031DDBAE}"/>
              </a:ext>
            </a:extLst>
          </p:cNvPr>
          <p:cNvCxnSpPr>
            <a:stCxn id="8" idx="2"/>
          </p:cNvCxnSpPr>
          <p:nvPr/>
        </p:nvCxnSpPr>
        <p:spPr>
          <a:xfrm flipH="1">
            <a:off x="2800350" y="1905000"/>
            <a:ext cx="16002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943014-674C-6740-A989-6EF338AA8BAE}"/>
              </a:ext>
            </a:extLst>
          </p:cNvPr>
          <p:cNvCxnSpPr>
            <a:stCxn id="8" idx="2"/>
          </p:cNvCxnSpPr>
          <p:nvPr/>
        </p:nvCxnSpPr>
        <p:spPr>
          <a:xfrm>
            <a:off x="4400550" y="1905000"/>
            <a:ext cx="14478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3FB7C9B-09EC-B04E-9FF8-5C41B3738D14}"/>
              </a:ext>
            </a:extLst>
          </p:cNvPr>
          <p:cNvSpPr txBox="1"/>
          <p:nvPr/>
        </p:nvSpPr>
        <p:spPr>
          <a:xfrm>
            <a:off x="8012834" y="195367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chop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D1DF369-D2A5-764D-97D9-F089D00C9C61}"/>
              </a:ext>
            </a:extLst>
          </p:cNvPr>
          <p:cNvCxnSpPr>
            <a:cxnSpLocks/>
          </p:cNvCxnSpPr>
          <p:nvPr/>
        </p:nvCxnSpPr>
        <p:spPr>
          <a:xfrm flipH="1">
            <a:off x="6272213" y="2133600"/>
            <a:ext cx="170973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181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268BC129-5FC0-BF48-9CB6-938E1ECA7F27}"/>
              </a:ext>
            </a:extLst>
          </p:cNvPr>
          <p:cNvSpPr txBox="1"/>
          <p:nvPr/>
        </p:nvSpPr>
        <p:spPr>
          <a:xfrm>
            <a:off x="6477000" y="5410200"/>
            <a:ext cx="220980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4D6243-7571-524B-80A2-AEA19550DA5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533400"/>
            <a:ext cx="7543800" cy="7016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If you’re rusty on logs…</a:t>
            </a:r>
            <a:br>
              <a:rPr lang="en-US" dirty="0"/>
            </a:br>
            <a:r>
              <a:rPr lang="en-US" sz="3100" dirty="0"/>
              <a:t>How many times can we chop this in </a:t>
            </a:r>
            <a:r>
              <a:rPr lang="en-US" sz="3100" u="sng" dirty="0"/>
              <a:t>half</a:t>
            </a:r>
            <a:r>
              <a:rPr lang="en-US" sz="3100" dirty="0"/>
              <a:t>?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60462C-272C-FB49-9E10-73D7AB7DC30E}"/>
              </a:ext>
            </a:extLst>
          </p:cNvPr>
          <p:cNvSpPr/>
          <p:nvPr/>
        </p:nvSpPr>
        <p:spPr>
          <a:xfrm>
            <a:off x="773112" y="1539875"/>
            <a:ext cx="7254875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32 elements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7879E4-6C41-6342-AE23-B8C6FC61618E}"/>
              </a:ext>
            </a:extLst>
          </p:cNvPr>
          <p:cNvSpPr/>
          <p:nvPr/>
        </p:nvSpPr>
        <p:spPr>
          <a:xfrm>
            <a:off x="773111" y="2362200"/>
            <a:ext cx="3551239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 elements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8AF7EE-0135-6D4F-B7BD-6277807F7220}"/>
              </a:ext>
            </a:extLst>
          </p:cNvPr>
          <p:cNvSpPr/>
          <p:nvPr/>
        </p:nvSpPr>
        <p:spPr>
          <a:xfrm>
            <a:off x="4476748" y="2362200"/>
            <a:ext cx="3551239" cy="36512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16 elements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9577BB6-DA5A-1247-B3AD-768D031DDBAE}"/>
              </a:ext>
            </a:extLst>
          </p:cNvPr>
          <p:cNvCxnSpPr>
            <a:stCxn id="8" idx="2"/>
          </p:cNvCxnSpPr>
          <p:nvPr/>
        </p:nvCxnSpPr>
        <p:spPr>
          <a:xfrm flipH="1">
            <a:off x="2800350" y="1905000"/>
            <a:ext cx="16002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943014-674C-6740-A989-6EF338AA8BAE}"/>
              </a:ext>
            </a:extLst>
          </p:cNvPr>
          <p:cNvCxnSpPr>
            <a:stCxn id="8" idx="2"/>
          </p:cNvCxnSpPr>
          <p:nvPr/>
        </p:nvCxnSpPr>
        <p:spPr>
          <a:xfrm>
            <a:off x="4400550" y="1905000"/>
            <a:ext cx="14478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3FB7C9B-09EC-B04E-9FF8-5C41B3738D14}"/>
              </a:ext>
            </a:extLst>
          </p:cNvPr>
          <p:cNvSpPr txBox="1"/>
          <p:nvPr/>
        </p:nvSpPr>
        <p:spPr>
          <a:xfrm>
            <a:off x="8012834" y="195367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chop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589B22-09A6-BB4C-9F37-EEA43257B456}"/>
              </a:ext>
            </a:extLst>
          </p:cNvPr>
          <p:cNvSpPr/>
          <p:nvPr/>
        </p:nvSpPr>
        <p:spPr>
          <a:xfrm>
            <a:off x="773112" y="3200400"/>
            <a:ext cx="1579564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elements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3178BF6-CA3B-1D4B-85E9-1530C216152E}"/>
              </a:ext>
            </a:extLst>
          </p:cNvPr>
          <p:cNvSpPr/>
          <p:nvPr/>
        </p:nvSpPr>
        <p:spPr>
          <a:xfrm>
            <a:off x="2724150" y="3200400"/>
            <a:ext cx="1579564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elements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93326C5-57BC-4C4E-9ACD-7A979D257985}"/>
              </a:ext>
            </a:extLst>
          </p:cNvPr>
          <p:cNvCxnSpPr>
            <a:cxnSpLocks/>
          </p:cNvCxnSpPr>
          <p:nvPr/>
        </p:nvCxnSpPr>
        <p:spPr>
          <a:xfrm flipH="1">
            <a:off x="1733550" y="2727325"/>
            <a:ext cx="860425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209C41B-55AB-9145-9091-0CC601BD519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2548731" y="2727325"/>
            <a:ext cx="65524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28B4D99-5363-E940-A17D-DB7CBA0E57F1}"/>
              </a:ext>
            </a:extLst>
          </p:cNvPr>
          <p:cNvSpPr txBox="1"/>
          <p:nvPr/>
        </p:nvSpPr>
        <p:spPr>
          <a:xfrm>
            <a:off x="8019187" y="28310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chop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E3E593B-035E-004D-9C02-C40BEA2AE1CD}"/>
              </a:ext>
            </a:extLst>
          </p:cNvPr>
          <p:cNvCxnSpPr>
            <a:cxnSpLocks/>
          </p:cNvCxnSpPr>
          <p:nvPr/>
        </p:nvCxnSpPr>
        <p:spPr>
          <a:xfrm flipH="1">
            <a:off x="6272213" y="3048000"/>
            <a:ext cx="170973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D1DF369-D2A5-764D-97D9-F089D00C9C61}"/>
              </a:ext>
            </a:extLst>
          </p:cNvPr>
          <p:cNvCxnSpPr>
            <a:cxnSpLocks/>
          </p:cNvCxnSpPr>
          <p:nvPr/>
        </p:nvCxnSpPr>
        <p:spPr>
          <a:xfrm flipH="1">
            <a:off x="6272213" y="2133600"/>
            <a:ext cx="170973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8E22CD8A-CE45-4F4D-8203-8008CCF08483}"/>
              </a:ext>
            </a:extLst>
          </p:cNvPr>
          <p:cNvSpPr txBox="1"/>
          <p:nvPr/>
        </p:nvSpPr>
        <p:spPr>
          <a:xfrm>
            <a:off x="7045756" y="5731080"/>
            <a:ext cx="1709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Total: 2 chops</a:t>
            </a:r>
          </a:p>
        </p:txBody>
      </p:sp>
    </p:spTree>
    <p:extLst>
      <p:ext uri="{BB962C8B-B14F-4D97-AF65-F5344CB8AC3E}">
        <p14:creationId xmlns:p14="http://schemas.microsoft.com/office/powerpoint/2010/main" val="831430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3E3EEB32-9F9C-0D4B-933D-4C3930F6BE3D}"/>
              </a:ext>
            </a:extLst>
          </p:cNvPr>
          <p:cNvSpPr txBox="1"/>
          <p:nvPr/>
        </p:nvSpPr>
        <p:spPr>
          <a:xfrm>
            <a:off x="6477000" y="5410200"/>
            <a:ext cx="220980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4D6243-7571-524B-80A2-AEA19550DA5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533400"/>
            <a:ext cx="7543800" cy="7016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If you’re rusty on logs…</a:t>
            </a:r>
            <a:br>
              <a:rPr lang="en-US" dirty="0"/>
            </a:br>
            <a:r>
              <a:rPr lang="en-US" sz="3100" dirty="0"/>
              <a:t>How many times can we chop this in </a:t>
            </a:r>
            <a:r>
              <a:rPr lang="en-US" sz="3100" u="sng" dirty="0"/>
              <a:t>half</a:t>
            </a:r>
            <a:r>
              <a:rPr lang="en-US" sz="3100" dirty="0"/>
              <a:t>?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60462C-272C-FB49-9E10-73D7AB7DC30E}"/>
              </a:ext>
            </a:extLst>
          </p:cNvPr>
          <p:cNvSpPr/>
          <p:nvPr/>
        </p:nvSpPr>
        <p:spPr>
          <a:xfrm>
            <a:off x="773112" y="1539875"/>
            <a:ext cx="7254875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32 elements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7879E4-6C41-6342-AE23-B8C6FC61618E}"/>
              </a:ext>
            </a:extLst>
          </p:cNvPr>
          <p:cNvSpPr/>
          <p:nvPr/>
        </p:nvSpPr>
        <p:spPr>
          <a:xfrm>
            <a:off x="773111" y="2362200"/>
            <a:ext cx="3551239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 elements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8AF7EE-0135-6D4F-B7BD-6277807F7220}"/>
              </a:ext>
            </a:extLst>
          </p:cNvPr>
          <p:cNvSpPr/>
          <p:nvPr/>
        </p:nvSpPr>
        <p:spPr>
          <a:xfrm>
            <a:off x="4476748" y="2362200"/>
            <a:ext cx="3551239" cy="36512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16 elements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9577BB6-DA5A-1247-B3AD-768D031DDBAE}"/>
              </a:ext>
            </a:extLst>
          </p:cNvPr>
          <p:cNvCxnSpPr>
            <a:stCxn id="8" idx="2"/>
          </p:cNvCxnSpPr>
          <p:nvPr/>
        </p:nvCxnSpPr>
        <p:spPr>
          <a:xfrm flipH="1">
            <a:off x="2800350" y="1905000"/>
            <a:ext cx="16002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943014-674C-6740-A989-6EF338AA8BAE}"/>
              </a:ext>
            </a:extLst>
          </p:cNvPr>
          <p:cNvCxnSpPr>
            <a:stCxn id="8" idx="2"/>
          </p:cNvCxnSpPr>
          <p:nvPr/>
        </p:nvCxnSpPr>
        <p:spPr>
          <a:xfrm>
            <a:off x="4400550" y="1905000"/>
            <a:ext cx="14478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3FB7C9B-09EC-B04E-9FF8-5C41B3738D14}"/>
              </a:ext>
            </a:extLst>
          </p:cNvPr>
          <p:cNvSpPr txBox="1"/>
          <p:nvPr/>
        </p:nvSpPr>
        <p:spPr>
          <a:xfrm>
            <a:off x="8012834" y="195367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chop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589B22-09A6-BB4C-9F37-EEA43257B456}"/>
              </a:ext>
            </a:extLst>
          </p:cNvPr>
          <p:cNvSpPr/>
          <p:nvPr/>
        </p:nvSpPr>
        <p:spPr>
          <a:xfrm>
            <a:off x="773112" y="3200400"/>
            <a:ext cx="1579564" cy="36512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8 elements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3178BF6-CA3B-1D4B-85E9-1530C216152E}"/>
              </a:ext>
            </a:extLst>
          </p:cNvPr>
          <p:cNvSpPr/>
          <p:nvPr/>
        </p:nvSpPr>
        <p:spPr>
          <a:xfrm>
            <a:off x="2724150" y="3200400"/>
            <a:ext cx="1579564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elements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93326C5-57BC-4C4E-9ACD-7A979D257985}"/>
              </a:ext>
            </a:extLst>
          </p:cNvPr>
          <p:cNvCxnSpPr>
            <a:cxnSpLocks/>
          </p:cNvCxnSpPr>
          <p:nvPr/>
        </p:nvCxnSpPr>
        <p:spPr>
          <a:xfrm flipH="1">
            <a:off x="1733550" y="2727325"/>
            <a:ext cx="860425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209C41B-55AB-9145-9091-0CC601BD519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2548731" y="2727325"/>
            <a:ext cx="65524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28B4D99-5363-E940-A17D-DB7CBA0E57F1}"/>
              </a:ext>
            </a:extLst>
          </p:cNvPr>
          <p:cNvSpPr txBox="1"/>
          <p:nvPr/>
        </p:nvSpPr>
        <p:spPr>
          <a:xfrm>
            <a:off x="8019187" y="28310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chop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AF0A97-2C99-D147-9C7C-6C043591A31B}"/>
              </a:ext>
            </a:extLst>
          </p:cNvPr>
          <p:cNvSpPr/>
          <p:nvPr/>
        </p:nvSpPr>
        <p:spPr>
          <a:xfrm>
            <a:off x="2075494" y="4114005"/>
            <a:ext cx="1297312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 elements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93A0B4-F970-704D-AEC4-BD2EF579F130}"/>
              </a:ext>
            </a:extLst>
          </p:cNvPr>
          <p:cNvSpPr/>
          <p:nvPr/>
        </p:nvSpPr>
        <p:spPr>
          <a:xfrm>
            <a:off x="3513932" y="4114005"/>
            <a:ext cx="1297312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 elements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8924C2C-83C7-B843-A464-B2265B991005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2876352" y="3565525"/>
            <a:ext cx="637580" cy="4564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E12F410-F25D-1044-B9FA-A37FF21F33F3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3513932" y="3565525"/>
            <a:ext cx="536893" cy="4564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BDDF918-B2CC-3E42-9581-4B90DF3EE007}"/>
              </a:ext>
            </a:extLst>
          </p:cNvPr>
          <p:cNvSpPr txBox="1"/>
          <p:nvPr/>
        </p:nvSpPr>
        <p:spPr>
          <a:xfrm>
            <a:off x="8019187" y="36576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chop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E3E593B-035E-004D-9C02-C40BEA2AE1CD}"/>
              </a:ext>
            </a:extLst>
          </p:cNvPr>
          <p:cNvCxnSpPr>
            <a:cxnSpLocks/>
          </p:cNvCxnSpPr>
          <p:nvPr/>
        </p:nvCxnSpPr>
        <p:spPr>
          <a:xfrm flipH="1">
            <a:off x="6272213" y="3048000"/>
            <a:ext cx="170973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D1DF369-D2A5-764D-97D9-F089D00C9C61}"/>
              </a:ext>
            </a:extLst>
          </p:cNvPr>
          <p:cNvCxnSpPr>
            <a:cxnSpLocks/>
          </p:cNvCxnSpPr>
          <p:nvPr/>
        </p:nvCxnSpPr>
        <p:spPr>
          <a:xfrm flipH="1">
            <a:off x="6272213" y="2133600"/>
            <a:ext cx="170973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5BEC494-20A9-C241-984E-B62AE1639025}"/>
              </a:ext>
            </a:extLst>
          </p:cNvPr>
          <p:cNvCxnSpPr>
            <a:cxnSpLocks/>
          </p:cNvCxnSpPr>
          <p:nvPr/>
        </p:nvCxnSpPr>
        <p:spPr>
          <a:xfrm flipH="1">
            <a:off x="6272213" y="3810000"/>
            <a:ext cx="170973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AEDCD8C-247B-A045-8FE6-D8FD28A3E1FD}"/>
              </a:ext>
            </a:extLst>
          </p:cNvPr>
          <p:cNvSpPr txBox="1"/>
          <p:nvPr/>
        </p:nvSpPr>
        <p:spPr>
          <a:xfrm>
            <a:off x="7045756" y="5731080"/>
            <a:ext cx="1709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Total: 3 chops</a:t>
            </a:r>
          </a:p>
        </p:txBody>
      </p:sp>
    </p:spTree>
    <p:extLst>
      <p:ext uri="{BB962C8B-B14F-4D97-AF65-F5344CB8AC3E}">
        <p14:creationId xmlns:p14="http://schemas.microsoft.com/office/powerpoint/2010/main" val="3092759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>
            <a:extLst>
              <a:ext uri="{FF2B5EF4-FFF2-40B4-BE49-F238E27FC236}">
                <a16:creationId xmlns:a16="http://schemas.microsoft.com/office/drawing/2014/main" id="{B98427BA-FAD7-7149-A08A-CD1B5BAFB381}"/>
              </a:ext>
            </a:extLst>
          </p:cNvPr>
          <p:cNvSpPr txBox="1"/>
          <p:nvPr/>
        </p:nvSpPr>
        <p:spPr>
          <a:xfrm>
            <a:off x="6477000" y="5410200"/>
            <a:ext cx="220980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4D6243-7571-524B-80A2-AEA19550DA5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533400"/>
            <a:ext cx="7543800" cy="7016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If you’re rusty on logs…</a:t>
            </a:r>
            <a:br>
              <a:rPr lang="en-US" dirty="0"/>
            </a:br>
            <a:r>
              <a:rPr lang="en-US" sz="3100" dirty="0"/>
              <a:t>How many times can we chop this in </a:t>
            </a:r>
            <a:r>
              <a:rPr lang="en-US" sz="3100" u="sng" dirty="0"/>
              <a:t>half</a:t>
            </a:r>
            <a:r>
              <a:rPr lang="en-US" sz="3100" dirty="0"/>
              <a:t>?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60462C-272C-FB49-9E10-73D7AB7DC30E}"/>
              </a:ext>
            </a:extLst>
          </p:cNvPr>
          <p:cNvSpPr/>
          <p:nvPr/>
        </p:nvSpPr>
        <p:spPr>
          <a:xfrm>
            <a:off x="773112" y="1539875"/>
            <a:ext cx="7254875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32 elements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7879E4-6C41-6342-AE23-B8C6FC61618E}"/>
              </a:ext>
            </a:extLst>
          </p:cNvPr>
          <p:cNvSpPr/>
          <p:nvPr/>
        </p:nvSpPr>
        <p:spPr>
          <a:xfrm>
            <a:off x="773111" y="2362200"/>
            <a:ext cx="3551239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 elements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8AF7EE-0135-6D4F-B7BD-6277807F7220}"/>
              </a:ext>
            </a:extLst>
          </p:cNvPr>
          <p:cNvSpPr/>
          <p:nvPr/>
        </p:nvSpPr>
        <p:spPr>
          <a:xfrm>
            <a:off x="4476748" y="2362200"/>
            <a:ext cx="3551239" cy="3651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16 elements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9577BB6-DA5A-1247-B3AD-768D031DDBAE}"/>
              </a:ext>
            </a:extLst>
          </p:cNvPr>
          <p:cNvCxnSpPr>
            <a:stCxn id="8" idx="2"/>
          </p:cNvCxnSpPr>
          <p:nvPr/>
        </p:nvCxnSpPr>
        <p:spPr>
          <a:xfrm flipH="1">
            <a:off x="2800350" y="1905000"/>
            <a:ext cx="16002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943014-674C-6740-A989-6EF338AA8BAE}"/>
              </a:ext>
            </a:extLst>
          </p:cNvPr>
          <p:cNvCxnSpPr>
            <a:stCxn id="8" idx="2"/>
          </p:cNvCxnSpPr>
          <p:nvPr/>
        </p:nvCxnSpPr>
        <p:spPr>
          <a:xfrm>
            <a:off x="4400550" y="1905000"/>
            <a:ext cx="14478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3FB7C9B-09EC-B04E-9FF8-5C41B3738D14}"/>
              </a:ext>
            </a:extLst>
          </p:cNvPr>
          <p:cNvSpPr txBox="1"/>
          <p:nvPr/>
        </p:nvSpPr>
        <p:spPr>
          <a:xfrm>
            <a:off x="8012834" y="195367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chop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589B22-09A6-BB4C-9F37-EEA43257B456}"/>
              </a:ext>
            </a:extLst>
          </p:cNvPr>
          <p:cNvSpPr/>
          <p:nvPr/>
        </p:nvSpPr>
        <p:spPr>
          <a:xfrm>
            <a:off x="773112" y="3200400"/>
            <a:ext cx="1579564" cy="3651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8 elements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3178BF6-CA3B-1D4B-85E9-1530C216152E}"/>
              </a:ext>
            </a:extLst>
          </p:cNvPr>
          <p:cNvSpPr/>
          <p:nvPr/>
        </p:nvSpPr>
        <p:spPr>
          <a:xfrm>
            <a:off x="2724150" y="3200400"/>
            <a:ext cx="1579564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elements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93326C5-57BC-4C4E-9ACD-7A979D257985}"/>
              </a:ext>
            </a:extLst>
          </p:cNvPr>
          <p:cNvCxnSpPr>
            <a:cxnSpLocks/>
          </p:cNvCxnSpPr>
          <p:nvPr/>
        </p:nvCxnSpPr>
        <p:spPr>
          <a:xfrm flipH="1">
            <a:off x="1733550" y="2727325"/>
            <a:ext cx="860425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209C41B-55AB-9145-9091-0CC601BD519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2548731" y="2727325"/>
            <a:ext cx="65524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28B4D99-5363-E940-A17D-DB7CBA0E57F1}"/>
              </a:ext>
            </a:extLst>
          </p:cNvPr>
          <p:cNvSpPr txBox="1"/>
          <p:nvPr/>
        </p:nvSpPr>
        <p:spPr>
          <a:xfrm>
            <a:off x="8019187" y="28310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chop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AF0A97-2C99-D147-9C7C-6C043591A31B}"/>
              </a:ext>
            </a:extLst>
          </p:cNvPr>
          <p:cNvSpPr/>
          <p:nvPr/>
        </p:nvSpPr>
        <p:spPr>
          <a:xfrm>
            <a:off x="2075494" y="4114005"/>
            <a:ext cx="1297312" cy="3651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4 elements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93A0B4-F970-704D-AEC4-BD2EF579F130}"/>
              </a:ext>
            </a:extLst>
          </p:cNvPr>
          <p:cNvSpPr/>
          <p:nvPr/>
        </p:nvSpPr>
        <p:spPr>
          <a:xfrm>
            <a:off x="3513932" y="4114005"/>
            <a:ext cx="1297312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 elements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8924C2C-83C7-B843-A464-B2265B991005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2876352" y="3565525"/>
            <a:ext cx="637580" cy="4564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E12F410-F25D-1044-B9FA-A37FF21F33F3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3513932" y="3565525"/>
            <a:ext cx="536893" cy="4564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BDDF918-B2CC-3E42-9581-4B90DF3EE007}"/>
              </a:ext>
            </a:extLst>
          </p:cNvPr>
          <p:cNvSpPr txBox="1"/>
          <p:nvPr/>
        </p:nvSpPr>
        <p:spPr>
          <a:xfrm>
            <a:off x="8019187" y="36576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chop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E3E593B-035E-004D-9C02-C40BEA2AE1CD}"/>
              </a:ext>
            </a:extLst>
          </p:cNvPr>
          <p:cNvCxnSpPr>
            <a:cxnSpLocks/>
          </p:cNvCxnSpPr>
          <p:nvPr/>
        </p:nvCxnSpPr>
        <p:spPr>
          <a:xfrm flipH="1">
            <a:off x="6272213" y="3048000"/>
            <a:ext cx="170973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D1DF369-D2A5-764D-97D9-F089D00C9C61}"/>
              </a:ext>
            </a:extLst>
          </p:cNvPr>
          <p:cNvCxnSpPr>
            <a:cxnSpLocks/>
          </p:cNvCxnSpPr>
          <p:nvPr/>
        </p:nvCxnSpPr>
        <p:spPr>
          <a:xfrm flipH="1">
            <a:off x="6272213" y="2133600"/>
            <a:ext cx="170973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5BEC494-20A9-C241-984E-B62AE1639025}"/>
              </a:ext>
            </a:extLst>
          </p:cNvPr>
          <p:cNvCxnSpPr>
            <a:cxnSpLocks/>
          </p:cNvCxnSpPr>
          <p:nvPr/>
        </p:nvCxnSpPr>
        <p:spPr>
          <a:xfrm flipH="1">
            <a:off x="6272213" y="3810000"/>
            <a:ext cx="170973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0AF1D9B6-F787-D14F-82B1-8BD1EDC25D01}"/>
              </a:ext>
            </a:extLst>
          </p:cNvPr>
          <p:cNvSpPr/>
          <p:nvPr/>
        </p:nvSpPr>
        <p:spPr>
          <a:xfrm>
            <a:off x="2763206" y="4875609"/>
            <a:ext cx="1219200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elements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2DE131-2CCD-EF45-8F0D-A3B09992C1D1}"/>
              </a:ext>
            </a:extLst>
          </p:cNvPr>
          <p:cNvSpPr/>
          <p:nvPr/>
        </p:nvSpPr>
        <p:spPr>
          <a:xfrm>
            <a:off x="4324350" y="4876800"/>
            <a:ext cx="1219200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elements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FB24F05-EA66-1741-A61F-51BBB95D8D45}"/>
              </a:ext>
            </a:extLst>
          </p:cNvPr>
          <p:cNvCxnSpPr>
            <a:cxnSpLocks/>
          </p:cNvCxnSpPr>
          <p:nvPr/>
        </p:nvCxnSpPr>
        <p:spPr>
          <a:xfrm>
            <a:off x="4208301" y="4479130"/>
            <a:ext cx="602943" cy="304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B6A455D-D1E6-AB4F-9FA4-E2B173FA619B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3466226" y="4479130"/>
            <a:ext cx="696362" cy="304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19DB5174-098A-8F4D-9082-E8192BDD87A0}"/>
              </a:ext>
            </a:extLst>
          </p:cNvPr>
          <p:cNvSpPr txBox="1"/>
          <p:nvPr/>
        </p:nvSpPr>
        <p:spPr>
          <a:xfrm>
            <a:off x="8019187" y="4495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chop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F8154FE-375D-A346-9804-AADF51CA0A0C}"/>
              </a:ext>
            </a:extLst>
          </p:cNvPr>
          <p:cNvCxnSpPr>
            <a:cxnSpLocks/>
          </p:cNvCxnSpPr>
          <p:nvPr/>
        </p:nvCxnSpPr>
        <p:spPr>
          <a:xfrm flipH="1">
            <a:off x="6272213" y="4648200"/>
            <a:ext cx="170973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0F7054B5-ADDD-8244-BCF1-7A22C0454B83}"/>
              </a:ext>
            </a:extLst>
          </p:cNvPr>
          <p:cNvSpPr txBox="1"/>
          <p:nvPr/>
        </p:nvSpPr>
        <p:spPr>
          <a:xfrm>
            <a:off x="7045756" y="5731080"/>
            <a:ext cx="1709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Total: 4 chops</a:t>
            </a:r>
          </a:p>
        </p:txBody>
      </p:sp>
    </p:spTree>
    <p:extLst>
      <p:ext uri="{BB962C8B-B14F-4D97-AF65-F5344CB8AC3E}">
        <p14:creationId xmlns:p14="http://schemas.microsoft.com/office/powerpoint/2010/main" val="2172238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717738FE-EB54-DC4C-8F6A-B89993DCA4E3}"/>
              </a:ext>
            </a:extLst>
          </p:cNvPr>
          <p:cNvSpPr txBox="1"/>
          <p:nvPr/>
        </p:nvSpPr>
        <p:spPr>
          <a:xfrm>
            <a:off x="6477000" y="5410200"/>
            <a:ext cx="220980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4D6243-7571-524B-80A2-AEA19550DA5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533400"/>
            <a:ext cx="7543800" cy="7016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If you’re rusty on logs…</a:t>
            </a:r>
            <a:br>
              <a:rPr lang="en-US" dirty="0"/>
            </a:br>
            <a:r>
              <a:rPr lang="en-US" sz="3100" dirty="0"/>
              <a:t>How many times can we chop this in </a:t>
            </a:r>
            <a:r>
              <a:rPr lang="en-US" sz="3100" u="sng" dirty="0"/>
              <a:t>half</a:t>
            </a:r>
            <a:r>
              <a:rPr lang="en-US" sz="3100" dirty="0"/>
              <a:t>?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60462C-272C-FB49-9E10-73D7AB7DC30E}"/>
              </a:ext>
            </a:extLst>
          </p:cNvPr>
          <p:cNvSpPr/>
          <p:nvPr/>
        </p:nvSpPr>
        <p:spPr>
          <a:xfrm>
            <a:off x="773112" y="1539875"/>
            <a:ext cx="7254875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32 elements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7879E4-6C41-6342-AE23-B8C6FC61618E}"/>
              </a:ext>
            </a:extLst>
          </p:cNvPr>
          <p:cNvSpPr/>
          <p:nvPr/>
        </p:nvSpPr>
        <p:spPr>
          <a:xfrm>
            <a:off x="773111" y="2362200"/>
            <a:ext cx="3551239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16 elements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8AF7EE-0135-6D4F-B7BD-6277807F7220}"/>
              </a:ext>
            </a:extLst>
          </p:cNvPr>
          <p:cNvSpPr/>
          <p:nvPr/>
        </p:nvSpPr>
        <p:spPr>
          <a:xfrm>
            <a:off x="4476748" y="2362200"/>
            <a:ext cx="3551239" cy="36512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16 elements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9577BB6-DA5A-1247-B3AD-768D031DDBAE}"/>
              </a:ext>
            </a:extLst>
          </p:cNvPr>
          <p:cNvCxnSpPr>
            <a:stCxn id="8" idx="2"/>
          </p:cNvCxnSpPr>
          <p:nvPr/>
        </p:nvCxnSpPr>
        <p:spPr>
          <a:xfrm flipH="1">
            <a:off x="2800350" y="1905000"/>
            <a:ext cx="16002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943014-674C-6740-A989-6EF338AA8BAE}"/>
              </a:ext>
            </a:extLst>
          </p:cNvPr>
          <p:cNvCxnSpPr>
            <a:stCxn id="8" idx="2"/>
          </p:cNvCxnSpPr>
          <p:nvPr/>
        </p:nvCxnSpPr>
        <p:spPr>
          <a:xfrm>
            <a:off x="4400550" y="1905000"/>
            <a:ext cx="144780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3FB7C9B-09EC-B04E-9FF8-5C41B3738D14}"/>
              </a:ext>
            </a:extLst>
          </p:cNvPr>
          <p:cNvSpPr txBox="1"/>
          <p:nvPr/>
        </p:nvSpPr>
        <p:spPr>
          <a:xfrm>
            <a:off x="8012834" y="1953675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chop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1589B22-09A6-BB4C-9F37-EEA43257B456}"/>
              </a:ext>
            </a:extLst>
          </p:cNvPr>
          <p:cNvSpPr/>
          <p:nvPr/>
        </p:nvSpPr>
        <p:spPr>
          <a:xfrm>
            <a:off x="773112" y="3200400"/>
            <a:ext cx="1579564" cy="36512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8 elements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3178BF6-CA3B-1D4B-85E9-1530C216152E}"/>
              </a:ext>
            </a:extLst>
          </p:cNvPr>
          <p:cNvSpPr/>
          <p:nvPr/>
        </p:nvSpPr>
        <p:spPr>
          <a:xfrm>
            <a:off x="2724150" y="3200400"/>
            <a:ext cx="1579564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8 elements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93326C5-57BC-4C4E-9ACD-7A979D257985}"/>
              </a:ext>
            </a:extLst>
          </p:cNvPr>
          <p:cNvCxnSpPr>
            <a:cxnSpLocks/>
          </p:cNvCxnSpPr>
          <p:nvPr/>
        </p:nvCxnSpPr>
        <p:spPr>
          <a:xfrm flipH="1">
            <a:off x="1733550" y="2727325"/>
            <a:ext cx="860425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209C41B-55AB-9145-9091-0CC601BD519E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2548731" y="2727325"/>
            <a:ext cx="655240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128B4D99-5363-E940-A17D-DB7CBA0E57F1}"/>
              </a:ext>
            </a:extLst>
          </p:cNvPr>
          <p:cNvSpPr txBox="1"/>
          <p:nvPr/>
        </p:nvSpPr>
        <p:spPr>
          <a:xfrm>
            <a:off x="8019187" y="28310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chop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EAF0A97-2C99-D147-9C7C-6C043591A31B}"/>
              </a:ext>
            </a:extLst>
          </p:cNvPr>
          <p:cNvSpPr/>
          <p:nvPr/>
        </p:nvSpPr>
        <p:spPr>
          <a:xfrm>
            <a:off x="2075494" y="4114005"/>
            <a:ext cx="1297312" cy="36512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4 elements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E93A0B4-F970-704D-AEC4-BD2EF579F130}"/>
              </a:ext>
            </a:extLst>
          </p:cNvPr>
          <p:cNvSpPr/>
          <p:nvPr/>
        </p:nvSpPr>
        <p:spPr>
          <a:xfrm>
            <a:off x="3513932" y="4114005"/>
            <a:ext cx="1297312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 elements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8924C2C-83C7-B843-A464-B2265B991005}"/>
              </a:ext>
            </a:extLst>
          </p:cNvPr>
          <p:cNvCxnSpPr>
            <a:cxnSpLocks/>
            <a:stCxn id="17" idx="2"/>
          </p:cNvCxnSpPr>
          <p:nvPr/>
        </p:nvCxnSpPr>
        <p:spPr>
          <a:xfrm flipH="1">
            <a:off x="2876352" y="3565525"/>
            <a:ext cx="637580" cy="4564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E12F410-F25D-1044-B9FA-A37FF21F33F3}"/>
              </a:ext>
            </a:extLst>
          </p:cNvPr>
          <p:cNvCxnSpPr>
            <a:cxnSpLocks/>
            <a:stCxn id="17" idx="2"/>
          </p:cNvCxnSpPr>
          <p:nvPr/>
        </p:nvCxnSpPr>
        <p:spPr>
          <a:xfrm>
            <a:off x="3513932" y="3565525"/>
            <a:ext cx="536893" cy="4564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BDDF918-B2CC-3E42-9581-4B90DF3EE007}"/>
              </a:ext>
            </a:extLst>
          </p:cNvPr>
          <p:cNvSpPr txBox="1"/>
          <p:nvPr/>
        </p:nvSpPr>
        <p:spPr>
          <a:xfrm>
            <a:off x="8019187" y="36576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chop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E3E593B-035E-004D-9C02-C40BEA2AE1CD}"/>
              </a:ext>
            </a:extLst>
          </p:cNvPr>
          <p:cNvCxnSpPr>
            <a:cxnSpLocks/>
          </p:cNvCxnSpPr>
          <p:nvPr/>
        </p:nvCxnSpPr>
        <p:spPr>
          <a:xfrm flipH="1">
            <a:off x="6272213" y="3048000"/>
            <a:ext cx="170973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ED1DF369-D2A5-764D-97D9-F089D00C9C61}"/>
              </a:ext>
            </a:extLst>
          </p:cNvPr>
          <p:cNvCxnSpPr>
            <a:cxnSpLocks/>
          </p:cNvCxnSpPr>
          <p:nvPr/>
        </p:nvCxnSpPr>
        <p:spPr>
          <a:xfrm flipH="1">
            <a:off x="6272213" y="2133600"/>
            <a:ext cx="170973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5BEC494-20A9-C241-984E-B62AE1639025}"/>
              </a:ext>
            </a:extLst>
          </p:cNvPr>
          <p:cNvCxnSpPr>
            <a:cxnSpLocks/>
          </p:cNvCxnSpPr>
          <p:nvPr/>
        </p:nvCxnSpPr>
        <p:spPr>
          <a:xfrm flipH="1">
            <a:off x="6272213" y="3810000"/>
            <a:ext cx="170973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0AF1D9B6-F787-D14F-82B1-8BD1EDC25D01}"/>
              </a:ext>
            </a:extLst>
          </p:cNvPr>
          <p:cNvSpPr/>
          <p:nvPr/>
        </p:nvSpPr>
        <p:spPr>
          <a:xfrm>
            <a:off x="2763206" y="4875609"/>
            <a:ext cx="1219200" cy="365125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2 elements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A32DE131-2CCD-EF45-8F0D-A3B09992C1D1}"/>
              </a:ext>
            </a:extLst>
          </p:cNvPr>
          <p:cNvSpPr/>
          <p:nvPr/>
        </p:nvSpPr>
        <p:spPr>
          <a:xfrm>
            <a:off x="4324350" y="4876800"/>
            <a:ext cx="1219200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 elements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FB24F05-EA66-1741-A61F-51BBB95D8D45}"/>
              </a:ext>
            </a:extLst>
          </p:cNvPr>
          <p:cNvCxnSpPr>
            <a:cxnSpLocks/>
          </p:cNvCxnSpPr>
          <p:nvPr/>
        </p:nvCxnSpPr>
        <p:spPr>
          <a:xfrm>
            <a:off x="4208301" y="4479130"/>
            <a:ext cx="602943" cy="304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EB6A455D-D1E6-AB4F-9FA4-E2B173FA619B}"/>
              </a:ext>
            </a:extLst>
          </p:cNvPr>
          <p:cNvCxnSpPr>
            <a:cxnSpLocks/>
            <a:stCxn id="25" idx="2"/>
          </p:cNvCxnSpPr>
          <p:nvPr/>
        </p:nvCxnSpPr>
        <p:spPr>
          <a:xfrm flipH="1">
            <a:off x="3466226" y="4479130"/>
            <a:ext cx="696362" cy="3040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19DB5174-098A-8F4D-9082-E8192BDD87A0}"/>
              </a:ext>
            </a:extLst>
          </p:cNvPr>
          <p:cNvSpPr txBox="1"/>
          <p:nvPr/>
        </p:nvSpPr>
        <p:spPr>
          <a:xfrm>
            <a:off x="8019187" y="449580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chop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EF8154FE-375D-A346-9804-AADF51CA0A0C}"/>
              </a:ext>
            </a:extLst>
          </p:cNvPr>
          <p:cNvCxnSpPr>
            <a:cxnSpLocks/>
          </p:cNvCxnSpPr>
          <p:nvPr/>
        </p:nvCxnSpPr>
        <p:spPr>
          <a:xfrm flipH="1">
            <a:off x="6272213" y="4648200"/>
            <a:ext cx="170973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>
            <a:extLst>
              <a:ext uri="{FF2B5EF4-FFF2-40B4-BE49-F238E27FC236}">
                <a16:creationId xmlns:a16="http://schemas.microsoft.com/office/drawing/2014/main" id="{E79FC8ED-44C1-2D43-A19B-6009A28837D9}"/>
              </a:ext>
            </a:extLst>
          </p:cNvPr>
          <p:cNvSpPr/>
          <p:nvPr/>
        </p:nvSpPr>
        <p:spPr>
          <a:xfrm>
            <a:off x="3552988" y="5636816"/>
            <a:ext cx="1219200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 element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0E351D66-08DA-2742-BBDD-AF522AD5CCE7}"/>
              </a:ext>
            </a:extLst>
          </p:cNvPr>
          <p:cNvSpPr/>
          <p:nvPr/>
        </p:nvSpPr>
        <p:spPr>
          <a:xfrm>
            <a:off x="5086350" y="5638800"/>
            <a:ext cx="1219200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 element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0D1EE8C-1E0A-0E42-A460-AC39EC0401ED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4933950" y="5241925"/>
            <a:ext cx="609600" cy="3206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8906A2AD-0761-AA4F-AD65-151FEB13215D}"/>
              </a:ext>
            </a:extLst>
          </p:cNvPr>
          <p:cNvCxnSpPr>
            <a:cxnSpLocks/>
            <a:stCxn id="41" idx="2"/>
          </p:cNvCxnSpPr>
          <p:nvPr/>
        </p:nvCxnSpPr>
        <p:spPr>
          <a:xfrm flipH="1">
            <a:off x="4296568" y="5241925"/>
            <a:ext cx="637382" cy="3206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C9F7D447-908A-1B4A-B026-8B78CD2F0F88}"/>
              </a:ext>
            </a:extLst>
          </p:cNvPr>
          <p:cNvSpPr txBox="1"/>
          <p:nvPr/>
        </p:nvSpPr>
        <p:spPr>
          <a:xfrm>
            <a:off x="8019187" y="526946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chop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16C9BF3-DD69-2C48-98DC-AB963B02D8C3}"/>
              </a:ext>
            </a:extLst>
          </p:cNvPr>
          <p:cNvCxnSpPr>
            <a:cxnSpLocks/>
          </p:cNvCxnSpPr>
          <p:nvPr/>
        </p:nvCxnSpPr>
        <p:spPr>
          <a:xfrm flipH="1">
            <a:off x="6272213" y="5421868"/>
            <a:ext cx="1709737" cy="0"/>
          </a:xfrm>
          <a:prstGeom prst="straightConnector1">
            <a:avLst/>
          </a:prstGeom>
          <a:ln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D1C9A206-1D78-EA40-8E69-A9F2C1032B12}"/>
              </a:ext>
            </a:extLst>
          </p:cNvPr>
          <p:cNvSpPr txBox="1"/>
          <p:nvPr/>
        </p:nvSpPr>
        <p:spPr>
          <a:xfrm>
            <a:off x="7045756" y="5731080"/>
            <a:ext cx="1709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Total: 5 chops</a:t>
            </a:r>
          </a:p>
        </p:txBody>
      </p:sp>
    </p:spTree>
    <p:extLst>
      <p:ext uri="{BB962C8B-B14F-4D97-AF65-F5344CB8AC3E}">
        <p14:creationId xmlns:p14="http://schemas.microsoft.com/office/powerpoint/2010/main" val="1467756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0A54906-C7A8-BD47-ADFD-CC9568218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Why 5 Chops?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332F0-7D4B-5F4C-A441-8749BE02D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log</a:t>
            </a:r>
            <a:r>
              <a:rPr lang="en-US" sz="3200" baseline="-25000" dirty="0"/>
              <a:t>2</a:t>
            </a:r>
            <a:r>
              <a:rPr lang="en-US" sz="3200" dirty="0"/>
              <a:t> (32) = 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 The “2” is because we chop it in </a:t>
            </a:r>
            <a:r>
              <a:rPr lang="en-US" sz="3000" u="sng" dirty="0"/>
              <a:t>half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/>
              <a:t> </a:t>
            </a:r>
            <a:r>
              <a:rPr lang="en-US" sz="3200" dirty="0"/>
              <a:t>If we chop it in thirds, we have log</a:t>
            </a:r>
            <a:r>
              <a:rPr lang="en-US" sz="3200" baseline="-25000" dirty="0"/>
              <a:t>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Searching 4 billion sorted numbers: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log</a:t>
            </a:r>
            <a:r>
              <a:rPr lang="en-US" sz="2800" baseline="-25000" dirty="0"/>
              <a:t>2</a:t>
            </a:r>
            <a:r>
              <a:rPr lang="en-US" sz="2800" dirty="0"/>
              <a:t>(4 billion) = ~32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We can search 4 billion records in 32 steps!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/>
              <a:t>Look at everything we </a:t>
            </a:r>
            <a:r>
              <a:rPr lang="en-US" sz="2800" u="sng" dirty="0"/>
              <a:t>don’t</a:t>
            </a:r>
            <a:r>
              <a:rPr lang="en-US" sz="2800" dirty="0"/>
              <a:t> search!</a:t>
            </a:r>
          </a:p>
        </p:txBody>
      </p:sp>
    </p:spTree>
    <p:extLst>
      <p:ext uri="{BB962C8B-B14F-4D97-AF65-F5344CB8AC3E}">
        <p14:creationId xmlns:p14="http://schemas.microsoft.com/office/powerpoint/2010/main" val="15141119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99467"/>
            <a:ext cx="7543800" cy="4746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3600" dirty="0"/>
              <a:t>Binary Search Algorithm</a:t>
            </a:r>
          </a:p>
        </p:txBody>
      </p:sp>
      <p:sp>
        <p:nvSpPr>
          <p:cNvPr id="123907" name="Rectangle 3"/>
          <p:cNvSpPr>
            <a:spLocks noGrp="1"/>
          </p:cNvSpPr>
          <p:nvPr>
            <p:ph idx="4294967295"/>
          </p:nvPr>
        </p:nvSpPr>
        <p:spPr>
          <a:xfrm>
            <a:off x="457200" y="1066799"/>
            <a:ext cx="8305800" cy="53816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CREATE low = 0, mid = 0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CREATE high = length of </a:t>
            </a:r>
            <a:r>
              <a:rPr lang="en-US" sz="1800" dirty="0" err="1">
                <a:latin typeface="Menlo" panose="020B0609030804020204" pitchFamily="49" charset="0"/>
              </a:rPr>
              <a:t>searchArray</a:t>
            </a:r>
            <a:r>
              <a:rPr lang="en-US" sz="1800" dirty="0">
                <a:latin typeface="Menlo" panose="020B0609030804020204" pitchFamily="49" charset="0"/>
              </a:rPr>
              <a:t> - 1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CREATE found = false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WHILE (high &gt;= low)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mid = (low + high) / 2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IF (find &lt; </a:t>
            </a:r>
            <a:r>
              <a:rPr lang="en-US" sz="1800" dirty="0" err="1">
                <a:latin typeface="Menlo" panose="020B0609030804020204" pitchFamily="49" charset="0"/>
              </a:rPr>
              <a:t>searchArray</a:t>
            </a:r>
            <a:r>
              <a:rPr lang="en-US" sz="1800" dirty="0">
                <a:latin typeface="Menlo" panose="020B0609030804020204" pitchFamily="49" charset="0"/>
              </a:rPr>
              <a:t>[mid]) THEN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  high = mid - 1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ELSE IF (find == </a:t>
            </a:r>
            <a:r>
              <a:rPr lang="en-US" sz="1800" dirty="0" err="1">
                <a:latin typeface="Menlo" panose="020B0609030804020204" pitchFamily="49" charset="0"/>
              </a:rPr>
              <a:t>searchArray</a:t>
            </a:r>
            <a:r>
              <a:rPr lang="en-US" sz="1800" dirty="0">
                <a:latin typeface="Menlo" panose="020B0609030804020204" pitchFamily="49" charset="0"/>
              </a:rPr>
              <a:t>[mid]) THEN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  found = true and stop looking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  ELSE 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  	   low = mid + 1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END WHILE</a:t>
            </a:r>
          </a:p>
          <a:p>
            <a:pPr marL="0" indent="0">
              <a:buNone/>
            </a:pPr>
            <a:r>
              <a:rPr lang="en-US" sz="1800" dirty="0">
                <a:latin typeface="Menlo" panose="020B0609030804020204" pitchFamily="49" charset="0"/>
              </a:rPr>
              <a:t>    PRINT (find + " is " + found)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A9B838DE-791C-1B42-8414-9B016EE5DB24}"/>
              </a:ext>
            </a:extLst>
          </p:cNvPr>
          <p:cNvSpPr/>
          <p:nvPr/>
        </p:nvSpPr>
        <p:spPr>
          <a:xfrm>
            <a:off x="7620000" y="47244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7284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title" idx="4294967295"/>
          </p:nvPr>
        </p:nvSpPr>
        <p:spPr>
          <a:xfrm>
            <a:off x="-533400" y="497608"/>
            <a:ext cx="7543800" cy="53181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altLang="en-US" sz="4000" dirty="0"/>
              <a:t>Java  Binary  Search Algorithm</a:t>
            </a:r>
          </a:p>
        </p:txBody>
      </p:sp>
      <p:sp>
        <p:nvSpPr>
          <p:cNvPr id="124931" name="Rectangle 3"/>
          <p:cNvSpPr>
            <a:spLocks noGrp="1"/>
          </p:cNvSpPr>
          <p:nvPr>
            <p:ph idx="4294967295"/>
          </p:nvPr>
        </p:nvSpPr>
        <p:spPr>
          <a:xfrm>
            <a:off x="-76200" y="1029420"/>
            <a:ext cx="7239000" cy="5599979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low =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, mid =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high = searchArray.length-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2000" dirty="0" err="1">
                <a:solidFill>
                  <a:srgbClr val="0000FF"/>
                </a:solidFill>
                <a:latin typeface="Menlo" panose="020B0609030804020204" pitchFamily="49" charset="0"/>
              </a:rPr>
              <a:t>boolean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found =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false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while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(high &gt;= low)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mid = (low + high) /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(find &lt; </a:t>
            </a:r>
            <a:r>
              <a:rPr lang="en-US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searchArray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[mid])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  high = mid -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else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(find == </a:t>
            </a:r>
            <a:r>
              <a:rPr lang="en-US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searchArray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[mid])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  found =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true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break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else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low = mid +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}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id="{3AF4A0C1-7E23-1F44-B600-ADCB92182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480471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537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ctrTitle" idx="4294967295"/>
          </p:nvPr>
        </p:nvSpPr>
        <p:spPr>
          <a:xfrm>
            <a:off x="364733" y="457200"/>
            <a:ext cx="78486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/>
              <a:t>C#  Binary  Search Algorithm</a:t>
            </a:r>
          </a:p>
        </p:txBody>
      </p:sp>
      <p:sp>
        <p:nvSpPr>
          <p:cNvPr id="124931" name="Rectangle 3"/>
          <p:cNvSpPr>
            <a:spLocks noGrp="1"/>
          </p:cNvSpPr>
          <p:nvPr>
            <p:ph type="subTitle" idx="4294967295"/>
          </p:nvPr>
        </p:nvSpPr>
        <p:spPr>
          <a:xfrm>
            <a:off x="76200" y="1035049"/>
            <a:ext cx="7239000" cy="5441951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low =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, mid =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high = searchArray.Length-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bool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found =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false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while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(high &gt;= low)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mid = (low + high) /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2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(find &lt; </a:t>
            </a:r>
            <a:r>
              <a:rPr lang="en-US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searchArray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[mid])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  high = mid -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else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(find == </a:t>
            </a:r>
            <a:r>
              <a:rPr lang="en-US" sz="2000" dirty="0" err="1">
                <a:solidFill>
                  <a:srgbClr val="000000"/>
                </a:solidFill>
                <a:latin typeface="Menlo" panose="020B0609030804020204" pitchFamily="49" charset="0"/>
              </a:rPr>
              <a:t>searchArray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[mid]) {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  found =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true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break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}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2000" dirty="0">
                <a:solidFill>
                  <a:srgbClr val="0000FF"/>
                </a:solidFill>
                <a:latin typeface="Menlo" panose="020B0609030804020204" pitchFamily="49" charset="0"/>
              </a:rPr>
              <a:t>else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 low = mid + </a:t>
            </a:r>
            <a:r>
              <a:rPr lang="en-US" sz="20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Menlo" panose="020B0609030804020204" pitchFamily="49" charset="0"/>
              </a:rPr>
              <a:t>    }</a:t>
            </a:r>
          </a:p>
        </p:txBody>
      </p:sp>
      <p:pic>
        <p:nvPicPr>
          <p:cNvPr id="7" name="Picture 6" descr="C Sharp Logo">
            <a:extLst>
              <a:ext uri="{FF2B5EF4-FFF2-40B4-BE49-F238E27FC236}">
                <a16:creationId xmlns:a16="http://schemas.microsoft.com/office/drawing/2014/main" id="{CEE8BD36-4F93-7742-A4B0-B8F9EEB59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909" y="4572000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172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/>
          </p:cNvSpPr>
          <p:nvPr>
            <p:ph type="ctrTitle" idx="4294967295"/>
          </p:nvPr>
        </p:nvSpPr>
        <p:spPr>
          <a:xfrm>
            <a:off x="364733" y="457200"/>
            <a:ext cx="7848600" cy="457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/>
              <a:t>C++  Binary  Search Algorithm</a:t>
            </a:r>
          </a:p>
        </p:txBody>
      </p:sp>
      <p:sp>
        <p:nvSpPr>
          <p:cNvPr id="124931" name="Rectangle 3"/>
          <p:cNvSpPr>
            <a:spLocks noGrp="1"/>
          </p:cNvSpPr>
          <p:nvPr>
            <p:ph type="subTitle" idx="4294967295"/>
          </p:nvPr>
        </p:nvSpPr>
        <p:spPr>
          <a:xfrm>
            <a:off x="76200" y="1151392"/>
            <a:ext cx="8763000" cy="5204959"/>
          </a:xfrm>
        </p:spPr>
        <p:txBody>
          <a:bodyPr rtlCol="0">
            <a:no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low = </a:t>
            </a:r>
            <a:r>
              <a:rPr lang="en-US" sz="18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, mid = </a:t>
            </a:r>
            <a:r>
              <a:rPr lang="en-US" sz="1800" dirty="0">
                <a:solidFill>
                  <a:srgbClr val="137848"/>
                </a:solidFill>
                <a:latin typeface="Menlo" panose="020B0609030804020204" pitchFamily="49" charset="0"/>
              </a:rPr>
              <a:t>0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high =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arraySize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bool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found =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false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while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(high &gt;= low)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  mid = (low + high) / </a:t>
            </a:r>
            <a:r>
              <a:rPr lang="en-US" sz="1800" dirty="0">
                <a:solidFill>
                  <a:srgbClr val="137848"/>
                </a:solidFill>
                <a:latin typeface="Menlo" panose="020B0609030804020204" pitchFamily="49" charset="0"/>
              </a:rPr>
              <a:t>2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(find &lt;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searchArray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[mid])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    high = mid - </a:t>
            </a:r>
            <a:r>
              <a:rPr lang="en-US" sz="18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  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else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(find == </a:t>
            </a:r>
            <a:r>
              <a:rPr lang="en-US" sz="1800" dirty="0" err="1">
                <a:solidFill>
                  <a:srgbClr val="000000"/>
                </a:solidFill>
                <a:latin typeface="Menlo" panose="020B0609030804020204" pitchFamily="49" charset="0"/>
              </a:rPr>
              <a:t>searchArray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[mid])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    found =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true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break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  }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  </a:t>
            </a:r>
            <a:r>
              <a:rPr lang="en-US" sz="1800" dirty="0">
                <a:solidFill>
                  <a:srgbClr val="0000FF"/>
                </a:solidFill>
                <a:latin typeface="Menlo" panose="020B0609030804020204" pitchFamily="49" charset="0"/>
              </a:rPr>
              <a:t>else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 low = mid + </a:t>
            </a:r>
            <a:r>
              <a:rPr lang="en-US" sz="1800" dirty="0">
                <a:solidFill>
                  <a:srgbClr val="137848"/>
                </a:solidFill>
                <a:latin typeface="Menlo" panose="020B0609030804020204" pitchFamily="49" charset="0"/>
              </a:rPr>
              <a:t>1</a:t>
            </a: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Menlo" panose="020B0609030804020204" pitchFamily="49" charset="0"/>
              </a:rPr>
              <a:t>    }</a:t>
            </a:r>
          </a:p>
        </p:txBody>
      </p:sp>
      <p:pic>
        <p:nvPicPr>
          <p:cNvPr id="8" name="Picture 7" descr="A logo showing C++" title="C++ Logo">
            <a:extLst>
              <a:ext uri="{FF2B5EF4-FFF2-40B4-BE49-F238E27FC236}">
                <a16:creationId xmlns:a16="http://schemas.microsoft.com/office/drawing/2014/main" id="{7C74CE9B-C178-344D-B670-2A77D5AE8FF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478" y="2521779"/>
            <a:ext cx="685800" cy="7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87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/>
        <p:txBody>
          <a:bodyPr lIns="0" tIns="199135" rIns="0" bIns="0" rtlCol="0">
            <a:noAutofit/>
          </a:bodyPr>
          <a:lstStyle/>
          <a:p>
            <a:pPr marL="12700" eaLnBrk="1" fontAlgn="auto" hangingPunct="1">
              <a:lnSpc>
                <a:spcPts val="5235"/>
              </a:lnSpc>
              <a:spcAft>
                <a:spcPts val="0"/>
              </a:spcAft>
              <a:defRPr/>
            </a:pPr>
            <a:r>
              <a:rPr lang="en-US" sz="4000" b="1" spc="-49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/>
              <a:t>Topics</a:t>
            </a:r>
            <a:endParaRPr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22C4E-D9E2-454D-B108-13D3569DF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0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sz="2800" dirty="0"/>
              <a:t> Linear Search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sz="2800" dirty="0"/>
              <a:t> Binary Search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sz="2800" dirty="0"/>
              <a:t> Bubble Sort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sz="2800" dirty="0"/>
              <a:t> Insertion Sort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sz="2800" dirty="0"/>
              <a:t> Selection Sort</a:t>
            </a:r>
          </a:p>
        </p:txBody>
      </p:sp>
    </p:spTree>
    <p:extLst>
      <p:ext uri="{BB962C8B-B14F-4D97-AF65-F5344CB8AC3E}">
        <p14:creationId xmlns:p14="http://schemas.microsoft.com/office/powerpoint/2010/main" val="2563940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Calibri" panose="020F0502020204030204" pitchFamily="34" charset="0"/>
                <a:cs typeface="Arial" panose="020B0604020202020204" pitchFamily="34" charset="0"/>
              </a:rPr>
              <a:t>Sorting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8C523-A77E-9241-B257-2A5120CE2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 Sorting is the process of re-arranging elements to be in a specific order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 We typically sort in non-decreasing or non-increasing order (why do we not say increasing or decreasing order?)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 Many sorting algorithms with varying complexity and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 Here, we’ll study simple algorithms with horrible performance!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0922067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>
                <a:latin typeface="Calibri" panose="020F0502020204030204" pitchFamily="34" charset="0"/>
                <a:cs typeface="Arial" panose="020B0604020202020204" pitchFamily="34" charset="0"/>
              </a:rPr>
              <a:t>Bubble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7CDC3-D29F-8645-9704-C5EE6F929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 Bubble sort repeatedly pair-wise examine elements and </a:t>
            </a:r>
            <a:r>
              <a:rPr lang="en-US" altLang="en-US" sz="2800" u="sng" dirty="0"/>
              <a:t>swap them</a:t>
            </a:r>
            <a:r>
              <a:rPr lang="en-US" altLang="en-US" sz="2800" dirty="0"/>
              <a:t> if needed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 This process “bubbles” elements to their correct positions in the list, thus called “Bubble” sort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 These sorts are slow due the high number of comparisons and swaps it makes to sort the list.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800" dirty="0"/>
              <a:t> Referred to as simple sort algorithms</a:t>
            </a:r>
          </a:p>
        </p:txBody>
      </p:sp>
    </p:spTree>
    <p:extLst>
      <p:ext uri="{BB962C8B-B14F-4D97-AF65-F5344CB8AC3E}">
        <p14:creationId xmlns:p14="http://schemas.microsoft.com/office/powerpoint/2010/main" val="3131834555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4E8C7-33A0-7C4D-A462-70F300768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Bubble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E113F-6E7D-4545-A20C-DB9664BC2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https://www.youtube.com/watch?v=Cq7SMsQBEUw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(Bubble Sort)</a:t>
            </a:r>
          </a:p>
        </p:txBody>
      </p:sp>
    </p:spTree>
    <p:extLst>
      <p:ext uri="{BB962C8B-B14F-4D97-AF65-F5344CB8AC3E}">
        <p14:creationId xmlns:p14="http://schemas.microsoft.com/office/powerpoint/2010/main" val="16167117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F508A-5D35-A74F-AA4E-59B63BB01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389061"/>
          </a:xfrm>
        </p:spPr>
        <p:txBody>
          <a:bodyPr>
            <a:normAutofit/>
          </a:bodyPr>
          <a:lstStyle/>
          <a:p>
            <a:r>
              <a:rPr lang="en-US" dirty="0"/>
              <a:t>First pass of Bubble Sort</a:t>
            </a:r>
            <a:br>
              <a:rPr lang="en-US" dirty="0"/>
            </a:br>
            <a:r>
              <a:rPr lang="en-US" sz="2400" dirty="0"/>
              <a:t>(six comparisons)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30D23-D8D6-EB4F-8381-EE31E298A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/>
              <a:t>[</a:t>
            </a:r>
            <a:r>
              <a:rPr lang="en-US" sz="2400" dirty="0">
                <a:highlight>
                  <a:srgbClr val="FF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9</a:t>
            </a:r>
            <a:r>
              <a:rPr lang="en-US" sz="2400" dirty="0"/>
              <a:t>, 3, 1, 4, 2, 7]</a:t>
            </a:r>
          </a:p>
          <a:p>
            <a:pPr marL="0" indent="0" algn="ctr">
              <a:buNone/>
            </a:pPr>
            <a:r>
              <a:rPr lang="en-US" sz="2400" dirty="0"/>
              <a:t>[8, </a:t>
            </a:r>
            <a:r>
              <a:rPr lang="en-US" sz="2400" dirty="0">
                <a:highlight>
                  <a:srgbClr val="FFFF00"/>
                </a:highlight>
              </a:rPr>
              <a:t>9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3</a:t>
            </a:r>
            <a:r>
              <a:rPr lang="en-US" sz="2400" dirty="0"/>
              <a:t>, 1, 4, 2, 7]</a:t>
            </a:r>
          </a:p>
          <a:p>
            <a:pPr marL="0" indent="0" algn="ctr">
              <a:buNone/>
            </a:pPr>
            <a:r>
              <a:rPr lang="en-US" sz="2400" dirty="0"/>
              <a:t>[8, 3, </a:t>
            </a:r>
            <a:r>
              <a:rPr lang="en-US" sz="2400" dirty="0">
                <a:highlight>
                  <a:srgbClr val="FFFF00"/>
                </a:highlight>
              </a:rPr>
              <a:t>9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1</a:t>
            </a:r>
            <a:r>
              <a:rPr lang="en-US" sz="2400" dirty="0"/>
              <a:t>, 4, 2, 7]</a:t>
            </a:r>
          </a:p>
          <a:p>
            <a:pPr marL="0" indent="0" algn="ctr">
              <a:buNone/>
            </a:pPr>
            <a:r>
              <a:rPr lang="en-US" sz="2400" dirty="0"/>
              <a:t>[8, 3, 1, </a:t>
            </a:r>
            <a:r>
              <a:rPr lang="en-US" sz="2400" dirty="0">
                <a:highlight>
                  <a:srgbClr val="FFFF00"/>
                </a:highlight>
              </a:rPr>
              <a:t>9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4</a:t>
            </a:r>
            <a:r>
              <a:rPr lang="en-US" sz="2400" dirty="0"/>
              <a:t>, 2, 7]</a:t>
            </a:r>
          </a:p>
          <a:p>
            <a:pPr marL="0" indent="0" algn="ctr">
              <a:buNone/>
            </a:pPr>
            <a:r>
              <a:rPr lang="en-US" sz="2400" dirty="0"/>
              <a:t>[8, 3, 1, 4, </a:t>
            </a:r>
            <a:r>
              <a:rPr lang="en-US" sz="2400" dirty="0">
                <a:highlight>
                  <a:srgbClr val="FFFF00"/>
                </a:highlight>
              </a:rPr>
              <a:t>9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2</a:t>
            </a:r>
            <a:r>
              <a:rPr lang="en-US" sz="2400" dirty="0"/>
              <a:t>, 7]</a:t>
            </a:r>
          </a:p>
          <a:p>
            <a:pPr marL="0" indent="0" algn="ctr">
              <a:buNone/>
            </a:pPr>
            <a:r>
              <a:rPr lang="en-US" sz="2400" dirty="0"/>
              <a:t>[8, 3, 1, 4, 2, </a:t>
            </a:r>
            <a:r>
              <a:rPr lang="en-US" sz="2400" dirty="0">
                <a:highlight>
                  <a:srgbClr val="FFFF00"/>
                </a:highlight>
              </a:rPr>
              <a:t>9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7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r>
              <a:rPr lang="en-US" sz="2400" dirty="0"/>
              <a:t>[8, 3, 1, 4, 2, 7,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// 9 is now in the correct spot, so we don’t consider it anymore</a:t>
            </a:r>
          </a:p>
          <a:p>
            <a:pPr marL="0" indent="0" algn="ctr">
              <a:buNone/>
            </a:pPr>
            <a:r>
              <a:rPr lang="en-US" dirty="0"/>
              <a:t>// Note: this is the result of the </a:t>
            </a:r>
            <a:r>
              <a:rPr lang="en-US" u="sng" dirty="0"/>
              <a:t>inner loop</a:t>
            </a:r>
            <a:r>
              <a:rPr lang="en-US" dirty="0"/>
              <a:t> of </a:t>
            </a:r>
            <a:r>
              <a:rPr lang="en-US" dirty="0" err="1"/>
              <a:t>BubbleSort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5779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F508A-5D35-A74F-AA4E-59B63BB01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389061"/>
          </a:xfrm>
        </p:spPr>
        <p:txBody>
          <a:bodyPr>
            <a:normAutofit/>
          </a:bodyPr>
          <a:lstStyle/>
          <a:p>
            <a:r>
              <a:rPr lang="en-US" dirty="0"/>
              <a:t>Second pass of Bubble Sort</a:t>
            </a:r>
            <a:br>
              <a:rPr lang="en-US" dirty="0"/>
            </a:br>
            <a:r>
              <a:rPr lang="en-US" sz="2400" dirty="0"/>
              <a:t>(five comparisons)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30D23-D8D6-EB4F-8381-EE31E298A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47833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[</a:t>
            </a:r>
            <a:r>
              <a:rPr lang="en-US" sz="2400" dirty="0">
                <a:highlight>
                  <a:srgbClr val="FF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3</a:t>
            </a:r>
            <a:r>
              <a:rPr lang="en-US" sz="2400" dirty="0"/>
              <a:t>, 1, 4, 2, 7,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r>
              <a:rPr lang="en-US" sz="2400" dirty="0"/>
              <a:t>[3, </a:t>
            </a:r>
            <a:r>
              <a:rPr lang="en-US" sz="2400" dirty="0">
                <a:highlight>
                  <a:srgbClr val="FF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1</a:t>
            </a:r>
            <a:r>
              <a:rPr lang="en-US" sz="2400" dirty="0"/>
              <a:t>, 4, 2, 7,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r>
              <a:rPr lang="en-US" sz="2400" dirty="0"/>
              <a:t>[3, 1, </a:t>
            </a:r>
            <a:r>
              <a:rPr lang="en-US" sz="2400" dirty="0">
                <a:highlight>
                  <a:srgbClr val="FF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4</a:t>
            </a:r>
            <a:r>
              <a:rPr lang="en-US" sz="2400" dirty="0"/>
              <a:t>, 2, 7,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r>
              <a:rPr lang="en-US" sz="2400" dirty="0"/>
              <a:t>[3, 1, 4, </a:t>
            </a:r>
            <a:r>
              <a:rPr lang="en-US" sz="2400" dirty="0">
                <a:highlight>
                  <a:srgbClr val="FF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2</a:t>
            </a:r>
            <a:r>
              <a:rPr lang="en-US" sz="2400" dirty="0"/>
              <a:t>, 7,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r>
              <a:rPr lang="en-US" sz="2400" dirty="0"/>
              <a:t>[3, 1, 4, 2, </a:t>
            </a:r>
            <a:r>
              <a:rPr lang="en-US" sz="2400" dirty="0">
                <a:highlight>
                  <a:srgbClr val="FF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7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r>
              <a:rPr lang="en-US" sz="2400" dirty="0"/>
              <a:t>[3, 1, 4, 2, 7, </a:t>
            </a:r>
            <a:r>
              <a:rPr lang="en-US" sz="2400" dirty="0">
                <a:highlight>
                  <a:srgbClr val="00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// 8 is now in the correct spot, so we don’t consider it anymore</a:t>
            </a:r>
          </a:p>
          <a:p>
            <a:pPr marL="0" indent="0" algn="ctr">
              <a:buNone/>
            </a:pPr>
            <a:r>
              <a:rPr lang="en-US" dirty="0"/>
              <a:t>// 7 is also in the correct place, but we don’t know it yet!</a:t>
            </a:r>
          </a:p>
        </p:txBody>
      </p:sp>
    </p:spTree>
    <p:extLst>
      <p:ext uri="{BB962C8B-B14F-4D97-AF65-F5344CB8AC3E}">
        <p14:creationId xmlns:p14="http://schemas.microsoft.com/office/powerpoint/2010/main" val="2373262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F508A-5D35-A74F-AA4E-59B63BB01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389061"/>
          </a:xfrm>
        </p:spPr>
        <p:txBody>
          <a:bodyPr>
            <a:normAutofit/>
          </a:bodyPr>
          <a:lstStyle/>
          <a:p>
            <a:r>
              <a:rPr lang="en-US" dirty="0"/>
              <a:t>Third pass of Bubble Sort</a:t>
            </a:r>
            <a:br>
              <a:rPr lang="en-US" dirty="0"/>
            </a:br>
            <a:r>
              <a:rPr lang="en-US" sz="2400" dirty="0"/>
              <a:t>(four comparisons)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30D23-D8D6-EB4F-8381-EE31E298A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47833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[</a:t>
            </a:r>
            <a:r>
              <a:rPr lang="en-US" sz="2400" dirty="0">
                <a:highlight>
                  <a:srgbClr val="FFFF00"/>
                </a:highlight>
              </a:rPr>
              <a:t>3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1</a:t>
            </a:r>
            <a:r>
              <a:rPr lang="en-US" sz="2400" dirty="0"/>
              <a:t>, 4, 2, 7, </a:t>
            </a:r>
            <a:r>
              <a:rPr lang="en-US" sz="2400" dirty="0">
                <a:highlight>
                  <a:srgbClr val="00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r>
              <a:rPr lang="en-US" sz="2400" dirty="0"/>
              <a:t>[1, </a:t>
            </a:r>
            <a:r>
              <a:rPr lang="en-US" sz="2400" dirty="0">
                <a:highlight>
                  <a:srgbClr val="FFFF00"/>
                </a:highlight>
              </a:rPr>
              <a:t>3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4</a:t>
            </a:r>
            <a:r>
              <a:rPr lang="en-US" sz="2400" dirty="0"/>
              <a:t>, 2, 7, </a:t>
            </a:r>
            <a:r>
              <a:rPr lang="en-US" sz="2400" dirty="0">
                <a:highlight>
                  <a:srgbClr val="00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r>
              <a:rPr lang="en-US" sz="2400" dirty="0"/>
              <a:t>[1, 3, </a:t>
            </a:r>
            <a:r>
              <a:rPr lang="en-US" sz="2400" dirty="0">
                <a:highlight>
                  <a:srgbClr val="FFFF00"/>
                </a:highlight>
              </a:rPr>
              <a:t>4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2</a:t>
            </a:r>
            <a:r>
              <a:rPr lang="en-US" sz="2400" dirty="0"/>
              <a:t>, 7, </a:t>
            </a:r>
            <a:r>
              <a:rPr lang="en-US" sz="2400" dirty="0">
                <a:highlight>
                  <a:srgbClr val="00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r>
              <a:rPr lang="en-US" sz="2400" dirty="0"/>
              <a:t>[1, 3, 2, </a:t>
            </a:r>
            <a:r>
              <a:rPr lang="en-US" sz="2400" dirty="0">
                <a:highlight>
                  <a:srgbClr val="FFFF00"/>
                </a:highlight>
              </a:rPr>
              <a:t>4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7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r>
              <a:rPr lang="en-US" sz="2400" dirty="0"/>
              <a:t>[1, 3, 2, 4, </a:t>
            </a:r>
            <a:r>
              <a:rPr lang="en-US" sz="2400" dirty="0">
                <a:highlight>
                  <a:srgbClr val="00FF00"/>
                </a:highlight>
              </a:rPr>
              <a:t>7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// 7 is now in the correct spot, so we don’t consider it anymore</a:t>
            </a:r>
          </a:p>
          <a:p>
            <a:pPr marL="0" indent="0" algn="ctr">
              <a:buNone/>
            </a:pPr>
            <a:r>
              <a:rPr lang="en-US" dirty="0"/>
              <a:t>// 1 is also in the correct place, but we don’t know it yet!</a:t>
            </a:r>
          </a:p>
        </p:txBody>
      </p:sp>
    </p:spTree>
    <p:extLst>
      <p:ext uri="{BB962C8B-B14F-4D97-AF65-F5344CB8AC3E}">
        <p14:creationId xmlns:p14="http://schemas.microsoft.com/office/powerpoint/2010/main" val="27199503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F508A-5D35-A74F-AA4E-59B63BB01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389061"/>
          </a:xfrm>
        </p:spPr>
        <p:txBody>
          <a:bodyPr>
            <a:normAutofit/>
          </a:bodyPr>
          <a:lstStyle/>
          <a:p>
            <a:r>
              <a:rPr lang="en-US" dirty="0"/>
              <a:t>Fourth pass of Bubble Sort</a:t>
            </a:r>
            <a:br>
              <a:rPr lang="en-US" dirty="0"/>
            </a:br>
            <a:r>
              <a:rPr lang="en-US" sz="2400" dirty="0"/>
              <a:t>(three comparisons)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30D23-D8D6-EB4F-8381-EE31E298A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478337"/>
          </a:xfrm>
        </p:spPr>
        <p:txBody>
          <a:bodyPr/>
          <a:lstStyle/>
          <a:p>
            <a:pPr algn="ctr"/>
            <a:r>
              <a:rPr lang="en-US" sz="2400" dirty="0"/>
              <a:t>[</a:t>
            </a:r>
            <a:r>
              <a:rPr lang="en-US" sz="2400" dirty="0">
                <a:highlight>
                  <a:srgbClr val="FFFF00"/>
                </a:highlight>
              </a:rPr>
              <a:t>1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3</a:t>
            </a:r>
            <a:r>
              <a:rPr lang="en-US" sz="2400" dirty="0"/>
              <a:t>, 2, 4, </a:t>
            </a:r>
            <a:r>
              <a:rPr lang="en-US" sz="2400" dirty="0">
                <a:highlight>
                  <a:srgbClr val="00FF00"/>
                </a:highlight>
              </a:rPr>
              <a:t>7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algn="ctr"/>
            <a:r>
              <a:rPr lang="en-US" sz="2400" dirty="0"/>
              <a:t>[1, </a:t>
            </a:r>
            <a:r>
              <a:rPr lang="en-US" sz="2400" dirty="0">
                <a:highlight>
                  <a:srgbClr val="FFFF00"/>
                </a:highlight>
              </a:rPr>
              <a:t>3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2</a:t>
            </a:r>
            <a:r>
              <a:rPr lang="en-US" sz="2400" dirty="0"/>
              <a:t>, 4, </a:t>
            </a:r>
            <a:r>
              <a:rPr lang="en-US" sz="2400" dirty="0">
                <a:highlight>
                  <a:srgbClr val="00FF00"/>
                </a:highlight>
              </a:rPr>
              <a:t>7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algn="ctr"/>
            <a:r>
              <a:rPr lang="en-US" sz="2400" dirty="0"/>
              <a:t>[1, 2, </a:t>
            </a:r>
            <a:r>
              <a:rPr lang="en-US" sz="2400" dirty="0">
                <a:highlight>
                  <a:srgbClr val="FFFF00"/>
                </a:highlight>
              </a:rPr>
              <a:t>3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4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7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algn="ctr"/>
            <a:r>
              <a:rPr lang="en-US" sz="2400" dirty="0"/>
              <a:t>[1, 2, </a:t>
            </a:r>
            <a:r>
              <a:rPr lang="en-US" sz="2400" dirty="0">
                <a:highlight>
                  <a:srgbClr val="FFFF00"/>
                </a:highlight>
              </a:rPr>
              <a:t>3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4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7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algn="ctr"/>
            <a:endParaRPr lang="en-US" sz="2400" dirty="0"/>
          </a:p>
          <a:p>
            <a:pPr algn="ctr"/>
            <a:endParaRPr lang="en-US" dirty="0"/>
          </a:p>
          <a:p>
            <a:pPr algn="ctr"/>
            <a:r>
              <a:rPr lang="en-US" dirty="0"/>
              <a:t>// 4 is now in the correct spot, so we don’t consider it anymore</a:t>
            </a:r>
          </a:p>
          <a:p>
            <a:pPr algn="ctr"/>
            <a:r>
              <a:rPr lang="en-US" dirty="0"/>
              <a:t>// </a:t>
            </a:r>
            <a:r>
              <a:rPr lang="en-US" u="sng" dirty="0"/>
              <a:t>The array is actually sorted</a:t>
            </a:r>
            <a:r>
              <a:rPr lang="en-US" dirty="0"/>
              <a:t>, but we don’t know it yet!</a:t>
            </a:r>
          </a:p>
          <a:p>
            <a:pPr algn="ctr"/>
            <a:r>
              <a:rPr lang="en-US" dirty="0"/>
              <a:t>// We still have to finish this out</a:t>
            </a:r>
          </a:p>
        </p:txBody>
      </p:sp>
    </p:spTree>
    <p:extLst>
      <p:ext uri="{BB962C8B-B14F-4D97-AF65-F5344CB8AC3E}">
        <p14:creationId xmlns:p14="http://schemas.microsoft.com/office/powerpoint/2010/main" val="28830860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F508A-5D35-A74F-AA4E-59B63BB01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389061"/>
          </a:xfrm>
        </p:spPr>
        <p:txBody>
          <a:bodyPr>
            <a:normAutofit/>
          </a:bodyPr>
          <a:lstStyle/>
          <a:p>
            <a:r>
              <a:rPr lang="en-US" dirty="0"/>
              <a:t>Fifth pass of Bubble Sort</a:t>
            </a:r>
            <a:br>
              <a:rPr lang="en-US" dirty="0"/>
            </a:br>
            <a:r>
              <a:rPr lang="en-US" sz="2400" dirty="0"/>
              <a:t>(two comparisons)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30D23-D8D6-EB4F-8381-EE31E298A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47833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[</a:t>
            </a:r>
            <a:r>
              <a:rPr lang="en-US" sz="2400" dirty="0">
                <a:highlight>
                  <a:srgbClr val="FFFF00"/>
                </a:highlight>
              </a:rPr>
              <a:t>1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2</a:t>
            </a:r>
            <a:r>
              <a:rPr lang="en-US" sz="2400" dirty="0"/>
              <a:t>, 3, </a:t>
            </a:r>
            <a:r>
              <a:rPr lang="en-US" sz="2400" dirty="0">
                <a:highlight>
                  <a:srgbClr val="00FF00"/>
                </a:highlight>
              </a:rPr>
              <a:t>4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7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r>
              <a:rPr lang="en-US" sz="2400" dirty="0"/>
              <a:t>[1, </a:t>
            </a:r>
            <a:r>
              <a:rPr lang="en-US" sz="2400" dirty="0">
                <a:highlight>
                  <a:srgbClr val="FFFF00"/>
                </a:highlight>
              </a:rPr>
              <a:t>2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3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4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7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r>
              <a:rPr lang="en-US" sz="2400" dirty="0"/>
              <a:t>[1, 2, </a:t>
            </a:r>
            <a:r>
              <a:rPr lang="en-US" sz="2400" dirty="0">
                <a:highlight>
                  <a:srgbClr val="00FF00"/>
                </a:highlight>
              </a:rPr>
              <a:t>3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4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7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// 4 is now in the correct spot, so we don’t consider it anymore</a:t>
            </a:r>
          </a:p>
          <a:p>
            <a:pPr marL="0" indent="0" algn="ctr">
              <a:buNone/>
            </a:pPr>
            <a:r>
              <a:rPr lang="en-US" dirty="0"/>
              <a:t>// </a:t>
            </a:r>
            <a:r>
              <a:rPr lang="en-US" u="sng" dirty="0"/>
              <a:t>The array is actually sorted</a:t>
            </a:r>
            <a:r>
              <a:rPr lang="en-US" dirty="0"/>
              <a:t>, but we don’t know it yet!</a:t>
            </a:r>
          </a:p>
          <a:p>
            <a:pPr marL="0" indent="0" algn="ctr">
              <a:buNone/>
            </a:pPr>
            <a:r>
              <a:rPr lang="en-US" dirty="0"/>
              <a:t>// We still have to finish this out</a:t>
            </a:r>
          </a:p>
        </p:txBody>
      </p:sp>
    </p:spTree>
    <p:extLst>
      <p:ext uri="{BB962C8B-B14F-4D97-AF65-F5344CB8AC3E}">
        <p14:creationId xmlns:p14="http://schemas.microsoft.com/office/powerpoint/2010/main" val="32739310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F508A-5D35-A74F-AA4E-59B63BB01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389061"/>
          </a:xfrm>
        </p:spPr>
        <p:txBody>
          <a:bodyPr>
            <a:normAutofit/>
          </a:bodyPr>
          <a:lstStyle/>
          <a:p>
            <a:r>
              <a:rPr lang="en-US" dirty="0"/>
              <a:t>Last pass of Bubble Sort</a:t>
            </a:r>
            <a:br>
              <a:rPr lang="en-US" dirty="0"/>
            </a:br>
            <a:r>
              <a:rPr lang="en-US" sz="2400" dirty="0"/>
              <a:t>(one comparison)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D30D23-D8D6-EB4F-8381-EE31E298A7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5" y="1846263"/>
            <a:ext cx="7543800" cy="4478337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[</a:t>
            </a:r>
            <a:r>
              <a:rPr lang="en-US" sz="2400" dirty="0">
                <a:highlight>
                  <a:srgbClr val="FFFF00"/>
                </a:highlight>
              </a:rPr>
              <a:t>1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FFFF00"/>
                </a:highlight>
              </a:rPr>
              <a:t>2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3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4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7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r>
              <a:rPr lang="en-US" sz="2400" dirty="0"/>
              <a:t>[</a:t>
            </a:r>
            <a:r>
              <a:rPr lang="en-US" sz="2400" dirty="0">
                <a:highlight>
                  <a:srgbClr val="00FF00"/>
                </a:highlight>
              </a:rPr>
              <a:t>1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2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3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4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7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8</a:t>
            </a:r>
            <a:r>
              <a:rPr lang="en-US" sz="2400" dirty="0"/>
              <a:t>, </a:t>
            </a:r>
            <a:r>
              <a:rPr lang="en-US" sz="2400" dirty="0">
                <a:highlight>
                  <a:srgbClr val="00FF00"/>
                </a:highlight>
              </a:rPr>
              <a:t>9</a:t>
            </a:r>
            <a:r>
              <a:rPr lang="en-US" sz="2400" dirty="0"/>
              <a:t>]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// Last comparison</a:t>
            </a:r>
          </a:p>
          <a:p>
            <a:pPr marL="0" indent="0" algn="ctr">
              <a:buNone/>
            </a:pPr>
            <a:r>
              <a:rPr lang="en-US" dirty="0"/>
              <a:t>// Total comparisons: 6+5+4+3+2+1</a:t>
            </a:r>
          </a:p>
        </p:txBody>
      </p:sp>
    </p:spTree>
    <p:extLst>
      <p:ext uri="{BB962C8B-B14F-4D97-AF65-F5344CB8AC3E}">
        <p14:creationId xmlns:p14="http://schemas.microsoft.com/office/powerpoint/2010/main" val="41926182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7F278-156A-1444-931A-684D11F53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BubbleSort</a:t>
            </a:r>
            <a:r>
              <a:rPr lang="en-US" dirty="0"/>
              <a:t> Code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30519C-2FE9-EA4D-AE80-429F388AB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1"/>
            <a:ext cx="7886700" cy="46529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&lt; n-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++)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	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j = 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j &lt; n-i-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j++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	{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		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[j] &gt;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[j+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])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		{</a:t>
            </a:r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// swap temp and </a:t>
            </a:r>
            <a:r>
              <a:rPr lang="en-US" dirty="0" err="1">
                <a:solidFill>
                  <a:srgbClr val="AAAAAA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[</a:t>
            </a:r>
            <a:r>
              <a:rPr lang="en-US" dirty="0" err="1">
                <a:solidFill>
                  <a:srgbClr val="AAAAAA"/>
                </a:solidFill>
                <a:latin typeface="Menlo" panose="020B0609030804020204" pitchFamily="49" charset="0"/>
              </a:rPr>
              <a:t>i</a:t>
            </a:r>
            <a:r>
              <a:rPr lang="en-US" dirty="0">
                <a:solidFill>
                  <a:srgbClr val="AAAAAA"/>
                </a:solidFill>
                <a:latin typeface="Menlo" panose="020B06090308040202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			</a:t>
            </a:r>
            <a:r>
              <a:rPr lang="en-US" dirty="0">
                <a:solidFill>
                  <a:srgbClr val="0000FF"/>
                </a:solidFill>
                <a:latin typeface="Menlo" panose="020B060903080402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temp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[j];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			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[j] =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[j+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];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			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arr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[j+</a:t>
            </a:r>
            <a:r>
              <a:rPr lang="en-US" dirty="0">
                <a:solidFill>
                  <a:srgbClr val="09885A"/>
                </a:solidFill>
                <a:latin typeface="Menlo" panose="020B060903080402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] = temp;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		}</a:t>
            </a:r>
          </a:p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	}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latin typeface="Menlo" panose="020B0609030804020204" pitchFamily="49" charset="0"/>
              </a:rPr>
              <a:t>  }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321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4400" b="1" dirty="0"/>
              <a:t>Linear Search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ED6292-6406-F44A-82D1-E7B4E5AD2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Process of examining all values in a list (or array) until a target value is found or the search reaches the end of the list and no target is found.</a:t>
            </a:r>
          </a:p>
          <a:p>
            <a:r>
              <a:rPr lang="en-US" altLang="en-US" sz="2400" dirty="0"/>
              <a:t>Number of visits for a linear search of a list (array) of size </a:t>
            </a:r>
            <a:r>
              <a:rPr lang="en-US" altLang="en-US" sz="2400" i="1" dirty="0"/>
              <a:t>n</a:t>
            </a:r>
            <a:r>
              <a:rPr lang="en-US" altLang="en-US" sz="2400" dirty="0"/>
              <a:t> elements</a:t>
            </a:r>
            <a:br>
              <a:rPr lang="en-US" altLang="en-US" sz="2400" dirty="0"/>
            </a:br>
            <a:r>
              <a:rPr lang="en-US" altLang="en-US" sz="2400" dirty="0"/>
              <a:t>-  The average search visits </a:t>
            </a:r>
            <a:r>
              <a:rPr lang="en-US" altLang="en-US" sz="2400" i="1" dirty="0"/>
              <a:t>n</a:t>
            </a:r>
            <a:r>
              <a:rPr lang="en-US" altLang="en-US" sz="2400" dirty="0"/>
              <a:t>/2 elements</a:t>
            </a:r>
            <a:br>
              <a:rPr lang="en-US" altLang="en-US" sz="2400" dirty="0"/>
            </a:br>
            <a:r>
              <a:rPr lang="en-US" altLang="en-US" sz="2400" dirty="0"/>
              <a:t>-  The maximum visits is </a:t>
            </a:r>
            <a:r>
              <a:rPr lang="en-US" altLang="en-US" sz="2400" i="1" dirty="0"/>
              <a:t>n</a:t>
            </a:r>
            <a:endParaRPr lang="en-US" altLang="en-US" sz="2400" dirty="0"/>
          </a:p>
          <a:p>
            <a:r>
              <a:rPr lang="en-US" altLang="en-US" sz="2400" dirty="0"/>
              <a:t>Linear search is to the order of </a:t>
            </a:r>
            <a:r>
              <a:rPr lang="en-US" altLang="en-US" sz="2400" i="1" dirty="0"/>
              <a:t>n </a:t>
            </a:r>
            <a:r>
              <a:rPr lang="en-US" altLang="en-US" sz="2400" dirty="0"/>
              <a:t>(i.e., </a:t>
            </a:r>
            <a:r>
              <a:rPr lang="en-US" altLang="en-US" sz="2400" i="1" dirty="0"/>
              <a:t>O(n)</a:t>
            </a:r>
            <a:r>
              <a:rPr lang="en-US" altLang="en-US" sz="2400" dirty="0"/>
              <a:t>) algorithm.</a:t>
            </a:r>
          </a:p>
          <a:p>
            <a:pPr lvl="1"/>
            <a:r>
              <a:rPr lang="en-US" altLang="en-US" sz="2200" dirty="0"/>
              <a:t> The “Big-O” notation means “worst-case” scenario</a:t>
            </a:r>
          </a:p>
          <a:p>
            <a:pPr lvl="1"/>
            <a:r>
              <a:rPr lang="en-US" altLang="en-US" sz="2200" dirty="0"/>
              <a:t>The O stands for Order </a:t>
            </a:r>
            <a:r>
              <a:rPr lang="en-US" altLang="en-US" sz="2200"/>
              <a:t>of Magnitude.</a:t>
            </a:r>
            <a:endParaRPr lang="en-US" altLang="en-US" sz="2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140145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Calibri" panose="020F0502020204030204" pitchFamily="34" charset="0"/>
                <a:cs typeface="Arial" panose="020B0604020202020204" pitchFamily="34" charset="0"/>
              </a:rPr>
              <a:t>Selection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C8549-4CC3-434F-9B4C-E1DAEC7D0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9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800" dirty="0"/>
              <a:t>Selection sort works as follows:</a:t>
            </a:r>
            <a:br>
              <a:rPr lang="en-US" altLang="en-US" sz="1200" dirty="0"/>
            </a:br>
            <a:endParaRPr lang="en-US" altLang="en-US" sz="1200" dirty="0"/>
          </a:p>
          <a:p>
            <a:pPr lvl="1" eaLnBrk="1" hangingPunct="1">
              <a:buFont typeface="Calibri Light" panose="020F0302020204030204" pitchFamily="34" charset="0"/>
              <a:buAutoNum type="arabicPeriod"/>
            </a:pPr>
            <a:r>
              <a:rPr lang="en-US" altLang="en-US" sz="2500" dirty="0"/>
              <a:t> Find the smallest value in the list and move to it to the first position in the list. This results in the first element being sorted</a:t>
            </a:r>
          </a:p>
          <a:p>
            <a:pPr lvl="1" eaLnBrk="1" hangingPunct="1">
              <a:buFont typeface="Calibri Light" panose="020F0302020204030204" pitchFamily="34" charset="0"/>
              <a:buAutoNum type="arabicPeriod"/>
            </a:pPr>
            <a:r>
              <a:rPr lang="en-US" altLang="en-US" sz="2500" dirty="0"/>
              <a:t> Consider the unsorted part of the list and apply the same process in step 1</a:t>
            </a:r>
          </a:p>
          <a:p>
            <a:pPr lvl="1" eaLnBrk="1" hangingPunct="1">
              <a:buFont typeface="Calibri Light" panose="020F0302020204030204" pitchFamily="34" charset="0"/>
              <a:buAutoNum type="arabicPeriod"/>
            </a:pPr>
            <a:r>
              <a:rPr lang="en-US" altLang="en-US" sz="2500" dirty="0"/>
              <a:t> Repeat step 2 on each un-sorted sub-list until the entire list is sorted</a:t>
            </a:r>
          </a:p>
          <a:p>
            <a:pPr lvl="1" eaLnBrk="1" hangingPunct="1">
              <a:buFont typeface="Calibri Light" panose="020F0302020204030204" pitchFamily="34" charset="0"/>
              <a:buAutoNum type="arabicPeriod"/>
            </a:pPr>
            <a:endParaRPr lang="en-US" altLang="en-US" sz="2500" dirty="0"/>
          </a:p>
          <a:p>
            <a:pPr marL="200025" lvl="1" indent="0" eaLnBrk="1" hangingPunct="1">
              <a:buNone/>
            </a:pPr>
            <a:r>
              <a:rPr lang="en-US" sz="2800" dirty="0">
                <a:hlinkClick r:id="rId2"/>
              </a:rPr>
              <a:t>https://www.youtube.com/watch?v=92BfuxHn2XE</a:t>
            </a:r>
            <a:endParaRPr lang="en-US" alt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27616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611C65F-CAB8-CB46-8202-F7B2AD8E09F9}"/>
              </a:ext>
            </a:extLst>
          </p:cNvPr>
          <p:cNvSpPr txBox="1"/>
          <p:nvPr/>
        </p:nvSpPr>
        <p:spPr>
          <a:xfrm>
            <a:off x="6457950" y="5410200"/>
            <a:ext cx="2228850" cy="930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9802" y="315074"/>
            <a:ext cx="7924800" cy="6858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Calibri" panose="020F0502020204030204" pitchFamily="34" charset="0"/>
                <a:cs typeface="Arial" panose="020B0604020202020204" pitchFamily="34" charset="0"/>
              </a:rPr>
              <a:t>Selection Sort Working</a:t>
            </a:r>
          </a:p>
        </p:txBody>
      </p:sp>
      <p:sp>
        <p:nvSpPr>
          <p:cNvPr id="21" name="Rectangle 3"/>
          <p:cNvSpPr txBox="1">
            <a:spLocks/>
          </p:cNvSpPr>
          <p:nvPr/>
        </p:nvSpPr>
        <p:spPr>
          <a:xfrm>
            <a:off x="457200" y="990600"/>
            <a:ext cx="8534400" cy="57150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400" dirty="0"/>
              <a:t>Original list:   11  9  17  5  12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Find the smallest in the list and swap it with the first element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		</a:t>
            </a:r>
            <a:r>
              <a:rPr lang="en-US" altLang="en-US" sz="2400" dirty="0">
                <a:solidFill>
                  <a:srgbClr val="FF0000"/>
                </a:solidFill>
              </a:rPr>
              <a:t>5</a:t>
            </a:r>
            <a:r>
              <a:rPr lang="en-US" altLang="en-US" sz="2400" dirty="0"/>
              <a:t>   9   17   11   12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Find the next smallest in the unsorted sub-list and swap with second element. It is already in the correct place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		</a:t>
            </a:r>
            <a:r>
              <a:rPr lang="en-US" altLang="en-US" sz="2400" dirty="0">
                <a:solidFill>
                  <a:srgbClr val="FF0000"/>
                </a:solidFill>
              </a:rPr>
              <a:t>5   9   </a:t>
            </a:r>
            <a:r>
              <a:rPr lang="en-US" altLang="en-US" sz="2400" dirty="0"/>
              <a:t>17   11   12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Find the next smallest in the unsorted sub-list and swap it with the third element.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		</a:t>
            </a:r>
            <a:r>
              <a:rPr lang="en-US" altLang="en-US" sz="2400" dirty="0">
                <a:solidFill>
                  <a:srgbClr val="FF0000"/>
                </a:solidFill>
              </a:rPr>
              <a:t>5   9   11   </a:t>
            </a:r>
            <a:r>
              <a:rPr lang="en-US" altLang="en-US" sz="2400" dirty="0"/>
              <a:t>17   12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400" dirty="0"/>
              <a:t>Repeat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		</a:t>
            </a:r>
            <a:r>
              <a:rPr lang="en-US" altLang="en-US" sz="2400" dirty="0">
                <a:solidFill>
                  <a:srgbClr val="FF0000"/>
                </a:solidFill>
              </a:rPr>
              <a:t>5   9   11   12  17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2400" dirty="0"/>
              <a:t>Notice that when the unsorted sub-list is of length 1, we are done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6785898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dirty="0"/>
              <a:t>Selection Sort Algorithm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en-US" sz="1100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FOR each I from 0 to n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minPos = I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FOR each J from I + 1 to n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IF 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B[j] &lt; B[minPos]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en-US" sz="22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   minPos = J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ENDIF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ENDFOR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IF 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(I</a:t>
            </a: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!= minPos</a:t>
            </a:r>
            <a:r>
              <a:rPr lang="en-US" altLang="en-US" sz="220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altLang="en-US" sz="2200" noProof="1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temp = B[minPos]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B[minPos] = B[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    B[</a:t>
            </a: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] = temp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noProof="1">
                <a:latin typeface="Consolas" panose="020B0609020204030204" pitchFamily="49" charset="0"/>
                <a:cs typeface="Consolas" panose="020B0609020204030204" pitchFamily="49" charset="0"/>
              </a:rPr>
              <a:t>    ENDIF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ENDFOR</a:t>
            </a: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12017125-8EEB-A54C-B128-47BAD0DDFF24}"/>
              </a:ext>
            </a:extLst>
          </p:cNvPr>
          <p:cNvSpPr/>
          <p:nvPr/>
        </p:nvSpPr>
        <p:spPr>
          <a:xfrm>
            <a:off x="7502061" y="47244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95061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Calibri" panose="020F0502020204030204" pitchFamily="34" charset="0"/>
                <a:cs typeface="Arial" panose="020B0604020202020204" pitchFamily="34" charset="0"/>
              </a:rPr>
              <a:t>Insertion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8633C-4E03-7F49-8021-9D13BBDE6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Consider what you would do to sort a set of cards.  </a:t>
            </a:r>
          </a:p>
          <a:p>
            <a:pPr eaLnBrk="1" hangingPunct="1"/>
            <a:r>
              <a:rPr lang="en-US" altLang="en-US" sz="2400" dirty="0"/>
              <a:t>This approach is an insertion sort - taking a new item and place it correctly relative to the other items in the "finished" portion (left hand and right hand)</a:t>
            </a:r>
          </a:p>
          <a:p>
            <a:pPr eaLnBrk="1" hangingPunct="1"/>
            <a:r>
              <a:rPr lang="en-US" altLang="en-US" sz="2400" dirty="0"/>
              <a:t>You continually maintain two sets – unsorted set and a sorted set. </a:t>
            </a:r>
          </a:p>
          <a:p>
            <a:pPr eaLnBrk="1" hangingPunct="1"/>
            <a:r>
              <a:rPr lang="en-US" altLang="en-US" sz="2400" dirty="0"/>
              <a:t>For each card in the unsorted set, take it out of that set and place it correctly relative to the sorted set. </a:t>
            </a:r>
          </a:p>
          <a:p>
            <a:pPr marL="0" indent="0" eaLnBrk="1" hangingPunct="1">
              <a:buNone/>
            </a:pPr>
            <a:r>
              <a:rPr lang="en-US" sz="2400" dirty="0">
                <a:hlinkClick r:id="rId3"/>
              </a:rPr>
              <a:t>https://www.youtube.com/watch?v=8oJS1BMKE64</a:t>
            </a:r>
            <a:endParaRPr lang="en-US" alt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2793948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64A5F7B-0B4A-3848-8CAD-8567DB3B01CB}"/>
              </a:ext>
            </a:extLst>
          </p:cNvPr>
          <p:cNvSpPr txBox="1"/>
          <p:nvPr/>
        </p:nvSpPr>
        <p:spPr>
          <a:xfrm>
            <a:off x="6553200" y="5562600"/>
            <a:ext cx="2209800" cy="6858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19088"/>
            <a:ext cx="7924800" cy="6858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Calibri" panose="020F0502020204030204" pitchFamily="34" charset="0"/>
                <a:cs typeface="Arial" panose="020B0604020202020204" pitchFamily="34" charset="0"/>
              </a:rPr>
              <a:t>Insertion Sort Working</a:t>
            </a:r>
          </a:p>
        </p:txBody>
      </p:sp>
      <p:sp>
        <p:nvSpPr>
          <p:cNvPr id="32774" name="Content Placeholder 2"/>
          <p:cNvSpPr txBox="1">
            <a:spLocks/>
          </p:cNvSpPr>
          <p:nvPr/>
        </p:nvSpPr>
        <p:spPr bwMode="auto">
          <a:xfrm>
            <a:off x="114300" y="1150939"/>
            <a:ext cx="8915400" cy="520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1450" indent="-171450"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143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572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2300" dirty="0"/>
              <a:t>List A= { 8, 4, 2, 1}     //assume indexing start from 0</a:t>
            </a:r>
          </a:p>
          <a:p>
            <a:pPr lvl="1" eaLnBrk="1" hangingPunct="1"/>
            <a:r>
              <a:rPr lang="en-US" altLang="en-US" sz="2300" dirty="0"/>
              <a:t> the key = 4, index = 1 and position =1</a:t>
            </a:r>
          </a:p>
          <a:p>
            <a:pPr lvl="1" eaLnBrk="1" hangingPunct="1"/>
            <a:r>
              <a:rPr lang="en-US" altLang="en-US" sz="2300" dirty="0"/>
              <a:t> 4 &lt; 8 and position &gt; 0 so the while loop shifts 8 into the 4’s position.  A= 8,8,2,1 then position-- so now position =0. The while loop stops.</a:t>
            </a:r>
          </a:p>
          <a:p>
            <a:pPr lvl="1" eaLnBrk="1" hangingPunct="1"/>
            <a:r>
              <a:rPr lang="en-US" altLang="en-US" sz="2300" dirty="0"/>
              <a:t>key (4) gets assigned to A[position] so A = {4, 8, 2, 1}</a:t>
            </a:r>
          </a:p>
          <a:p>
            <a:pPr eaLnBrk="1" hangingPunct="1"/>
            <a:r>
              <a:rPr lang="en-US" altLang="en-US" sz="2300" dirty="0"/>
              <a:t>Now index goes to 2, key =2 and position =2</a:t>
            </a:r>
          </a:p>
          <a:p>
            <a:pPr lvl="1" eaLnBrk="1" hangingPunct="1"/>
            <a:r>
              <a:rPr lang="en-US" altLang="en-US" sz="2300" dirty="0"/>
              <a:t> 2 &lt; 8 and position &gt; 0 so the while loops shifts 8 into the 2’s position.  A = 4, 8, 8, 1 then position-- so now position =1. The while loop continues.</a:t>
            </a:r>
          </a:p>
          <a:p>
            <a:pPr lvl="1" eaLnBrk="1" hangingPunct="1"/>
            <a:r>
              <a:rPr lang="en-US" altLang="en-US" sz="2300" dirty="0"/>
              <a:t> 2&lt; 4 so the while loops shifts 4 into the first 8’s position. </a:t>
            </a:r>
            <a:br>
              <a:rPr lang="en-US" altLang="en-US" sz="2300" dirty="0"/>
            </a:br>
            <a:r>
              <a:rPr lang="en-US" altLang="en-US" sz="2300" dirty="0"/>
              <a:t>A = 4, 4, 8, 1, position -- so now position=0, the while loop ends</a:t>
            </a:r>
          </a:p>
          <a:p>
            <a:pPr lvl="1" eaLnBrk="1" hangingPunct="1"/>
            <a:r>
              <a:rPr lang="en-US" altLang="en-US" sz="2300" dirty="0"/>
              <a:t>key (2) gets assigned to A[position] so A = {2, 4, 8, 1}</a:t>
            </a:r>
          </a:p>
          <a:p>
            <a:pPr eaLnBrk="1" hangingPunct="1"/>
            <a:r>
              <a:rPr lang="en-US" altLang="en-US" sz="2300" dirty="0"/>
              <a:t>Then one more pass with 1, shifting 8, 4, 2 right 1 space each so then A = {1, 2, 4, 8}</a:t>
            </a:r>
          </a:p>
        </p:txBody>
      </p:sp>
    </p:spTree>
    <p:extLst>
      <p:ext uri="{BB962C8B-B14F-4D97-AF65-F5344CB8AC3E}">
        <p14:creationId xmlns:p14="http://schemas.microsoft.com/office/powerpoint/2010/main" val="1951513018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/>
              <a:t>Insertion Sort Algorithm</a:t>
            </a:r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>
          <a:xfrm>
            <a:off x="628650" y="1589510"/>
            <a:ext cx="8439150" cy="4576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FOR each index from 1 to n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         key =  A[index]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         position = index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//  Shift larger values to the right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WHILE  (position &gt; 0 AND key &lt; A[position-1]) 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         A</a:t>
            </a:r>
            <a:r>
              <a:rPr lang="fr-FR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[position] = A[position - 1]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         position = position - 1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ENDWHILE	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	A [position] = key</a:t>
            </a:r>
          </a:p>
          <a:p>
            <a:pPr marL="0" indent="0" algn="l" eaLnBrk="1" hangingPunct="1">
              <a:buNone/>
            </a:pPr>
            <a:r>
              <a:rPr lang="en-US" altLang="en-US" sz="2300" dirty="0">
                <a:latin typeface="Consolas" panose="020B0609020204030204" pitchFamily="49" charset="0"/>
                <a:cs typeface="Consolas" panose="020B0609020204030204" pitchFamily="49" charset="0"/>
              </a:rPr>
              <a:t>ENDFOR</a:t>
            </a:r>
          </a:p>
          <a:p>
            <a:pPr marL="0" indent="0" algn="l" eaLnBrk="1" hangingPunct="1">
              <a:buNone/>
            </a:pPr>
            <a:endParaRPr lang="en-US" altLang="en-US" sz="23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F29F1C17-D2C2-A24D-A266-980272FD9AD2}"/>
              </a:ext>
            </a:extLst>
          </p:cNvPr>
          <p:cNvSpPr/>
          <p:nvPr/>
        </p:nvSpPr>
        <p:spPr>
          <a:xfrm>
            <a:off x="7620000" y="4724400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0372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/>
              <a:t>Java Insertion Sort Algorithm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628650" y="1371601"/>
            <a:ext cx="7886700" cy="4805364"/>
          </a:xfrm>
        </p:spPr>
        <p:txBody>
          <a:bodyPr>
            <a:normAutofit/>
          </a:bodyPr>
          <a:lstStyle/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index=1; index &lt; 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list.length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index++)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key = list [index];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position = index;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>
                <a:solidFill>
                  <a:srgbClr val="4E8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 Shift larger values to the right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(position &gt; 0 &amp;&amp; key &lt; list[position-1]) 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fr-FR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[position] = </a:t>
            </a:r>
            <a:r>
              <a:rPr lang="fr-FR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[position - 1];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position--;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list [position] = key;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id="{3FCEADC4-CA0A-6C46-9DCD-3B91240819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424213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9808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/>
              <a:t>C# Insertion Sort Algorithm</a:t>
            </a:r>
          </a:p>
        </p:txBody>
      </p:sp>
      <p:sp>
        <p:nvSpPr>
          <p:cNvPr id="35843" name="Rectangle 3"/>
          <p:cNvSpPr>
            <a:spLocks noGrp="1"/>
          </p:cNvSpPr>
          <p:nvPr>
            <p:ph idx="1"/>
          </p:nvPr>
        </p:nvSpPr>
        <p:spPr>
          <a:xfrm>
            <a:off x="457200" y="1447801"/>
            <a:ext cx="8058150" cy="4729164"/>
          </a:xfrm>
        </p:spPr>
        <p:txBody>
          <a:bodyPr>
            <a:normAutofit/>
          </a:bodyPr>
          <a:lstStyle/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index = 1; index &lt; </a:t>
            </a:r>
            <a:r>
              <a:rPr lang="en-US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list.Length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; index++)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key = list [index];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position = index;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>
                <a:solidFill>
                  <a:srgbClr val="4E8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 Shift larger values to the right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(position &gt; 0 &amp;&amp; key &lt; list[position-1]) 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fr-FR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[position] = </a:t>
            </a:r>
            <a:r>
              <a:rPr lang="fr-FR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[position - 1];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position--;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list [position] = key;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7" name="Picture 6" descr="C Sharp Logo">
            <a:extLst>
              <a:ext uri="{FF2B5EF4-FFF2-40B4-BE49-F238E27FC236}">
                <a16:creationId xmlns:a16="http://schemas.microsoft.com/office/drawing/2014/main" id="{7377470D-C24A-474B-BC9A-398578627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4475" y="4572000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3989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4000" b="1" dirty="0"/>
              <a:t>C++ Insertion Sort Algorithm</a:t>
            </a:r>
          </a:p>
        </p:txBody>
      </p:sp>
      <p:sp>
        <p:nvSpPr>
          <p:cNvPr id="34819" name="Rectangle 3"/>
          <p:cNvSpPr>
            <a:spLocks noGrp="1"/>
          </p:cNvSpPr>
          <p:nvPr>
            <p:ph idx="1"/>
          </p:nvPr>
        </p:nvSpPr>
        <p:spPr>
          <a:xfrm>
            <a:off x="628650" y="1371601"/>
            <a:ext cx="7886700" cy="4805364"/>
          </a:xfrm>
        </p:spPr>
        <p:txBody>
          <a:bodyPr>
            <a:normAutofit/>
          </a:bodyPr>
          <a:lstStyle/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index=1; index &lt; size; index++)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{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key = list [index];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 err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position = index;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>
                <a:solidFill>
                  <a:srgbClr val="4E8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 Shift larger values to the right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n-US" altLang="en-US" sz="20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(position &gt; 0 &amp;&amp; key &lt; list[position-1]) 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{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</a:t>
            </a:r>
            <a:r>
              <a:rPr lang="fr-FR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[position] = </a:t>
            </a:r>
            <a:r>
              <a:rPr lang="fr-FR" alt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</a:t>
            </a:r>
            <a:r>
              <a:rPr lang="fr-FR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[position - 1];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 position--;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}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list [position] = key;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marL="0" indent="0" algn="l" ea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8" name="Picture 7" descr="A logo showing C++" title="C++ Logo">
            <a:extLst>
              <a:ext uri="{FF2B5EF4-FFF2-40B4-BE49-F238E27FC236}">
                <a16:creationId xmlns:a16="http://schemas.microsoft.com/office/drawing/2014/main" id="{4C65AACA-7A09-3045-9FA0-CB293C2BEA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550" y="4572000"/>
            <a:ext cx="685800" cy="7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8476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8286750" cy="1325563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Calibri" panose="020F0502020204030204" pitchFamily="34" charset="0"/>
                <a:cs typeface="Arial" panose="020B0604020202020204" pitchFamily="34" charset="0"/>
              </a:rPr>
              <a:t>Bubble Sort, Selection Sort &amp; Insertion 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218384-27A7-E341-B373-D7CC57063C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351339"/>
          </a:xfrm>
        </p:spPr>
        <p:txBody>
          <a:bodyPr>
            <a:normAutofit/>
          </a:bodyPr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 These algorithms are slow when run on large data sets because of the large number of swaps that are done during the processing.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 All of these algorithms are considered to be to the order of n squared (i.e., O(n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)).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/>
              <a:t> O(n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) means that the runtime grows by the square of the size of the array.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/>
              <a:t>n == 2 means runtime of “4 time units”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/>
              <a:t>n == 3 means runtime of “9 time units”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2000" dirty="0"/>
              <a:t>What about n == 1,000,000,000 - like a billion records from AT&amp;T?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267498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/>
              <a:t>Linear Search Algorithm</a:t>
            </a:r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xfrm>
            <a:off x="596971" y="1675034"/>
            <a:ext cx="8229600" cy="4022725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CREATE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list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target, </a:t>
            </a: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isInList</a:t>
            </a:r>
            <a:endParaRPr lang="en-US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isInList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 false</a:t>
            </a:r>
          </a:p>
          <a:p>
            <a:pPr marL="0" indent="0" algn="l">
              <a:buNone/>
            </a:pP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BEGIN</a:t>
            </a:r>
            <a:endParaRPr lang="en-US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FOR each element temp in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list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G</a:t>
            </a: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IF (temp ==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target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</a:t>
            </a: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isInList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</a:p>
          <a:p>
            <a:pPr marL="0" indent="0" algn="l">
              <a:buNone/>
            </a:pP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					BREAK</a:t>
            </a: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ENDIF</a:t>
            </a:r>
          </a:p>
          <a:p>
            <a:pPr marL="0" indent="0" algn="l">
              <a:buNone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ENDFOR</a:t>
            </a:r>
          </a:p>
          <a:p>
            <a:pPr marL="0" indent="0" algn="l">
              <a:buNone/>
            </a:pPr>
            <a:r>
              <a:rPr lang="en-US" altLang="en-US" sz="2400" noProof="1">
                <a:latin typeface="Consolas" panose="020B0609020204030204" pitchFamily="49" charset="0"/>
                <a:cs typeface="Consolas" panose="020B0609020204030204" pitchFamily="49" charset="0"/>
              </a:rPr>
              <a:t>END</a:t>
            </a:r>
          </a:p>
          <a:p>
            <a:pPr marL="0" indent="0" algn="l">
              <a:buNone/>
            </a:pPr>
            <a:endParaRPr lang="en-US" alt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Rectangle 6" title="Pseudo code logo">
            <a:extLst>
              <a:ext uri="{FF2B5EF4-FFF2-40B4-BE49-F238E27FC236}">
                <a16:creationId xmlns:a16="http://schemas.microsoft.com/office/drawing/2014/main" id="{B0B97AC8-A127-DF4B-BF00-093E46E34AD4}"/>
              </a:ext>
            </a:extLst>
          </p:cNvPr>
          <p:cNvSpPr/>
          <p:nvPr/>
        </p:nvSpPr>
        <p:spPr>
          <a:xfrm>
            <a:off x="7486008" y="4774429"/>
            <a:ext cx="114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Ps</a:t>
            </a:r>
            <a:endParaRPr lang="en-US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0243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/>
              <a:t>Sorting in a Java Program </a:t>
            </a:r>
          </a:p>
        </p:txBody>
      </p:sp>
      <p:sp>
        <p:nvSpPr>
          <p:cNvPr id="102403" name="Rectangle 3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>
              <a:defRPr/>
            </a:pPr>
            <a:r>
              <a:rPr lang="en-US" altLang="en-US" sz="2800" dirty="0"/>
              <a:t>The </a:t>
            </a:r>
            <a:r>
              <a:rPr lang="en-US" altLang="en-US" sz="2800" dirty="0">
                <a:latin typeface="+mj-lt"/>
              </a:rPr>
              <a:t>Arrays and </a:t>
            </a:r>
            <a:r>
              <a:rPr lang="en-US" altLang="en-US" sz="2800" dirty="0" err="1">
                <a:latin typeface="+mj-lt"/>
              </a:rPr>
              <a:t>ArrayList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/>
              <a:t>classes contains </a:t>
            </a:r>
            <a:r>
              <a:rPr lang="en-US" altLang="en-US" sz="2800" dirty="0">
                <a:latin typeface="Courier New" pitchFamily="49" charset="0"/>
              </a:rPr>
              <a:t>sort</a:t>
            </a:r>
            <a:r>
              <a:rPr lang="en-US" altLang="en-US" sz="2800" dirty="0"/>
              <a:t> methods. </a:t>
            </a:r>
          </a:p>
          <a:p>
            <a:pPr>
              <a:defRPr/>
            </a:pPr>
            <a:r>
              <a:rPr lang="en-US" altLang="en-US" sz="2800" dirty="0"/>
              <a:t>To use them, the data type you are sorting must be able to be naturally ordered or you must specify a comparator</a:t>
            </a:r>
          </a:p>
          <a:p>
            <a:pPr>
              <a:defRPr/>
            </a:pPr>
            <a:r>
              <a:rPr lang="en-US" sz="2800" dirty="0"/>
              <a:t>The Arrays class belongs to </a:t>
            </a:r>
            <a:r>
              <a:rPr lang="en-US" sz="2800" dirty="0" err="1"/>
              <a:t>java.util.Arrays</a:t>
            </a:r>
            <a:r>
              <a:rPr lang="en-US" sz="2800" dirty="0"/>
              <a:t>.   </a:t>
            </a:r>
          </a:p>
          <a:p>
            <a:pPr marL="0" indent="0">
              <a:buNone/>
              <a:defRPr/>
            </a:pPr>
            <a:r>
              <a:rPr lang="en-US" sz="2800" dirty="0">
                <a:solidFill>
                  <a:srgbClr val="0432FF"/>
                </a:solidFill>
              </a:rPr>
              <a:t>int</a:t>
            </a:r>
            <a:r>
              <a:rPr lang="en-US" sz="2800" dirty="0"/>
              <a:t> [] list1 = </a:t>
            </a:r>
            <a:r>
              <a:rPr lang="en-US" sz="2800" dirty="0">
                <a:solidFill>
                  <a:srgbClr val="0432FF"/>
                </a:solidFill>
              </a:rPr>
              <a:t>new int</a:t>
            </a:r>
            <a:r>
              <a:rPr lang="en-US" sz="2800" dirty="0"/>
              <a:t>[10]; </a:t>
            </a:r>
          </a:p>
          <a:p>
            <a:pPr marL="0" indent="0">
              <a:buNone/>
              <a:defRPr/>
            </a:pPr>
            <a:r>
              <a:rPr lang="en-US" sz="2800" dirty="0" err="1"/>
              <a:t>ArrayList</a:t>
            </a:r>
            <a:r>
              <a:rPr lang="en-US" sz="2800" dirty="0"/>
              <a:t> &lt;Person&gt; </a:t>
            </a:r>
            <a:r>
              <a:rPr lang="en-US" sz="2800" dirty="0" err="1"/>
              <a:t>errorList</a:t>
            </a:r>
            <a:r>
              <a:rPr lang="en-US" sz="2800" dirty="0"/>
              <a:t>= </a:t>
            </a:r>
            <a:r>
              <a:rPr lang="en-US" sz="2800" dirty="0">
                <a:solidFill>
                  <a:srgbClr val="0432FF"/>
                </a:solidFill>
              </a:rPr>
              <a:t>new</a:t>
            </a:r>
            <a:r>
              <a:rPr lang="en-US" sz="2800" dirty="0"/>
              <a:t> </a:t>
            </a:r>
            <a:r>
              <a:rPr lang="en-US" sz="2800" dirty="0" err="1"/>
              <a:t>ArrayList</a:t>
            </a:r>
            <a:r>
              <a:rPr lang="en-US" sz="2800" dirty="0"/>
              <a:t>&lt;Person&gt;();</a:t>
            </a:r>
          </a:p>
          <a:p>
            <a:pPr marL="0" indent="0">
              <a:buNone/>
              <a:defRPr/>
            </a:pPr>
            <a:r>
              <a:rPr lang="en-US" sz="2800" dirty="0" err="1"/>
              <a:t>Arrays.sort</a:t>
            </a:r>
            <a:r>
              <a:rPr lang="en-US" sz="2800" dirty="0"/>
              <a:t>(list1);  </a:t>
            </a:r>
          </a:p>
          <a:p>
            <a:pPr marL="0" indent="0">
              <a:buNone/>
              <a:defRPr/>
            </a:pPr>
            <a:r>
              <a:rPr lang="en-US" sz="2800" dirty="0" err="1"/>
              <a:t>errorList.sort</a:t>
            </a:r>
            <a:r>
              <a:rPr lang="en-US" sz="2800" dirty="0"/>
              <a:t>(null);</a:t>
            </a:r>
            <a:endParaRPr lang="en-US" altLang="en-US" sz="2800" dirty="0"/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id="{D28F28C8-0502-8048-8E25-F762AC19A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584909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1925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/>
              <a:t>Sorting in a C# Program </a:t>
            </a:r>
          </a:p>
        </p:txBody>
      </p:sp>
      <p:sp>
        <p:nvSpPr>
          <p:cNvPr id="102403" name="Rectangle 3"/>
          <p:cNvSpPr>
            <a:spLocks noGrp="1"/>
          </p:cNvSpPr>
          <p:nvPr>
            <p:ph idx="1"/>
          </p:nvPr>
        </p:nvSpPr>
        <p:spPr>
          <a:xfrm>
            <a:off x="628650" y="1371601"/>
            <a:ext cx="7886700" cy="4805364"/>
          </a:xfrm>
        </p:spPr>
        <p:txBody>
          <a:bodyPr rtlCol="0">
            <a:normAutofit/>
          </a:bodyPr>
          <a:lstStyle/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The </a:t>
            </a:r>
            <a:r>
              <a:rPr lang="en-US" altLang="en-US" sz="2400" dirty="0">
                <a:latin typeface="+mj-lt"/>
              </a:rPr>
              <a:t>Array and List </a:t>
            </a:r>
            <a:r>
              <a:rPr lang="en-US" altLang="en-US" sz="2400" dirty="0"/>
              <a:t>classes contains </a:t>
            </a:r>
            <a:r>
              <a:rPr lang="en-US" altLang="en-US" sz="2400" dirty="0">
                <a:latin typeface="Courier New" pitchFamily="49" charset="0"/>
              </a:rPr>
              <a:t>sort</a:t>
            </a:r>
            <a:r>
              <a:rPr lang="en-US" altLang="en-US" sz="2400" dirty="0"/>
              <a:t> methods. </a:t>
            </a:r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To use them, the data type you are sorting must implement the </a:t>
            </a:r>
            <a:r>
              <a:rPr lang="en-US" altLang="en-US" sz="2400" dirty="0" err="1"/>
              <a:t>IComparable</a:t>
            </a:r>
            <a:r>
              <a:rPr lang="en-US" altLang="en-US" sz="2400" dirty="0"/>
              <a:t> interface.</a:t>
            </a:r>
            <a:br>
              <a:rPr lang="en-US" altLang="en-US" sz="2400" dirty="0"/>
            </a:br>
            <a:endParaRPr lang="en-US" altLang="en-US" sz="2400" dirty="0"/>
          </a:p>
          <a:p>
            <a:pPr marL="685800" lvl="2" indent="0" algn="l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List&lt;string&gt; </a:t>
            </a: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myList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 List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&lt;string&gt;();</a:t>
            </a:r>
          </a:p>
          <a:p>
            <a:pPr marL="685800" lvl="2" indent="0" algn="l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. . .</a:t>
            </a:r>
          </a:p>
          <a:p>
            <a:pPr marL="685800" lvl="2" indent="0" algn="l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myList.Sort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(); </a:t>
            </a:r>
            <a:r>
              <a:rPr lang="en-US" altLang="en-US" sz="2400" dirty="0"/>
              <a:t>   </a:t>
            </a:r>
            <a:br>
              <a:rPr lang="en-US" altLang="en-US" sz="2400" dirty="0"/>
            </a:br>
            <a:endParaRPr lang="en-US" altLang="en-US" sz="2400" dirty="0"/>
          </a:p>
          <a:p>
            <a:pPr marL="457200" indent="-457200" algn="l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To sort an array of integers</a:t>
            </a:r>
          </a:p>
          <a:p>
            <a:pPr marL="342900" lvl="1" indent="0" algn="l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/>
              <a:t>   </a:t>
            </a:r>
            <a:r>
              <a:rPr lang="en-US" altLang="en-US" sz="2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[] </a:t>
            </a: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nums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altLang="en-US" sz="2400" dirty="0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new int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[50];</a:t>
            </a:r>
          </a:p>
          <a:p>
            <a:pPr marL="342900" lvl="1" indent="0" algn="l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…</a:t>
            </a:r>
          </a:p>
          <a:p>
            <a:pPr marL="342900" lvl="1" indent="0" algn="l" eaLnBrk="1" fontAlgn="auto" hangingPunct="1">
              <a:spcAft>
                <a:spcPts val="0"/>
              </a:spcAft>
              <a:buNone/>
              <a:defRPr/>
            </a:pP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Array.Sort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alt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nums</a:t>
            </a:r>
            <a:r>
              <a:rPr lang="en-US" alt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altLang="en-US" dirty="0"/>
          </a:p>
        </p:txBody>
      </p:sp>
      <p:pic>
        <p:nvPicPr>
          <p:cNvPr id="7" name="Picture 6" descr="C Sharp Logo">
            <a:extLst>
              <a:ext uri="{FF2B5EF4-FFF2-40B4-BE49-F238E27FC236}">
                <a16:creationId xmlns:a16="http://schemas.microsoft.com/office/drawing/2014/main" id="{51B33787-6CB8-4A4F-831B-B417C1C528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4572000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0356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3600" b="1" strike="noStrike" spc="-1">
                <a:solidFill>
                  <a:srgbClr val="000000"/>
                </a:solidFill>
                <a:latin typeface="Calibri Light"/>
              </a:rPr>
              <a:t>Sorting in a C++ Program </a:t>
            </a:r>
            <a:endParaRPr lang="en-US" sz="36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/>
          </p:nvPr>
        </p:nvSpPr>
        <p:spPr>
          <a:xfrm>
            <a:off x="457200" y="1359000"/>
            <a:ext cx="7886520" cy="483805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rmAutofit fontScale="94000"/>
          </a:bodyPr>
          <a:lstStyle/>
          <a:p>
            <a:pPr marL="457200" indent="-4572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Vectors can be sorted using the built-in sort function in the algorithm library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0" indent="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None/>
            </a:pPr>
            <a:endParaRPr lang="en-US" sz="1000" b="0" strike="noStrike" spc="-1" dirty="0">
              <a:solidFill>
                <a:srgbClr val="000000"/>
              </a:solidFill>
              <a:latin typeface="Calibri"/>
            </a:endParaRPr>
          </a:p>
          <a:p>
            <a:pPr marL="0" indent="0">
              <a:spcBef>
                <a:spcPts val="751"/>
              </a:spcBef>
              <a:buClr>
                <a:srgbClr val="000000"/>
              </a:buClr>
              <a:buNone/>
            </a:pPr>
            <a:r>
              <a:rPr lang="en-US" sz="1900" spc="-1" dirty="0">
                <a:solidFill>
                  <a:srgbClr val="000000"/>
                </a:solidFill>
                <a:latin typeface="Consolas"/>
              </a:rPr>
              <a:t>    </a:t>
            </a:r>
            <a:r>
              <a:rPr lang="en-US" sz="1900" b="0" strike="noStrike" spc="-1" dirty="0">
                <a:solidFill>
                  <a:srgbClr val="000000"/>
                </a:solidFill>
                <a:latin typeface="Consolas"/>
              </a:rPr>
              <a:t>#include &lt;vector&gt;</a:t>
            </a:r>
          </a:p>
          <a:p>
            <a:pPr marL="0" indent="0">
              <a:spcBef>
                <a:spcPts val="751"/>
              </a:spcBef>
              <a:buClr>
                <a:srgbClr val="000000"/>
              </a:buClr>
              <a:buNone/>
            </a:pPr>
            <a:r>
              <a:rPr lang="en-US" sz="1900" spc="-1" dirty="0">
                <a:solidFill>
                  <a:srgbClr val="000000"/>
                </a:solidFill>
                <a:latin typeface="Consolas"/>
              </a:rPr>
              <a:t>    </a:t>
            </a:r>
            <a:r>
              <a:rPr lang="en-US" sz="1900" b="0" strike="noStrike" spc="-1" dirty="0">
                <a:solidFill>
                  <a:srgbClr val="000000"/>
                </a:solidFill>
                <a:latin typeface="Consolas"/>
              </a:rPr>
              <a:t>#include &lt;algorithm&gt;</a:t>
            </a:r>
            <a:br>
              <a:rPr sz="1900" dirty="0">
                <a:latin typeface="Consolas"/>
              </a:rPr>
            </a:br>
            <a:r>
              <a:rPr lang="en-US" sz="1900" spc="-1" dirty="0">
                <a:solidFill>
                  <a:srgbClr val="000000"/>
                </a:solidFill>
                <a:latin typeface="Consolas"/>
              </a:rPr>
              <a:t>    </a:t>
            </a:r>
            <a:r>
              <a:rPr lang="en-US" sz="1900" b="0" strike="noStrike" spc="-1" dirty="0">
                <a:solidFill>
                  <a:srgbClr val="000000"/>
                </a:solidFill>
                <a:latin typeface="Consolas"/>
              </a:rPr>
              <a:t>...</a:t>
            </a:r>
            <a:br>
              <a:rPr sz="1900" dirty="0">
                <a:latin typeface="Consolas"/>
              </a:rPr>
            </a:br>
            <a:r>
              <a:rPr lang="en-US" sz="1900" spc="-1" dirty="0">
                <a:solidFill>
                  <a:srgbClr val="000000"/>
                </a:solidFill>
                <a:latin typeface="Consolas"/>
              </a:rPr>
              <a:t>    </a:t>
            </a:r>
            <a:r>
              <a:rPr lang="en-US" sz="1900" b="0" strike="noStrike" spc="-1" dirty="0">
                <a:solidFill>
                  <a:srgbClr val="000000"/>
                </a:solidFill>
                <a:latin typeface="Consolas"/>
              </a:rPr>
              <a:t>vector&lt;</a:t>
            </a:r>
            <a:r>
              <a:rPr lang="en-US" sz="1900" b="0" strike="noStrike" spc="-1" dirty="0">
                <a:solidFill>
                  <a:srgbClr val="0432FF"/>
                </a:solidFill>
                <a:latin typeface="Consolas"/>
              </a:rPr>
              <a:t>int</a:t>
            </a:r>
            <a:r>
              <a:rPr lang="en-US" sz="1900" b="0" strike="noStrike" spc="-1" dirty="0">
                <a:solidFill>
                  <a:srgbClr val="000000"/>
                </a:solidFill>
                <a:latin typeface="Consolas"/>
              </a:rPr>
              <a:t>&gt; v { 12, 89, 23, 43, -2, 23, 3 };</a:t>
            </a:r>
            <a:br>
              <a:rPr sz="1900" dirty="0">
                <a:latin typeface="Consolas"/>
              </a:rPr>
            </a:br>
            <a:r>
              <a:rPr lang="en-US" sz="1900" spc="-1" dirty="0">
                <a:solidFill>
                  <a:srgbClr val="000000"/>
                </a:solidFill>
                <a:latin typeface="Consolas"/>
              </a:rPr>
              <a:t>    </a:t>
            </a:r>
            <a:r>
              <a:rPr lang="en-US" sz="1900" b="0" strike="noStrike" spc="-1" dirty="0">
                <a:solidFill>
                  <a:srgbClr val="000000"/>
                </a:solidFill>
                <a:latin typeface="Consolas"/>
              </a:rPr>
              <a:t>sort(</a:t>
            </a:r>
            <a:r>
              <a:rPr lang="en-US" sz="1900" b="0" strike="noStrike" spc="-1" dirty="0" err="1">
                <a:solidFill>
                  <a:srgbClr val="000000"/>
                </a:solidFill>
                <a:latin typeface="Consolas"/>
              </a:rPr>
              <a:t>v.begin</a:t>
            </a:r>
            <a:r>
              <a:rPr lang="en-US" sz="1900" b="0" strike="noStrike" spc="-1" dirty="0">
                <a:solidFill>
                  <a:srgbClr val="000000"/>
                </a:solidFill>
                <a:latin typeface="Consolas"/>
              </a:rPr>
              <a:t>(), </a:t>
            </a:r>
            <a:r>
              <a:rPr lang="en-US" sz="1900" b="0" strike="noStrike" spc="-1" dirty="0" err="1">
                <a:solidFill>
                  <a:srgbClr val="000000"/>
                </a:solidFill>
                <a:latin typeface="Consolas"/>
              </a:rPr>
              <a:t>v.end</a:t>
            </a:r>
            <a:r>
              <a:rPr lang="en-US" sz="1900" b="0" strike="noStrike" spc="-1" dirty="0">
                <a:solidFill>
                  <a:srgbClr val="000000"/>
                </a:solidFill>
                <a:latin typeface="Consolas"/>
              </a:rPr>
              <a:t>());</a:t>
            </a:r>
            <a:br>
              <a:rPr sz="1900" dirty="0"/>
            </a:b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457200" indent="-4572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To sort in non-decreasing order, add the </a:t>
            </a:r>
            <a:r>
              <a:rPr lang="en-US" sz="2400" b="1" strike="noStrike" spc="-1" dirty="0">
                <a:solidFill>
                  <a:srgbClr val="000000"/>
                </a:solidFill>
                <a:latin typeface="Calibri"/>
              </a:rPr>
              <a:t>greater&lt;&gt;</a:t>
            </a: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 parameter</a:t>
            </a:r>
          </a:p>
          <a:p>
            <a:pPr marL="863600" lvl="1" indent="-32385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 dirty="0">
                <a:solidFill>
                  <a:srgbClr val="000000"/>
                </a:solidFill>
                <a:latin typeface="Calibri"/>
              </a:rPr>
              <a:t>We’ll discuss parameters in the next module</a:t>
            </a:r>
            <a:br>
              <a:rPr lang="en-US" spc="-1" dirty="0">
                <a:solidFill>
                  <a:srgbClr val="000000"/>
                </a:solidFill>
                <a:latin typeface="Calibri"/>
              </a:rPr>
            </a:br>
            <a:endParaRPr lang="en-US" sz="2400" b="0" strike="noStrike" spc="-1" dirty="0">
              <a:latin typeface="Calibri"/>
            </a:endParaRPr>
          </a:p>
          <a:p>
            <a:pPr marL="0" indent="0">
              <a:spcBef>
                <a:spcPts val="1417"/>
              </a:spcBef>
              <a:buClr>
                <a:srgbClr val="000000"/>
              </a:buClr>
              <a:buNone/>
            </a:pPr>
            <a:r>
              <a:rPr lang="en-US" sz="1800" spc="-1" dirty="0">
                <a:solidFill>
                  <a:srgbClr val="000000"/>
                </a:solidFill>
                <a:latin typeface="Consolas"/>
              </a:rPr>
              <a:t>    </a:t>
            </a:r>
            <a:r>
              <a:rPr lang="en-US" sz="1800" b="0" strike="noStrike" spc="-1" dirty="0">
                <a:solidFill>
                  <a:srgbClr val="000000"/>
                </a:solidFill>
                <a:latin typeface="Consolas"/>
              </a:rPr>
              <a:t>sort(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onsolas"/>
              </a:rPr>
              <a:t>v.begin</a:t>
            </a:r>
            <a:r>
              <a:rPr lang="en-US" sz="1800" b="0" strike="noStrike" spc="-1" dirty="0">
                <a:solidFill>
                  <a:srgbClr val="000000"/>
                </a:solidFill>
                <a:latin typeface="Consolas"/>
              </a:rPr>
              <a:t>(),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Consolas"/>
              </a:rPr>
              <a:t>v.end</a:t>
            </a:r>
            <a:r>
              <a:rPr lang="en-US" sz="1800" b="0" strike="noStrike" spc="-1" dirty="0">
                <a:solidFill>
                  <a:srgbClr val="000000"/>
                </a:solidFill>
                <a:latin typeface="Consolas"/>
              </a:rPr>
              <a:t>(), greater&lt;</a:t>
            </a:r>
            <a:r>
              <a:rPr lang="en-US" sz="1800" b="0" strike="noStrike" spc="-1" dirty="0">
                <a:solidFill>
                  <a:srgbClr val="0432FF"/>
                </a:solidFill>
                <a:latin typeface="Consolas"/>
              </a:rPr>
              <a:t>int</a:t>
            </a:r>
            <a:r>
              <a:rPr lang="en-US" sz="1800" b="0" strike="noStrike" spc="-1" dirty="0">
                <a:solidFill>
                  <a:srgbClr val="000000"/>
                </a:solidFill>
                <a:latin typeface="Consolas"/>
              </a:rPr>
              <a:t>&gt;());</a:t>
            </a:r>
          </a:p>
          <a:p>
            <a:pPr>
              <a:lnSpc>
                <a:spcPct val="90000"/>
              </a:lnSpc>
              <a:spcBef>
                <a:spcPts val="751"/>
              </a:spcBef>
              <a:buNone/>
              <a:tabLst>
                <a:tab pos="0" algn="l"/>
              </a:tabLst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324" name="Picture 7" descr="A logo showing C++"/>
          <p:cNvPicPr/>
          <p:nvPr/>
        </p:nvPicPr>
        <p:blipFill>
          <a:blip r:embed="rId2"/>
          <a:stretch/>
        </p:blipFill>
        <p:spPr>
          <a:xfrm>
            <a:off x="7829640" y="649800"/>
            <a:ext cx="685440" cy="76968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9517585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object 2"/>
          <p:cNvSpPr>
            <a:spLocks noGrp="1"/>
          </p:cNvSpPr>
          <p:nvPr>
            <p:ph type="title"/>
          </p:nvPr>
        </p:nvSpPr>
        <p:spPr/>
        <p:txBody>
          <a:bodyPr lIns="0" tIns="199135" rIns="0" bIns="0"/>
          <a:lstStyle/>
          <a:p>
            <a:pPr marL="12700" eaLnBrk="1" hangingPunct="1">
              <a:lnSpc>
                <a:spcPct val="100000"/>
              </a:lnSpc>
            </a:pPr>
            <a:r>
              <a:rPr lang="en-US" altLang="en-US" sz="3600" b="1" dirty="0">
                <a:cs typeface="Arial" panose="020B0604020202020204" pitchFamily="34" charset="0"/>
              </a:rPr>
              <a:t>Summary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A74EBDD-377D-0641-9B4C-A84E752A6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324" y="1846263"/>
            <a:ext cx="8016875" cy="402272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 Search is the process of looking for a value in a list of values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 Searching can be done either in linear or binary fashion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 Linear approach is slow and takes to the order of O(n)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 Binary search is much faster and take to the order of O(log(n))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 Bubble, Selection, and Insertion sort algorithms are relatively slow compared to other advanced sort method.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400" dirty="0"/>
              <a:t> They perform to the order of O(n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). Meaning that it takes about n</a:t>
            </a:r>
            <a:r>
              <a:rPr lang="en-US" altLang="en-US" sz="2400" baseline="30000" dirty="0"/>
              <a:t>2</a:t>
            </a:r>
            <a:r>
              <a:rPr lang="en-US" altLang="en-US" sz="2400" dirty="0"/>
              <a:t> swaps to sort a list of size n. The larger n, the slower it gets.</a:t>
            </a:r>
          </a:p>
        </p:txBody>
      </p:sp>
    </p:spTree>
    <p:extLst>
      <p:ext uri="{BB962C8B-B14F-4D97-AF65-F5344CB8AC3E}">
        <p14:creationId xmlns:p14="http://schemas.microsoft.com/office/powerpoint/2010/main" val="737338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/>
              <a:t>Java  Linear Search Algorithm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533400" y="1787525"/>
            <a:ext cx="8733034" cy="46132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isFound = 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i = 0; i &lt; array.length; i++)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2000" noProof="1">
                <a:solidFill>
                  <a:srgbClr val="4E8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If we find a match, set isFound to true and BREAK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(array[i] == target)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          isFound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	break;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7" name="Picture 10" descr="Java Logo">
            <a:extLst>
              <a:ext uri="{FF2B5EF4-FFF2-40B4-BE49-F238E27FC236}">
                <a16:creationId xmlns:a16="http://schemas.microsoft.com/office/drawing/2014/main" id="{2735A60F-5A08-CD48-9825-1BC383E1F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78" y="4419600"/>
            <a:ext cx="1074856" cy="1073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541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/>
              <a:t>C#  Linear Search Algorithm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533400" y="1795775"/>
            <a:ext cx="8382000" cy="46132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isFound = 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i = 0; i &lt; array.Length; i++)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000" noProof="1">
                <a:solidFill>
                  <a:srgbClr val="4E8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If we find a match, set isFound to true and BREAK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(array[i] == target)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          isFound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	break;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alt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pic>
        <p:nvPicPr>
          <p:cNvPr id="8" name="Picture 7" descr="C Sharp Logo">
            <a:extLst>
              <a:ext uri="{FF2B5EF4-FFF2-40B4-BE49-F238E27FC236}">
                <a16:creationId xmlns:a16="http://schemas.microsoft.com/office/drawing/2014/main" id="{3D55E5A1-2AA9-3445-A6C3-A1485196A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572000"/>
            <a:ext cx="994848" cy="95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261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3600" b="1" dirty="0"/>
              <a:t>C++  Linear Search Algorithm</a:t>
            </a:r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xfrm>
            <a:off x="533400" y="1795775"/>
            <a:ext cx="8382000" cy="4613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isFound = 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i = 0; i &lt; size; i++)</a:t>
            </a:r>
          </a:p>
          <a:p>
            <a:pPr marL="0" indent="0" algn="l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en-US" sz="2000" noProof="1">
                <a:solidFill>
                  <a:srgbClr val="4E8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// If we find a match, set isFound to true and BREAK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(array[i] == target)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{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           isFound</a:t>
            </a:r>
            <a:r>
              <a:rPr lang="en-US" altLang="en-US" sz="2000" noProof="1">
                <a:solidFill>
                  <a:srgbClr val="0432FF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= true</a:t>
            </a: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	break;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	}</a:t>
            </a:r>
          </a:p>
          <a:p>
            <a:pPr marL="0" indent="0">
              <a:buNone/>
            </a:pPr>
            <a:r>
              <a:rPr lang="en-US" altLang="en-US" sz="2000" noProof="1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pic>
        <p:nvPicPr>
          <p:cNvPr id="9" name="Picture 8" descr="A logo showing C++" title="C++ Logo">
            <a:extLst>
              <a:ext uri="{FF2B5EF4-FFF2-40B4-BE49-F238E27FC236}">
                <a16:creationId xmlns:a16="http://schemas.microsoft.com/office/drawing/2014/main" id="{91058C68-7122-1145-B60C-228F502F4C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4648200"/>
            <a:ext cx="685800" cy="769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547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>
                <a:latin typeface="Calibri" panose="020F0502020204030204" pitchFamily="34" charset="0"/>
                <a:cs typeface="Arial" panose="020B0604020202020204" pitchFamily="34" charset="0"/>
              </a:rPr>
              <a:t>Binary Search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B6BFFC-428B-F34D-8090-BA56015CC5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 Works on </a:t>
            </a:r>
            <a:r>
              <a:rPr lang="en-US" altLang="en-US" sz="2400" u="sng" dirty="0"/>
              <a:t>sorted list</a:t>
            </a:r>
            <a:r>
              <a:rPr lang="en-US" altLang="en-US" sz="2400" dirty="0"/>
              <a:t> (array) and </a:t>
            </a:r>
            <a:r>
              <a:rPr lang="en-US" altLang="en-US" sz="2400" u="sng" dirty="0"/>
              <a:t>starts in middle element</a:t>
            </a:r>
            <a:r>
              <a:rPr lang="en-US" altLang="en-US" sz="2400" dirty="0"/>
              <a:t> of array.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 One of three things happens:</a:t>
            </a:r>
          </a:p>
          <a:p>
            <a:pPr marL="542925" lvl="1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000" dirty="0"/>
              <a:t>We found the target (hurrah!)</a:t>
            </a:r>
          </a:p>
          <a:p>
            <a:pPr marL="542925" lvl="1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000" dirty="0"/>
              <a:t>If target is &lt; the element, repeat process on left half (subarray)</a:t>
            </a:r>
          </a:p>
          <a:p>
            <a:pPr marL="542925" lvl="1" indent="-3429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 sz="2000" dirty="0"/>
              <a:t>Else, repeat process on right subarray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 Usually do this using recursion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dirty="0"/>
              <a:t> AMAZING PERFORMANCE </a:t>
            </a:r>
            <a:r>
              <a:rPr lang="en-US" altLang="en-US" sz="2400" i="1" dirty="0"/>
              <a:t>log</a:t>
            </a:r>
            <a:r>
              <a:rPr lang="en-US" altLang="en-US" sz="2400" baseline="-25000" dirty="0"/>
              <a:t>2</a:t>
            </a:r>
            <a:r>
              <a:rPr lang="en-US" altLang="en-US" sz="2400" i="1" dirty="0"/>
              <a:t> (n)</a:t>
            </a:r>
            <a:r>
              <a:rPr lang="en-US" altLang="en-US" sz="2400" dirty="0"/>
              <a:t> (i.e.,  </a:t>
            </a:r>
            <a:r>
              <a:rPr lang="en-US" altLang="en-US" sz="2400" i="1" dirty="0"/>
              <a:t>O( log(n)</a:t>
            </a:r>
            <a:r>
              <a:rPr lang="en-US" altLang="en-US" sz="2400" dirty="0"/>
              <a:t> ) algorithm.</a:t>
            </a:r>
          </a:p>
        </p:txBody>
      </p:sp>
    </p:spTree>
    <p:extLst>
      <p:ext uri="{BB962C8B-B14F-4D97-AF65-F5344CB8AC3E}">
        <p14:creationId xmlns:p14="http://schemas.microsoft.com/office/powerpoint/2010/main" val="1722469332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FFA95B-4E19-284C-8283-6240EEF19F31}"/>
              </a:ext>
            </a:extLst>
          </p:cNvPr>
          <p:cNvSpPr txBox="1"/>
          <p:nvPr/>
        </p:nvSpPr>
        <p:spPr>
          <a:xfrm>
            <a:off x="6477000" y="5410200"/>
            <a:ext cx="2209800" cy="838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4D6243-7571-524B-80A2-AEA19550DA5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533400"/>
            <a:ext cx="7543800" cy="70167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If you’re rusty on logs…</a:t>
            </a:r>
            <a:br>
              <a:rPr lang="en-US" dirty="0"/>
            </a:br>
            <a:r>
              <a:rPr lang="en-US" sz="3100" dirty="0"/>
              <a:t>How many times can we chop this in </a:t>
            </a:r>
            <a:r>
              <a:rPr lang="en-US" sz="3100" u="sng" dirty="0"/>
              <a:t>half</a:t>
            </a:r>
            <a:r>
              <a:rPr lang="en-US" sz="3100" dirty="0"/>
              <a:t>?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960462C-272C-FB49-9E10-73D7AB7DC30E}"/>
              </a:ext>
            </a:extLst>
          </p:cNvPr>
          <p:cNvSpPr/>
          <p:nvPr/>
        </p:nvSpPr>
        <p:spPr>
          <a:xfrm>
            <a:off x="773112" y="1539875"/>
            <a:ext cx="7254875" cy="3651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32 elements</a:t>
            </a:r>
          </a:p>
        </p:txBody>
      </p:sp>
    </p:spTree>
    <p:extLst>
      <p:ext uri="{BB962C8B-B14F-4D97-AF65-F5344CB8AC3E}">
        <p14:creationId xmlns:p14="http://schemas.microsoft.com/office/powerpoint/2010/main" val="3339019598"/>
      </p:ext>
    </p:extLst>
  </p:cSld>
  <p:clrMapOvr>
    <a:masterClrMapping/>
  </p:clrMapOvr>
</p:sld>
</file>

<file path=ppt/theme/theme1.xml><?xml version="1.0" encoding="utf-8"?>
<a:theme xmlns:a="http://schemas.openxmlformats.org/drawingml/2006/main" name="PPT2_16to9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PPT2_16to9</Template>
  <TotalTime>14001</TotalTime>
  <Words>3354</Words>
  <Application>Microsoft Office PowerPoint</Application>
  <PresentationFormat>On-screen Show (4:3)</PresentationFormat>
  <Paragraphs>419</Paragraphs>
  <Slides>43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PPT2_16to9</vt:lpstr>
      <vt:lpstr>Office Theme</vt:lpstr>
      <vt:lpstr>Module 6 – Searching &amp;   Sorting Algorithms</vt:lpstr>
      <vt:lpstr>  Topics</vt:lpstr>
      <vt:lpstr>Linear Search</vt:lpstr>
      <vt:lpstr>Linear Search Algorithm</vt:lpstr>
      <vt:lpstr>Java  Linear Search Algorithm</vt:lpstr>
      <vt:lpstr>C#  Linear Search Algorithm</vt:lpstr>
      <vt:lpstr>C++  Linear Search Algorithm</vt:lpstr>
      <vt:lpstr>Binary Search</vt:lpstr>
      <vt:lpstr>If you’re rusty on logs… How many times can we chop this in half?</vt:lpstr>
      <vt:lpstr>If you’re rusty on logs… How many times can we chop this in half?</vt:lpstr>
      <vt:lpstr>If you’re rusty on logs… How many times can we chop this in half?</vt:lpstr>
      <vt:lpstr>If you’re rusty on logs… How many times can we chop this in half?</vt:lpstr>
      <vt:lpstr>If you’re rusty on logs… How many times can we chop this in half?</vt:lpstr>
      <vt:lpstr>If you’re rusty on logs… How many times can we chop this in half?</vt:lpstr>
      <vt:lpstr>Why 5 Chops?</vt:lpstr>
      <vt:lpstr>Binary Search Algorithm</vt:lpstr>
      <vt:lpstr>Java  Binary  Search Algorithm</vt:lpstr>
      <vt:lpstr>C#  Binary  Search Algorithm</vt:lpstr>
      <vt:lpstr>C++  Binary  Search Algorithm</vt:lpstr>
      <vt:lpstr>Sorting</vt:lpstr>
      <vt:lpstr>Bubble Sort</vt:lpstr>
      <vt:lpstr>Bubble Sort</vt:lpstr>
      <vt:lpstr>First pass of Bubble Sort (six comparisons)</vt:lpstr>
      <vt:lpstr>Second pass of Bubble Sort (five comparisons)</vt:lpstr>
      <vt:lpstr>Third pass of Bubble Sort (four comparisons)</vt:lpstr>
      <vt:lpstr>Fourth pass of Bubble Sort (three comparisons)</vt:lpstr>
      <vt:lpstr>Fifth pass of Bubble Sort (two comparisons)</vt:lpstr>
      <vt:lpstr>Last pass of Bubble Sort (one comparison)</vt:lpstr>
      <vt:lpstr>BubbleSort Code</vt:lpstr>
      <vt:lpstr>Selection Sort</vt:lpstr>
      <vt:lpstr>Selection Sort Working</vt:lpstr>
      <vt:lpstr>Selection Sort Algorithm</vt:lpstr>
      <vt:lpstr>Insertion Sort</vt:lpstr>
      <vt:lpstr>Insertion Sort Working</vt:lpstr>
      <vt:lpstr>Insertion Sort Algorithm</vt:lpstr>
      <vt:lpstr>Java Insertion Sort Algorithm</vt:lpstr>
      <vt:lpstr>C# Insertion Sort Algorithm</vt:lpstr>
      <vt:lpstr>C++ Insertion Sort Algorithm</vt:lpstr>
      <vt:lpstr>Bubble Sort, Selection Sort &amp; Insertion Sort</vt:lpstr>
      <vt:lpstr>Sorting in a Java Program </vt:lpstr>
      <vt:lpstr>Sorting in a C# Program </vt:lpstr>
      <vt:lpstr>Sorting in a C++ Program 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CSE1301</dc:title>
  <dc:creator>Jon Preston</dc:creator>
  <cp:lastModifiedBy>Douglas Malcolm</cp:lastModifiedBy>
  <cp:revision>445</cp:revision>
  <dcterms:created xsi:type="dcterms:W3CDTF">2017-03-19T10:32:05Z</dcterms:created>
  <dcterms:modified xsi:type="dcterms:W3CDTF">2022-10-10T18:25:14Z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2012-04-21T00:00:00Z</vt:filetime>
  </property>
  <property fmtid="{D5CDD505-2E9C-101B-9397-08002B2CF9AE}" pid="3" name="LastSaved">
    <vt:filetime>2017-03-19T00:00:00Z</vt:filetime>
  </property>
</Properties>
</file>