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45"/>
  </p:notesMasterIdLst>
  <p:handoutMasterIdLst>
    <p:handoutMasterId r:id="rId46"/>
  </p:handoutMasterIdLst>
  <p:sldIdLst>
    <p:sldId id="420" r:id="rId2"/>
    <p:sldId id="422" r:id="rId3"/>
    <p:sldId id="448" r:id="rId4"/>
    <p:sldId id="449" r:id="rId5"/>
    <p:sldId id="450" r:id="rId6"/>
    <p:sldId id="485" r:id="rId7"/>
    <p:sldId id="452" r:id="rId8"/>
    <p:sldId id="424" r:id="rId9"/>
    <p:sldId id="425" r:id="rId10"/>
    <p:sldId id="428" r:id="rId11"/>
    <p:sldId id="453" r:id="rId12"/>
    <p:sldId id="454" r:id="rId13"/>
    <p:sldId id="455" r:id="rId14"/>
    <p:sldId id="456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77" r:id="rId26"/>
    <p:sldId id="478" r:id="rId27"/>
    <p:sldId id="479" r:id="rId28"/>
    <p:sldId id="469" r:id="rId29"/>
    <p:sldId id="480" r:id="rId30"/>
    <p:sldId id="481" r:id="rId31"/>
    <p:sldId id="482" r:id="rId32"/>
    <p:sldId id="483" r:id="rId33"/>
    <p:sldId id="475" r:id="rId34"/>
    <p:sldId id="476" r:id="rId35"/>
    <p:sldId id="486" r:id="rId36"/>
    <p:sldId id="487" r:id="rId37"/>
    <p:sldId id="492" r:id="rId38"/>
    <p:sldId id="488" r:id="rId39"/>
    <p:sldId id="493" r:id="rId40"/>
    <p:sldId id="489" r:id="rId41"/>
    <p:sldId id="490" r:id="rId42"/>
    <p:sldId id="491" r:id="rId43"/>
    <p:sldId id="447" r:id="rId4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F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87" d="100"/>
          <a:sy n="87" d="100"/>
        </p:scale>
        <p:origin x="1644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9/30/2021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9/30/2021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/>
              <a:t>Module 8 – Part 1</a:t>
            </a:r>
            <a:r>
              <a:rPr lang="en-US" altLang="en-US" sz="4745" b="1" dirty="0"/>
              <a:t/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/>
              <a:t>Object-Oriented Programming and</a:t>
            </a:r>
            <a:br>
              <a:rPr lang="en-US" altLang="en-US" b="1" dirty="0"/>
            </a:br>
            <a:r>
              <a:rPr lang="en-US" altLang="en-US" b="1" dirty="0"/>
              <a:t>class Design</a:t>
            </a:r>
            <a:endParaRPr lang="en-US" dirty="0"/>
          </a:p>
        </p:txBody>
      </p:sp>
      <p:sp>
        <p:nvSpPr>
          <p:cNvPr id="7" name="Rectangle 6" title="Pseudo code logo">
            <a:extLst>
              <a:ext uri="{FF2B5EF4-FFF2-40B4-BE49-F238E27FC236}">
                <a16:creationId xmlns:a16="http://schemas.microsoft.com/office/drawing/2014/main" xmlns="" id="{266DBC5A-801D-0C4A-832D-12F0B78F9B64}"/>
              </a:ext>
            </a:extLst>
          </p:cNvPr>
          <p:cNvSpPr/>
          <p:nvPr/>
        </p:nvSpPr>
        <p:spPr>
          <a:xfrm>
            <a:off x="7620000" y="37207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10" descr="Java Logo">
            <a:extLst>
              <a:ext uri="{FF2B5EF4-FFF2-40B4-BE49-F238E27FC236}">
                <a16:creationId xmlns:a16="http://schemas.microsoft.com/office/drawing/2014/main" xmlns="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36508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 Sharp Logo">
            <a:extLst>
              <a:ext uri="{FF2B5EF4-FFF2-40B4-BE49-F238E27FC236}">
                <a16:creationId xmlns:a16="http://schemas.microsoft.com/office/drawing/2014/main" xmlns="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854945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logo showing C++" title="C++ Logo">
            <a:extLst>
              <a:ext uri="{FF2B5EF4-FFF2-40B4-BE49-F238E27FC236}">
                <a16:creationId xmlns:a16="http://schemas.microsoft.com/office/drawing/2014/main" xmlns="" id="{CB85BEC8-3642-FD44-B370-A50029440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24" y="4226545"/>
            <a:ext cx="685800" cy="76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Calibri" charset="0"/>
              </a:rPr>
              <a:t>Example: Class Bank Account</a:t>
            </a:r>
          </a:p>
        </p:txBody>
      </p:sp>
      <p:pic>
        <p:nvPicPr>
          <p:cNvPr id="4" name="Picture 3" descr="This image should a Bank Account class, that has an owner, a balance, as well as methods Deposit, Withdraw, and CheckBalance.  To the right, three objects, which are instances of the class, are shown - each having different values." title="A class and multiple objec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9" y="1524001"/>
            <a:ext cx="787710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solidFill>
                  <a:srgbClr val="000000"/>
                </a:solidFill>
                <a:latin typeface="Times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70051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87B87FF6-15BB-4192-9AA7-9D3E994823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 “real life” example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00ABAFC2-1190-4F91-BD65-AD277D3B70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Let’s make a Dog!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Attributes (characteristics)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rabid or not rabid (</a:t>
            </a:r>
            <a:r>
              <a:rPr lang="en-US" altLang="en-US" sz="2400" dirty="0" err="1">
                <a:solidFill>
                  <a:schemeClr val="tx1"/>
                </a:solidFill>
              </a:rPr>
              <a:t>boolean</a:t>
            </a:r>
            <a:r>
              <a:rPr lang="en-US" altLang="en-US" sz="2400" dirty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weight (a number)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name (string)</a:t>
            </a:r>
          </a:p>
          <a:p>
            <a:pPr lvl="1"/>
            <a:r>
              <a:rPr lang="en-US" altLang="en-US" sz="2800" dirty="0">
                <a:solidFill>
                  <a:schemeClr val="tx1"/>
                </a:solidFill>
              </a:rPr>
              <a:t>Behaviors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growl</a:t>
            </a:r>
          </a:p>
          <a:p>
            <a:pPr lvl="2"/>
            <a:r>
              <a:rPr lang="en-US" altLang="en-US" sz="2400" dirty="0">
                <a:solidFill>
                  <a:schemeClr val="tx1"/>
                </a:solidFill>
              </a:rPr>
              <a:t>eat</a:t>
            </a:r>
          </a:p>
        </p:txBody>
      </p:sp>
    </p:spTree>
    <p:extLst>
      <p:ext uri="{BB962C8B-B14F-4D97-AF65-F5344CB8AC3E}">
        <p14:creationId xmlns:p14="http://schemas.microsoft.com/office/powerpoint/2010/main" val="1754714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6CB65ABF-706E-4403-A168-DF8483614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1: The Skeleton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xmlns="" id="{CB910FE1-1BE5-46C8-A3E4-F1AC71F0A4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CLASS Dog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// attributes will go here – name, weight, rabid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	// behaviors will go here – growl, eat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CLASS</a:t>
            </a:r>
          </a:p>
        </p:txBody>
      </p:sp>
      <p:sp>
        <p:nvSpPr>
          <p:cNvPr id="4" name="Rectangle 3" title="Pseudo code logo">
            <a:extLst>
              <a:ext uri="{FF2B5EF4-FFF2-40B4-BE49-F238E27FC236}">
                <a16:creationId xmlns:a16="http://schemas.microsoft.com/office/drawing/2014/main" xmlns="" id="{266DBC5A-801D-0C4A-832D-12F0B78F9B64}"/>
              </a:ext>
            </a:extLst>
          </p:cNvPr>
          <p:cNvSpPr/>
          <p:nvPr/>
        </p:nvSpPr>
        <p:spPr>
          <a:xfrm>
            <a:off x="7543800" y="46482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9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D36B4D8A-289D-4449-97CD-80CABE6AA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2: Add attributes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xmlns="" id="{B18E0404-DA96-4552-94A1-F91A033BC0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CLASS Dog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 CREATE rabid </a:t>
            </a:r>
            <a:r>
              <a:rPr lang="en-US" dirty="0"/>
              <a:t>=  </a:t>
            </a:r>
            <a:r>
              <a:rPr lang="en-US" dirty="0">
                <a:solidFill>
                  <a:schemeClr val="tx1"/>
                </a:solidFill>
              </a:rPr>
              <a:t>false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 CREATE weight </a:t>
            </a:r>
            <a:r>
              <a:rPr lang="en-US" dirty="0"/>
              <a:t>= 0.0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 CREATE name </a:t>
            </a:r>
            <a:r>
              <a:rPr lang="en-US" dirty="0"/>
              <a:t>= “ ”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 </a:t>
            </a:r>
            <a:r>
              <a:rPr lang="en-US" altLang="en-US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Behaviors go here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CLASS</a:t>
            </a:r>
          </a:p>
        </p:txBody>
      </p:sp>
      <p:sp>
        <p:nvSpPr>
          <p:cNvPr id="5" name="Rectangle 4" title="Pseudo code logo">
            <a:extLst>
              <a:ext uri="{FF2B5EF4-FFF2-40B4-BE49-F238E27FC236}">
                <a16:creationId xmlns:a16="http://schemas.microsoft.com/office/drawing/2014/main" xmlns="" id="{E630BFBE-9311-9240-8F76-35C4A5668651}"/>
              </a:ext>
            </a:extLst>
          </p:cNvPr>
          <p:cNvSpPr/>
          <p:nvPr/>
        </p:nvSpPr>
        <p:spPr>
          <a:xfrm>
            <a:off x="7543800" y="46482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63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76DB4250-7085-48A2-BEA2-78245A073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3: The Constructor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E3C75318-54BB-458D-99A9-68B9149B1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This is a special method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Used to give initial values to ALL attributes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Is activated when someone creates a </a:t>
            </a:r>
            <a:r>
              <a:rPr lang="en-US" altLang="en-US" sz="2400" dirty="0">
                <a:solidFill>
                  <a:srgbClr val="0432FF"/>
                </a:solidFill>
              </a:rPr>
              <a:t>new</a:t>
            </a:r>
            <a:r>
              <a:rPr lang="en-US" altLang="en-US" sz="2400" dirty="0">
                <a:solidFill>
                  <a:schemeClr val="tx1"/>
                </a:solidFill>
              </a:rPr>
              <a:t> instance of the class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Doesn’t have a return type</a:t>
            </a:r>
          </a:p>
          <a:p>
            <a:r>
              <a:rPr lang="en-US" altLang="en-US" sz="2800" dirty="0">
                <a:solidFill>
                  <a:schemeClr val="tx1"/>
                </a:solidFill>
              </a:rPr>
              <a:t>In most languages, the name of this method MUST be the same name as the class</a:t>
            </a:r>
          </a:p>
        </p:txBody>
      </p:sp>
    </p:spTree>
    <p:extLst>
      <p:ext uri="{BB962C8B-B14F-4D97-AF65-F5344CB8AC3E}">
        <p14:creationId xmlns:p14="http://schemas.microsoft.com/office/powerpoint/2010/main" val="151776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xmlns="" id="{06DF848C-6E73-432E-8701-BA5BF772B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3: Designing the Constructor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xmlns="" id="{7B788140-CED5-49FC-8E28-E57C419AC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Constructors will vary, depending on design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Ask questions: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rabid state? (yes – they are all born non-rabid)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weight?  (</a:t>
            </a:r>
            <a:r>
              <a:rPr lang="en-US" altLang="en-US" sz="2400" dirty="0">
                <a:solidFill>
                  <a:srgbClr val="FF0000"/>
                </a:solidFill>
              </a:rPr>
              <a:t>no</a:t>
            </a:r>
            <a:r>
              <a:rPr lang="en-US" altLang="en-US" sz="2400" dirty="0"/>
              <a:t> – they are born with different weights)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Are all Dogs born with the same name? (</a:t>
            </a:r>
            <a:r>
              <a:rPr lang="en-US" altLang="en-US" sz="2400" dirty="0">
                <a:solidFill>
                  <a:srgbClr val="FF0000"/>
                </a:solidFill>
              </a:rPr>
              <a:t>no</a:t>
            </a:r>
            <a:r>
              <a:rPr lang="en-US" altLang="en-US" sz="2400" dirty="0"/>
              <a:t> – they all have different names)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If ever “no”, then you need information passed in as parameters.</a:t>
            </a:r>
          </a:p>
        </p:txBody>
      </p:sp>
    </p:spTree>
    <p:extLst>
      <p:ext uri="{BB962C8B-B14F-4D97-AF65-F5344CB8AC3E}">
        <p14:creationId xmlns:p14="http://schemas.microsoft.com/office/powerpoint/2010/main" val="131756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2376E9A9-3955-4E7A-B7E3-230361764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3: The Constructor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CLASS Dog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CREATE 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0.0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“ ”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Constructor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rabid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weight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name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END CONSTRUCTOR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// Behaviors go here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CLASS</a:t>
            </a:r>
          </a:p>
        </p:txBody>
      </p:sp>
      <p:sp>
        <p:nvSpPr>
          <p:cNvPr id="5" name="Rectangle 4" title="Pseudo code logo">
            <a:extLst>
              <a:ext uri="{FF2B5EF4-FFF2-40B4-BE49-F238E27FC236}">
                <a16:creationId xmlns:a16="http://schemas.microsoft.com/office/drawing/2014/main" xmlns="" id="{F4D152B8-7B43-9E45-9350-9DF3AE2FC11A}"/>
              </a:ext>
            </a:extLst>
          </p:cNvPr>
          <p:cNvSpPr/>
          <p:nvPr/>
        </p:nvSpPr>
        <p:spPr>
          <a:xfrm>
            <a:off x="7543800" y="46482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44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xmlns="" id="{E4673D51-74E8-4888-AA88-66736E3E9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4: Relax and Take a break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xmlns="" id="{C9CE2B61-BC37-4817-9657-444DA55205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We’ll get to growl and eat later</a:t>
            </a:r>
          </a:p>
          <a:p>
            <a:r>
              <a:rPr lang="en-US" altLang="en-US" sz="3200" dirty="0"/>
              <a:t>We have a new data type (Dog)</a:t>
            </a:r>
            <a:endParaRPr lang="en-US" altLang="en-US" sz="2800" dirty="0"/>
          </a:p>
          <a:p>
            <a:r>
              <a:rPr lang="en-US" altLang="en-US" sz="3200" dirty="0"/>
              <a:t>Let’s play around with the main algorithm</a:t>
            </a:r>
          </a:p>
        </p:txBody>
      </p:sp>
    </p:spTree>
    <p:extLst>
      <p:ext uri="{BB962C8B-B14F-4D97-AF65-F5344CB8AC3E}">
        <p14:creationId xmlns:p14="http://schemas.microsoft.com/office/powerpoint/2010/main" val="37151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xmlns="" id="{175C4070-A1AA-4D09-9B2C-9119D4710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“Driver”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xmlns="" id="{EAD6E3FD-8931-4938-AB8D-00555031C7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Usually put this in a whole new file!</a:t>
            </a:r>
          </a:p>
          <a:p>
            <a:r>
              <a:rPr lang="en-US" altLang="en-US" sz="2800" dirty="0"/>
              <a:t>The Driver contains main</a:t>
            </a:r>
          </a:p>
          <a:p>
            <a:r>
              <a:rPr lang="en-US" altLang="en-US" sz="2800" dirty="0"/>
              <a:t>It’s the controlling algorithm</a:t>
            </a:r>
          </a:p>
          <a:p>
            <a:r>
              <a:rPr lang="en-US" altLang="en-US" sz="2800" dirty="0"/>
              <a:t>Steps:</a:t>
            </a:r>
          </a:p>
          <a:p>
            <a:pPr lvl="1"/>
            <a:r>
              <a:rPr lang="en-US" altLang="en-US" sz="2400" dirty="0"/>
              <a:t>Type in the skeleton</a:t>
            </a:r>
          </a:p>
          <a:p>
            <a:pPr lvl="1"/>
            <a:r>
              <a:rPr lang="en-US" altLang="en-US" sz="2400" dirty="0"/>
              <a:t>Create a couple of instances of classes</a:t>
            </a:r>
          </a:p>
          <a:p>
            <a:pPr lvl="1"/>
            <a:r>
              <a:rPr lang="en-US" altLang="en-US" sz="2400" dirty="0"/>
              <a:t>Start telling them what to do</a:t>
            </a:r>
          </a:p>
        </p:txBody>
      </p:sp>
    </p:spTree>
    <p:extLst>
      <p:ext uri="{BB962C8B-B14F-4D97-AF65-F5344CB8AC3E}">
        <p14:creationId xmlns:p14="http://schemas.microsoft.com/office/powerpoint/2010/main" val="134218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E617882C-D6F0-4171-98EC-44BBBD67E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1: </a:t>
            </a:r>
            <a:r>
              <a:rPr lang="en-US" altLang="en-US" sz="3674" b="1" dirty="0"/>
              <a:t>Type in the Skeleton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xmlns="" id="{0CCEE656-D7D8-4F9F-AE7F-C9C71192EA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lvl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</p:txBody>
      </p:sp>
      <p:sp>
        <p:nvSpPr>
          <p:cNvPr id="5" name="Rectangle 4" title="Pseudo code logo">
            <a:extLst>
              <a:ext uri="{FF2B5EF4-FFF2-40B4-BE49-F238E27FC236}">
                <a16:creationId xmlns:a16="http://schemas.microsoft.com/office/drawing/2014/main" xmlns="" id="{EA51537F-1405-8444-AB62-BB2A9014654F}"/>
              </a:ext>
            </a:extLst>
          </p:cNvPr>
          <p:cNvSpPr/>
          <p:nvPr/>
        </p:nvSpPr>
        <p:spPr>
          <a:xfrm>
            <a:off x="7543800" y="46482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441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Motivation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Object-Oriented Programming (OOP) is based on the concept of </a:t>
            </a:r>
            <a:r>
              <a:rPr lang="en-US" altLang="en-US" sz="2800" u="sng" dirty="0"/>
              <a:t>classes</a:t>
            </a:r>
            <a:r>
              <a:rPr lang="en-US" altLang="en-US" sz="2800" dirty="0"/>
              <a:t>, from which </a:t>
            </a:r>
            <a:r>
              <a:rPr lang="en-US" altLang="en-US" sz="2800" u="sng" dirty="0"/>
              <a:t>objects</a:t>
            </a:r>
            <a:r>
              <a:rPr lang="en-US" altLang="en-US" sz="2800" dirty="0"/>
              <a:t> are created.</a:t>
            </a:r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This requires a new way of thinking, so hold on</a:t>
            </a:r>
            <a:r>
              <a:rPr lang="mr-IN" altLang="en-US" sz="2800" dirty="0"/>
              <a:t>…</a:t>
            </a: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  <a:p>
            <a:pPr marL="0" indent="0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9377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3A7D5E5-3916-6C46-81AC-F1C5B75EC39A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7ACE15B8-B82C-4873-91DD-C2C0579F8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Step 2: Declare Two Dogs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0253C76A-9A6C-4DE3-98AC-616B22FBF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j1, j2 AS Dog</a:t>
            </a:r>
          </a:p>
          <a:p>
            <a:pPr lvl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xmlns="" id="{D0CA4DFC-C61B-435B-90C6-AE8D6A14E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xmlns="" id="{31D6DAF5-649A-411A-A385-2F051BBAD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WordArt 6">
            <a:extLst>
              <a:ext uri="{FF2B5EF4-FFF2-40B4-BE49-F238E27FC236}">
                <a16:creationId xmlns:a16="http://schemas.microsoft.com/office/drawing/2014/main" xmlns="" id="{12269494-6FFB-4CAB-B9AC-004985706BF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xmlns="" id="{7CCF2280-8F47-4049-BE20-DD6EB00BD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xmlns="" id="{0E04ECA0-0BD1-4064-8B57-4BE7DA457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xmlns="" id="{B132735F-E3C5-4EC2-B355-6330A984A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27659" name="Line 11">
            <a:extLst>
              <a:ext uri="{FF2B5EF4-FFF2-40B4-BE49-F238E27FC236}">
                <a16:creationId xmlns:a16="http://schemas.microsoft.com/office/drawing/2014/main" xmlns="" id="{FC52F5D4-7B32-4323-9685-1520277748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5947" y="3966073"/>
            <a:ext cx="116649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12">
            <a:extLst>
              <a:ext uri="{FF2B5EF4-FFF2-40B4-BE49-F238E27FC236}">
                <a16:creationId xmlns:a16="http://schemas.microsoft.com/office/drawing/2014/main" xmlns="" id="{F10C47F0-73E1-4429-B85F-FEBDF46D7F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44" y="3849424"/>
            <a:ext cx="933193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1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2FE1AC60-2D30-48DC-AEDA-15E437C0C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new operator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xmlns="" id="{33CCDF1B-BFDC-40F4-A364-4795121898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Right now, we have two “dead” dogs</a:t>
            </a:r>
          </a:p>
          <a:p>
            <a:r>
              <a:rPr lang="en-US" altLang="en-US" sz="2800" dirty="0">
                <a:solidFill>
                  <a:srgbClr val="0432FF"/>
                </a:solidFill>
              </a:rPr>
              <a:t>new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Brings instances “to life”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Calls the class’s constructor</a:t>
            </a:r>
          </a:p>
          <a:p>
            <a:pPr lvl="1"/>
            <a:r>
              <a:rPr lang="en-US" altLang="en-US" sz="2400" dirty="0">
                <a:solidFill>
                  <a:schemeClr val="tx1"/>
                </a:solidFill>
              </a:rPr>
              <a:t>Opens up enough space in memory to fit an instance of that class</a:t>
            </a:r>
          </a:p>
        </p:txBody>
      </p:sp>
    </p:spTree>
    <p:extLst>
      <p:ext uri="{BB962C8B-B14F-4D97-AF65-F5344CB8AC3E}">
        <p14:creationId xmlns:p14="http://schemas.microsoft.com/office/powerpoint/2010/main" val="839092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FCB2D5-049D-8141-880B-A701F2F8479D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xmlns="" id="{DDB7B75A-A115-4F4D-80FA-A5B96E5D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81" y="4141047"/>
            <a:ext cx="4724853" cy="24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en-US" altLang="en-US" sz="1837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END CONSTRUCTOR</a:t>
            </a:r>
          </a:p>
          <a:p>
            <a:pPr lvl="1">
              <a:spcBef>
                <a:spcPct val="20000"/>
              </a:spcBef>
            </a:pPr>
            <a:endParaRPr lang="en-US" altLang="en-US" sz="3674" dirty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B471EAD1-40BC-4B80-B3FA-B8C0DD4D6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 3: Bring j1 to Life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j1, j2 AS Dog</a:t>
            </a:r>
          </a:p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>
              <a:buFontTx/>
              <a:buNone/>
            </a:pPr>
            <a:endParaRPr lang="en-US" altLang="en-US" sz="2000" dirty="0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xmlns="" id="{AA8BD0DB-5BA2-49E1-8F16-167535FD7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2895600"/>
            <a:ext cx="304800" cy="1313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xmlns="" id="{FFC20780-414B-48C9-99BB-6C4FC30CE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xmlns="" id="{71988732-307F-4945-8DED-11F6EB8BD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WordArt 9">
            <a:extLst>
              <a:ext uri="{FF2B5EF4-FFF2-40B4-BE49-F238E27FC236}">
                <a16:creationId xmlns:a16="http://schemas.microsoft.com/office/drawing/2014/main" xmlns="" id="{48E02D6C-B947-4269-9D9B-C9A89403F0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xmlns="" id="{726AF3EC-A952-48F4-B83F-F255404B0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28683" name="Text Box 11">
            <a:extLst>
              <a:ext uri="{FF2B5EF4-FFF2-40B4-BE49-F238E27FC236}">
                <a16:creationId xmlns:a16="http://schemas.microsoft.com/office/drawing/2014/main" xmlns="" id="{CD0E5135-ED12-4482-A3F0-1DCB9015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28684" name="Text Box 12">
            <a:extLst>
              <a:ext uri="{FF2B5EF4-FFF2-40B4-BE49-F238E27FC236}">
                <a16:creationId xmlns:a16="http://schemas.microsoft.com/office/drawing/2014/main" xmlns="" id="{AC33A681-2B96-41C1-B73C-F6246927A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xmlns="" id="{6C28ADF9-CB93-4593-973F-1B63B1CF6F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5947" y="3966073"/>
            <a:ext cx="116649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Line 14">
            <a:extLst>
              <a:ext uri="{FF2B5EF4-FFF2-40B4-BE49-F238E27FC236}">
                <a16:creationId xmlns:a16="http://schemas.microsoft.com/office/drawing/2014/main" xmlns="" id="{BEFDBD53-F59F-43EB-914E-7BEAE96FD6B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44" y="3849424"/>
            <a:ext cx="933193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3">
            <a:extLst>
              <a:ext uri="{FF2B5EF4-FFF2-40B4-BE49-F238E27FC236}">
                <a16:creationId xmlns:a16="http://schemas.microsoft.com/office/drawing/2014/main" xmlns="" id="{73E16D50-0BB2-4FB5-97B0-3FBA73F29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980" y="4316020"/>
            <a:ext cx="1633089" cy="233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4">
            <a:extLst>
              <a:ext uri="{FF2B5EF4-FFF2-40B4-BE49-F238E27FC236}">
                <a16:creationId xmlns:a16="http://schemas.microsoft.com/office/drawing/2014/main" xmlns="" id="{47527681-894F-49BB-890A-2C8B2422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069" y="4316021"/>
            <a:ext cx="4199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0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1166185-6ADD-C744-88B2-DA148B4EA3A0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xmlns="" id="{DDB7B75A-A115-4F4D-80FA-A5B96E5D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81" y="4141047"/>
            <a:ext cx="4724853" cy="24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en-US" altLang="en-US" sz="1837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END CONSTRUCTOR</a:t>
            </a:r>
          </a:p>
          <a:p>
            <a:pPr lvl="1">
              <a:spcBef>
                <a:spcPct val="20000"/>
              </a:spcBef>
            </a:pPr>
            <a:endParaRPr lang="en-US" altLang="en-US" sz="3674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7E441A42-0663-410B-9741-55112817F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Opens Space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xmlns="" id="{E490D13C-A42C-484E-9865-59E52E990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xmlns="" id="{175E42C0-6C39-488E-A02E-7F3DA100F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WordArt 9">
            <a:extLst>
              <a:ext uri="{FF2B5EF4-FFF2-40B4-BE49-F238E27FC236}">
                <a16:creationId xmlns:a16="http://schemas.microsoft.com/office/drawing/2014/main" xmlns="" id="{EB13646A-4BE6-4E78-9865-5B404BCE9DA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xmlns="" id="{DC273CF6-84BC-4362-B267-90E9C7D2E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xmlns="" id="{F1755728-DF84-47FE-9364-7494555FE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xmlns="" id="{A2F7E973-CDAB-448C-856E-A198A23E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xmlns="" id="{CE98890E-152B-4D02-B341-78FC3B4E32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44" y="3849424"/>
            <a:ext cx="933193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>
            <a:extLst>
              <a:ext uri="{FF2B5EF4-FFF2-40B4-BE49-F238E27FC236}">
                <a16:creationId xmlns:a16="http://schemas.microsoft.com/office/drawing/2014/main" xmlns="" id="{9EA7A719-5451-4763-8654-81FE0EA2F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7">
            <a:extLst>
              <a:ext uri="{FF2B5EF4-FFF2-40B4-BE49-F238E27FC236}">
                <a16:creationId xmlns:a16="http://schemas.microsoft.com/office/drawing/2014/main" xmlns="" id="{C1D23627-8904-451A-B27E-277B209B50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>
            <a:extLst>
              <a:ext uri="{FF2B5EF4-FFF2-40B4-BE49-F238E27FC236}">
                <a16:creationId xmlns:a16="http://schemas.microsoft.com/office/drawing/2014/main" xmlns="" id="{039D424D-730F-48B7-9C98-B5889E34FE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4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xmlns="" id="{73E16D50-0BB2-4FB5-97B0-3FBA73F29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980" y="4316020"/>
            <a:ext cx="1633089" cy="233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xmlns="" id="{47527681-894F-49BB-890A-2C8B2422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069" y="4316021"/>
            <a:ext cx="4199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04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6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AA606B-1902-4148-97AB-46CD5658E412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DDB7B75A-A115-4F4D-80FA-A5B96E5D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81" y="4141047"/>
            <a:ext cx="4724853" cy="24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en-US" altLang="en-US" sz="1837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END CONSTRUCTOR</a:t>
            </a:r>
          </a:p>
          <a:p>
            <a:pPr lvl="1">
              <a:spcBef>
                <a:spcPct val="20000"/>
              </a:spcBef>
            </a:pPr>
            <a:endParaRPr lang="en-US" altLang="en-US" sz="3674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29B4C148-8D2E-4D46-B21D-05AAA6A61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Passing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xmlns="" id="{C4C7F505-8EF6-4DD5-84CC-89E218BE9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13" y="2900836"/>
            <a:ext cx="1707598" cy="1340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xmlns="" id="{732F31E9-8763-4556-854D-FD9797138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6106" y="2892445"/>
            <a:ext cx="1526363" cy="134894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D7C418D3-A246-40E9-B34F-22A0AADC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xmlns="" id="{13C2D293-6FF7-4C20-958F-E756AD61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WordArt 9">
            <a:extLst>
              <a:ext uri="{FF2B5EF4-FFF2-40B4-BE49-F238E27FC236}">
                <a16:creationId xmlns:a16="http://schemas.microsoft.com/office/drawing/2014/main" xmlns="" id="{2D8DDA2E-549A-4B47-BCAE-51647E0B2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xmlns="" id="{1E16C016-BAB0-4293-BAA6-608151CF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xmlns="" id="{06F8623E-AE19-4786-8FE7-AA643341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xmlns="" id="{E1C500B7-EE7C-47AB-94CD-E81A04EF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xmlns="" id="{C5E1D5BA-44C8-4D0F-B8E2-1918B7F2C5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44" y="3849424"/>
            <a:ext cx="933193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xmlns="" id="{636DF5DF-2D81-4923-8F82-157CEFC79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xmlns="" id="{DDA0E8A6-59E7-47E2-94F9-9348E472B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xmlns="" id="{40AC23D6-EFEE-43C6-B764-F59B631EF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4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xmlns="" id="{73E16D50-0BB2-4FB5-97B0-3FBA73F29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980" y="4316020"/>
            <a:ext cx="1633089" cy="233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4">
            <a:extLst>
              <a:ext uri="{FF2B5EF4-FFF2-40B4-BE49-F238E27FC236}">
                <a16:creationId xmlns:a16="http://schemas.microsoft.com/office/drawing/2014/main" xmlns="" id="{47527681-894F-49BB-890A-2C8B2422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069" y="4316021"/>
            <a:ext cx="4199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04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38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426DC7-D1A0-8B49-B66E-72A463BA217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6E3ADCB9-B81C-4D4D-8277-915C73C04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50" y="5924808"/>
            <a:ext cx="13997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name:"Bob</a:t>
            </a:r>
            <a:r>
              <a:rPr lang="en-US" altLang="en-US" dirty="0"/>
              <a:t>”</a:t>
            </a:r>
            <a:endParaRPr lang="en-US" altLang="en-US" b="0" dirty="0"/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DDB7B75A-A115-4F4D-80FA-A5B96E5D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81" y="4141047"/>
            <a:ext cx="4724853" cy="24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en-US" altLang="en-US" sz="1837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END CONSTRUCTOR</a:t>
            </a:r>
          </a:p>
          <a:p>
            <a:pPr lvl="1">
              <a:spcBef>
                <a:spcPct val="20000"/>
              </a:spcBef>
            </a:pPr>
            <a:endParaRPr lang="en-US" altLang="en-US" sz="3674" dirty="0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29B4C148-8D2E-4D46-B21D-05AAA6A61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Passing</a:t>
            </a:r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xmlns="" id="{C4C7F505-8EF6-4DD5-84CC-89E218BE9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09913" y="2900836"/>
            <a:ext cx="1707598" cy="1340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xmlns="" id="{732F31E9-8763-4556-854D-FD9797138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6106" y="2892445"/>
            <a:ext cx="1526363" cy="134894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D7C418D3-A246-40E9-B34F-22A0AADC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xmlns="" id="{13C2D293-6FF7-4C20-958F-E756AD61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WordArt 9">
            <a:extLst>
              <a:ext uri="{FF2B5EF4-FFF2-40B4-BE49-F238E27FC236}">
                <a16:creationId xmlns:a16="http://schemas.microsoft.com/office/drawing/2014/main" xmlns="" id="{2D8DDA2E-549A-4B47-BCAE-51647E0B2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xmlns="" id="{1E16C016-BAB0-4293-BAA6-608151CF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xmlns="" id="{06F8623E-AE19-4786-8FE7-AA643341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xmlns="" id="{E1C500B7-EE7C-47AB-94CD-E81A04EF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xmlns="" id="{C5E1D5BA-44C8-4D0F-B8E2-1918B7F2C5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44" y="3849424"/>
            <a:ext cx="933193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xmlns="" id="{636DF5DF-2D81-4923-8F82-157CEFC79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xmlns="" id="{DDA0E8A6-59E7-47E2-94F9-9348E472B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xmlns="" id="{40AC23D6-EFEE-43C6-B764-F59B631EF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4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xmlns="" id="{73E16D50-0BB2-4FB5-97B0-3FBA73F29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980" y="4316020"/>
            <a:ext cx="1633089" cy="233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4">
            <a:extLst>
              <a:ext uri="{FF2B5EF4-FFF2-40B4-BE49-F238E27FC236}">
                <a16:creationId xmlns:a16="http://schemas.microsoft.com/office/drawing/2014/main" xmlns="" id="{47527681-894F-49BB-890A-2C8B2422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069" y="4316021"/>
            <a:ext cx="4199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xmlns="" id="{B6A770D0-9B3E-435F-9825-5D394BD2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49" y="5108264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rabid:</a:t>
            </a:r>
            <a:r>
              <a:rPr lang="en-US" altLang="en-US" b="0" dirty="0" err="1">
                <a:solidFill>
                  <a:schemeClr val="tx2"/>
                </a:solidFill>
              </a:rPr>
              <a:t>false</a:t>
            </a:r>
            <a:endParaRPr lang="en-US" altLang="en-US" b="0" dirty="0">
              <a:solidFill>
                <a:schemeClr val="tx2"/>
              </a:solidFill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4D3F8FAF-6D14-4E69-89D0-93103014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242" y="5458212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/>
              <a:t>weight:14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04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45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B32BF9B-62BC-F840-A244-A91BEE5BB584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6E3ADCB9-B81C-4D4D-8277-915C73C04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50" y="5924808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name:”Bob</a:t>
            </a:r>
            <a:r>
              <a:rPr lang="en-US" altLang="en-US" b="0" dirty="0"/>
              <a:t>”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(7, “Ethel”)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29B4C148-8D2E-4D46-B21D-05AAA6A61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Bring j2 to Life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D7C418D3-A246-40E9-B34F-22A0AADC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xmlns="" id="{13C2D293-6FF7-4C20-958F-E756AD61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WordArt 9">
            <a:extLst>
              <a:ext uri="{FF2B5EF4-FFF2-40B4-BE49-F238E27FC236}">
                <a16:creationId xmlns:a16="http://schemas.microsoft.com/office/drawing/2014/main" xmlns="" id="{2D8DDA2E-549A-4B47-BCAE-51647E0B2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xmlns="" id="{1E16C016-BAB0-4293-BAA6-608151CF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xmlns="" id="{06F8623E-AE19-4786-8FE7-AA643341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xmlns="" id="{E1C500B7-EE7C-47AB-94CD-E81A04EF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xmlns="" id="{C5E1D5BA-44C8-4D0F-B8E2-1918B7F2C5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44" y="3849424"/>
            <a:ext cx="933193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xmlns="" id="{636DF5DF-2D81-4923-8F82-157CEFC79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xmlns="" id="{DDA0E8A6-59E7-47E2-94F9-9348E472B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xmlns="" id="{40AC23D6-EFEE-43C6-B764-F59B631EF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4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xmlns="" id="{B6A770D0-9B3E-435F-9825-5D394BD2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49" y="5108264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rabid:</a:t>
            </a:r>
            <a:r>
              <a:rPr lang="en-US" altLang="en-US" b="0" dirty="0" err="1">
                <a:solidFill>
                  <a:schemeClr val="tx2"/>
                </a:solidFill>
              </a:rPr>
              <a:t>false</a:t>
            </a:r>
            <a:endParaRPr lang="en-US" altLang="en-US" b="0" dirty="0">
              <a:solidFill>
                <a:schemeClr val="tx2"/>
              </a:solidFill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4D3F8FAF-6D14-4E69-89D0-93103014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242" y="5458212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weight:14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04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33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FB425F5-B408-0745-A453-F2E30AFBFD70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 Box 21">
            <a:extLst>
              <a:ext uri="{FF2B5EF4-FFF2-40B4-BE49-F238E27FC236}">
                <a16:creationId xmlns:a16="http://schemas.microsoft.com/office/drawing/2014/main" xmlns="" id="{6E3ADCB9-B81C-4D4D-8277-915C73C04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50" y="5924808"/>
            <a:ext cx="13949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name:”Bob</a:t>
            </a:r>
            <a:r>
              <a:rPr lang="en-US" altLang="en-US" b="0" dirty="0"/>
              <a:t>”</a:t>
            </a: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xmlns="" id="{DDB7B75A-A115-4F4D-80FA-A5B96E5D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81" y="4141047"/>
            <a:ext cx="4724853" cy="24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en-US" altLang="en-US" sz="1837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END CONSTRUCTOR</a:t>
            </a:r>
          </a:p>
          <a:p>
            <a:pPr lvl="1">
              <a:spcBef>
                <a:spcPct val="20000"/>
              </a:spcBef>
            </a:pPr>
            <a:endParaRPr lang="en-US" altLang="en-US" sz="3674" dirty="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29B4C148-8D2E-4D46-B21D-05AAA6A61C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New calls the Constructor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xmlns="" id="{D7C418D3-A246-40E9-B34F-22A0AADCB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xmlns="" id="{13C2D293-6FF7-4C20-958F-E756AD61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WordArt 9">
            <a:extLst>
              <a:ext uri="{FF2B5EF4-FFF2-40B4-BE49-F238E27FC236}">
                <a16:creationId xmlns:a16="http://schemas.microsoft.com/office/drawing/2014/main" xmlns="" id="{2D8DDA2E-549A-4B47-BCAE-51647E0B2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xmlns="" id="{1E16C016-BAB0-4293-BAA6-608151CF2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xmlns="" id="{06F8623E-AE19-4786-8FE7-AA643341F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3804" name="Text Box 12">
            <a:extLst>
              <a:ext uri="{FF2B5EF4-FFF2-40B4-BE49-F238E27FC236}">
                <a16:creationId xmlns:a16="http://schemas.microsoft.com/office/drawing/2014/main" xmlns="" id="{E1C500B7-EE7C-47AB-94CD-E81A04EF2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xmlns="" id="{C5E1D5BA-44C8-4D0F-B8E2-1918B7F2C5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12544" y="3849424"/>
            <a:ext cx="933193" cy="3499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>
            <a:extLst>
              <a:ext uri="{FF2B5EF4-FFF2-40B4-BE49-F238E27FC236}">
                <a16:creationId xmlns:a16="http://schemas.microsoft.com/office/drawing/2014/main" xmlns="" id="{636DF5DF-2D81-4923-8F82-157CEFC799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>
            <a:extLst>
              <a:ext uri="{FF2B5EF4-FFF2-40B4-BE49-F238E27FC236}">
                <a16:creationId xmlns:a16="http://schemas.microsoft.com/office/drawing/2014/main" xmlns="" id="{DDA0E8A6-59E7-47E2-94F9-9348E472BE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>
            <a:extLst>
              <a:ext uri="{FF2B5EF4-FFF2-40B4-BE49-F238E27FC236}">
                <a16:creationId xmlns:a16="http://schemas.microsoft.com/office/drawing/2014/main" xmlns="" id="{40AC23D6-EFEE-43C6-B764-F59B631EF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4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5" name="Line 23">
            <a:extLst>
              <a:ext uri="{FF2B5EF4-FFF2-40B4-BE49-F238E27FC236}">
                <a16:creationId xmlns:a16="http://schemas.microsoft.com/office/drawing/2014/main" xmlns="" id="{73E16D50-0BB2-4FB5-97B0-3FBA73F29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980" y="4316020"/>
            <a:ext cx="1633089" cy="233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6" name="Line 24">
            <a:extLst>
              <a:ext uri="{FF2B5EF4-FFF2-40B4-BE49-F238E27FC236}">
                <a16:creationId xmlns:a16="http://schemas.microsoft.com/office/drawing/2014/main" xmlns="" id="{47527681-894F-49BB-890A-2C8B2422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069" y="4316021"/>
            <a:ext cx="4199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xmlns="" id="{B6A770D0-9B3E-435F-9825-5D394BD2D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49" y="5108264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rabid:</a:t>
            </a:r>
            <a:r>
              <a:rPr lang="en-US" altLang="en-US" b="0" dirty="0" err="1">
                <a:solidFill>
                  <a:schemeClr val="tx2"/>
                </a:solidFill>
              </a:rPr>
              <a:t>false</a:t>
            </a:r>
            <a:endParaRPr lang="en-US" altLang="en-US" b="0" dirty="0">
              <a:solidFill>
                <a:schemeClr val="tx2"/>
              </a:solidFill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xmlns="" id="{4D3F8FAF-6D14-4E69-89D0-93103014F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242" y="5458212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weight:14</a:t>
            </a: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(7, “Ethel”)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04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16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8AFEDEF-FD5E-F542-A162-9230B17C0632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xmlns="" id="{7618F927-2C7A-4EA5-A616-331BC356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50" y="5924808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name:”Bob</a:t>
            </a:r>
            <a:r>
              <a:rPr lang="en-US" altLang="en-US" b="0" dirty="0"/>
              <a:t>”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BB45A80-A8DD-49E3-B22C-1276EE194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Opens Space for j2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xmlns="" id="{0E727E1D-0C60-4453-9280-394F4F20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xmlns="" id="{28669422-F7B5-4B12-B8C9-0648DCC9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WordArt 9">
            <a:extLst>
              <a:ext uri="{FF2B5EF4-FFF2-40B4-BE49-F238E27FC236}">
                <a16:creationId xmlns:a16="http://schemas.microsoft.com/office/drawing/2014/main" xmlns="" id="{E32F1D24-4107-457C-A80B-A16E2C3ED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xmlns="" id="{E82E95B4-0D99-42CC-9444-3EBBB2BA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xmlns="" id="{BE66DA6D-81F9-46C0-9388-3D254F35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xmlns="" id="{A5DFFEF1-1B73-44B8-A826-0CBF720E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xmlns="" id="{3CA8644B-07AA-49A2-ABFC-D0C81D351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>
            <a:extLst>
              <a:ext uri="{FF2B5EF4-FFF2-40B4-BE49-F238E27FC236}">
                <a16:creationId xmlns:a16="http://schemas.microsoft.com/office/drawing/2014/main" xmlns="" id="{B456CA11-8A89-42C2-902C-DA9CC6AA9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>
            <a:extLst>
              <a:ext uri="{FF2B5EF4-FFF2-40B4-BE49-F238E27FC236}">
                <a16:creationId xmlns:a16="http://schemas.microsoft.com/office/drawing/2014/main" xmlns="" id="{3D1FE1AB-5CFA-4AC3-9501-CF4ABB908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4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xmlns="" id="{E4635376-1A45-4789-9CE2-A6FF0DC4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49" y="5108264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rabid:</a:t>
            </a:r>
            <a:r>
              <a:rPr lang="en-US" altLang="en-US" b="0">
                <a:solidFill>
                  <a:schemeClr val="tx2"/>
                </a:solidFill>
              </a:rPr>
              <a:t>false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xmlns="" id="{AD2C458D-5E11-4909-8551-27B2DCB4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242" y="5458212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weight:14</a:t>
            </a:r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xmlns="" id="{25032A1D-1249-4D8B-9215-56A7B093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439" y="5132565"/>
            <a:ext cx="1049843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35862" name="Line 22">
            <a:extLst>
              <a:ext uri="{FF2B5EF4-FFF2-40B4-BE49-F238E27FC236}">
                <a16:creationId xmlns:a16="http://schemas.microsoft.com/office/drawing/2014/main" xmlns="" id="{84424C73-36BF-40B7-B4FE-75C26EB1C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439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>
            <a:extLst>
              <a:ext uri="{FF2B5EF4-FFF2-40B4-BE49-F238E27FC236}">
                <a16:creationId xmlns:a16="http://schemas.microsoft.com/office/drawing/2014/main" xmlns="" id="{7A0BFD5E-ECCE-4DE8-9950-24980F675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439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>
            <a:extLst>
              <a:ext uri="{FF2B5EF4-FFF2-40B4-BE49-F238E27FC236}">
                <a16:creationId xmlns:a16="http://schemas.microsoft.com/office/drawing/2014/main" xmlns="" id="{280248CD-3947-4B6C-878A-FCEAD50C4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903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(7, “Ethel”)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04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9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82345B3-C161-2F4C-91B8-DB39A8BFE0FE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xmlns="" id="{7618F927-2C7A-4EA5-A616-331BC356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50" y="5924808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name:”Bob</a:t>
            </a:r>
            <a:r>
              <a:rPr lang="en-US" altLang="en-US" b="0" dirty="0"/>
              <a:t>”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BB45A80-A8DD-49E3-B22C-1276EE194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Passes Data to the Constructor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xmlns="" id="{0E727E1D-0C60-4453-9280-394F4F20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xmlns="" id="{28669422-F7B5-4B12-B8C9-0648DCC9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WordArt 9">
            <a:extLst>
              <a:ext uri="{FF2B5EF4-FFF2-40B4-BE49-F238E27FC236}">
                <a16:creationId xmlns:a16="http://schemas.microsoft.com/office/drawing/2014/main" xmlns="" id="{E32F1D24-4107-457C-A80B-A16E2C3ED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9299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xmlns="" id="{E82E95B4-0D99-42CC-9444-3EBBB2BA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2649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xmlns="" id="{BE66DA6D-81F9-46C0-9388-3D254F35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1645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xmlns="" id="{A5DFFEF1-1B73-44B8-A826-0CBF720E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425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xmlns="" id="{3CA8644B-07AA-49A2-ABFC-D0C81D351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>
            <a:extLst>
              <a:ext uri="{FF2B5EF4-FFF2-40B4-BE49-F238E27FC236}">
                <a16:creationId xmlns:a16="http://schemas.microsoft.com/office/drawing/2014/main" xmlns="" id="{B456CA11-8A89-42C2-902C-DA9CC6AA9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9298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>
            <a:extLst>
              <a:ext uri="{FF2B5EF4-FFF2-40B4-BE49-F238E27FC236}">
                <a16:creationId xmlns:a16="http://schemas.microsoft.com/office/drawing/2014/main" xmlns="" id="{3D1FE1AB-5CFA-4AC3-9501-CF4ABB908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924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xmlns="" id="{E4635376-1A45-4789-9CE2-A6FF0DC4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649" y="5108264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rabid:</a:t>
            </a:r>
            <a:r>
              <a:rPr lang="en-US" altLang="en-US" b="0">
                <a:solidFill>
                  <a:schemeClr val="tx2"/>
                </a:solidFill>
              </a:rPr>
              <a:t>false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xmlns="" id="{AD2C458D-5E11-4909-8551-27B2DCB4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4242" y="5458212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weight:14</a:t>
            </a:r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xmlns="" id="{25032A1D-1249-4D8B-9215-56A7B093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2439" y="5132565"/>
            <a:ext cx="1049843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35862" name="Line 22">
            <a:extLst>
              <a:ext uri="{FF2B5EF4-FFF2-40B4-BE49-F238E27FC236}">
                <a16:creationId xmlns:a16="http://schemas.microsoft.com/office/drawing/2014/main" xmlns="" id="{84424C73-36BF-40B7-B4FE-75C26EB1C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439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>
            <a:extLst>
              <a:ext uri="{FF2B5EF4-FFF2-40B4-BE49-F238E27FC236}">
                <a16:creationId xmlns:a16="http://schemas.microsoft.com/office/drawing/2014/main" xmlns="" id="{7A0BFD5E-ECCE-4DE8-9950-24980F675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2439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>
            <a:extLst>
              <a:ext uri="{FF2B5EF4-FFF2-40B4-BE49-F238E27FC236}">
                <a16:creationId xmlns:a16="http://schemas.microsoft.com/office/drawing/2014/main" xmlns="" id="{280248CD-3947-4B6C-878A-FCEAD50C4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9036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(7, “Ethel”)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DDB7B75A-A115-4F4D-80FA-A5B96E5D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81" y="4141047"/>
            <a:ext cx="4724853" cy="24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en-US" altLang="en-US" sz="1837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END CONSTRUCTOR</a:t>
            </a:r>
          </a:p>
          <a:p>
            <a:pPr lvl="1">
              <a:spcBef>
                <a:spcPct val="20000"/>
              </a:spcBef>
            </a:pPr>
            <a:endParaRPr lang="en-US" altLang="en-US" sz="3674" dirty="0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xmlns="" id="{73E16D50-0BB2-4FB5-97B0-3FBA73F29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980" y="4316020"/>
            <a:ext cx="1633089" cy="233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xmlns="" id="{47527681-894F-49BB-890A-2C8B2422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069" y="4316021"/>
            <a:ext cx="4199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xmlns="" id="{C4C7F505-8EF6-4DD5-84CC-89E218BE9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76600"/>
            <a:ext cx="1840911" cy="9647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xmlns="" id="{732F31E9-8763-4556-854D-FD9797138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76599"/>
            <a:ext cx="1395269" cy="9647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804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7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/>
              <a:t>Classes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Using classes, we’re actually creating new data types!</a:t>
            </a:r>
          </a:p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 class represents the </a:t>
            </a:r>
            <a:r>
              <a:rPr lang="en-US" altLang="en-US" sz="2400" u="sng" dirty="0">
                <a:solidFill>
                  <a:schemeClr val="tx1"/>
                </a:solidFill>
              </a:rPr>
              <a:t>concept</a:t>
            </a:r>
            <a:r>
              <a:rPr lang="en-US" altLang="en-US" sz="2400" dirty="0">
                <a:solidFill>
                  <a:schemeClr val="tx1"/>
                </a:solidFill>
              </a:rPr>
              <a:t> of things in the real world, like Dogs.</a:t>
            </a:r>
          </a:p>
          <a:p>
            <a:pPr>
              <a:spcBef>
                <a:spcPct val="60000"/>
              </a:spcBef>
              <a:buFont typeface="Arial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Classes follow a template, and have: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a name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variables (often called “attributes”)</a:t>
            </a:r>
          </a:p>
          <a:p>
            <a:pPr>
              <a:spcBef>
                <a:spcPct val="60000"/>
              </a:spcBef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</a:rPr>
              <a:t> functions (which are now called “methods”, “behaviors” or “member functions”)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65801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7451413-9064-4145-9DF7-EEC15AEF7B80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2F344576-A590-4F87-BF91-6A935E491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260" y="5924808"/>
            <a:ext cx="1505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name:”Ethel</a:t>
            </a:r>
            <a:r>
              <a:rPr lang="en-US" altLang="en-US" b="0" dirty="0"/>
              <a:t>”</a:t>
            </a:r>
          </a:p>
        </p:txBody>
      </p:sp>
      <p:sp>
        <p:nvSpPr>
          <p:cNvPr id="35860" name="Text Box 20">
            <a:extLst>
              <a:ext uri="{FF2B5EF4-FFF2-40B4-BE49-F238E27FC236}">
                <a16:creationId xmlns:a16="http://schemas.microsoft.com/office/drawing/2014/main" xmlns="" id="{7618F927-2C7A-4EA5-A616-331BC356B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788" y="5924808"/>
            <a:ext cx="139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name:”Bob</a:t>
            </a:r>
            <a:r>
              <a:rPr lang="en-US" altLang="en-US" b="0" dirty="0"/>
              <a:t>”</a:t>
            </a: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DBB45A80-A8DD-49E3-B22C-1276EE194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Passes Data to the Constructor</a:t>
            </a:r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xmlns="" id="{0E727E1D-0C60-4453-9280-394F4F20D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138" y="3149529"/>
            <a:ext cx="2682931" cy="3499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xmlns="" id="{28669422-F7B5-4B12-B8C9-0648DCC9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3138" y="3149529"/>
            <a:ext cx="2682931" cy="34994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WordArt 9">
            <a:extLst>
              <a:ext uri="{FF2B5EF4-FFF2-40B4-BE49-F238E27FC236}">
                <a16:creationId xmlns:a16="http://schemas.microsoft.com/office/drawing/2014/main" xmlns="" id="{E32F1D24-4107-457C-A80B-A16E2C3ED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326437" y="3188412"/>
            <a:ext cx="2162870" cy="311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55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Memory</a:t>
            </a: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xmlns="" id="{E82E95B4-0D99-42CC-9444-3EBBB2BAB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787" y="3616125"/>
            <a:ext cx="583246" cy="3499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49"/>
              <a:t>null</a:t>
            </a:r>
          </a:p>
        </p:txBody>
      </p:sp>
      <p:sp>
        <p:nvSpPr>
          <p:cNvPr id="35851" name="Text Box 11">
            <a:extLst>
              <a:ext uri="{FF2B5EF4-FFF2-40B4-BE49-F238E27FC236}">
                <a16:creationId xmlns:a16="http://schemas.microsoft.com/office/drawing/2014/main" xmlns="" id="{BE66DA6D-81F9-46C0-9388-3D254F352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783" y="4209093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j1</a:t>
            </a:r>
          </a:p>
        </p:txBody>
      </p:sp>
      <p:sp>
        <p:nvSpPr>
          <p:cNvPr id="35852" name="Text Box 12">
            <a:extLst>
              <a:ext uri="{FF2B5EF4-FFF2-40B4-BE49-F238E27FC236}">
                <a16:creationId xmlns:a16="http://schemas.microsoft.com/office/drawing/2014/main" xmlns="" id="{A5DFFEF1-1B73-44B8-A826-0CBF720E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1563" y="4199372"/>
            <a:ext cx="397866" cy="4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143"/>
              <a:t>j2</a:t>
            </a:r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xmlns="" id="{3CA8644B-07AA-49A2-ABFC-D0C81D351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436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>
            <a:extLst>
              <a:ext uri="{FF2B5EF4-FFF2-40B4-BE49-F238E27FC236}">
                <a16:creationId xmlns:a16="http://schemas.microsoft.com/office/drawing/2014/main" xmlns="" id="{B456CA11-8A89-42C2-902C-DA9CC6AA9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6436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>
            <a:extLst>
              <a:ext uri="{FF2B5EF4-FFF2-40B4-BE49-F238E27FC236}">
                <a16:creationId xmlns:a16="http://schemas.microsoft.com/office/drawing/2014/main" xmlns="" id="{3D1FE1AB-5CFA-4AC3-9501-CF4ABB90859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6384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Text Box 18">
            <a:extLst>
              <a:ext uri="{FF2B5EF4-FFF2-40B4-BE49-F238E27FC236}">
                <a16:creationId xmlns:a16="http://schemas.microsoft.com/office/drawing/2014/main" xmlns="" id="{E4635376-1A45-4789-9CE2-A6FF0DC4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787" y="5108264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rabid:</a:t>
            </a:r>
            <a:r>
              <a:rPr lang="en-US" altLang="en-US" b="0">
                <a:solidFill>
                  <a:schemeClr val="tx2"/>
                </a:solidFill>
              </a:rPr>
              <a:t>false</a:t>
            </a:r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xmlns="" id="{AD2C458D-5E11-4909-8551-27B2DCB4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380" y="5458212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weight:14</a:t>
            </a:r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xmlns="" id="{25032A1D-1249-4D8B-9215-56A7B093D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9577" y="5132565"/>
            <a:ext cx="1166492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0"/>
          </a:p>
        </p:txBody>
      </p:sp>
      <p:sp>
        <p:nvSpPr>
          <p:cNvPr id="35862" name="Line 22">
            <a:extLst>
              <a:ext uri="{FF2B5EF4-FFF2-40B4-BE49-F238E27FC236}">
                <a16:creationId xmlns:a16="http://schemas.microsoft.com/office/drawing/2014/main" xmlns="" id="{84424C73-36BF-40B7-B4FE-75C26EB1CF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9577" y="5482512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Line 23">
            <a:extLst>
              <a:ext uri="{FF2B5EF4-FFF2-40B4-BE49-F238E27FC236}">
                <a16:creationId xmlns:a16="http://schemas.microsoft.com/office/drawing/2014/main" xmlns="" id="{7A0BFD5E-ECCE-4DE8-9950-24980F675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9577" y="5832460"/>
            <a:ext cx="104984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4" name="Line 24">
            <a:extLst>
              <a:ext uri="{FF2B5EF4-FFF2-40B4-BE49-F238E27FC236}">
                <a16:creationId xmlns:a16="http://schemas.microsoft.com/office/drawing/2014/main" xmlns="" id="{280248CD-3947-4B6C-878A-FCEAD50C4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6174" y="4665968"/>
            <a:ext cx="0" cy="466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(7, “Ethel”)</a:t>
            </a: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xmlns="" id="{DDB7B75A-A115-4F4D-80FA-A5B96E5D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81" y="4141047"/>
            <a:ext cx="4724853" cy="243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endParaRPr lang="en-US" altLang="en-US" sz="1837" dirty="0">
              <a:latin typeface="Arial Unicode MS" panose="020B0604020202020204" pitchFamily="34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   END CONSTRUCTOR</a:t>
            </a:r>
          </a:p>
          <a:p>
            <a:pPr lvl="1">
              <a:spcBef>
                <a:spcPct val="20000"/>
              </a:spcBef>
            </a:pPr>
            <a:endParaRPr lang="en-US" altLang="en-US" sz="3674" dirty="0"/>
          </a:p>
        </p:txBody>
      </p:sp>
      <p:sp>
        <p:nvSpPr>
          <p:cNvPr id="22" name="Line 23">
            <a:extLst>
              <a:ext uri="{FF2B5EF4-FFF2-40B4-BE49-F238E27FC236}">
                <a16:creationId xmlns:a16="http://schemas.microsoft.com/office/drawing/2014/main" xmlns="" id="{73E16D50-0BB2-4FB5-97B0-3FBA73F292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980" y="4316020"/>
            <a:ext cx="1633089" cy="23329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4">
            <a:extLst>
              <a:ext uri="{FF2B5EF4-FFF2-40B4-BE49-F238E27FC236}">
                <a16:creationId xmlns:a16="http://schemas.microsoft.com/office/drawing/2014/main" xmlns="" id="{47527681-894F-49BB-890A-2C8B2422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89069" y="4316021"/>
            <a:ext cx="419937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5">
            <a:extLst>
              <a:ext uri="{FF2B5EF4-FFF2-40B4-BE49-F238E27FC236}">
                <a16:creationId xmlns:a16="http://schemas.microsoft.com/office/drawing/2014/main" xmlns="" id="{C4C7F505-8EF6-4DD5-84CC-89E218BE9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76600"/>
            <a:ext cx="1840911" cy="9647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6">
            <a:extLst>
              <a:ext uri="{FF2B5EF4-FFF2-40B4-BE49-F238E27FC236}">
                <a16:creationId xmlns:a16="http://schemas.microsoft.com/office/drawing/2014/main" xmlns="" id="{732F31E9-8763-4556-854D-FD97971386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276599"/>
            <a:ext cx="1395269" cy="964787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EEF45EA9-4E6E-42C2-8438-0AA4932F4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9270" y="5108264"/>
            <a:ext cx="12490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 dirty="0" err="1"/>
              <a:t>rabid:</a:t>
            </a:r>
            <a:r>
              <a:rPr lang="en-US" altLang="en-US" b="0" dirty="0" err="1">
                <a:solidFill>
                  <a:schemeClr val="tx2"/>
                </a:solidFill>
              </a:rPr>
              <a:t>false</a:t>
            </a:r>
            <a:endParaRPr lang="en-US" altLang="en-US" b="0" dirty="0">
              <a:solidFill>
                <a:schemeClr val="tx2"/>
              </a:solidFill>
            </a:endParaRP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xmlns="" id="{598B9F2A-D33B-4A50-A3DA-57527B7FB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863" y="5458212"/>
            <a:ext cx="10438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0"/>
              <a:t>weight:7</a:t>
            </a:r>
          </a:p>
        </p:txBody>
      </p:sp>
      <p:sp>
        <p:nvSpPr>
          <p:cNvPr id="30" name="Rectangle 14">
            <a:extLst>
              <a:ext uri="{FF2B5EF4-FFF2-40B4-BE49-F238E27FC236}">
                <a16:creationId xmlns:a16="http://schemas.microsoft.com/office/drawing/2014/main" xmlns="" id="{3B36F5EF-49F1-4264-9F49-18B09D4EC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4942" y="5132565"/>
            <a:ext cx="1138554" cy="11664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8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F87D7B5-E902-B644-860A-79D547169428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xmlns="" id="{2376E9A9-3955-4E7A-B7E3-230361764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Adding Eat() and Growl()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39B0767-0E50-4F2A-84D2-A6F36A202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325" y="1846263"/>
            <a:ext cx="7543800" cy="44021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CLASS Dog </a:t>
            </a:r>
            <a:br>
              <a:rPr lang="en-US" alt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CREATE rabid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false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weight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0.0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name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 “ ”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// Constructor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rabid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weight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name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END CONSTRUCTOR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en-US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WE STILL NEED EAT AND GROWL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CLASS</a:t>
            </a:r>
          </a:p>
        </p:txBody>
      </p:sp>
      <p:sp>
        <p:nvSpPr>
          <p:cNvPr id="6" name="Rectangle 5" title="Pseudo code logo">
            <a:extLst>
              <a:ext uri="{FF2B5EF4-FFF2-40B4-BE49-F238E27FC236}">
                <a16:creationId xmlns:a16="http://schemas.microsoft.com/office/drawing/2014/main" xmlns="" id="{266DBC5A-801D-0C4A-832D-12F0B78F9B64}"/>
              </a:ext>
            </a:extLst>
          </p:cNvPr>
          <p:cNvSpPr/>
          <p:nvPr/>
        </p:nvSpPr>
        <p:spPr>
          <a:xfrm>
            <a:off x="7467600" y="5126198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8450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E306C1B-2FCA-F74F-879D-935B182C3ECB}"/>
              </a:ext>
            </a:extLst>
          </p:cNvPr>
          <p:cNvSpPr txBox="1"/>
          <p:nvPr/>
        </p:nvSpPr>
        <p:spPr>
          <a:xfrm>
            <a:off x="6421645" y="5257800"/>
            <a:ext cx="2265155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539B0767-0E50-4F2A-84D2-A6F36A2021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06175" y="533400"/>
            <a:ext cx="8534400" cy="6172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CLASS Dog </a:t>
            </a:r>
            <a:b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rabid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  false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weight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 0.0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CREATE name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 “ ”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CONSTRUCTOR Dog (parameters w,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rabid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false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weight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name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END CONSTRUCTOR</a:t>
            </a:r>
            <a:b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METHOD eat (parameters: </a:t>
            </a:r>
            <a:r>
              <a:rPr lang="en-US" alt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amountOfFood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weight </a:t>
            </a:r>
            <a:r>
              <a:rPr 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weight + </a:t>
            </a:r>
            <a:r>
              <a:rPr lang="en-US" alt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amountOfFood</a:t>
            </a: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PRINT (name + “ weighs” + weight + “ </a:t>
            </a:r>
            <a:r>
              <a:rPr lang="en-US" altLang="en-US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”)</a:t>
            </a:r>
            <a:b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END METHOD</a:t>
            </a:r>
            <a:b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</a:br>
            <a:endParaRPr lang="en-US" altLang="en-US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METHOD growl (parameters: none)</a:t>
            </a:r>
            <a:b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	PRINT (name + “ says GRRRRR!”)</a:t>
            </a:r>
            <a:b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</a:b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	END METHOD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CLASS</a:t>
            </a:r>
          </a:p>
        </p:txBody>
      </p:sp>
      <p:sp>
        <p:nvSpPr>
          <p:cNvPr id="6" name="Rectangle 5" title="Pseudo code logo">
            <a:extLst>
              <a:ext uri="{FF2B5EF4-FFF2-40B4-BE49-F238E27FC236}">
                <a16:creationId xmlns:a16="http://schemas.microsoft.com/office/drawing/2014/main" xmlns="" id="{266DBC5A-801D-0C4A-832D-12F0B78F9B64}"/>
              </a:ext>
            </a:extLst>
          </p:cNvPr>
          <p:cNvSpPr/>
          <p:nvPr/>
        </p:nvSpPr>
        <p:spPr>
          <a:xfrm>
            <a:off x="7640976" y="5329535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221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6DA20CAB-8069-4E7C-8184-FB62E564D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“.” operator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1B6AF188-45A4-48D6-AEFB-473CD13DA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/>
              <a:t>“Dot” operator used to</a:t>
            </a:r>
          </a:p>
          <a:p>
            <a:pPr lvl="1"/>
            <a:r>
              <a:rPr lang="en-US" altLang="en-US" sz="2400" dirty="0"/>
              <a:t>Get to an instances attributes</a:t>
            </a:r>
          </a:p>
          <a:p>
            <a:pPr lvl="1"/>
            <a:r>
              <a:rPr lang="en-US" altLang="en-US" sz="2400" dirty="0"/>
              <a:t>Get to an instances methods</a:t>
            </a:r>
          </a:p>
          <a:p>
            <a:pPr lvl="1"/>
            <a:r>
              <a:rPr lang="en-US" altLang="en-US" sz="2400" dirty="0"/>
              <a:t>Basically get inside the instance</a:t>
            </a:r>
          </a:p>
          <a:p>
            <a:pPr marL="0" indent="0">
              <a:buNone/>
            </a:pPr>
            <a:r>
              <a:rPr lang="en-US" altLang="en-US" sz="2800" dirty="0"/>
              <a:t>Format:</a:t>
            </a:r>
          </a:p>
          <a:p>
            <a:pPr lvl="1">
              <a:buFontTx/>
              <a:buNone/>
            </a:pPr>
            <a:r>
              <a:rPr lang="en-US" altLang="en-US" sz="2400" dirty="0"/>
              <a:t>&lt;instance&gt;.&lt;attribute or method&gt;</a:t>
            </a:r>
          </a:p>
        </p:txBody>
      </p:sp>
    </p:spTree>
    <p:extLst>
      <p:ext uri="{BB962C8B-B14F-4D97-AF65-F5344CB8AC3E}">
        <p14:creationId xmlns:p14="http://schemas.microsoft.com/office/powerpoint/2010/main" val="1480035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xmlns="" id="{5D4A1682-B450-408D-BCE3-A2B56F392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Using the “.” operator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563D9DEF-B06C-4495-A764-66EDF2ABF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19986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90488" indent="-90488" algn="l" rtl="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fontAlgn="base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 MAIN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CREATE j1, j2 AS Dog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(14, “Bob”)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en-US" sz="20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Dog (7, “Ethel”)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j1.eat(2)  		// Bob weighs 16 </a:t>
            </a:r>
            <a:r>
              <a:rPr lang="en-US" alt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j2.growl()			// Ethel says GRRRR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j1.name 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=</a:t>
            </a: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“Fluffy”	// This is just cruel</a:t>
            </a: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j1.eat(4)			// Fluffy weighs 20 </a:t>
            </a:r>
            <a:r>
              <a:rPr lang="en-US" alt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 j2.eat(-1)			// Ethel weighs 6 </a:t>
            </a:r>
            <a:r>
              <a:rPr lang="en-US" altLang="en-US" sz="2000" dirty="0" err="1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lbs</a:t>
            </a: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endParaRPr lang="en-US" altLang="en-US" sz="2000" dirty="0">
              <a:solidFill>
                <a:schemeClr val="tx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 eaLnBrk="1" hangingPunct="1"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MAIN</a:t>
            </a:r>
          </a:p>
          <a:p>
            <a:pPr lvl="1" eaLnBrk="1" hangingPunct="1"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51884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looks like in real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get big, so we put code in different files</a:t>
            </a:r>
          </a:p>
          <a:p>
            <a:r>
              <a:rPr lang="en-US" dirty="0"/>
              <a:t>In Java:</a:t>
            </a:r>
          </a:p>
          <a:p>
            <a:pPr lvl="1"/>
            <a:r>
              <a:rPr lang="en-US" dirty="0"/>
              <a:t>Classes are put into their own file</a:t>
            </a:r>
          </a:p>
          <a:p>
            <a:pPr lvl="1"/>
            <a:r>
              <a:rPr lang="en-US" dirty="0"/>
              <a:t>The name of the file should be the same as the class, with a .java extension</a:t>
            </a:r>
          </a:p>
          <a:p>
            <a:pPr lvl="1"/>
            <a:r>
              <a:rPr lang="en-US" dirty="0"/>
              <a:t>If it’s a public class (later), the file must be named the same</a:t>
            </a:r>
          </a:p>
          <a:p>
            <a:pPr lvl="1"/>
            <a:r>
              <a:rPr lang="en-US" dirty="0"/>
              <a:t>Example: class Dog would be put into a file called “</a:t>
            </a:r>
            <a:r>
              <a:rPr lang="en-US" dirty="0" err="1"/>
              <a:t>Dog.java</a:t>
            </a:r>
            <a:r>
              <a:rPr lang="en-US" dirty="0"/>
              <a:t>”</a:t>
            </a:r>
          </a:p>
          <a:p>
            <a:r>
              <a:rPr lang="en-US" dirty="0"/>
              <a:t>In C#:</a:t>
            </a:r>
          </a:p>
          <a:p>
            <a:pPr lvl="1"/>
            <a:r>
              <a:rPr lang="en-US" dirty="0"/>
              <a:t>It’s generally the same thing as Java</a:t>
            </a:r>
          </a:p>
          <a:p>
            <a:pPr lvl="1"/>
            <a:r>
              <a:rPr lang="en-US" dirty="0"/>
              <a:t>Put classes in files of the same name </a:t>
            </a:r>
            <a:r>
              <a:rPr lang="mr-IN" dirty="0"/>
              <a:t>–</a:t>
            </a:r>
            <a:r>
              <a:rPr lang="en-US" dirty="0"/>
              <a:t> “</a:t>
            </a:r>
            <a:r>
              <a:rPr lang="en-US" dirty="0" err="1"/>
              <a:t>Dog.cs</a:t>
            </a:r>
            <a:r>
              <a:rPr lang="en-US" dirty="0"/>
              <a:t>”</a:t>
            </a:r>
          </a:p>
          <a:p>
            <a:r>
              <a:rPr lang="en-US" dirty="0"/>
              <a:t>In C++:</a:t>
            </a:r>
          </a:p>
          <a:p>
            <a:pPr lvl="1"/>
            <a:r>
              <a:rPr lang="en-US" dirty="0"/>
              <a:t>Create a header (.h) file </a:t>
            </a:r>
            <a:r>
              <a:rPr lang="mr-IN" dirty="0"/>
              <a:t>–</a:t>
            </a:r>
            <a:r>
              <a:rPr lang="en-US" dirty="0"/>
              <a:t> “</a:t>
            </a:r>
            <a:r>
              <a:rPr lang="en-US" dirty="0" err="1"/>
              <a:t>Dog.h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Create a body/implementation file = “</a:t>
            </a:r>
            <a:r>
              <a:rPr lang="en-US" dirty="0" err="1"/>
              <a:t>Dog.cpp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72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652" y="457200"/>
            <a:ext cx="8763000" cy="5863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Dog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boolean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rabid =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weight = </a:t>
            </a:r>
            <a:r>
              <a:rPr lang="en-US" sz="1800" dirty="0">
                <a:solidFill>
                  <a:srgbClr val="137848"/>
                </a:solidFill>
                <a:latin typeface="Menlo" charset="0"/>
                <a:ea typeface="Menlo" charset="0"/>
                <a:cs typeface="Menlo" charset="0"/>
              </a:rPr>
              <a:t>0.0f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mr-IN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mr-IN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mr-IN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""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endParaRPr lang="mr-IN" sz="1800" dirty="0">
              <a:solidFill>
                <a:srgbClr val="000000"/>
              </a:solidFill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Dog (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w, String n)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weight = w;</a:t>
            </a:r>
          </a:p>
          <a:p>
            <a:pPr marL="0" indent="0"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mr-IN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mr-IN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eat (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amountOfFood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weight +=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amountOfFood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System.out.println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(name+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now weighs "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+ weight+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</a:t>
            </a:r>
            <a:r>
              <a:rPr lang="en-US" sz="1800" dirty="0" err="1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lbs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indent="0"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growl()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System.out.println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(name+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says </a:t>
            </a:r>
            <a:r>
              <a:rPr lang="en-US" sz="1800" dirty="0" err="1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grrrr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indent="0"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}</a:t>
            </a:r>
          </a:p>
          <a:p>
            <a:pPr marL="0" indent="0"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indent="0">
              <a:buNone/>
            </a:pPr>
            <a:endParaRPr lang="en-US" sz="1800" dirty="0">
              <a:latin typeface="Menlo" charset="0"/>
              <a:ea typeface="Menlo" charset="0"/>
              <a:cs typeface="Menlo" charset="0"/>
            </a:endParaRP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xmlns="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75548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374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9B4699-53FB-5E4F-B459-2669D87CE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9601"/>
            <a:ext cx="7886700" cy="55673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Main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main(String[]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Dog d1 =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Dog(</a:t>
            </a:r>
            <a:r>
              <a:rPr lang="en-US" dirty="0">
                <a:solidFill>
                  <a:srgbClr val="09885A"/>
                </a:solidFill>
                <a:latin typeface="Menlo" panose="020B0609030804020204" pitchFamily="49" charset="0"/>
              </a:rPr>
              <a:t>17.4f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"Fluffy"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d1.eat(</a:t>
            </a:r>
            <a:r>
              <a:rPr lang="en-US" dirty="0">
                <a:solidFill>
                  <a:srgbClr val="09885A"/>
                </a:solidFill>
                <a:latin typeface="Menlo" panose="020B060903080402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xmlns="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85800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449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1"/>
            <a:ext cx="8534400" cy="564356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Dog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 err="1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bool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rabid =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false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weight = </a:t>
            </a:r>
            <a:r>
              <a:rPr lang="en-US" sz="1800" dirty="0">
                <a:solidFill>
                  <a:srgbClr val="137848"/>
                </a:solidFill>
                <a:latin typeface="Menlo" charset="0"/>
                <a:ea typeface="Menlo" charset="0"/>
                <a:cs typeface="Menlo" charset="0"/>
              </a:rPr>
              <a:t>0.0f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mr-IN" sz="1800" dirty="0" err="1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mr-IN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mr-IN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""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endParaRPr lang="mr-IN" sz="1800" dirty="0">
              <a:solidFill>
                <a:srgbClr val="000000"/>
              </a:solidFill>
              <a:latin typeface="Menlo" charset="0"/>
              <a:ea typeface="Menlo" charset="0"/>
              <a:cs typeface="Menlo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Dog (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w,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n)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weight = w;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mr-IN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mr-IN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eat (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amountOfFood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weight +=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amountOfFood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Console.WriteLine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(name+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now weighs "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+ weight+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</a:t>
            </a:r>
            <a:r>
              <a:rPr lang="en-US" sz="1800" dirty="0" err="1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lbs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growl()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Console.WriteLine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(name+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says </a:t>
            </a:r>
            <a:r>
              <a:rPr lang="en-US" sz="1800" dirty="0" err="1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grrrr</a:t>
            </a:r>
            <a:r>
              <a:rPr lang="en-US" sz="18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mr-IN" sz="18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indent="0">
              <a:spcBef>
                <a:spcPts val="600"/>
              </a:spcBef>
              <a:buNone/>
            </a:pPr>
            <a:endParaRPr lang="en-US" sz="1800" dirty="0">
              <a:latin typeface="Menlo" charset="0"/>
              <a:ea typeface="Menlo" charset="0"/>
              <a:cs typeface="Menlo" charset="0"/>
            </a:endParaRPr>
          </a:p>
        </p:txBody>
      </p:sp>
      <p:pic>
        <p:nvPicPr>
          <p:cNvPr id="7" name="Picture 6" descr="C Sharp Logo">
            <a:extLst>
              <a:ext uri="{FF2B5EF4-FFF2-40B4-BE49-F238E27FC236}">
                <a16:creationId xmlns:a16="http://schemas.microsoft.com/office/drawing/2014/main" xmlns="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1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993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40EF29-7FD8-944B-927D-66E67EE7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33401"/>
            <a:ext cx="7886700" cy="56435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MainClass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public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Main (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[]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 {</a:t>
            </a:r>
            <a:endParaRPr lang="en-US" dirty="0">
              <a:solidFill>
                <a:srgbClr val="0000FF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Dog d1 = </a:t>
            </a:r>
            <a:r>
              <a:rPr lang="en-US" dirty="0">
                <a:solidFill>
                  <a:srgbClr val="0000FF"/>
                </a:solidFill>
                <a:latin typeface="Menlo" panose="020B060903080402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Dog(</a:t>
            </a:r>
            <a:r>
              <a:rPr lang="en-US" dirty="0">
                <a:solidFill>
                  <a:srgbClr val="09885A"/>
                </a:solidFill>
                <a:latin typeface="Menlo" panose="020B0609030804020204" pitchFamily="49" charset="0"/>
              </a:rPr>
              <a:t>17.4f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dirty="0">
                <a:solidFill>
                  <a:srgbClr val="A31515"/>
                </a:solidFill>
                <a:latin typeface="Menlo" panose="020B0609030804020204" pitchFamily="49" charset="0"/>
              </a:rPr>
              <a:t>"Fluffy"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d1.eat(</a:t>
            </a:r>
            <a:r>
              <a:rPr lang="en-US" dirty="0">
                <a:solidFill>
                  <a:srgbClr val="09885A"/>
                </a:solidFill>
                <a:latin typeface="Menlo" panose="020B060903080402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 Sharp Logo">
            <a:extLst>
              <a:ext uri="{FF2B5EF4-FFF2-40B4-BE49-F238E27FC236}">
                <a16:creationId xmlns:a16="http://schemas.microsoft.com/office/drawing/2014/main" xmlns="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1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1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Smallest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CLASS Dog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BEGIN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onsolas" charset="0"/>
                <a:ea typeface="Consolas" charset="0"/>
                <a:cs typeface="Consolas" charset="0"/>
              </a:rPr>
              <a:t>END CLASS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Note: easy points on the exam</a:t>
            </a:r>
          </a:p>
        </p:txBody>
      </p:sp>
      <p:sp>
        <p:nvSpPr>
          <p:cNvPr id="9" name="Rectangle 8" title="Pseudo code logo">
            <a:extLst>
              <a:ext uri="{FF2B5EF4-FFF2-40B4-BE49-F238E27FC236}">
                <a16:creationId xmlns:a16="http://schemas.microsoft.com/office/drawing/2014/main" xmlns="" id="{266DBC5A-801D-0C4A-832D-12F0B78F9B64}"/>
              </a:ext>
            </a:extLst>
          </p:cNvPr>
          <p:cNvSpPr/>
          <p:nvPr/>
        </p:nvSpPr>
        <p:spPr>
          <a:xfrm>
            <a:off x="7794625" y="2819400"/>
            <a:ext cx="1143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Ps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4065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4281"/>
            <a:ext cx="8210550" cy="560268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9A9A9A"/>
                </a:solidFill>
                <a:latin typeface="Menlo-Regular" charset="0"/>
              </a:rPr>
              <a:t>// This is the header file </a:t>
            </a:r>
            <a:r>
              <a:rPr lang="mr-IN" sz="2400" dirty="0">
                <a:solidFill>
                  <a:srgbClr val="9A9A9A"/>
                </a:solidFill>
                <a:latin typeface="Menlo-Regular" charset="0"/>
              </a:rPr>
              <a:t>–</a:t>
            </a:r>
            <a:r>
              <a:rPr lang="en-US" sz="2400" dirty="0">
                <a:solidFill>
                  <a:srgbClr val="9A9A9A"/>
                </a:solidFill>
                <a:latin typeface="Menlo-Regular" charset="0"/>
              </a:rPr>
              <a:t> </a:t>
            </a:r>
            <a:r>
              <a:rPr lang="en-US" sz="2400" dirty="0" err="1">
                <a:solidFill>
                  <a:srgbClr val="9A9A9A"/>
                </a:solidFill>
                <a:latin typeface="Menlo-Regular" charset="0"/>
              </a:rPr>
              <a:t>Dog.h</a:t>
            </a:r>
            <a:endParaRPr lang="en-US" sz="2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Menlo-Regular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Dog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Menlo-Regular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Menlo-Regular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rabid;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enlo-Regular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weight;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 string name;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9A9A9A"/>
                </a:solidFill>
                <a:latin typeface="Menlo-Regular" charset="0"/>
              </a:rPr>
              <a:t>  // Note: no method body, only semi-colon</a:t>
            </a:r>
            <a:endParaRPr lang="en-US" sz="2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 Dog(</a:t>
            </a:r>
            <a:r>
              <a:rPr lang="en-US" sz="2400" dirty="0">
                <a:solidFill>
                  <a:srgbClr val="0000FF"/>
                </a:solidFill>
                <a:latin typeface="Menlo-Regular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w, string n);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enlo-Regular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eat(</a:t>
            </a:r>
            <a:r>
              <a:rPr lang="en-US" sz="2400" dirty="0">
                <a:solidFill>
                  <a:srgbClr val="0000FF"/>
                </a:solidFill>
                <a:latin typeface="Menlo-Regular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enlo-Regular" charset="0"/>
              </a:rPr>
              <a:t>amountOfFood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Menlo-Regular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Menlo-Regular" charset="0"/>
              </a:rPr>
              <a:t> growl();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000000"/>
                </a:solidFill>
                <a:latin typeface="Menlo-Regular" charset="0"/>
              </a:rPr>
              <a:t>};</a:t>
            </a:r>
          </a:p>
        </p:txBody>
      </p:sp>
      <p:pic>
        <p:nvPicPr>
          <p:cNvPr id="7" name="Picture 6" descr="A logo showing C++" title="C++ Logo">
            <a:extLst>
              <a:ext uri="{FF2B5EF4-FFF2-40B4-BE49-F238E27FC236}">
                <a16:creationId xmlns:a16="http://schemas.microsoft.com/office/drawing/2014/main" xmlns="" id="{CB85BEC8-3642-FD44-B370-A50029440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1" y="574281"/>
            <a:ext cx="808169" cy="9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75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4281"/>
            <a:ext cx="8210550" cy="56026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9A9A9A"/>
                </a:solidFill>
                <a:latin typeface="Menlo-Regular" charset="0"/>
              </a:rPr>
              <a:t>// The implementation file </a:t>
            </a:r>
            <a:r>
              <a:rPr lang="mr-IN" sz="2400" dirty="0">
                <a:solidFill>
                  <a:srgbClr val="9A9A9A"/>
                </a:solidFill>
                <a:latin typeface="Menlo-Regular" charset="0"/>
              </a:rPr>
              <a:t>–</a:t>
            </a:r>
            <a:r>
              <a:rPr lang="en-US" sz="2400" dirty="0">
                <a:solidFill>
                  <a:srgbClr val="9A9A9A"/>
                </a:solidFill>
                <a:latin typeface="Menlo-Regular" charset="0"/>
              </a:rPr>
              <a:t> </a:t>
            </a:r>
            <a:r>
              <a:rPr lang="en-US" sz="2400" dirty="0" err="1">
                <a:solidFill>
                  <a:srgbClr val="9A9A9A"/>
                </a:solidFill>
                <a:latin typeface="Menlo-Regular" charset="0"/>
              </a:rPr>
              <a:t>Dog.cpp</a:t>
            </a:r>
            <a:endParaRPr lang="en-US" sz="2400" dirty="0">
              <a:solidFill>
                <a:srgbClr val="000000"/>
              </a:solidFill>
              <a:latin typeface="Menlo-Regular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Dog::Dog(</a:t>
            </a:r>
            <a:r>
              <a:rPr lang="en-US" sz="24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w, string n)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rabid = </a:t>
            </a:r>
            <a:r>
              <a:rPr lang="en-US" sz="24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false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weight = w;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mr-IN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name</a:t>
            </a:r>
            <a:r>
              <a:rPr lang="mr-IN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mr-IN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n</a:t>
            </a:r>
            <a:r>
              <a:rPr lang="mr-IN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mr-IN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Dog::eat(</a:t>
            </a:r>
            <a:r>
              <a:rPr lang="en-US" sz="24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float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amountOfFood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weight += </a:t>
            </a:r>
            <a:r>
              <a:rPr lang="en-US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amountOfFood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&lt;&lt; name &lt;&lt; </a:t>
            </a:r>
            <a:r>
              <a:rPr lang="en-US" sz="24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now weighs "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&lt;&lt; weight </a:t>
            </a:r>
            <a:b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</a:b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     &lt;&lt; </a:t>
            </a:r>
            <a:r>
              <a:rPr lang="en-US" sz="24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</a:t>
            </a:r>
            <a:r>
              <a:rPr lang="en-US" sz="2400" dirty="0" err="1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lbs</a:t>
            </a:r>
            <a:r>
              <a:rPr lang="en-US" sz="24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endl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Menlo" charset="0"/>
                <a:ea typeface="Menlo" charset="0"/>
                <a:cs typeface="Menlo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Dog::growl()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cout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&lt;&lt; name &lt;&lt; </a:t>
            </a:r>
            <a:r>
              <a:rPr lang="en-US" sz="24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 says </a:t>
            </a:r>
            <a:r>
              <a:rPr lang="en-US" sz="2400" dirty="0" err="1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grrrr</a:t>
            </a:r>
            <a:r>
              <a:rPr lang="en-US" sz="2400" dirty="0">
                <a:solidFill>
                  <a:srgbClr val="900112"/>
                </a:solidFill>
                <a:latin typeface="Menlo" charset="0"/>
                <a:ea typeface="Menlo" charset="0"/>
                <a:cs typeface="Menlo" charset="0"/>
              </a:rPr>
              <a:t>"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 &lt;&lt; </a:t>
            </a:r>
            <a:r>
              <a:rPr lang="en-US" sz="2400" dirty="0" err="1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endl</a:t>
            </a: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charset="0"/>
                <a:ea typeface="Menlo" charset="0"/>
                <a:cs typeface="Menlo" charset="0"/>
              </a:rPr>
              <a:t>}</a:t>
            </a:r>
          </a:p>
          <a:p>
            <a:pPr marL="0" indent="0">
              <a:buNone/>
            </a:pPr>
            <a:endParaRPr lang="mr-IN" sz="2400" dirty="0">
              <a:solidFill>
                <a:srgbClr val="000000"/>
              </a:solidFill>
              <a:latin typeface="Menlo-Regular" charset="0"/>
            </a:endParaRPr>
          </a:p>
        </p:txBody>
      </p:sp>
      <p:pic>
        <p:nvPicPr>
          <p:cNvPr id="7" name="Picture 6" descr="A logo showing C++" title="C++ Logo">
            <a:extLst>
              <a:ext uri="{FF2B5EF4-FFF2-40B4-BE49-F238E27FC236}">
                <a16:creationId xmlns:a16="http://schemas.microsoft.com/office/drawing/2014/main" xmlns="" id="{CB85BEC8-3642-FD44-B370-A50029440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1" y="574281"/>
            <a:ext cx="808169" cy="9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62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4281"/>
            <a:ext cx="8210550" cy="5602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9A9A9A"/>
                </a:solidFill>
                <a:latin typeface="Menlo" charset="0"/>
                <a:ea typeface="Menlo" charset="0"/>
                <a:cs typeface="Menlo" charset="0"/>
              </a:rPr>
              <a:t>// The main file </a:t>
            </a:r>
            <a:r>
              <a:rPr lang="mr-IN" sz="2400" dirty="0">
                <a:solidFill>
                  <a:srgbClr val="9A9A9A"/>
                </a:solidFill>
                <a:latin typeface="Menlo" charset="0"/>
                <a:ea typeface="Menlo" charset="0"/>
                <a:cs typeface="Menlo" charset="0"/>
              </a:rPr>
              <a:t>–</a:t>
            </a:r>
            <a:r>
              <a:rPr lang="en-US" sz="2400" dirty="0">
                <a:solidFill>
                  <a:srgbClr val="9A9A9A"/>
                </a:solidFill>
                <a:latin typeface="Menlo" charset="0"/>
                <a:ea typeface="Menlo" charset="0"/>
                <a:cs typeface="Menlo" charset="0"/>
              </a:rPr>
              <a:t> </a:t>
            </a:r>
            <a:r>
              <a:rPr lang="en-US" sz="2400" dirty="0" err="1">
                <a:solidFill>
                  <a:srgbClr val="9A9A9A"/>
                </a:solidFill>
                <a:latin typeface="Menlo" charset="0"/>
                <a:ea typeface="Menlo" charset="0"/>
                <a:cs typeface="Menlo" charset="0"/>
              </a:rPr>
              <a:t>main.cpp</a:t>
            </a:r>
            <a:endParaRPr lang="en-US" sz="2400" dirty="0">
              <a:solidFill>
                <a:srgbClr val="000000"/>
              </a:solidFill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 main()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  Dog d1 (</a:t>
            </a:r>
            <a:r>
              <a:rPr lang="en-US" sz="2400" dirty="0">
                <a:solidFill>
                  <a:srgbClr val="09885A"/>
                </a:solidFill>
                <a:latin typeface="Menlo" panose="020B0609030804020204" pitchFamily="49" charset="0"/>
              </a:rPr>
              <a:t>15.8f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Menlo" panose="020B0609030804020204" pitchFamily="49" charset="0"/>
              </a:rPr>
              <a:t>"Fluffy"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  d1.eat(</a:t>
            </a:r>
            <a:r>
              <a:rPr lang="en-US" sz="2400" dirty="0">
                <a:solidFill>
                  <a:srgbClr val="09885A"/>
                </a:solidFill>
                <a:latin typeface="Menlo" panose="020B0609030804020204" pitchFamily="49" charset="0"/>
              </a:rPr>
              <a:t>10.0f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endParaRPr lang="en-US" sz="2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  </a:t>
            </a:r>
            <a:r>
              <a:rPr lang="en-US" sz="2400" dirty="0">
                <a:solidFill>
                  <a:srgbClr val="AAAAAA"/>
                </a:solidFill>
                <a:latin typeface="Menlo" panose="020B0609030804020204" pitchFamily="49" charset="0"/>
              </a:rPr>
              <a:t>// Using "pointers"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  Dog* d2 = </a:t>
            </a:r>
            <a:r>
              <a:rPr lang="en-US" sz="2400" dirty="0">
                <a:solidFill>
                  <a:srgbClr val="0000FF"/>
                </a:solidFill>
                <a:latin typeface="Menlo" panose="020B060903080402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 Dog(</a:t>
            </a:r>
            <a:r>
              <a:rPr lang="en-US" sz="2400" dirty="0">
                <a:solidFill>
                  <a:srgbClr val="09885A"/>
                </a:solidFill>
                <a:latin typeface="Menlo" panose="020B0609030804020204" pitchFamily="49" charset="0"/>
              </a:rPr>
              <a:t>27.4f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US" sz="2400" dirty="0">
                <a:solidFill>
                  <a:srgbClr val="A31515"/>
                </a:solidFill>
                <a:latin typeface="Menlo" panose="020B0609030804020204" pitchFamily="49" charset="0"/>
              </a:rPr>
              <a:t>"Spike"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  d2-&gt;eat(</a:t>
            </a:r>
            <a:r>
              <a:rPr lang="en-US" sz="2400" dirty="0">
                <a:solidFill>
                  <a:srgbClr val="09885A"/>
                </a:solidFill>
                <a:latin typeface="Menlo" panose="020B0609030804020204" pitchFamily="49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latin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Menlo" charset="0"/>
              <a:ea typeface="Menlo" charset="0"/>
              <a:cs typeface="Menlo" charset="0"/>
            </a:endParaRPr>
          </a:p>
          <a:p>
            <a:pPr marL="0" indent="0">
              <a:buNone/>
            </a:pPr>
            <a:endParaRPr lang="mr-IN" sz="2400" dirty="0">
              <a:solidFill>
                <a:srgbClr val="000000"/>
              </a:solidFill>
              <a:latin typeface="Menlo" charset="0"/>
              <a:ea typeface="Menlo" charset="0"/>
              <a:cs typeface="Menlo" charset="0"/>
            </a:endParaRPr>
          </a:p>
        </p:txBody>
      </p:sp>
      <p:pic>
        <p:nvPicPr>
          <p:cNvPr id="7" name="Picture 6" descr="A logo showing C++" title="C++ Logo">
            <a:extLst>
              <a:ext uri="{FF2B5EF4-FFF2-40B4-BE49-F238E27FC236}">
                <a16:creationId xmlns:a16="http://schemas.microsoft.com/office/drawing/2014/main" xmlns="" id="{CB85BEC8-3642-FD44-B370-A50029440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1" y="574281"/>
            <a:ext cx="808169" cy="9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058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Grp="1"/>
          </p:cNvSpPr>
          <p:nvPr>
            <p:ph type="title"/>
          </p:nvPr>
        </p:nvSpPr>
        <p:spPr/>
        <p:txBody>
          <a:bodyPr lIns="0" tIns="199135" rIns="0" bIns="0"/>
          <a:lstStyle/>
          <a:p>
            <a:pPr marL="12700" eaLnBrk="1" hangingPunct="1">
              <a:lnSpc>
                <a:spcPct val="100000"/>
              </a:lnSpc>
            </a:pPr>
            <a:r>
              <a:rPr lang="en-US" altLang="en-US" sz="3600" dirty="0"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A class: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attributes (which are just variables)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 constructor which is used to initialize attributes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other methods (like eat and growl)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is a blueprint (template) for creating objects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creates a new data type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An object: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is an instance of a class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r>
              <a:rPr lang="en-US" altLang="en-US" sz="2400" dirty="0"/>
              <a:t> has a state (variables) that is independent from others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Char char="•"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757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Smallest Class </a:t>
            </a:r>
            <a:r>
              <a:rPr lang="mr-IN" sz="3200" b="1" dirty="0"/>
              <a:t>–</a:t>
            </a:r>
            <a:r>
              <a:rPr lang="en-US" sz="3200" b="1" dirty="0"/>
              <a:t> C# and 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Dog {</a:t>
            </a:r>
          </a:p>
          <a:p>
            <a:pPr marL="0" indent="0">
              <a:buNone/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pic>
        <p:nvPicPr>
          <p:cNvPr id="7" name="Picture 10" descr="Java Logo">
            <a:extLst>
              <a:ext uri="{FF2B5EF4-FFF2-40B4-BE49-F238E27FC236}">
                <a16:creationId xmlns:a16="http://schemas.microsoft.com/office/drawing/2014/main" xmlns="" id="{A47EF068-EC08-494E-AA63-7A06A70BA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58" y="1706224"/>
            <a:ext cx="1074856" cy="107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 Sharp Logo">
            <a:extLst>
              <a:ext uri="{FF2B5EF4-FFF2-40B4-BE49-F238E27FC236}">
                <a16:creationId xmlns:a16="http://schemas.microsoft.com/office/drawing/2014/main" xmlns="" id="{3A0B6E3C-A598-C844-9BA3-B042B78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658" y="550378"/>
            <a:ext cx="994848" cy="95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7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The Smallest Class - C++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>
                <a:solidFill>
                  <a:srgbClr val="0432FF"/>
                </a:solidFill>
                <a:latin typeface="Consolas" charset="0"/>
                <a:ea typeface="Consolas" charset="0"/>
                <a:cs typeface="Consolas" charset="0"/>
              </a:rPr>
              <a:t>class</a:t>
            </a: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 Dog {</a:t>
            </a:r>
          </a:p>
          <a:p>
            <a:pPr marL="0" indent="0">
              <a:buNone/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800" dirty="0">
                <a:latin typeface="Consolas" charset="0"/>
                <a:ea typeface="Consolas" charset="0"/>
                <a:cs typeface="Consolas" charset="0"/>
              </a:rPr>
              <a:t>};</a:t>
            </a:r>
          </a:p>
          <a:p>
            <a:pPr marL="0" indent="0">
              <a:buNone/>
            </a:pPr>
            <a:endParaRPr lang="en-US" sz="28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Note: C++ will be different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in structure.  This will become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4E8F00"/>
                </a:solidFill>
                <a:latin typeface="Consolas" charset="0"/>
                <a:ea typeface="Consolas" charset="0"/>
                <a:cs typeface="Consolas" charset="0"/>
              </a:rPr>
              <a:t>// our “header” file (later)</a:t>
            </a:r>
          </a:p>
        </p:txBody>
      </p:sp>
      <p:pic>
        <p:nvPicPr>
          <p:cNvPr id="9" name="Picture 8" descr="A logo showing C++" title="C++ Logo">
            <a:extLst>
              <a:ext uri="{FF2B5EF4-FFF2-40B4-BE49-F238E27FC236}">
                <a16:creationId xmlns:a16="http://schemas.microsoft.com/office/drawing/2014/main" xmlns="" id="{CB85BEC8-3642-FD44-B370-A50029440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1" y="574281"/>
            <a:ext cx="808169" cy="9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Oh no! What have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en-US" sz="3200" dirty="0"/>
              <a:t>We’ve: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created a </a:t>
            </a:r>
            <a:r>
              <a:rPr lang="en-US" sz="3200" u="sng" dirty="0"/>
              <a:t>new (complex) data type</a:t>
            </a:r>
            <a:r>
              <a:rPr lang="en-US" sz="3200" dirty="0"/>
              <a:t>!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created the “concept” of a Dog</a:t>
            </a:r>
          </a:p>
          <a:p>
            <a:pPr>
              <a:buFont typeface="Arial" charset="0"/>
              <a:buChar char="•"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don’t have any Dogs yet, </a:t>
            </a:r>
            <a:r>
              <a:rPr lang="en-US" sz="3200" u="sng" dirty="0"/>
              <a:t>just the concept</a:t>
            </a:r>
          </a:p>
        </p:txBody>
      </p:sp>
    </p:spTree>
    <p:extLst>
      <p:ext uri="{BB962C8B-B14F-4D97-AF65-F5344CB8AC3E}">
        <p14:creationId xmlns:p14="http://schemas.microsoft.com/office/powerpoint/2010/main" val="122041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Objects</a:t>
            </a:r>
            <a:endParaRPr lang="en-US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buFontTx/>
              <a:buNone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An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object: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is an entity in the real world that can be distinctly identified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might represent a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particular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dog, employee, student, etc.</a:t>
            </a:r>
          </a:p>
          <a:p>
            <a:pPr>
              <a:spcBef>
                <a:spcPts val="200"/>
              </a:spcBef>
              <a:buFont typeface="Arial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has a unique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identity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state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, and </a:t>
            </a:r>
            <a:r>
              <a:rPr lang="en-US" altLang="en-US" sz="32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behavior</a:t>
            </a:r>
            <a:r>
              <a:rPr lang="en-US" altLang="en-US" sz="32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ts val="200"/>
              </a:spcBef>
              <a:buFontTx/>
              <a:buNone/>
            </a:pPr>
            <a:endParaRPr lang="en-US" altLang="en-US" sz="1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7495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latin typeface="Calibri" charset="0"/>
              </a:rPr>
              <a:t>Object Identity, State and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An object has a unique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identity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as it represents one entity.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object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state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consists of a set of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data fields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(instance variables or properties) with their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current values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.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The object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behavior</a:t>
            </a:r>
            <a:r>
              <a:rPr lang="en-US" altLang="en-US" sz="2400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 is defined by a set of </a:t>
            </a:r>
            <a:r>
              <a:rPr lang="en-US" altLang="en-US" sz="2400" u="sng" dirty="0">
                <a:solidFill>
                  <a:schemeClr val="tx1"/>
                </a:solidFill>
                <a:ea typeface="Times New Roman" charset="0"/>
                <a:cs typeface="Times New Roman" charset="0"/>
              </a:rPr>
              <a:t>methods</a:t>
            </a:r>
          </a:p>
          <a:p>
            <a:pPr>
              <a:spcBef>
                <a:spcPts val="1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ea typeface="Times New Roman" charset="0"/>
              <a:cs typeface="Times New Roman" charset="0"/>
            </a:endParaRPr>
          </a:p>
          <a:p>
            <a:pPr>
              <a:spcBef>
                <a:spcPts val="100"/>
              </a:spcBef>
              <a:buFontTx/>
              <a:buNone/>
            </a:pPr>
            <a:endParaRPr lang="en-US" altLang="en-US" sz="900" dirty="0">
              <a:solidFill>
                <a:schemeClr val="tx1"/>
              </a:solidFill>
              <a:ea typeface="Courier New" charset="0"/>
              <a:cs typeface="Courier New" charset="0"/>
            </a:endParaRPr>
          </a:p>
          <a:p>
            <a:pPr>
              <a:spcBef>
                <a:spcPts val="100"/>
              </a:spcBef>
              <a:buFontTx/>
              <a:buNone/>
            </a:pPr>
            <a:r>
              <a:rPr lang="en-US" altLang="en-US" sz="2400" u="sng" dirty="0">
                <a:solidFill>
                  <a:schemeClr val="tx1"/>
                </a:solidFill>
                <a:ea typeface="Courier New" charset="0"/>
                <a:cs typeface="Courier New" charset="0"/>
              </a:rPr>
              <a:t>Example:</a:t>
            </a:r>
            <a:r>
              <a:rPr lang="en-US" altLang="en-US" sz="2400" dirty="0">
                <a:solidFill>
                  <a:schemeClr val="tx1"/>
                </a:solidFill>
                <a:ea typeface="Courier New" charset="0"/>
                <a:cs typeface="Courier New" charset="0"/>
              </a:rPr>
              <a:t> Class </a:t>
            </a:r>
            <a:r>
              <a:rPr lang="en-US" altLang="en-US" sz="2400" b="1" i="1" dirty="0">
                <a:solidFill>
                  <a:schemeClr val="tx1"/>
                </a:solidFill>
                <a:ea typeface="Courier New" charset="0"/>
                <a:cs typeface="Courier New" charset="0"/>
              </a:rPr>
              <a:t>Student</a:t>
            </a:r>
            <a:r>
              <a:rPr lang="en-US" altLang="en-US" sz="2400" dirty="0">
                <a:solidFill>
                  <a:schemeClr val="tx1"/>
                </a:solidFill>
                <a:ea typeface="Courier New" charset="0"/>
                <a:cs typeface="Courier New" charset="0"/>
              </a:rPr>
              <a:t> that describes individual students, such that each student has a unique ID, has his/her own state (information), and all students share same behavior (methods).</a:t>
            </a:r>
          </a:p>
        </p:txBody>
      </p:sp>
    </p:spTree>
    <p:extLst>
      <p:ext uri="{BB962C8B-B14F-4D97-AF65-F5344CB8AC3E}">
        <p14:creationId xmlns:p14="http://schemas.microsoft.com/office/powerpoint/2010/main" val="71179356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355</TotalTime>
  <Words>1582</Words>
  <Application>Microsoft Office PowerPoint</Application>
  <PresentationFormat>On-screen Show (4:3)</PresentationFormat>
  <Paragraphs>466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Arial Unicode MS</vt:lpstr>
      <vt:lpstr>Arial</vt:lpstr>
      <vt:lpstr>Arial Black</vt:lpstr>
      <vt:lpstr>Calibri</vt:lpstr>
      <vt:lpstr>Calibri Light</vt:lpstr>
      <vt:lpstr>Consolas</vt:lpstr>
      <vt:lpstr>Courier New</vt:lpstr>
      <vt:lpstr>Mangal</vt:lpstr>
      <vt:lpstr>Menlo</vt:lpstr>
      <vt:lpstr>Menlo-Regular</vt:lpstr>
      <vt:lpstr>Times</vt:lpstr>
      <vt:lpstr>Times New Roman</vt:lpstr>
      <vt:lpstr>PPT2_16to9</vt:lpstr>
      <vt:lpstr>Module 8 – Part 1 </vt:lpstr>
      <vt:lpstr>Motivation</vt:lpstr>
      <vt:lpstr>Classes</vt:lpstr>
      <vt:lpstr>The Smallest Class</vt:lpstr>
      <vt:lpstr>The Smallest Class – C# and Java</vt:lpstr>
      <vt:lpstr>The Smallest Class - C++</vt:lpstr>
      <vt:lpstr>Oh no! What have we done?</vt:lpstr>
      <vt:lpstr>Objects</vt:lpstr>
      <vt:lpstr>Object Identity, State and Behavior</vt:lpstr>
      <vt:lpstr>Example: Class Bank Account</vt:lpstr>
      <vt:lpstr>A “real life” example</vt:lpstr>
      <vt:lpstr>Step 1: The Skeleton</vt:lpstr>
      <vt:lpstr>Step 2: Add attributes</vt:lpstr>
      <vt:lpstr>Step 3: The Constructor</vt:lpstr>
      <vt:lpstr>Step 3: Designing the Constructor</vt:lpstr>
      <vt:lpstr>Step 3: The Constructor</vt:lpstr>
      <vt:lpstr>Step 4: Relax and Take a break</vt:lpstr>
      <vt:lpstr>The “Driver”</vt:lpstr>
      <vt:lpstr>Step 1: Type in the Skeleton</vt:lpstr>
      <vt:lpstr>Step 2: Declare Two Dogs</vt:lpstr>
      <vt:lpstr>The new operator</vt:lpstr>
      <vt:lpstr>Step 3: Bring j1 to Life</vt:lpstr>
      <vt:lpstr>Opens Space</vt:lpstr>
      <vt:lpstr>Data Passing</vt:lpstr>
      <vt:lpstr>Data Passing</vt:lpstr>
      <vt:lpstr>Bring j2 to Life</vt:lpstr>
      <vt:lpstr>New calls the Constructor</vt:lpstr>
      <vt:lpstr>Opens Space for j2</vt:lpstr>
      <vt:lpstr>Passes Data to the Constructor</vt:lpstr>
      <vt:lpstr>Passes Data to the Constructor</vt:lpstr>
      <vt:lpstr>Adding Eat() and Growl()</vt:lpstr>
      <vt:lpstr>PowerPoint Presentation</vt:lpstr>
      <vt:lpstr>The “.” operator</vt:lpstr>
      <vt:lpstr>Using the “.” operator</vt:lpstr>
      <vt:lpstr>What this looks like in real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Dexter Howard</cp:lastModifiedBy>
  <cp:revision>13</cp:revision>
  <dcterms:created xsi:type="dcterms:W3CDTF">2019-09-20T18:08:48Z</dcterms:created>
  <dcterms:modified xsi:type="dcterms:W3CDTF">2021-10-01T00:24:38Z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