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0"/>
  </p:notesMasterIdLst>
  <p:sldIdLst>
    <p:sldId id="256" r:id="rId2"/>
    <p:sldId id="270" r:id="rId3"/>
    <p:sldId id="257" r:id="rId4"/>
    <p:sldId id="258" r:id="rId5"/>
    <p:sldId id="273" r:id="rId6"/>
    <p:sldId id="271" r:id="rId7"/>
    <p:sldId id="272" r:id="rId8"/>
    <p:sldId id="274" r:id="rId9"/>
    <p:sldId id="275" r:id="rId10"/>
    <p:sldId id="276" r:id="rId11"/>
    <p:sldId id="306" r:id="rId12"/>
    <p:sldId id="278" r:id="rId13"/>
    <p:sldId id="280" r:id="rId14"/>
    <p:sldId id="279" r:id="rId15"/>
    <p:sldId id="281" r:id="rId16"/>
    <p:sldId id="282" r:id="rId17"/>
    <p:sldId id="283" r:id="rId18"/>
    <p:sldId id="287" r:id="rId19"/>
    <p:sldId id="284" r:id="rId20"/>
    <p:sldId id="285" r:id="rId21"/>
    <p:sldId id="286" r:id="rId22"/>
    <p:sldId id="288" r:id="rId23"/>
    <p:sldId id="300" r:id="rId24"/>
    <p:sldId id="295" r:id="rId25"/>
    <p:sldId id="291" r:id="rId26"/>
    <p:sldId id="292" r:id="rId27"/>
    <p:sldId id="289" r:id="rId28"/>
    <p:sldId id="301" r:id="rId29"/>
    <p:sldId id="307" r:id="rId30"/>
    <p:sldId id="308" r:id="rId31"/>
    <p:sldId id="309" r:id="rId32"/>
    <p:sldId id="310" r:id="rId33"/>
    <p:sldId id="311" r:id="rId34"/>
    <p:sldId id="312" r:id="rId35"/>
    <p:sldId id="313" r:id="rId36"/>
    <p:sldId id="314" r:id="rId37"/>
    <p:sldId id="315" r:id="rId38"/>
    <p:sldId id="317" r:id="rId39"/>
    <p:sldId id="318" r:id="rId40"/>
    <p:sldId id="319" r:id="rId41"/>
    <p:sldId id="320" r:id="rId42"/>
    <p:sldId id="290" r:id="rId43"/>
    <p:sldId id="294" r:id="rId44"/>
    <p:sldId id="305" r:id="rId45"/>
    <p:sldId id="297" r:id="rId46"/>
    <p:sldId id="298" r:id="rId47"/>
    <p:sldId id="321" r:id="rId48"/>
    <p:sldId id="304"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99"/>
    <p:restoredTop sz="94607"/>
  </p:normalViewPr>
  <p:slideViewPr>
    <p:cSldViewPr snapToGrid="0" snapToObjects="1">
      <p:cViewPr varScale="1">
        <p:scale>
          <a:sx n="87" d="100"/>
          <a:sy n="87" d="100"/>
        </p:scale>
        <p:origin x="14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Malcolm" userId="6fbabce8-ec94-4dd3-b118-672eb69ae1ad" providerId="ADAL" clId="{413C2CBB-5ECC-B448-B71E-F1D58494C8E1}"/>
    <pc:docChg chg="modSld">
      <pc:chgData name="Douglas Malcolm" userId="6fbabce8-ec94-4dd3-b118-672eb69ae1ad" providerId="ADAL" clId="{413C2CBB-5ECC-B448-B71E-F1D58494C8E1}" dt="2021-06-29T16:19:30.032" v="17" actId="20577"/>
      <pc:docMkLst>
        <pc:docMk/>
      </pc:docMkLst>
      <pc:sldChg chg="modSp mod">
        <pc:chgData name="Douglas Malcolm" userId="6fbabce8-ec94-4dd3-b118-672eb69ae1ad" providerId="ADAL" clId="{413C2CBB-5ECC-B448-B71E-F1D58494C8E1}" dt="2021-06-29T15:57:23.851" v="15" actId="1076"/>
        <pc:sldMkLst>
          <pc:docMk/>
          <pc:sldMk cId="357175736" sldId="256"/>
        </pc:sldMkLst>
        <pc:spChg chg="mod">
          <ac:chgData name="Douglas Malcolm" userId="6fbabce8-ec94-4dd3-b118-672eb69ae1ad" providerId="ADAL" clId="{413C2CBB-5ECC-B448-B71E-F1D58494C8E1}" dt="2021-06-29T15:57:23.851" v="15" actId="1076"/>
          <ac:spMkLst>
            <pc:docMk/>
            <pc:sldMk cId="357175736" sldId="256"/>
            <ac:spMk id="4" creationId="{00000000-0000-0000-0000-000000000000}"/>
          </ac:spMkLst>
        </pc:spChg>
      </pc:sldChg>
      <pc:sldChg chg="modSp mod">
        <pc:chgData name="Douglas Malcolm" userId="6fbabce8-ec94-4dd3-b118-672eb69ae1ad" providerId="ADAL" clId="{413C2CBB-5ECC-B448-B71E-F1D58494C8E1}" dt="2021-06-29T16:12:29.511" v="16" actId="20577"/>
        <pc:sldMkLst>
          <pc:docMk/>
          <pc:sldMk cId="344843265" sldId="283"/>
        </pc:sldMkLst>
        <pc:spChg chg="mod">
          <ac:chgData name="Douglas Malcolm" userId="6fbabce8-ec94-4dd3-b118-672eb69ae1ad" providerId="ADAL" clId="{413C2CBB-5ECC-B448-B71E-F1D58494C8E1}" dt="2021-06-29T16:12:29.511" v="16" actId="20577"/>
          <ac:spMkLst>
            <pc:docMk/>
            <pc:sldMk cId="344843265" sldId="283"/>
            <ac:spMk id="3" creationId="{00000000-0000-0000-0000-000000000000}"/>
          </ac:spMkLst>
        </pc:spChg>
      </pc:sldChg>
      <pc:sldChg chg="modSp">
        <pc:chgData name="Douglas Malcolm" userId="6fbabce8-ec94-4dd3-b118-672eb69ae1ad" providerId="ADAL" clId="{413C2CBB-5ECC-B448-B71E-F1D58494C8E1}" dt="2021-06-24T14:13:12.774" v="0"/>
        <pc:sldMkLst>
          <pc:docMk/>
          <pc:sldMk cId="1237447037" sldId="284"/>
        </pc:sldMkLst>
        <pc:spChg chg="mod">
          <ac:chgData name="Douglas Malcolm" userId="6fbabce8-ec94-4dd3-b118-672eb69ae1ad" providerId="ADAL" clId="{413C2CBB-5ECC-B448-B71E-F1D58494C8E1}" dt="2021-06-24T14:13:12.774" v="0"/>
          <ac:spMkLst>
            <pc:docMk/>
            <pc:sldMk cId="1237447037" sldId="284"/>
            <ac:spMk id="3" creationId="{00000000-0000-0000-0000-000000000000}"/>
          </ac:spMkLst>
        </pc:spChg>
      </pc:sldChg>
      <pc:sldChg chg="modSp">
        <pc:chgData name="Douglas Malcolm" userId="6fbabce8-ec94-4dd3-b118-672eb69ae1ad" providerId="ADAL" clId="{413C2CBB-5ECC-B448-B71E-F1D58494C8E1}" dt="2021-06-24T14:13:12.774" v="0"/>
        <pc:sldMkLst>
          <pc:docMk/>
          <pc:sldMk cId="2497253572" sldId="285"/>
        </pc:sldMkLst>
        <pc:spChg chg="mod">
          <ac:chgData name="Douglas Malcolm" userId="6fbabce8-ec94-4dd3-b118-672eb69ae1ad" providerId="ADAL" clId="{413C2CBB-5ECC-B448-B71E-F1D58494C8E1}" dt="2021-06-24T14:13:12.774" v="0"/>
          <ac:spMkLst>
            <pc:docMk/>
            <pc:sldMk cId="2497253572" sldId="285"/>
            <ac:spMk id="3" creationId="{00000000-0000-0000-0000-000000000000}"/>
          </ac:spMkLst>
        </pc:spChg>
      </pc:sldChg>
      <pc:sldChg chg="modSp">
        <pc:chgData name="Douglas Malcolm" userId="6fbabce8-ec94-4dd3-b118-672eb69ae1ad" providerId="ADAL" clId="{413C2CBB-5ECC-B448-B71E-F1D58494C8E1}" dt="2021-06-24T14:13:12.774" v="0"/>
        <pc:sldMkLst>
          <pc:docMk/>
          <pc:sldMk cId="4082306808" sldId="286"/>
        </pc:sldMkLst>
        <pc:spChg chg="mod">
          <ac:chgData name="Douglas Malcolm" userId="6fbabce8-ec94-4dd3-b118-672eb69ae1ad" providerId="ADAL" clId="{413C2CBB-5ECC-B448-B71E-F1D58494C8E1}" dt="2021-06-24T14:13:12.774" v="0"/>
          <ac:spMkLst>
            <pc:docMk/>
            <pc:sldMk cId="4082306808" sldId="286"/>
            <ac:spMk id="3" creationId="{00000000-0000-0000-0000-000000000000}"/>
          </ac:spMkLst>
        </pc:spChg>
      </pc:sldChg>
      <pc:sldChg chg="modSp">
        <pc:chgData name="Douglas Malcolm" userId="6fbabce8-ec94-4dd3-b118-672eb69ae1ad" providerId="ADAL" clId="{413C2CBB-5ECC-B448-B71E-F1D58494C8E1}" dt="2021-06-24T14:13:12.774" v="0"/>
        <pc:sldMkLst>
          <pc:docMk/>
          <pc:sldMk cId="3564355797" sldId="287"/>
        </pc:sldMkLst>
        <pc:spChg chg="mod">
          <ac:chgData name="Douglas Malcolm" userId="6fbabce8-ec94-4dd3-b118-672eb69ae1ad" providerId="ADAL" clId="{413C2CBB-5ECC-B448-B71E-F1D58494C8E1}" dt="2021-06-24T14:13:12.774" v="0"/>
          <ac:spMkLst>
            <pc:docMk/>
            <pc:sldMk cId="3564355797" sldId="287"/>
            <ac:spMk id="3" creationId="{00000000-0000-0000-0000-000000000000}"/>
          </ac:spMkLst>
        </pc:spChg>
      </pc:sldChg>
      <pc:sldChg chg="modSp">
        <pc:chgData name="Douglas Malcolm" userId="6fbabce8-ec94-4dd3-b118-672eb69ae1ad" providerId="ADAL" clId="{413C2CBB-5ECC-B448-B71E-F1D58494C8E1}" dt="2021-06-24T14:13:12.774" v="0"/>
        <pc:sldMkLst>
          <pc:docMk/>
          <pc:sldMk cId="4164755764" sldId="291"/>
        </pc:sldMkLst>
        <pc:spChg chg="mod">
          <ac:chgData name="Douglas Malcolm" userId="6fbabce8-ec94-4dd3-b118-672eb69ae1ad" providerId="ADAL" clId="{413C2CBB-5ECC-B448-B71E-F1D58494C8E1}" dt="2021-06-24T14:13:12.774" v="0"/>
          <ac:spMkLst>
            <pc:docMk/>
            <pc:sldMk cId="4164755764" sldId="291"/>
            <ac:spMk id="3" creationId="{00000000-0000-0000-0000-000000000000}"/>
          </ac:spMkLst>
        </pc:spChg>
      </pc:sldChg>
      <pc:sldChg chg="modSp">
        <pc:chgData name="Douglas Malcolm" userId="6fbabce8-ec94-4dd3-b118-672eb69ae1ad" providerId="ADAL" clId="{413C2CBB-5ECC-B448-B71E-F1D58494C8E1}" dt="2021-06-24T14:13:12.774" v="0"/>
        <pc:sldMkLst>
          <pc:docMk/>
          <pc:sldMk cId="2081234800" sldId="292"/>
        </pc:sldMkLst>
        <pc:spChg chg="mod">
          <ac:chgData name="Douglas Malcolm" userId="6fbabce8-ec94-4dd3-b118-672eb69ae1ad" providerId="ADAL" clId="{413C2CBB-5ECC-B448-B71E-F1D58494C8E1}" dt="2021-06-24T14:13:12.774" v="0"/>
          <ac:spMkLst>
            <pc:docMk/>
            <pc:sldMk cId="2081234800" sldId="292"/>
            <ac:spMk id="3" creationId="{00000000-0000-0000-0000-000000000000}"/>
          </ac:spMkLst>
        </pc:spChg>
      </pc:sldChg>
      <pc:sldChg chg="modSp mod">
        <pc:chgData name="Douglas Malcolm" userId="6fbabce8-ec94-4dd3-b118-672eb69ae1ad" providerId="ADAL" clId="{413C2CBB-5ECC-B448-B71E-F1D58494C8E1}" dt="2021-06-29T16:19:30.032" v="17" actId="20577"/>
        <pc:sldMkLst>
          <pc:docMk/>
          <pc:sldMk cId="2341506122" sldId="295"/>
        </pc:sldMkLst>
        <pc:spChg chg="mod">
          <ac:chgData name="Douglas Malcolm" userId="6fbabce8-ec94-4dd3-b118-672eb69ae1ad" providerId="ADAL" clId="{413C2CBB-5ECC-B448-B71E-F1D58494C8E1}" dt="2021-06-29T16:19:30.032" v="17" actId="20577"/>
          <ac:spMkLst>
            <pc:docMk/>
            <pc:sldMk cId="2341506122" sldId="295"/>
            <ac:spMk id="3" creationId="{00000000-0000-0000-0000-000000000000}"/>
          </ac:spMkLst>
        </pc:spChg>
      </pc:sldChg>
      <pc:sldChg chg="modSp">
        <pc:chgData name="Douglas Malcolm" userId="6fbabce8-ec94-4dd3-b118-672eb69ae1ad" providerId="ADAL" clId="{413C2CBB-5ECC-B448-B71E-F1D58494C8E1}" dt="2021-06-24T14:13:12.774" v="0"/>
        <pc:sldMkLst>
          <pc:docMk/>
          <pc:sldMk cId="4055567702" sldId="300"/>
        </pc:sldMkLst>
        <pc:spChg chg="mod">
          <ac:chgData name="Douglas Malcolm" userId="6fbabce8-ec94-4dd3-b118-672eb69ae1ad" providerId="ADAL" clId="{413C2CBB-5ECC-B448-B71E-F1D58494C8E1}" dt="2021-06-24T14:13:12.774" v="0"/>
          <ac:spMkLst>
            <pc:docMk/>
            <pc:sldMk cId="4055567702" sldId="300"/>
            <ac:spMk id="6" creationId="{00000000-0000-0000-0000-000000000000}"/>
          </ac:spMkLst>
        </pc:spChg>
      </pc:sldChg>
      <pc:sldChg chg="modSp">
        <pc:chgData name="Douglas Malcolm" userId="6fbabce8-ec94-4dd3-b118-672eb69ae1ad" providerId="ADAL" clId="{413C2CBB-5ECC-B448-B71E-F1D58494C8E1}" dt="2021-06-24T14:13:12.774" v="0"/>
        <pc:sldMkLst>
          <pc:docMk/>
          <pc:sldMk cId="3295252850" sldId="301"/>
        </pc:sldMkLst>
        <pc:spChg chg="mod">
          <ac:chgData name="Douglas Malcolm" userId="6fbabce8-ec94-4dd3-b118-672eb69ae1ad" providerId="ADAL" clId="{413C2CBB-5ECC-B448-B71E-F1D58494C8E1}" dt="2021-06-24T14:13:12.774" v="0"/>
          <ac:spMkLst>
            <pc:docMk/>
            <pc:sldMk cId="3295252850" sldId="301"/>
            <ac:spMk id="6" creationId="{00000000-0000-0000-0000-000000000000}"/>
          </ac:spMkLst>
        </pc:spChg>
      </pc:sldChg>
      <pc:sldChg chg="modSp">
        <pc:chgData name="Douglas Malcolm" userId="6fbabce8-ec94-4dd3-b118-672eb69ae1ad" providerId="ADAL" clId="{413C2CBB-5ECC-B448-B71E-F1D58494C8E1}" dt="2021-06-24T14:13:12.774" v="0"/>
        <pc:sldMkLst>
          <pc:docMk/>
          <pc:sldMk cId="2940803469" sldId="314"/>
        </pc:sldMkLst>
        <pc:spChg chg="mod">
          <ac:chgData name="Douglas Malcolm" userId="6fbabce8-ec94-4dd3-b118-672eb69ae1ad" providerId="ADAL" clId="{413C2CBB-5ECC-B448-B71E-F1D58494C8E1}" dt="2021-06-24T14:13:12.774" v="0"/>
          <ac:spMkLst>
            <pc:docMk/>
            <pc:sldMk cId="2940803469" sldId="314"/>
            <ac:spMk id="3" creationId="{00000000-0000-0000-0000-000000000000}"/>
          </ac:spMkLst>
        </pc:spChg>
      </pc:sldChg>
      <pc:sldChg chg="modSp">
        <pc:chgData name="Douglas Malcolm" userId="6fbabce8-ec94-4dd3-b118-672eb69ae1ad" providerId="ADAL" clId="{413C2CBB-5ECC-B448-B71E-F1D58494C8E1}" dt="2021-06-24T14:13:12.774" v="0"/>
        <pc:sldMkLst>
          <pc:docMk/>
          <pc:sldMk cId="2916319532" sldId="315"/>
        </pc:sldMkLst>
        <pc:spChg chg="mod">
          <ac:chgData name="Douglas Malcolm" userId="6fbabce8-ec94-4dd3-b118-672eb69ae1ad" providerId="ADAL" clId="{413C2CBB-5ECC-B448-B71E-F1D58494C8E1}" dt="2021-06-24T14:13:12.774" v="0"/>
          <ac:spMkLst>
            <pc:docMk/>
            <pc:sldMk cId="2916319532" sldId="315"/>
            <ac:spMk id="3" creationId="{00000000-0000-0000-0000-000000000000}"/>
          </ac:spMkLst>
        </pc:spChg>
      </pc:sldChg>
      <pc:sldChg chg="modSp">
        <pc:chgData name="Douglas Malcolm" userId="6fbabce8-ec94-4dd3-b118-672eb69ae1ad" providerId="ADAL" clId="{413C2CBB-5ECC-B448-B71E-F1D58494C8E1}" dt="2021-06-24T14:13:12.774" v="0"/>
        <pc:sldMkLst>
          <pc:docMk/>
          <pc:sldMk cId="3460616222" sldId="317"/>
        </pc:sldMkLst>
        <pc:spChg chg="mod">
          <ac:chgData name="Douglas Malcolm" userId="6fbabce8-ec94-4dd3-b118-672eb69ae1ad" providerId="ADAL" clId="{413C2CBB-5ECC-B448-B71E-F1D58494C8E1}" dt="2021-06-24T14:13:12.774" v="0"/>
          <ac:spMkLst>
            <pc:docMk/>
            <pc:sldMk cId="3460616222" sldId="317"/>
            <ac:spMk id="3" creationId="{00000000-0000-0000-0000-000000000000}"/>
          </ac:spMkLst>
        </pc:spChg>
      </pc:sldChg>
      <pc:sldChg chg="modSp">
        <pc:chgData name="Douglas Malcolm" userId="6fbabce8-ec94-4dd3-b118-672eb69ae1ad" providerId="ADAL" clId="{413C2CBB-5ECC-B448-B71E-F1D58494C8E1}" dt="2021-06-24T14:13:12.774" v="0"/>
        <pc:sldMkLst>
          <pc:docMk/>
          <pc:sldMk cId="2272157640" sldId="318"/>
        </pc:sldMkLst>
        <pc:spChg chg="mod">
          <ac:chgData name="Douglas Malcolm" userId="6fbabce8-ec94-4dd3-b118-672eb69ae1ad" providerId="ADAL" clId="{413C2CBB-5ECC-B448-B71E-F1D58494C8E1}" dt="2021-06-24T14:13:12.774" v="0"/>
          <ac:spMkLst>
            <pc:docMk/>
            <pc:sldMk cId="2272157640" sldId="318"/>
            <ac:spMk id="3" creationId="{00000000-0000-0000-0000-000000000000}"/>
          </ac:spMkLst>
        </pc:spChg>
      </pc:sldChg>
    </pc:docChg>
  </pc:docChgLst>
  <pc:docChgLst>
    <pc:chgData name="Douglas Malcolm" userId="6fbabce8-ec94-4dd3-b118-672eb69ae1ad" providerId="ADAL" clId="{6E35E440-EED8-A64C-A758-AA58937E4C3B}"/>
    <pc:docChg chg="custSel addSld modSld">
      <pc:chgData name="Douglas Malcolm" userId="6fbabce8-ec94-4dd3-b118-672eb69ae1ad" providerId="ADAL" clId="{6E35E440-EED8-A64C-A758-AA58937E4C3B}" dt="2021-12-01T15:22:19.238" v="457" actId="20577"/>
      <pc:docMkLst>
        <pc:docMk/>
      </pc:docMkLst>
      <pc:sldChg chg="delSp modSp mod">
        <pc:chgData name="Douglas Malcolm" userId="6fbabce8-ec94-4dd3-b118-672eb69ae1ad" providerId="ADAL" clId="{6E35E440-EED8-A64C-A758-AA58937E4C3B}" dt="2021-11-29T15:32:01.795" v="3" actId="20577"/>
        <pc:sldMkLst>
          <pc:docMk/>
          <pc:sldMk cId="357175736" sldId="256"/>
        </pc:sldMkLst>
        <pc:spChg chg="del mod">
          <ac:chgData name="Douglas Malcolm" userId="6fbabce8-ec94-4dd3-b118-672eb69ae1ad" providerId="ADAL" clId="{6E35E440-EED8-A64C-A758-AA58937E4C3B}" dt="2021-11-29T15:31:06.153" v="1" actId="478"/>
          <ac:spMkLst>
            <pc:docMk/>
            <pc:sldMk cId="357175736" sldId="256"/>
            <ac:spMk id="4" creationId="{00000000-0000-0000-0000-000000000000}"/>
          </ac:spMkLst>
        </pc:spChg>
        <pc:spChg chg="mod">
          <ac:chgData name="Douglas Malcolm" userId="6fbabce8-ec94-4dd3-b118-672eb69ae1ad" providerId="ADAL" clId="{6E35E440-EED8-A64C-A758-AA58937E4C3B}" dt="2021-11-29T15:32:01.795" v="3" actId="20577"/>
          <ac:spMkLst>
            <pc:docMk/>
            <pc:sldMk cId="357175736" sldId="256"/>
            <ac:spMk id="5" creationId="{00000000-0000-0000-0000-000000000000}"/>
          </ac:spMkLst>
        </pc:spChg>
      </pc:sldChg>
      <pc:sldChg chg="modSp mod">
        <pc:chgData name="Douglas Malcolm" userId="6fbabce8-ec94-4dd3-b118-672eb69ae1ad" providerId="ADAL" clId="{6E35E440-EED8-A64C-A758-AA58937E4C3B}" dt="2021-11-29T16:08:01.539" v="11" actId="20577"/>
        <pc:sldMkLst>
          <pc:docMk/>
          <pc:sldMk cId="1548723805" sldId="280"/>
        </pc:sldMkLst>
        <pc:spChg chg="mod">
          <ac:chgData name="Douglas Malcolm" userId="6fbabce8-ec94-4dd3-b118-672eb69ae1ad" providerId="ADAL" clId="{6E35E440-EED8-A64C-A758-AA58937E4C3B}" dt="2021-11-29T16:08:01.539" v="11" actId="20577"/>
          <ac:spMkLst>
            <pc:docMk/>
            <pc:sldMk cId="1548723805" sldId="280"/>
            <ac:spMk id="3" creationId="{00000000-0000-0000-0000-000000000000}"/>
          </ac:spMkLst>
        </pc:spChg>
      </pc:sldChg>
      <pc:sldChg chg="modSp mod">
        <pc:chgData name="Douglas Malcolm" userId="6fbabce8-ec94-4dd3-b118-672eb69ae1ad" providerId="ADAL" clId="{6E35E440-EED8-A64C-A758-AA58937E4C3B}" dt="2021-11-29T16:10:40.287" v="23" actId="20577"/>
        <pc:sldMkLst>
          <pc:docMk/>
          <pc:sldMk cId="377155373" sldId="281"/>
        </pc:sldMkLst>
        <pc:spChg chg="mod">
          <ac:chgData name="Douglas Malcolm" userId="6fbabce8-ec94-4dd3-b118-672eb69ae1ad" providerId="ADAL" clId="{6E35E440-EED8-A64C-A758-AA58937E4C3B}" dt="2021-11-29T16:10:40.287" v="23" actId="20577"/>
          <ac:spMkLst>
            <pc:docMk/>
            <pc:sldMk cId="377155373" sldId="281"/>
            <ac:spMk id="2" creationId="{00000000-0000-0000-0000-000000000000}"/>
          </ac:spMkLst>
        </pc:spChg>
      </pc:sldChg>
      <pc:sldChg chg="modSp mod">
        <pc:chgData name="Douglas Malcolm" userId="6fbabce8-ec94-4dd3-b118-672eb69ae1ad" providerId="ADAL" clId="{6E35E440-EED8-A64C-A758-AA58937E4C3B}" dt="2021-12-01T13:55:21.796" v="186" actId="20577"/>
        <pc:sldMkLst>
          <pc:docMk/>
          <pc:sldMk cId="2497253572" sldId="285"/>
        </pc:sldMkLst>
        <pc:spChg chg="mod">
          <ac:chgData name="Douglas Malcolm" userId="6fbabce8-ec94-4dd3-b118-672eb69ae1ad" providerId="ADAL" clId="{6E35E440-EED8-A64C-A758-AA58937E4C3B}" dt="2021-12-01T13:55:21.796" v="186" actId="20577"/>
          <ac:spMkLst>
            <pc:docMk/>
            <pc:sldMk cId="2497253572" sldId="285"/>
            <ac:spMk id="2" creationId="{00000000-0000-0000-0000-000000000000}"/>
          </ac:spMkLst>
        </pc:spChg>
      </pc:sldChg>
      <pc:sldChg chg="modSp mod">
        <pc:chgData name="Douglas Malcolm" userId="6fbabce8-ec94-4dd3-b118-672eb69ae1ad" providerId="ADAL" clId="{6E35E440-EED8-A64C-A758-AA58937E4C3B}" dt="2021-12-01T13:55:47.199" v="202" actId="20577"/>
        <pc:sldMkLst>
          <pc:docMk/>
          <pc:sldMk cId="1547077064" sldId="297"/>
        </pc:sldMkLst>
        <pc:spChg chg="mod">
          <ac:chgData name="Douglas Malcolm" userId="6fbabce8-ec94-4dd3-b118-672eb69ae1ad" providerId="ADAL" clId="{6E35E440-EED8-A64C-A758-AA58937E4C3B}" dt="2021-12-01T13:55:47.199" v="202" actId="20577"/>
          <ac:spMkLst>
            <pc:docMk/>
            <pc:sldMk cId="1547077064" sldId="297"/>
            <ac:spMk id="3" creationId="{00000000-0000-0000-0000-000000000000}"/>
          </ac:spMkLst>
        </pc:spChg>
      </pc:sldChg>
      <pc:sldChg chg="modSp mod">
        <pc:chgData name="Douglas Malcolm" userId="6fbabce8-ec94-4dd3-b118-672eb69ae1ad" providerId="ADAL" clId="{6E35E440-EED8-A64C-A758-AA58937E4C3B}" dt="2021-12-01T15:20:54.988" v="326" actId="20577"/>
        <pc:sldMkLst>
          <pc:docMk/>
          <pc:sldMk cId="3325917756" sldId="298"/>
        </pc:sldMkLst>
        <pc:spChg chg="mod">
          <ac:chgData name="Douglas Malcolm" userId="6fbabce8-ec94-4dd3-b118-672eb69ae1ad" providerId="ADAL" clId="{6E35E440-EED8-A64C-A758-AA58937E4C3B}" dt="2021-12-01T15:20:54.988" v="326" actId="20577"/>
          <ac:spMkLst>
            <pc:docMk/>
            <pc:sldMk cId="3325917756" sldId="298"/>
            <ac:spMk id="3" creationId="{00000000-0000-0000-0000-000000000000}"/>
          </ac:spMkLst>
        </pc:spChg>
      </pc:sldChg>
      <pc:sldChg chg="modSp mod">
        <pc:chgData name="Douglas Malcolm" userId="6fbabce8-ec94-4dd3-b118-672eb69ae1ad" providerId="ADAL" clId="{6E35E440-EED8-A64C-A758-AA58937E4C3B}" dt="2021-12-01T13:54:17.722" v="179" actId="20577"/>
        <pc:sldMkLst>
          <pc:docMk/>
          <pc:sldMk cId="4055567702" sldId="300"/>
        </pc:sldMkLst>
        <pc:spChg chg="mod">
          <ac:chgData name="Douglas Malcolm" userId="6fbabce8-ec94-4dd3-b118-672eb69ae1ad" providerId="ADAL" clId="{6E35E440-EED8-A64C-A758-AA58937E4C3B}" dt="2021-12-01T13:54:17.722" v="179" actId="20577"/>
          <ac:spMkLst>
            <pc:docMk/>
            <pc:sldMk cId="4055567702" sldId="300"/>
            <ac:spMk id="6" creationId="{00000000-0000-0000-0000-000000000000}"/>
          </ac:spMkLst>
        </pc:spChg>
      </pc:sldChg>
      <pc:sldChg chg="modSp mod">
        <pc:chgData name="Douglas Malcolm" userId="6fbabce8-ec94-4dd3-b118-672eb69ae1ad" providerId="ADAL" clId="{6E35E440-EED8-A64C-A758-AA58937E4C3B}" dt="2021-11-29T16:32:30.128" v="47" actId="20577"/>
        <pc:sldMkLst>
          <pc:docMk/>
          <pc:sldMk cId="4280558903" sldId="305"/>
        </pc:sldMkLst>
        <pc:spChg chg="mod">
          <ac:chgData name="Douglas Malcolm" userId="6fbabce8-ec94-4dd3-b118-672eb69ae1ad" providerId="ADAL" clId="{6E35E440-EED8-A64C-A758-AA58937E4C3B}" dt="2021-11-29T16:32:30.128" v="47" actId="20577"/>
          <ac:spMkLst>
            <pc:docMk/>
            <pc:sldMk cId="4280558903" sldId="305"/>
            <ac:spMk id="3" creationId="{00000000-0000-0000-0000-000000000000}"/>
          </ac:spMkLst>
        </pc:spChg>
      </pc:sldChg>
      <pc:sldChg chg="modSp mod">
        <pc:chgData name="Douglas Malcolm" userId="6fbabce8-ec94-4dd3-b118-672eb69ae1ad" providerId="ADAL" clId="{6E35E440-EED8-A64C-A758-AA58937E4C3B}" dt="2021-11-29T16:22:48.236" v="24" actId="20577"/>
        <pc:sldMkLst>
          <pc:docMk/>
          <pc:sldMk cId="677146751" sldId="307"/>
        </pc:sldMkLst>
        <pc:spChg chg="mod">
          <ac:chgData name="Douglas Malcolm" userId="6fbabce8-ec94-4dd3-b118-672eb69ae1ad" providerId="ADAL" clId="{6E35E440-EED8-A64C-A758-AA58937E4C3B}" dt="2021-11-29T16:22:48.236" v="24" actId="20577"/>
          <ac:spMkLst>
            <pc:docMk/>
            <pc:sldMk cId="677146751" sldId="307"/>
            <ac:spMk id="3" creationId="{00000000-0000-0000-0000-000000000000}"/>
          </ac:spMkLst>
        </pc:spChg>
      </pc:sldChg>
      <pc:sldChg chg="modSp mod">
        <pc:chgData name="Douglas Malcolm" userId="6fbabce8-ec94-4dd3-b118-672eb69ae1ad" providerId="ADAL" clId="{6E35E440-EED8-A64C-A758-AA58937E4C3B}" dt="2021-11-29T16:24:56.896" v="30" actId="20577"/>
        <pc:sldMkLst>
          <pc:docMk/>
          <pc:sldMk cId="3078783335" sldId="311"/>
        </pc:sldMkLst>
        <pc:spChg chg="mod">
          <ac:chgData name="Douglas Malcolm" userId="6fbabce8-ec94-4dd3-b118-672eb69ae1ad" providerId="ADAL" clId="{6E35E440-EED8-A64C-A758-AA58937E4C3B}" dt="2021-11-29T16:24:56.896" v="30" actId="20577"/>
          <ac:spMkLst>
            <pc:docMk/>
            <pc:sldMk cId="3078783335" sldId="311"/>
            <ac:spMk id="3" creationId="{00000000-0000-0000-0000-000000000000}"/>
          </ac:spMkLst>
        </pc:spChg>
      </pc:sldChg>
      <pc:sldChg chg="modSp add mod">
        <pc:chgData name="Douglas Malcolm" userId="6fbabce8-ec94-4dd3-b118-672eb69ae1ad" providerId="ADAL" clId="{6E35E440-EED8-A64C-A758-AA58937E4C3B}" dt="2021-12-01T15:22:19.238" v="457" actId="20577"/>
        <pc:sldMkLst>
          <pc:docMk/>
          <pc:sldMk cId="3848182821" sldId="321"/>
        </pc:sldMkLst>
        <pc:spChg chg="mod">
          <ac:chgData name="Douglas Malcolm" userId="6fbabce8-ec94-4dd3-b118-672eb69ae1ad" providerId="ADAL" clId="{6E35E440-EED8-A64C-A758-AA58937E4C3B}" dt="2021-12-01T15:22:19.238" v="457" actId="20577"/>
          <ac:spMkLst>
            <pc:docMk/>
            <pc:sldMk cId="3848182821" sldId="321"/>
            <ac:spMk id="3" creationId="{00000000-0000-0000-0000-000000000000}"/>
          </ac:spMkLst>
        </pc:spChg>
      </pc:sldChg>
    </pc:docChg>
  </pc:docChgLst>
  <pc:docChgLst>
    <pc:chgData name="Douglas Malcolm" userId="6fbabce8-ec94-4dd3-b118-672eb69ae1ad" providerId="ADAL" clId="{AFE23727-F471-CE40-9F40-B4E84B42C8C1}"/>
    <pc:docChg chg="undo custSel addSld delSld modSld sldOrd">
      <pc:chgData name="Douglas Malcolm" userId="6fbabce8-ec94-4dd3-b118-672eb69ae1ad" providerId="ADAL" clId="{AFE23727-F471-CE40-9F40-B4E84B42C8C1}" dt="2021-09-20T14:57:46.367" v="85" actId="20577"/>
      <pc:docMkLst>
        <pc:docMk/>
      </pc:docMkLst>
      <pc:sldChg chg="modSp mod">
        <pc:chgData name="Douglas Malcolm" userId="6fbabce8-ec94-4dd3-b118-672eb69ae1ad" providerId="ADAL" clId="{AFE23727-F471-CE40-9F40-B4E84B42C8C1}" dt="2021-09-20T14:51:15.054" v="8" actId="20577"/>
        <pc:sldMkLst>
          <pc:docMk/>
          <pc:sldMk cId="357175736" sldId="256"/>
        </pc:sldMkLst>
        <pc:spChg chg="mod">
          <ac:chgData name="Douglas Malcolm" userId="6fbabce8-ec94-4dd3-b118-672eb69ae1ad" providerId="ADAL" clId="{AFE23727-F471-CE40-9F40-B4E84B42C8C1}" dt="2021-09-20T14:51:15.054" v="8" actId="20577"/>
          <ac:spMkLst>
            <pc:docMk/>
            <pc:sldMk cId="357175736" sldId="256"/>
            <ac:spMk id="4" creationId="{00000000-0000-0000-0000-000000000000}"/>
          </ac:spMkLst>
        </pc:spChg>
      </pc:sldChg>
      <pc:sldChg chg="add">
        <pc:chgData name="Douglas Malcolm" userId="6fbabce8-ec94-4dd3-b118-672eb69ae1ad" providerId="ADAL" clId="{AFE23727-F471-CE40-9F40-B4E84B42C8C1}" dt="2021-09-20T14:53:16.450" v="26"/>
        <pc:sldMkLst>
          <pc:docMk/>
          <pc:sldMk cId="2601730534" sldId="290"/>
        </pc:sldMkLst>
      </pc:sldChg>
      <pc:sldChg chg="add">
        <pc:chgData name="Douglas Malcolm" userId="6fbabce8-ec94-4dd3-b118-672eb69ae1ad" providerId="ADAL" clId="{AFE23727-F471-CE40-9F40-B4E84B42C8C1}" dt="2021-09-20T14:53:20.029" v="27"/>
        <pc:sldMkLst>
          <pc:docMk/>
          <pc:sldMk cId="921961096" sldId="294"/>
        </pc:sldMkLst>
      </pc:sldChg>
      <pc:sldChg chg="add ord">
        <pc:chgData name="Douglas Malcolm" userId="6fbabce8-ec94-4dd3-b118-672eb69ae1ad" providerId="ADAL" clId="{AFE23727-F471-CE40-9F40-B4E84B42C8C1}" dt="2021-09-20T14:53:50.358" v="31" actId="20578"/>
        <pc:sldMkLst>
          <pc:docMk/>
          <pc:sldMk cId="1547077064" sldId="297"/>
        </pc:sldMkLst>
      </pc:sldChg>
      <pc:sldChg chg="add">
        <pc:chgData name="Douglas Malcolm" userId="6fbabce8-ec94-4dd3-b118-672eb69ae1ad" providerId="ADAL" clId="{AFE23727-F471-CE40-9F40-B4E84B42C8C1}" dt="2021-09-20T14:53:42.403" v="30"/>
        <pc:sldMkLst>
          <pc:docMk/>
          <pc:sldMk cId="3325917756" sldId="298"/>
        </pc:sldMkLst>
      </pc:sldChg>
      <pc:sldChg chg="add">
        <pc:chgData name="Douglas Malcolm" userId="6fbabce8-ec94-4dd3-b118-672eb69ae1ad" providerId="ADAL" clId="{AFE23727-F471-CE40-9F40-B4E84B42C8C1}" dt="2021-09-20T14:53:31.958" v="28"/>
        <pc:sldMkLst>
          <pc:docMk/>
          <pc:sldMk cId="4280558903" sldId="305"/>
        </pc:sldMkLst>
      </pc:sldChg>
      <pc:sldChg chg="addSp delSp modSp mod">
        <pc:chgData name="Douglas Malcolm" userId="6fbabce8-ec94-4dd3-b118-672eb69ae1ad" providerId="ADAL" clId="{AFE23727-F471-CE40-9F40-B4E84B42C8C1}" dt="2021-09-20T14:57:46.367" v="85" actId="20577"/>
        <pc:sldMkLst>
          <pc:docMk/>
          <pc:sldMk cId="677146751" sldId="307"/>
        </pc:sldMkLst>
        <pc:spChg chg="mod">
          <ac:chgData name="Douglas Malcolm" userId="6fbabce8-ec94-4dd3-b118-672eb69ae1ad" providerId="ADAL" clId="{AFE23727-F471-CE40-9F40-B4E84B42C8C1}" dt="2021-09-20T14:57:46.367" v="85" actId="20577"/>
          <ac:spMkLst>
            <pc:docMk/>
            <pc:sldMk cId="677146751" sldId="307"/>
            <ac:spMk id="2" creationId="{00000000-0000-0000-0000-000000000000}"/>
          </ac:spMkLst>
        </pc:spChg>
        <pc:spChg chg="add del mod">
          <ac:chgData name="Douglas Malcolm" userId="6fbabce8-ec94-4dd3-b118-672eb69ae1ad" providerId="ADAL" clId="{AFE23727-F471-CE40-9F40-B4E84B42C8C1}" dt="2021-09-20T14:57:39.708" v="71"/>
          <ac:spMkLst>
            <pc:docMk/>
            <pc:sldMk cId="677146751" sldId="307"/>
            <ac:spMk id="4" creationId="{71961A83-9165-424B-8427-5631DC73D3C5}"/>
          </ac:spMkLst>
        </pc:spChg>
      </pc:sldChg>
      <pc:sldChg chg="modSp mod">
        <pc:chgData name="Douglas Malcolm" userId="6fbabce8-ec94-4dd3-b118-672eb69ae1ad" providerId="ADAL" clId="{AFE23727-F471-CE40-9F40-B4E84B42C8C1}" dt="2021-09-20T14:52:17.968" v="19" actId="6549"/>
        <pc:sldMkLst>
          <pc:docMk/>
          <pc:sldMk cId="3819390385" sldId="313"/>
        </pc:sldMkLst>
        <pc:spChg chg="mod">
          <ac:chgData name="Douglas Malcolm" userId="6fbabce8-ec94-4dd3-b118-672eb69ae1ad" providerId="ADAL" clId="{AFE23727-F471-CE40-9F40-B4E84B42C8C1}" dt="2021-09-20T14:52:17.968" v="19" actId="6549"/>
          <ac:spMkLst>
            <pc:docMk/>
            <pc:sldMk cId="3819390385" sldId="313"/>
            <ac:spMk id="2" creationId="{00000000-0000-0000-0000-000000000000}"/>
          </ac:spMkLst>
        </pc:spChg>
      </pc:sldChg>
      <pc:sldChg chg="modSp add mod">
        <pc:chgData name="Douglas Malcolm" userId="6fbabce8-ec94-4dd3-b118-672eb69ae1ad" providerId="ADAL" clId="{AFE23727-F471-CE40-9F40-B4E84B42C8C1}" dt="2021-09-20T14:55:13.470" v="33" actId="20577"/>
        <pc:sldMkLst>
          <pc:docMk/>
          <pc:sldMk cId="2419706187" sldId="319"/>
        </pc:sldMkLst>
        <pc:spChg chg="mod">
          <ac:chgData name="Douglas Malcolm" userId="6fbabce8-ec94-4dd3-b118-672eb69ae1ad" providerId="ADAL" clId="{AFE23727-F471-CE40-9F40-B4E84B42C8C1}" dt="2021-09-20T14:55:13.470" v="33" actId="20577"/>
          <ac:spMkLst>
            <pc:docMk/>
            <pc:sldMk cId="2419706187" sldId="319"/>
            <ac:spMk id="2" creationId="{00000000-0000-0000-0000-000000000000}"/>
          </ac:spMkLst>
        </pc:spChg>
      </pc:sldChg>
      <pc:sldChg chg="add">
        <pc:chgData name="Douglas Malcolm" userId="6fbabce8-ec94-4dd3-b118-672eb69ae1ad" providerId="ADAL" clId="{AFE23727-F471-CE40-9F40-B4E84B42C8C1}" dt="2021-09-20T14:53:12.173" v="25"/>
        <pc:sldMkLst>
          <pc:docMk/>
          <pc:sldMk cId="1839047065" sldId="320"/>
        </pc:sldMkLst>
      </pc:sldChg>
      <pc:sldChg chg="add del">
        <pc:chgData name="Douglas Malcolm" userId="6fbabce8-ec94-4dd3-b118-672eb69ae1ad" providerId="ADAL" clId="{AFE23727-F471-CE40-9F40-B4E84B42C8C1}" dt="2021-09-20T14:52:58.237" v="23" actId="2696"/>
        <pc:sldMkLst>
          <pc:docMk/>
          <pc:sldMk cId="2187942375" sldId="320"/>
        </pc:sldMkLst>
      </pc:sldChg>
      <pc:sldChg chg="add del">
        <pc:chgData name="Douglas Malcolm" userId="6fbabce8-ec94-4dd3-b118-672eb69ae1ad" providerId="ADAL" clId="{AFE23727-F471-CE40-9F40-B4E84B42C8C1}" dt="2021-09-20T14:53:06.665" v="24" actId="2696"/>
        <pc:sldMkLst>
          <pc:docMk/>
          <pc:sldMk cId="329099604" sldId="32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3F1D75-ED95-244E-91B7-B98B48CC694E}" type="datetimeFigureOut">
              <a:rPr lang="en-US" smtClean="0"/>
              <a:t>12/1/2021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664876-3CAC-4C4B-8353-6B6249AE3B37}" type="slidenum">
              <a:rPr lang="en-US" smtClean="0"/>
              <a:t>‹#›</a:t>
            </a:fld>
            <a:endParaRPr lang="en-US"/>
          </a:p>
        </p:txBody>
      </p:sp>
    </p:spTree>
    <p:extLst>
      <p:ext uri="{BB962C8B-B14F-4D97-AF65-F5344CB8AC3E}">
        <p14:creationId xmlns:p14="http://schemas.microsoft.com/office/powerpoint/2010/main" val="470021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a:t>
            </a:r>
            <a:r>
              <a:rPr lang="en-US" baseline="0" dirty="0"/>
              <a:t> yourself and welcome the students</a:t>
            </a:r>
            <a:endParaRPr lang="en-US" dirty="0"/>
          </a:p>
        </p:txBody>
      </p:sp>
      <p:sp>
        <p:nvSpPr>
          <p:cNvPr id="4" name="Slide Number Placeholder 3"/>
          <p:cNvSpPr>
            <a:spLocks noGrp="1"/>
          </p:cNvSpPr>
          <p:nvPr>
            <p:ph type="sldNum" sz="quarter" idx="10"/>
          </p:nvPr>
        </p:nvSpPr>
        <p:spPr/>
        <p:txBody>
          <a:bodyPr/>
          <a:lstStyle/>
          <a:p>
            <a:fld id="{CE664876-3CAC-4C4B-8353-6B6249AE3B37}" type="slidenum">
              <a:rPr lang="en-US" smtClean="0"/>
              <a:t>1</a:t>
            </a:fld>
            <a:endParaRPr lang="en-US"/>
          </a:p>
        </p:txBody>
      </p:sp>
    </p:spTree>
    <p:extLst>
      <p:ext uri="{BB962C8B-B14F-4D97-AF65-F5344CB8AC3E}">
        <p14:creationId xmlns:p14="http://schemas.microsoft.com/office/powerpoint/2010/main" val="1210614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651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F354B74-1A07-DA44-999B-343EB56FDB1E}" type="datetimeFigureOut">
              <a:rPr lang="en-US" smtClean="0"/>
              <a:t>12/1/2021</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B460AB5-7D0E-064F-A525-40DD5F7B50A3}" type="slidenum">
              <a:rPr lang="en-US" smtClean="0"/>
              <a:t>‹#›</a:t>
            </a:fld>
            <a:endParaRPr lang="en-US"/>
          </a:p>
        </p:txBody>
      </p:sp>
    </p:spTree>
    <p:extLst>
      <p:ext uri="{BB962C8B-B14F-4D97-AF65-F5344CB8AC3E}">
        <p14:creationId xmlns:p14="http://schemas.microsoft.com/office/powerpoint/2010/main" val="2921931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F354B74-1A07-DA44-999B-343EB56FDB1E}" type="datetimeFigureOut">
              <a:rPr lang="en-US" smtClean="0"/>
              <a:t>12/1/2021</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B460AB5-7D0E-064F-A525-40DD5F7B50A3}" type="slidenum">
              <a:rPr lang="en-US" smtClean="0"/>
              <a:t>‹#›</a:t>
            </a:fld>
            <a:endParaRPr lang="en-US"/>
          </a:p>
        </p:txBody>
      </p:sp>
    </p:spTree>
    <p:extLst>
      <p:ext uri="{BB962C8B-B14F-4D97-AF65-F5344CB8AC3E}">
        <p14:creationId xmlns:p14="http://schemas.microsoft.com/office/powerpoint/2010/main" val="3105858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F354B74-1A07-DA44-999B-343EB56FDB1E}" type="datetimeFigureOut">
              <a:rPr lang="en-US" smtClean="0"/>
              <a:t>12/1/2021</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B460AB5-7D0E-064F-A525-40DD5F7B50A3}" type="slidenum">
              <a:rPr lang="en-US" smtClean="0"/>
              <a:t>‹#›</a:t>
            </a:fld>
            <a:endParaRPr lang="en-US"/>
          </a:p>
        </p:txBody>
      </p:sp>
    </p:spTree>
    <p:extLst>
      <p:ext uri="{BB962C8B-B14F-4D97-AF65-F5344CB8AC3E}">
        <p14:creationId xmlns:p14="http://schemas.microsoft.com/office/powerpoint/2010/main" val="1557247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F354B74-1A07-DA44-999B-343EB56FDB1E}" type="datetimeFigureOut">
              <a:rPr lang="en-US" smtClean="0"/>
              <a:t>12/1/2021</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B460AB5-7D0E-064F-A525-40DD5F7B50A3}" type="slidenum">
              <a:rPr lang="en-US" smtClean="0"/>
              <a:t>‹#›</a:t>
            </a:fld>
            <a:endParaRPr lang="en-US"/>
          </a:p>
        </p:txBody>
      </p:sp>
    </p:spTree>
    <p:extLst>
      <p:ext uri="{BB962C8B-B14F-4D97-AF65-F5344CB8AC3E}">
        <p14:creationId xmlns:p14="http://schemas.microsoft.com/office/powerpoint/2010/main" val="380037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AF354B74-1A07-DA44-999B-343EB56FDB1E}" type="datetimeFigureOut">
              <a:rPr lang="en-US" smtClean="0"/>
              <a:t>12/1/2021</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B460AB5-7D0E-064F-A525-40DD5F7B50A3}" type="slidenum">
              <a:rPr lang="en-US" smtClean="0"/>
              <a:t>‹#›</a:t>
            </a:fld>
            <a:endParaRPr lang="en-US"/>
          </a:p>
        </p:txBody>
      </p:sp>
    </p:spTree>
    <p:extLst>
      <p:ext uri="{BB962C8B-B14F-4D97-AF65-F5344CB8AC3E}">
        <p14:creationId xmlns:p14="http://schemas.microsoft.com/office/powerpoint/2010/main" val="1873799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AF354B74-1A07-DA44-999B-343EB56FDB1E}" type="datetimeFigureOut">
              <a:rPr lang="en-US" smtClean="0"/>
              <a:t>12/1/2021</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9B460AB5-7D0E-064F-A525-40DD5F7B50A3}" type="slidenum">
              <a:rPr lang="en-US" smtClean="0"/>
              <a:t>‹#›</a:t>
            </a:fld>
            <a:endParaRPr lang="en-US"/>
          </a:p>
        </p:txBody>
      </p:sp>
    </p:spTree>
    <p:extLst>
      <p:ext uri="{BB962C8B-B14F-4D97-AF65-F5344CB8AC3E}">
        <p14:creationId xmlns:p14="http://schemas.microsoft.com/office/powerpoint/2010/main" val="2439703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AF354B74-1A07-DA44-999B-343EB56FDB1E}" type="datetimeFigureOut">
              <a:rPr lang="en-US" smtClean="0"/>
              <a:t>12/1/2021</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9B460AB5-7D0E-064F-A525-40DD5F7B50A3}" type="slidenum">
              <a:rPr lang="en-US" smtClean="0"/>
              <a:t>‹#›</a:t>
            </a:fld>
            <a:endParaRPr lang="en-US"/>
          </a:p>
        </p:txBody>
      </p:sp>
    </p:spTree>
    <p:extLst>
      <p:ext uri="{BB962C8B-B14F-4D97-AF65-F5344CB8AC3E}">
        <p14:creationId xmlns:p14="http://schemas.microsoft.com/office/powerpoint/2010/main" val="198332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AF354B74-1A07-DA44-999B-343EB56FDB1E}" type="datetimeFigureOut">
              <a:rPr lang="en-US" smtClean="0"/>
              <a:t>12/1/2021</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9B460AB5-7D0E-064F-A525-40DD5F7B50A3}" type="slidenum">
              <a:rPr lang="en-US" smtClean="0"/>
              <a:t>‹#›</a:t>
            </a:fld>
            <a:endParaRPr lang="en-US"/>
          </a:p>
        </p:txBody>
      </p:sp>
    </p:spTree>
    <p:extLst>
      <p:ext uri="{BB962C8B-B14F-4D97-AF65-F5344CB8AC3E}">
        <p14:creationId xmlns:p14="http://schemas.microsoft.com/office/powerpoint/2010/main" val="3876082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AF354B74-1A07-DA44-999B-343EB56FDB1E}" type="datetimeFigureOut">
              <a:rPr lang="en-US" smtClean="0"/>
              <a:t>12/1/2021</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B460AB5-7D0E-064F-A525-40DD5F7B50A3}" type="slidenum">
              <a:rPr lang="en-US" smtClean="0"/>
              <a:t>‹#›</a:t>
            </a:fld>
            <a:endParaRPr lang="en-US"/>
          </a:p>
        </p:txBody>
      </p:sp>
    </p:spTree>
    <p:extLst>
      <p:ext uri="{BB962C8B-B14F-4D97-AF65-F5344CB8AC3E}">
        <p14:creationId xmlns:p14="http://schemas.microsoft.com/office/powerpoint/2010/main" val="208799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AF354B74-1A07-DA44-999B-343EB56FDB1E}" type="datetimeFigureOut">
              <a:rPr lang="en-US" smtClean="0"/>
              <a:t>12/1/2021</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B460AB5-7D0E-064F-A525-40DD5F7B50A3}" type="slidenum">
              <a:rPr lang="en-US" smtClean="0"/>
              <a:t>‹#›</a:t>
            </a:fld>
            <a:endParaRPr lang="en-US"/>
          </a:p>
        </p:txBody>
      </p:sp>
    </p:spTree>
    <p:extLst>
      <p:ext uri="{BB962C8B-B14F-4D97-AF65-F5344CB8AC3E}">
        <p14:creationId xmlns:p14="http://schemas.microsoft.com/office/powerpoint/2010/main" val="380646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9277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52368" y="2124833"/>
            <a:ext cx="7310005" cy="632401"/>
          </a:xfrm>
        </p:spPr>
        <p:txBody>
          <a:bodyPr/>
          <a:lstStyle/>
          <a:p>
            <a:pPr algn="ctr"/>
            <a:r>
              <a:rPr lang="en-US" sz="3600" dirty="0"/>
              <a:t>CSE 1321 Modules 1-6 Review</a:t>
            </a:r>
          </a:p>
        </p:txBody>
      </p:sp>
    </p:spTree>
    <p:extLst>
      <p:ext uri="{BB962C8B-B14F-4D97-AF65-F5344CB8AC3E}">
        <p14:creationId xmlns:p14="http://schemas.microsoft.com/office/powerpoint/2010/main" val="357175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Java Variables &amp; Input</a:t>
            </a:r>
          </a:p>
        </p:txBody>
      </p:sp>
      <p:sp>
        <p:nvSpPr>
          <p:cNvPr id="3" name="Content Placeholder 2"/>
          <p:cNvSpPr>
            <a:spLocks noGrp="1"/>
          </p:cNvSpPr>
          <p:nvPr>
            <p:ph idx="1"/>
          </p:nvPr>
        </p:nvSpPr>
        <p:spPr>
          <a:xfrm>
            <a:off x="628650" y="1825625"/>
            <a:ext cx="8515350" cy="3564060"/>
          </a:xfrm>
        </p:spPr>
        <p:txBody>
          <a:bodyPr/>
          <a:lstStyle/>
          <a:p>
            <a:pPr marL="0" indent="0">
              <a:buNone/>
            </a:pPr>
            <a:r>
              <a:rPr lang="en-US" sz="1600" dirty="0"/>
              <a:t>import </a:t>
            </a:r>
            <a:r>
              <a:rPr lang="en-US" sz="1600" dirty="0" err="1"/>
              <a:t>java.util.Scanner</a:t>
            </a:r>
            <a:r>
              <a:rPr lang="en-US" sz="1600" dirty="0"/>
              <a:t>;</a:t>
            </a:r>
          </a:p>
          <a:p>
            <a:pPr marL="0" indent="0">
              <a:buNone/>
            </a:pPr>
            <a:r>
              <a:rPr lang="en-US" sz="1600" dirty="0"/>
              <a:t/>
            </a:r>
            <a:br>
              <a:rPr lang="en-US" sz="1600" dirty="0"/>
            </a:br>
            <a:r>
              <a:rPr lang="en-US" sz="1600" dirty="0"/>
              <a:t>public class Main</a:t>
            </a:r>
          </a:p>
          <a:p>
            <a:pPr marL="0" indent="0">
              <a:buNone/>
            </a:pPr>
            <a:r>
              <a:rPr lang="en-US" sz="1600" dirty="0"/>
              <a:t>{ </a:t>
            </a:r>
          </a:p>
          <a:p>
            <a:pPr marL="0" indent="0">
              <a:buNone/>
            </a:pPr>
            <a:r>
              <a:rPr lang="en-US" sz="1600" dirty="0"/>
              <a:t>         public static void main(String[] </a:t>
            </a:r>
            <a:r>
              <a:rPr lang="en-US" sz="1600" dirty="0" err="1"/>
              <a:t>args</a:t>
            </a:r>
            <a:r>
              <a:rPr lang="en-US" sz="1600" dirty="0"/>
              <a:t>)</a:t>
            </a:r>
          </a:p>
          <a:p>
            <a:pPr marL="0" indent="0">
              <a:buNone/>
            </a:pPr>
            <a:r>
              <a:rPr lang="en-US" sz="1600" dirty="0"/>
              <a:t>         {</a:t>
            </a:r>
          </a:p>
          <a:p>
            <a:pPr marL="0" indent="0">
              <a:buNone/>
            </a:pPr>
            <a:r>
              <a:rPr lang="en-US" sz="1600" dirty="0"/>
              <a:t>	Scanner input = new Scanner(</a:t>
            </a:r>
            <a:r>
              <a:rPr lang="en-US" sz="1600" dirty="0" err="1"/>
              <a:t>System.in</a:t>
            </a:r>
            <a:r>
              <a:rPr lang="en-US" sz="1600" dirty="0"/>
              <a:t>);</a:t>
            </a:r>
          </a:p>
          <a:p>
            <a:pPr marL="0" indent="0">
              <a:buNone/>
            </a:pPr>
            <a:r>
              <a:rPr lang="en-US" sz="1600" dirty="0"/>
              <a:t>	</a:t>
            </a:r>
            <a:r>
              <a:rPr lang="en-US" sz="1600" dirty="0" err="1"/>
              <a:t>System.out.print</a:t>
            </a:r>
            <a:r>
              <a:rPr lang="en-US" sz="1600" dirty="0"/>
              <a:t>("Please enter an integer: ");</a:t>
            </a:r>
          </a:p>
          <a:p>
            <a:pPr marL="0" indent="0">
              <a:buNone/>
            </a:pPr>
            <a:r>
              <a:rPr lang="en-US" sz="1600" dirty="0"/>
              <a:t>	int </a:t>
            </a:r>
            <a:r>
              <a:rPr lang="en-US" sz="1600" dirty="0" err="1"/>
              <a:t>inputNum</a:t>
            </a:r>
            <a:r>
              <a:rPr lang="en-US" sz="1600" dirty="0"/>
              <a:t> = </a:t>
            </a:r>
            <a:r>
              <a:rPr lang="en-US" sz="1600" dirty="0" err="1"/>
              <a:t>input.nextInt</a:t>
            </a:r>
            <a:r>
              <a:rPr lang="en-US" sz="1600" dirty="0"/>
              <a:t>();</a:t>
            </a:r>
          </a:p>
          <a:p>
            <a:pPr marL="0" indent="0">
              <a:buNone/>
            </a:pPr>
            <a:r>
              <a:rPr lang="en-US" sz="1600" dirty="0"/>
              <a:t>        }</a:t>
            </a:r>
          </a:p>
          <a:p>
            <a:pPr marL="0" indent="0">
              <a:buNone/>
            </a:pPr>
            <a:r>
              <a:rPr lang="en-US" sz="1600" dirty="0"/>
              <a:t>}</a:t>
            </a:r>
          </a:p>
        </p:txBody>
      </p:sp>
      <p:pic>
        <p:nvPicPr>
          <p:cNvPr id="4" name="Picture 10" descr="elated image" title="Java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5923" y="138419"/>
            <a:ext cx="1868488" cy="1868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7085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C++ Variables &amp; Input</a:t>
            </a:r>
          </a:p>
        </p:txBody>
      </p:sp>
      <p:sp>
        <p:nvSpPr>
          <p:cNvPr id="3" name="Content Placeholder 2"/>
          <p:cNvSpPr>
            <a:spLocks noGrp="1"/>
          </p:cNvSpPr>
          <p:nvPr>
            <p:ph idx="1"/>
          </p:nvPr>
        </p:nvSpPr>
        <p:spPr>
          <a:xfrm>
            <a:off x="628650" y="1825625"/>
            <a:ext cx="7886700" cy="3564060"/>
          </a:xfrm>
        </p:spPr>
        <p:txBody>
          <a:bodyPr/>
          <a:lstStyle/>
          <a:p>
            <a:pPr marL="0" indent="0">
              <a:buNone/>
            </a:pPr>
            <a:r>
              <a:rPr lang="en-US" sz="1600" dirty="0"/>
              <a:t>#include &lt;iostream&gt;</a:t>
            </a:r>
          </a:p>
          <a:p>
            <a:pPr marL="0" indent="0">
              <a:buNone/>
            </a:pPr>
            <a:r>
              <a:rPr lang="en-US" sz="1600" dirty="0"/>
              <a:t>#include &lt;string&gt;</a:t>
            </a:r>
          </a:p>
          <a:p>
            <a:pPr marL="0" indent="0">
              <a:buNone/>
            </a:pPr>
            <a:r>
              <a:rPr lang="en-US" sz="1600" dirty="0"/>
              <a:t>using namespace std;</a:t>
            </a:r>
          </a:p>
          <a:p>
            <a:pPr marL="0" indent="0">
              <a:buNone/>
            </a:pPr>
            <a:r>
              <a:rPr lang="en-US" sz="1600" dirty="0"/>
              <a:t/>
            </a:r>
            <a:br>
              <a:rPr lang="en-US" sz="1600" dirty="0"/>
            </a:br>
            <a:r>
              <a:rPr lang="en-US" sz="1600" dirty="0"/>
              <a:t>int main () </a:t>
            </a:r>
          </a:p>
          <a:p>
            <a:pPr marL="0" indent="0">
              <a:buNone/>
            </a:pPr>
            <a:r>
              <a:rPr lang="en-US" sz="1600" dirty="0"/>
              <a:t>{</a:t>
            </a:r>
          </a:p>
          <a:p>
            <a:pPr marL="0" indent="0">
              <a:buNone/>
            </a:pPr>
            <a:r>
              <a:rPr lang="en-US" sz="1600" dirty="0"/>
              <a:t>	int </a:t>
            </a:r>
            <a:r>
              <a:rPr lang="en-US" sz="1600" dirty="0" err="1"/>
              <a:t>inputNum</a:t>
            </a:r>
            <a:r>
              <a:rPr lang="en-US" sz="1600" dirty="0"/>
              <a:t> = 0;</a:t>
            </a:r>
          </a:p>
          <a:p>
            <a:pPr marL="0" indent="0">
              <a:buNone/>
            </a:pPr>
            <a:r>
              <a:rPr lang="en-US" sz="1600" dirty="0"/>
              <a:t>	</a:t>
            </a:r>
            <a:r>
              <a:rPr lang="en-US" sz="1600" dirty="0" err="1"/>
              <a:t>cout</a:t>
            </a:r>
            <a:r>
              <a:rPr lang="en-US" sz="1600" dirty="0"/>
              <a:t> &lt;&lt; "Please enter an integer:";</a:t>
            </a:r>
          </a:p>
          <a:p>
            <a:pPr marL="0" indent="0">
              <a:buNone/>
            </a:pPr>
            <a:r>
              <a:rPr lang="en-US" sz="1600" dirty="0"/>
              <a:t>	</a:t>
            </a:r>
            <a:r>
              <a:rPr lang="en-US" sz="1600" dirty="0" err="1"/>
              <a:t>cin</a:t>
            </a:r>
            <a:r>
              <a:rPr lang="en-US" sz="1600" dirty="0"/>
              <a:t> &gt;&gt; </a:t>
            </a:r>
            <a:r>
              <a:rPr lang="en-US" sz="1600" dirty="0" err="1"/>
              <a:t>inputNum</a:t>
            </a:r>
            <a:r>
              <a:rPr lang="en-US" sz="1600" dirty="0"/>
              <a:t>;</a:t>
            </a:r>
          </a:p>
          <a:p>
            <a:pPr marL="0" indent="0">
              <a:buNone/>
            </a:pPr>
            <a:r>
              <a:rPr lang="en-US" sz="1600" dirty="0"/>
              <a:t>	return 0;</a:t>
            </a:r>
          </a:p>
          <a:p>
            <a:pPr marL="0" indent="0">
              <a:buNone/>
            </a:pPr>
            <a:r>
              <a:rPr lang="en-US" sz="1600" dirty="0"/>
              <a:t>}</a:t>
            </a:r>
          </a:p>
        </p:txBody>
      </p:sp>
      <p:pic>
        <p:nvPicPr>
          <p:cNvPr id="5" name="Picture 4" descr="A logo showing C++" title="C++ Logo">
            <a:extLst>
              <a:ext uri="{FF2B5EF4-FFF2-40B4-BE49-F238E27FC236}">
                <a16:creationId xmlns:a16="http://schemas.microsoft.com/office/drawing/2014/main" xmlns="" id="{3AA05AE6-856C-B54D-A51D-BB8FDE4145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6766" y="365127"/>
            <a:ext cx="1658584" cy="1861926"/>
          </a:xfrm>
          <a:prstGeom prst="rect">
            <a:avLst/>
          </a:prstGeom>
        </p:spPr>
      </p:pic>
    </p:spTree>
    <p:extLst>
      <p:ext uri="{BB962C8B-B14F-4D97-AF65-F5344CB8AC3E}">
        <p14:creationId xmlns:p14="http://schemas.microsoft.com/office/powerpoint/2010/main" val="1709506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r>
              <a:rPr lang="en-US" altLang="en-US" dirty="0">
                <a:solidFill>
                  <a:schemeClr val="tx1">
                    <a:lumMod val="75000"/>
                    <a:lumOff val="25000"/>
                  </a:schemeClr>
                </a:solidFill>
                <a:ea typeface="Arial" charset="0"/>
                <a:cs typeface="Arial" charset="0"/>
              </a:rPr>
              <a:t>Escape Sequences</a:t>
            </a:r>
            <a:endParaRPr lang="en-US" dirty="0"/>
          </a:p>
        </p:txBody>
      </p:sp>
      <p:sp>
        <p:nvSpPr>
          <p:cNvPr id="3" name="Content Placeholder 2"/>
          <p:cNvSpPr>
            <a:spLocks noGrp="1"/>
          </p:cNvSpPr>
          <p:nvPr>
            <p:ph idx="1"/>
          </p:nvPr>
        </p:nvSpPr>
        <p:spPr>
          <a:xfrm>
            <a:off x="628650" y="1825624"/>
            <a:ext cx="7886700" cy="4531213"/>
          </a:xfrm>
        </p:spPr>
        <p:txBody>
          <a:bodyPr/>
          <a:lstStyle/>
          <a:p>
            <a:pPr marL="91440" indent="-91440" fontAlgn="auto">
              <a:buFont typeface="Calibri" panose="020F0502020204030204" pitchFamily="34" charset="0"/>
              <a:buChar char=" "/>
              <a:defRPr/>
            </a:pPr>
            <a:r>
              <a:rPr lang="en-US" altLang="en-US" sz="2900" dirty="0">
                <a:solidFill>
                  <a:schemeClr val="tx1">
                    <a:lumMod val="75000"/>
                    <a:lumOff val="25000"/>
                  </a:schemeClr>
                </a:solidFill>
              </a:rPr>
              <a:t>Printing and </a:t>
            </a:r>
            <a:r>
              <a:rPr lang="en-US" altLang="en-US" sz="2900" u="sng" dirty="0">
                <a:solidFill>
                  <a:schemeClr val="tx1">
                    <a:lumMod val="75000"/>
                    <a:lumOff val="25000"/>
                  </a:schemeClr>
                </a:solidFill>
              </a:rPr>
              <a:t>escape sequence</a:t>
            </a:r>
            <a:r>
              <a:rPr lang="en-US" altLang="en-US" sz="2900" dirty="0">
                <a:solidFill>
                  <a:schemeClr val="tx1">
                    <a:lumMod val="75000"/>
                    <a:lumOff val="25000"/>
                  </a:schemeClr>
                </a:solidFill>
              </a:rPr>
              <a:t> prints a special character in an output string.</a:t>
            </a:r>
          </a:p>
          <a:p>
            <a:pPr marL="91440" indent="-91440" fontAlgn="auto">
              <a:buFont typeface="Calibri" panose="020F0502020204030204" pitchFamily="34" charset="0"/>
              <a:buChar char=" "/>
              <a:defRPr/>
            </a:pPr>
            <a:r>
              <a:rPr lang="en-US" altLang="en-US" sz="2900" dirty="0">
                <a:solidFill>
                  <a:schemeClr val="tx1">
                    <a:lumMod val="75000"/>
                    <a:lumOff val="25000"/>
                  </a:schemeClr>
                </a:solidFill>
              </a:rPr>
              <a:t>Common escape sequences:</a:t>
            </a:r>
          </a:p>
          <a:p>
            <a:pPr marL="384048" lvl="1" indent="-182880" fontAlgn="auto">
              <a:buFont typeface="Calibri" pitchFamily="34" charset="0"/>
              <a:buChar char="◦"/>
              <a:defRPr/>
            </a:pPr>
            <a:r>
              <a:rPr lang="en-US" altLang="en-US" sz="2700" dirty="0">
                <a:solidFill>
                  <a:schemeClr val="tx1">
                    <a:lumMod val="75000"/>
                    <a:lumOff val="25000"/>
                  </a:schemeClr>
                </a:solidFill>
              </a:rPr>
              <a:t>\b	backspace. (</a:t>
            </a:r>
            <a:r>
              <a:rPr lang="en-US" altLang="en-US" sz="2700" dirty="0" err="1">
                <a:solidFill>
                  <a:schemeClr val="tx1">
                    <a:lumMod val="75000"/>
                    <a:lumOff val="25000"/>
                  </a:schemeClr>
                </a:solidFill>
              </a:rPr>
              <a:t>e.g</a:t>
            </a:r>
            <a:r>
              <a:rPr lang="en-US" altLang="en-US" sz="2700" dirty="0">
                <a:solidFill>
                  <a:schemeClr val="tx1">
                    <a:lumMod val="75000"/>
                    <a:lumOff val="25000"/>
                  </a:schemeClr>
                </a:solidFill>
              </a:rPr>
              <a:t> “B\</a:t>
            </a:r>
            <a:r>
              <a:rPr lang="en-US" altLang="en-US" sz="2700" dirty="0" err="1">
                <a:solidFill>
                  <a:schemeClr val="tx1">
                    <a:lumMod val="75000"/>
                    <a:lumOff val="25000"/>
                  </a:schemeClr>
                </a:solidFill>
              </a:rPr>
              <a:t>bsecz</a:t>
            </a:r>
            <a:r>
              <a:rPr lang="en-US" altLang="en-US" sz="2700" dirty="0">
                <a:solidFill>
                  <a:schemeClr val="tx1">
                    <a:lumMod val="75000"/>
                    <a:lumOff val="25000"/>
                  </a:schemeClr>
                </a:solidFill>
              </a:rPr>
              <a:t>\</a:t>
            </a:r>
            <a:r>
              <a:rPr lang="en-US" altLang="en-US" sz="2700" dirty="0" err="1">
                <a:solidFill>
                  <a:schemeClr val="tx1">
                    <a:lumMod val="75000"/>
                    <a:lumOff val="25000"/>
                  </a:schemeClr>
                </a:solidFill>
              </a:rPr>
              <a:t>bret</a:t>
            </a:r>
            <a:r>
              <a:rPr lang="en-US" altLang="en-US" sz="2700" dirty="0">
                <a:solidFill>
                  <a:schemeClr val="tx1">
                    <a:lumMod val="75000"/>
                    <a:lumOff val="25000"/>
                  </a:schemeClr>
                </a:solidFill>
              </a:rPr>
              <a:t>” prints what?)</a:t>
            </a:r>
          </a:p>
          <a:p>
            <a:pPr marL="384048" lvl="1" indent="-182880" fontAlgn="auto">
              <a:buFont typeface="Calibri" pitchFamily="34" charset="0"/>
              <a:buChar char="◦"/>
              <a:defRPr/>
            </a:pPr>
            <a:r>
              <a:rPr lang="en-US" altLang="en-US" sz="2700" dirty="0">
                <a:solidFill>
                  <a:schemeClr val="tx1">
                    <a:lumMod val="75000"/>
                    <a:lumOff val="25000"/>
                  </a:schemeClr>
                </a:solidFill>
              </a:rPr>
              <a:t>\t	tab</a:t>
            </a:r>
          </a:p>
          <a:p>
            <a:pPr marL="384048" lvl="1" indent="-182880" fontAlgn="auto">
              <a:buFont typeface="Calibri" pitchFamily="34" charset="0"/>
              <a:buChar char="◦"/>
              <a:defRPr/>
            </a:pPr>
            <a:r>
              <a:rPr lang="en-US" altLang="en-US" sz="2700" dirty="0">
                <a:solidFill>
                  <a:schemeClr val="tx1">
                    <a:lumMod val="75000"/>
                    <a:lumOff val="25000"/>
                  </a:schemeClr>
                </a:solidFill>
              </a:rPr>
              <a:t>\n	newline</a:t>
            </a:r>
          </a:p>
          <a:p>
            <a:pPr marL="384048" lvl="1" indent="-182880" fontAlgn="auto">
              <a:buFont typeface="Calibri" pitchFamily="34" charset="0"/>
              <a:buChar char="◦"/>
              <a:defRPr/>
            </a:pPr>
            <a:r>
              <a:rPr lang="en-US" altLang="en-US" sz="2700" dirty="0">
                <a:solidFill>
                  <a:schemeClr val="tx1">
                    <a:lumMod val="75000"/>
                    <a:lumOff val="25000"/>
                  </a:schemeClr>
                </a:solidFill>
              </a:rPr>
              <a:t>\r	carriage return</a:t>
            </a:r>
          </a:p>
          <a:p>
            <a:pPr marL="384048" lvl="1" indent="-182880" fontAlgn="auto">
              <a:buFont typeface="Calibri" pitchFamily="34" charset="0"/>
              <a:buChar char="◦"/>
              <a:defRPr/>
            </a:pPr>
            <a:r>
              <a:rPr lang="en-US" altLang="en-US" sz="2700" dirty="0">
                <a:solidFill>
                  <a:schemeClr val="tx1">
                    <a:lumMod val="75000"/>
                    <a:lumOff val="25000"/>
                  </a:schemeClr>
                </a:solidFill>
              </a:rPr>
              <a:t>\”	double quote</a:t>
            </a:r>
          </a:p>
          <a:p>
            <a:pPr marL="384048" lvl="1" indent="-182880" fontAlgn="auto">
              <a:buFont typeface="Calibri" pitchFamily="34" charset="0"/>
              <a:buChar char="◦"/>
              <a:defRPr/>
            </a:pPr>
            <a:r>
              <a:rPr lang="en-US" altLang="en-US" sz="2700" dirty="0">
                <a:solidFill>
                  <a:schemeClr val="tx1">
                    <a:lumMod val="75000"/>
                    <a:lumOff val="25000"/>
                  </a:schemeClr>
                </a:solidFill>
              </a:rPr>
              <a:t>\’	single quote</a:t>
            </a:r>
          </a:p>
          <a:p>
            <a:pPr marL="384048" lvl="1" indent="-182880" fontAlgn="auto">
              <a:buFont typeface="Calibri" pitchFamily="34" charset="0"/>
              <a:buChar char="◦"/>
              <a:defRPr/>
            </a:pPr>
            <a:r>
              <a:rPr lang="en-US" altLang="en-US" sz="2700" dirty="0">
                <a:solidFill>
                  <a:schemeClr val="tx1">
                    <a:lumMod val="75000"/>
                    <a:lumOff val="25000"/>
                  </a:schemeClr>
                </a:solidFill>
              </a:rPr>
              <a:t>\\	backslash</a:t>
            </a:r>
          </a:p>
          <a:p>
            <a:pPr marL="91440" indent="-91440" fontAlgn="auto">
              <a:buFont typeface="Arial" charset="0"/>
              <a:buNone/>
              <a:defRPr/>
            </a:pPr>
            <a:endParaRPr lang="en-US" altLang="en-US" sz="3300" dirty="0">
              <a:solidFill>
                <a:schemeClr val="tx1">
                  <a:lumMod val="75000"/>
                  <a:lumOff val="25000"/>
                </a:schemeClr>
              </a:solidFill>
            </a:endParaRPr>
          </a:p>
        </p:txBody>
      </p:sp>
    </p:spTree>
    <p:extLst>
      <p:ext uri="{BB962C8B-B14F-4D97-AF65-F5344CB8AC3E}">
        <p14:creationId xmlns:p14="http://schemas.microsoft.com/office/powerpoint/2010/main" val="215678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54782"/>
          </a:xfrm>
        </p:spPr>
        <p:txBody>
          <a:bodyPr/>
          <a:lstStyle/>
          <a:p>
            <a:r>
              <a:rPr lang="en-US" dirty="0">
                <a:solidFill>
                  <a:schemeClr val="tx1">
                    <a:lumMod val="75000"/>
                    <a:lumOff val="25000"/>
                  </a:schemeClr>
                </a:solidFill>
              </a:rPr>
              <a:t>Data Types</a:t>
            </a:r>
            <a:endParaRPr lang="en-US" dirty="0"/>
          </a:p>
        </p:txBody>
      </p:sp>
      <p:sp>
        <p:nvSpPr>
          <p:cNvPr id="3" name="Content Placeholder 2"/>
          <p:cNvSpPr>
            <a:spLocks noGrp="1"/>
          </p:cNvSpPr>
          <p:nvPr>
            <p:ph idx="1"/>
          </p:nvPr>
        </p:nvSpPr>
        <p:spPr>
          <a:xfrm>
            <a:off x="628650" y="1019909"/>
            <a:ext cx="7886700" cy="4351338"/>
          </a:xfrm>
        </p:spPr>
        <p:txBody>
          <a:bodyPr/>
          <a:lstStyle/>
          <a:p>
            <a:pPr marL="354965" indent="-342900" defTabSz="457200">
              <a:spcBef>
                <a:spcPts val="0"/>
              </a:spcBef>
              <a:buFont typeface="Arial"/>
              <a:buChar char="•"/>
              <a:tabLst>
                <a:tab pos="354965" algn="l"/>
              </a:tabLst>
              <a:defRPr/>
            </a:pPr>
            <a:r>
              <a:rPr lang="en-US" sz="3200" spc="-15" dirty="0">
                <a:solidFill>
                  <a:schemeClr val="tx1">
                    <a:lumMod val="75000"/>
                    <a:lumOff val="25000"/>
                  </a:schemeClr>
                </a:solidFill>
                <a:latin typeface="Arial"/>
                <a:cs typeface="Arial"/>
              </a:rPr>
              <a:t>8 </a:t>
            </a:r>
            <a:r>
              <a:rPr lang="en-US" sz="3200" u="sng" dirty="0">
                <a:solidFill>
                  <a:schemeClr val="tx1">
                    <a:lumMod val="75000"/>
                    <a:lumOff val="25000"/>
                  </a:schemeClr>
                </a:solidFill>
                <a:latin typeface="Arial"/>
                <a:cs typeface="Arial"/>
              </a:rPr>
              <a:t>sim</a:t>
            </a:r>
            <a:r>
              <a:rPr lang="en-US" sz="3200" u="sng" spc="-20" dirty="0">
                <a:solidFill>
                  <a:schemeClr val="tx1">
                    <a:lumMod val="75000"/>
                    <a:lumOff val="25000"/>
                  </a:schemeClr>
                </a:solidFill>
                <a:latin typeface="Arial"/>
                <a:cs typeface="Arial"/>
              </a:rPr>
              <a:t>p</a:t>
            </a:r>
            <a:r>
              <a:rPr lang="en-US" sz="3200" u="sng" dirty="0">
                <a:solidFill>
                  <a:schemeClr val="tx1">
                    <a:lumMod val="75000"/>
                    <a:lumOff val="25000"/>
                  </a:schemeClr>
                </a:solidFill>
                <a:latin typeface="Arial"/>
                <a:cs typeface="Arial"/>
              </a:rPr>
              <a:t>le</a:t>
            </a:r>
            <a:r>
              <a:rPr lang="en-US" sz="3200" spc="-10" dirty="0">
                <a:solidFill>
                  <a:schemeClr val="tx1">
                    <a:lumMod val="75000"/>
                    <a:lumOff val="25000"/>
                  </a:schemeClr>
                </a:solidFill>
                <a:latin typeface="Arial"/>
                <a:cs typeface="Arial"/>
              </a:rPr>
              <a:t> d</a:t>
            </a:r>
            <a:r>
              <a:rPr lang="en-US" sz="3200" dirty="0">
                <a:solidFill>
                  <a:schemeClr val="tx1">
                    <a:lumMod val="75000"/>
                    <a:lumOff val="25000"/>
                  </a:schemeClr>
                </a:solidFill>
                <a:latin typeface="Arial"/>
                <a:cs typeface="Arial"/>
              </a:rPr>
              <a:t>a</a:t>
            </a:r>
            <a:r>
              <a:rPr lang="en-US" sz="3200" spc="-10" dirty="0">
                <a:solidFill>
                  <a:schemeClr val="tx1">
                    <a:lumMod val="75000"/>
                    <a:lumOff val="25000"/>
                  </a:schemeClr>
                </a:solidFill>
                <a:latin typeface="Arial"/>
                <a:cs typeface="Arial"/>
              </a:rPr>
              <a:t>t</a:t>
            </a:r>
            <a:r>
              <a:rPr lang="en-US" sz="3200" dirty="0">
                <a:solidFill>
                  <a:schemeClr val="tx1">
                    <a:lumMod val="75000"/>
                    <a:lumOff val="25000"/>
                  </a:schemeClr>
                </a:solidFill>
                <a:latin typeface="Arial"/>
                <a:cs typeface="Arial"/>
              </a:rPr>
              <a:t>a</a:t>
            </a:r>
            <a:r>
              <a:rPr lang="en-US" sz="3200" spc="-25" dirty="0">
                <a:solidFill>
                  <a:schemeClr val="tx1">
                    <a:lumMod val="75000"/>
                    <a:lumOff val="25000"/>
                  </a:schemeClr>
                </a:solidFill>
                <a:latin typeface="Arial"/>
                <a:cs typeface="Arial"/>
              </a:rPr>
              <a:t> </a:t>
            </a:r>
            <a:r>
              <a:rPr lang="en-US" sz="3200" dirty="0">
                <a:solidFill>
                  <a:schemeClr val="tx1">
                    <a:lumMod val="75000"/>
                    <a:lumOff val="25000"/>
                  </a:schemeClr>
                </a:solidFill>
                <a:latin typeface="Arial"/>
                <a:cs typeface="Arial"/>
              </a:rPr>
              <a:t>typ</a:t>
            </a:r>
            <a:r>
              <a:rPr lang="en-US" sz="3200" spc="-15" dirty="0">
                <a:solidFill>
                  <a:schemeClr val="tx1">
                    <a:lumMod val="75000"/>
                    <a:lumOff val="25000"/>
                  </a:schemeClr>
                </a:solidFill>
                <a:latin typeface="Arial"/>
                <a:cs typeface="Arial"/>
              </a:rPr>
              <a:t>e</a:t>
            </a:r>
            <a:r>
              <a:rPr lang="en-US" sz="3200" dirty="0">
                <a:solidFill>
                  <a:schemeClr val="tx1">
                    <a:lumMod val="75000"/>
                    <a:lumOff val="25000"/>
                  </a:schemeClr>
                </a:solidFill>
                <a:latin typeface="Arial"/>
                <a:cs typeface="Arial"/>
              </a:rPr>
              <a:t>s:</a:t>
            </a:r>
          </a:p>
          <a:p>
            <a:pPr marL="91440" indent="-91440" defTabSz="457200">
              <a:lnSpc>
                <a:spcPts val="650"/>
              </a:lnSpc>
              <a:spcBef>
                <a:spcPts val="37"/>
              </a:spcBef>
              <a:buFont typeface="Arial"/>
              <a:buChar char="•"/>
              <a:defRPr/>
            </a:pPr>
            <a:endParaRPr lang="en-US" sz="650" dirty="0">
              <a:solidFill>
                <a:schemeClr val="tx1">
                  <a:lumMod val="75000"/>
                  <a:lumOff val="25000"/>
                </a:schemeClr>
              </a:solidFill>
            </a:endParaRPr>
          </a:p>
          <a:p>
            <a:pPr marL="756285" lvl="1" indent="-287020" defTabSz="457200" fontAlgn="auto">
              <a:spcBef>
                <a:spcPts val="0"/>
              </a:spcBef>
              <a:spcAft>
                <a:spcPts val="0"/>
              </a:spcAft>
              <a:buFont typeface="Arial"/>
              <a:buChar char="–"/>
              <a:tabLst>
                <a:tab pos="756285" algn="l"/>
              </a:tabLst>
              <a:defRPr/>
            </a:pPr>
            <a:r>
              <a:rPr lang="en-US" sz="2800" spc="-20" dirty="0">
                <a:solidFill>
                  <a:schemeClr val="tx1">
                    <a:lumMod val="75000"/>
                    <a:lumOff val="25000"/>
                  </a:schemeClr>
                </a:solidFill>
                <a:latin typeface="Arial"/>
                <a:cs typeface="Arial"/>
              </a:rPr>
              <a:t>4</a:t>
            </a:r>
            <a:r>
              <a:rPr lang="en-US" sz="2800" spc="-5" dirty="0">
                <a:solidFill>
                  <a:schemeClr val="tx1">
                    <a:lumMod val="75000"/>
                    <a:lumOff val="25000"/>
                  </a:schemeClr>
                </a:solidFill>
                <a:latin typeface="Arial"/>
                <a:cs typeface="Arial"/>
              </a:rPr>
              <a:t> s</a:t>
            </a:r>
            <a:r>
              <a:rPr lang="en-US" sz="2800" spc="-20" dirty="0">
                <a:solidFill>
                  <a:schemeClr val="tx1">
                    <a:lumMod val="75000"/>
                    <a:lumOff val="25000"/>
                  </a:schemeClr>
                </a:solidFill>
                <a:latin typeface="Arial"/>
                <a:cs typeface="Arial"/>
              </a:rPr>
              <a:t>u</a:t>
            </a:r>
            <a:r>
              <a:rPr lang="en-US" sz="2800" spc="-15" dirty="0">
                <a:solidFill>
                  <a:schemeClr val="tx1">
                    <a:lumMod val="75000"/>
                    <a:lumOff val="25000"/>
                  </a:schemeClr>
                </a:solidFill>
                <a:latin typeface="Arial"/>
                <a:cs typeface="Arial"/>
              </a:rPr>
              <a:t>bsets</a:t>
            </a:r>
            <a:r>
              <a:rPr lang="en-US" sz="2800" spc="-5" dirty="0">
                <a:solidFill>
                  <a:schemeClr val="tx1">
                    <a:lumMod val="75000"/>
                    <a:lumOff val="25000"/>
                  </a:schemeClr>
                </a:solidFill>
                <a:latin typeface="Arial"/>
                <a:cs typeface="Arial"/>
              </a:rPr>
              <a:t> </a:t>
            </a:r>
            <a:r>
              <a:rPr lang="en-US" sz="2800" spc="-15" dirty="0">
                <a:solidFill>
                  <a:schemeClr val="tx1">
                    <a:lumMod val="75000"/>
                    <a:lumOff val="25000"/>
                  </a:schemeClr>
                </a:solidFill>
                <a:latin typeface="Arial"/>
                <a:cs typeface="Arial"/>
              </a:rPr>
              <a:t>of</a:t>
            </a:r>
            <a:r>
              <a:rPr lang="en-US" sz="2800" spc="-5" dirty="0">
                <a:solidFill>
                  <a:schemeClr val="tx1">
                    <a:lumMod val="75000"/>
                    <a:lumOff val="25000"/>
                  </a:schemeClr>
                </a:solidFill>
                <a:latin typeface="Arial"/>
                <a:cs typeface="Arial"/>
              </a:rPr>
              <a:t> </a:t>
            </a:r>
            <a:r>
              <a:rPr lang="en-US" sz="2800" spc="-15" dirty="0">
                <a:solidFill>
                  <a:schemeClr val="tx1">
                    <a:lumMod val="75000"/>
                    <a:lumOff val="25000"/>
                  </a:schemeClr>
                </a:solidFill>
                <a:latin typeface="Arial"/>
                <a:cs typeface="Arial"/>
              </a:rPr>
              <a:t>in</a:t>
            </a:r>
            <a:r>
              <a:rPr lang="en-US" sz="2800" spc="-5" dirty="0">
                <a:solidFill>
                  <a:schemeClr val="tx1">
                    <a:lumMod val="75000"/>
                    <a:lumOff val="25000"/>
                  </a:schemeClr>
                </a:solidFill>
                <a:latin typeface="Arial"/>
                <a:cs typeface="Arial"/>
              </a:rPr>
              <a:t>t</a:t>
            </a:r>
            <a:r>
              <a:rPr lang="en-US" sz="2800" spc="-20" dirty="0">
                <a:solidFill>
                  <a:schemeClr val="tx1">
                    <a:lumMod val="75000"/>
                    <a:lumOff val="25000"/>
                  </a:schemeClr>
                </a:solidFill>
                <a:latin typeface="Arial"/>
                <a:cs typeface="Arial"/>
              </a:rPr>
              <a:t>e</a:t>
            </a:r>
            <a:r>
              <a:rPr lang="en-US" sz="2800" spc="-15" dirty="0">
                <a:solidFill>
                  <a:schemeClr val="tx1">
                    <a:lumMod val="75000"/>
                    <a:lumOff val="25000"/>
                  </a:schemeClr>
                </a:solidFill>
                <a:latin typeface="Arial"/>
                <a:cs typeface="Arial"/>
              </a:rPr>
              <a:t>g</a:t>
            </a:r>
            <a:r>
              <a:rPr lang="en-US" sz="2800" spc="-20" dirty="0">
                <a:solidFill>
                  <a:schemeClr val="tx1">
                    <a:lumMod val="75000"/>
                    <a:lumOff val="25000"/>
                  </a:schemeClr>
                </a:solidFill>
                <a:latin typeface="Arial"/>
                <a:cs typeface="Arial"/>
              </a:rPr>
              <a:t>e</a:t>
            </a:r>
            <a:r>
              <a:rPr lang="en-US" sz="2800" spc="-5" dirty="0">
                <a:solidFill>
                  <a:schemeClr val="tx1">
                    <a:lumMod val="75000"/>
                    <a:lumOff val="25000"/>
                  </a:schemeClr>
                </a:solidFill>
                <a:latin typeface="Arial"/>
                <a:cs typeface="Arial"/>
              </a:rPr>
              <a:t>r</a:t>
            </a:r>
            <a:r>
              <a:rPr lang="en-US" sz="2800" spc="-15" dirty="0">
                <a:solidFill>
                  <a:schemeClr val="tx1">
                    <a:lumMod val="75000"/>
                    <a:lumOff val="25000"/>
                  </a:schemeClr>
                </a:solidFill>
                <a:latin typeface="Arial"/>
                <a:cs typeface="Arial"/>
              </a:rPr>
              <a:t>s (</a:t>
            </a:r>
            <a:r>
              <a:rPr lang="en-US" sz="2800" spc="-15" dirty="0" err="1">
                <a:solidFill>
                  <a:schemeClr val="tx1">
                    <a:lumMod val="75000"/>
                    <a:lumOff val="25000"/>
                  </a:schemeClr>
                </a:solidFill>
                <a:latin typeface="Arial"/>
                <a:cs typeface="Arial"/>
              </a:rPr>
              <a:t>int</a:t>
            </a:r>
            <a:r>
              <a:rPr lang="en-US" sz="2800" spc="-15" dirty="0">
                <a:solidFill>
                  <a:schemeClr val="tx1">
                    <a:lumMod val="75000"/>
                    <a:lumOff val="25000"/>
                  </a:schemeClr>
                </a:solidFill>
                <a:latin typeface="Arial"/>
                <a:cs typeface="Arial"/>
              </a:rPr>
              <a:t>, long, short, byte)</a:t>
            </a:r>
            <a:endParaRPr lang="en-US" sz="2800" dirty="0">
              <a:solidFill>
                <a:schemeClr val="tx1">
                  <a:lumMod val="75000"/>
                  <a:lumOff val="25000"/>
                </a:schemeClr>
              </a:solidFill>
              <a:latin typeface="Arial"/>
              <a:cs typeface="Arial"/>
            </a:endParaRPr>
          </a:p>
          <a:p>
            <a:pPr marL="384048" lvl="1" indent="-182880" defTabSz="457200" fontAlgn="auto">
              <a:lnSpc>
                <a:spcPts val="650"/>
              </a:lnSpc>
              <a:spcBef>
                <a:spcPts val="21"/>
              </a:spcBef>
              <a:spcAft>
                <a:spcPts val="0"/>
              </a:spcAft>
              <a:buFont typeface="Arial"/>
              <a:buChar char="–"/>
              <a:defRPr/>
            </a:pPr>
            <a:endParaRPr lang="en-US" sz="650" dirty="0">
              <a:solidFill>
                <a:schemeClr val="tx1">
                  <a:lumMod val="75000"/>
                  <a:lumOff val="25000"/>
                </a:schemeClr>
              </a:solidFill>
            </a:endParaRPr>
          </a:p>
          <a:p>
            <a:pPr marL="756285" lvl="1" indent="-287020" defTabSz="457200" fontAlgn="auto">
              <a:spcBef>
                <a:spcPts val="0"/>
              </a:spcBef>
              <a:spcAft>
                <a:spcPts val="0"/>
              </a:spcAft>
              <a:buFont typeface="Arial"/>
              <a:buChar char="–"/>
              <a:tabLst>
                <a:tab pos="756285" algn="l"/>
              </a:tabLst>
              <a:defRPr/>
            </a:pPr>
            <a:r>
              <a:rPr lang="en-US" sz="2800" spc="-20" dirty="0">
                <a:solidFill>
                  <a:schemeClr val="tx1">
                    <a:lumMod val="75000"/>
                    <a:lumOff val="25000"/>
                  </a:schemeClr>
                </a:solidFill>
                <a:latin typeface="Arial"/>
                <a:cs typeface="Arial"/>
              </a:rPr>
              <a:t>2</a:t>
            </a:r>
            <a:r>
              <a:rPr lang="en-US" sz="2800" spc="-5" dirty="0">
                <a:solidFill>
                  <a:schemeClr val="tx1">
                    <a:lumMod val="75000"/>
                    <a:lumOff val="25000"/>
                  </a:schemeClr>
                </a:solidFill>
                <a:latin typeface="Arial"/>
                <a:cs typeface="Arial"/>
              </a:rPr>
              <a:t> s</a:t>
            </a:r>
            <a:r>
              <a:rPr lang="en-US" sz="2800" spc="-20" dirty="0">
                <a:solidFill>
                  <a:schemeClr val="tx1">
                    <a:lumMod val="75000"/>
                    <a:lumOff val="25000"/>
                  </a:schemeClr>
                </a:solidFill>
                <a:latin typeface="Arial"/>
                <a:cs typeface="Arial"/>
              </a:rPr>
              <a:t>u</a:t>
            </a:r>
            <a:r>
              <a:rPr lang="en-US" sz="2800" spc="-15" dirty="0">
                <a:solidFill>
                  <a:schemeClr val="tx1">
                    <a:lumMod val="75000"/>
                    <a:lumOff val="25000"/>
                  </a:schemeClr>
                </a:solidFill>
                <a:latin typeface="Arial"/>
                <a:cs typeface="Arial"/>
              </a:rPr>
              <a:t>bsets</a:t>
            </a:r>
            <a:r>
              <a:rPr lang="en-US" sz="2800" spc="-5" dirty="0">
                <a:solidFill>
                  <a:schemeClr val="tx1">
                    <a:lumMod val="75000"/>
                    <a:lumOff val="25000"/>
                  </a:schemeClr>
                </a:solidFill>
                <a:latin typeface="Arial"/>
                <a:cs typeface="Arial"/>
              </a:rPr>
              <a:t> </a:t>
            </a:r>
            <a:r>
              <a:rPr lang="en-US" sz="2800" spc="-15" dirty="0">
                <a:solidFill>
                  <a:schemeClr val="tx1">
                    <a:lumMod val="75000"/>
                    <a:lumOff val="25000"/>
                  </a:schemeClr>
                </a:solidFill>
                <a:latin typeface="Arial"/>
                <a:cs typeface="Arial"/>
              </a:rPr>
              <a:t>of</a:t>
            </a:r>
            <a:r>
              <a:rPr lang="en-US" sz="2800" spc="-5" dirty="0">
                <a:solidFill>
                  <a:schemeClr val="tx1">
                    <a:lumMod val="75000"/>
                    <a:lumOff val="25000"/>
                  </a:schemeClr>
                </a:solidFill>
                <a:latin typeface="Arial"/>
                <a:cs typeface="Arial"/>
              </a:rPr>
              <a:t> </a:t>
            </a:r>
            <a:r>
              <a:rPr lang="en-US" sz="2800" spc="-10" dirty="0">
                <a:solidFill>
                  <a:schemeClr val="tx1">
                    <a:lumMod val="75000"/>
                    <a:lumOff val="25000"/>
                  </a:schemeClr>
                </a:solidFill>
                <a:latin typeface="Arial"/>
                <a:cs typeface="Arial"/>
              </a:rPr>
              <a:t>fl</a:t>
            </a:r>
            <a:r>
              <a:rPr lang="en-US" sz="2800" spc="-15" dirty="0">
                <a:solidFill>
                  <a:schemeClr val="tx1">
                    <a:lumMod val="75000"/>
                    <a:lumOff val="25000"/>
                  </a:schemeClr>
                </a:solidFill>
                <a:latin typeface="Arial"/>
                <a:cs typeface="Arial"/>
              </a:rPr>
              <a:t>oat</a:t>
            </a:r>
            <a:r>
              <a:rPr lang="en-US" sz="2800" spc="-5" dirty="0">
                <a:solidFill>
                  <a:schemeClr val="tx1">
                    <a:lumMod val="75000"/>
                    <a:lumOff val="25000"/>
                  </a:schemeClr>
                </a:solidFill>
                <a:latin typeface="Arial"/>
                <a:cs typeface="Arial"/>
              </a:rPr>
              <a:t>i</a:t>
            </a:r>
            <a:r>
              <a:rPr lang="en-US" sz="2800" spc="-20" dirty="0">
                <a:solidFill>
                  <a:schemeClr val="tx1">
                    <a:lumMod val="75000"/>
                    <a:lumOff val="25000"/>
                  </a:schemeClr>
                </a:solidFill>
                <a:latin typeface="Arial"/>
                <a:cs typeface="Arial"/>
              </a:rPr>
              <a:t>ng</a:t>
            </a:r>
            <a:r>
              <a:rPr lang="en-US" sz="2800" spc="5" dirty="0">
                <a:solidFill>
                  <a:schemeClr val="tx1">
                    <a:lumMod val="75000"/>
                    <a:lumOff val="25000"/>
                  </a:schemeClr>
                </a:solidFill>
                <a:latin typeface="Arial"/>
                <a:cs typeface="Arial"/>
              </a:rPr>
              <a:t> </a:t>
            </a:r>
            <a:r>
              <a:rPr lang="en-US" sz="2800" spc="-20" dirty="0">
                <a:solidFill>
                  <a:schemeClr val="tx1">
                    <a:lumMod val="75000"/>
                    <a:lumOff val="25000"/>
                  </a:schemeClr>
                </a:solidFill>
                <a:latin typeface="Arial"/>
                <a:cs typeface="Arial"/>
              </a:rPr>
              <a:t>p</a:t>
            </a:r>
            <a:r>
              <a:rPr lang="en-US" sz="2800" spc="-10" dirty="0">
                <a:solidFill>
                  <a:schemeClr val="tx1">
                    <a:lumMod val="75000"/>
                    <a:lumOff val="25000"/>
                  </a:schemeClr>
                </a:solidFill>
                <a:latin typeface="Arial"/>
                <a:cs typeface="Arial"/>
              </a:rPr>
              <a:t>oi</a:t>
            </a:r>
            <a:r>
              <a:rPr lang="en-US" sz="2800" spc="-15" dirty="0">
                <a:solidFill>
                  <a:schemeClr val="tx1">
                    <a:lumMod val="75000"/>
                    <a:lumOff val="25000"/>
                  </a:schemeClr>
                </a:solidFill>
                <a:latin typeface="Arial"/>
                <a:cs typeface="Arial"/>
              </a:rPr>
              <a:t>n</a:t>
            </a:r>
            <a:r>
              <a:rPr lang="en-US" sz="2800" spc="-10" dirty="0">
                <a:solidFill>
                  <a:schemeClr val="tx1">
                    <a:lumMod val="75000"/>
                    <a:lumOff val="25000"/>
                  </a:schemeClr>
                </a:solidFill>
                <a:latin typeface="Arial"/>
                <a:cs typeface="Arial"/>
              </a:rPr>
              <a:t>t</a:t>
            </a:r>
            <a:r>
              <a:rPr lang="en-US" sz="2800" spc="-5" dirty="0">
                <a:solidFill>
                  <a:schemeClr val="tx1">
                    <a:lumMod val="75000"/>
                    <a:lumOff val="25000"/>
                  </a:schemeClr>
                </a:solidFill>
                <a:latin typeface="Arial"/>
                <a:cs typeface="Arial"/>
              </a:rPr>
              <a:t> </a:t>
            </a:r>
            <a:r>
              <a:rPr lang="en-US" sz="2800" spc="-15" dirty="0">
                <a:solidFill>
                  <a:schemeClr val="tx1">
                    <a:lumMod val="75000"/>
                    <a:lumOff val="25000"/>
                  </a:schemeClr>
                </a:solidFill>
                <a:latin typeface="Arial"/>
                <a:cs typeface="Arial"/>
              </a:rPr>
              <a:t>n</a:t>
            </a:r>
            <a:r>
              <a:rPr lang="en-US" sz="2800" spc="-20" dirty="0">
                <a:solidFill>
                  <a:schemeClr val="tx1">
                    <a:lumMod val="75000"/>
                    <a:lumOff val="25000"/>
                  </a:schemeClr>
                </a:solidFill>
                <a:latin typeface="Arial"/>
                <a:cs typeface="Arial"/>
              </a:rPr>
              <a:t>um</a:t>
            </a:r>
            <a:r>
              <a:rPr lang="en-US" sz="2800" spc="-15" dirty="0">
                <a:solidFill>
                  <a:schemeClr val="tx1">
                    <a:lumMod val="75000"/>
                    <a:lumOff val="25000"/>
                  </a:schemeClr>
                </a:solidFill>
                <a:latin typeface="Arial"/>
                <a:cs typeface="Arial"/>
              </a:rPr>
              <a:t>b</a:t>
            </a:r>
            <a:r>
              <a:rPr lang="en-US" sz="2800" spc="-20" dirty="0">
                <a:solidFill>
                  <a:schemeClr val="tx1">
                    <a:lumMod val="75000"/>
                    <a:lumOff val="25000"/>
                  </a:schemeClr>
                </a:solidFill>
                <a:latin typeface="Arial"/>
                <a:cs typeface="Arial"/>
              </a:rPr>
              <a:t>e</a:t>
            </a:r>
            <a:r>
              <a:rPr lang="en-US" sz="2800" spc="-5" dirty="0">
                <a:solidFill>
                  <a:schemeClr val="tx1">
                    <a:lumMod val="75000"/>
                    <a:lumOff val="25000"/>
                  </a:schemeClr>
                </a:solidFill>
                <a:latin typeface="Arial"/>
                <a:cs typeface="Arial"/>
              </a:rPr>
              <a:t>r</a:t>
            </a:r>
            <a:r>
              <a:rPr lang="en-US" sz="2800" spc="-15" dirty="0">
                <a:solidFill>
                  <a:schemeClr val="tx1">
                    <a:lumMod val="75000"/>
                    <a:lumOff val="25000"/>
                  </a:schemeClr>
                </a:solidFill>
                <a:latin typeface="Arial"/>
                <a:cs typeface="Arial"/>
              </a:rPr>
              <a:t>s (float and double)</a:t>
            </a:r>
            <a:endParaRPr lang="en-US" sz="2800" dirty="0">
              <a:solidFill>
                <a:schemeClr val="tx1">
                  <a:lumMod val="75000"/>
                  <a:lumOff val="25000"/>
                </a:schemeClr>
              </a:solidFill>
              <a:latin typeface="Arial"/>
              <a:cs typeface="Arial"/>
            </a:endParaRPr>
          </a:p>
          <a:p>
            <a:pPr marL="384048" lvl="1" indent="-182880" defTabSz="457200" fontAlgn="auto">
              <a:lnSpc>
                <a:spcPts val="650"/>
              </a:lnSpc>
              <a:spcBef>
                <a:spcPts val="24"/>
              </a:spcBef>
              <a:spcAft>
                <a:spcPts val="0"/>
              </a:spcAft>
              <a:buFont typeface="Arial"/>
              <a:buChar char="–"/>
              <a:defRPr/>
            </a:pPr>
            <a:endParaRPr lang="en-US" sz="650" dirty="0">
              <a:solidFill>
                <a:schemeClr val="tx1">
                  <a:lumMod val="75000"/>
                  <a:lumOff val="25000"/>
                </a:schemeClr>
              </a:solidFill>
            </a:endParaRPr>
          </a:p>
          <a:p>
            <a:pPr marL="756285" lvl="1" indent="-287020" defTabSz="457200" fontAlgn="auto">
              <a:spcBef>
                <a:spcPts val="0"/>
              </a:spcBef>
              <a:spcAft>
                <a:spcPts val="0"/>
              </a:spcAft>
              <a:buFont typeface="Arial"/>
              <a:buChar char="–"/>
              <a:tabLst>
                <a:tab pos="756285" algn="l"/>
              </a:tabLst>
              <a:defRPr/>
            </a:pPr>
            <a:r>
              <a:rPr lang="en-US" sz="2800" spc="-20" dirty="0">
                <a:solidFill>
                  <a:schemeClr val="tx1">
                    <a:lumMod val="75000"/>
                    <a:lumOff val="25000"/>
                  </a:schemeClr>
                </a:solidFill>
                <a:latin typeface="Arial"/>
                <a:cs typeface="Arial"/>
              </a:rPr>
              <a:t>Char</a:t>
            </a:r>
            <a:r>
              <a:rPr lang="en-US" sz="2800" spc="-15" dirty="0">
                <a:solidFill>
                  <a:schemeClr val="tx1">
                    <a:lumMod val="75000"/>
                    <a:lumOff val="25000"/>
                  </a:schemeClr>
                </a:solidFill>
                <a:latin typeface="Arial"/>
                <a:cs typeface="Arial"/>
              </a:rPr>
              <a:t>acte</a:t>
            </a:r>
            <a:r>
              <a:rPr lang="en-US" sz="2800" spc="-10" dirty="0">
                <a:solidFill>
                  <a:schemeClr val="tx1">
                    <a:lumMod val="75000"/>
                    <a:lumOff val="25000"/>
                  </a:schemeClr>
                </a:solidFill>
                <a:latin typeface="Arial"/>
                <a:cs typeface="Arial"/>
              </a:rPr>
              <a:t>r</a:t>
            </a:r>
            <a:endParaRPr lang="en-US" sz="2800" dirty="0">
              <a:solidFill>
                <a:schemeClr val="tx1">
                  <a:lumMod val="75000"/>
                  <a:lumOff val="25000"/>
                </a:schemeClr>
              </a:solidFill>
              <a:latin typeface="Arial"/>
              <a:cs typeface="Arial"/>
            </a:endParaRPr>
          </a:p>
          <a:p>
            <a:pPr marL="384048" lvl="1" indent="-182880" defTabSz="457200" fontAlgn="auto">
              <a:lnSpc>
                <a:spcPts val="650"/>
              </a:lnSpc>
              <a:spcBef>
                <a:spcPts val="22"/>
              </a:spcBef>
              <a:spcAft>
                <a:spcPts val="0"/>
              </a:spcAft>
              <a:buFont typeface="Arial"/>
              <a:buChar char="–"/>
              <a:defRPr/>
            </a:pPr>
            <a:endParaRPr lang="en-US" sz="650" dirty="0">
              <a:solidFill>
                <a:schemeClr val="tx1">
                  <a:lumMod val="75000"/>
                  <a:lumOff val="25000"/>
                </a:schemeClr>
              </a:solidFill>
            </a:endParaRPr>
          </a:p>
          <a:p>
            <a:pPr marL="756285" lvl="1" indent="-287020" defTabSz="457200" fontAlgn="auto">
              <a:spcBef>
                <a:spcPts val="0"/>
              </a:spcBef>
              <a:spcAft>
                <a:spcPts val="0"/>
              </a:spcAft>
              <a:buFont typeface="Arial"/>
              <a:buChar char="–"/>
              <a:tabLst>
                <a:tab pos="756285" algn="l"/>
              </a:tabLst>
              <a:defRPr/>
            </a:pPr>
            <a:r>
              <a:rPr lang="en-US" sz="2800" spc="-20" dirty="0">
                <a:solidFill>
                  <a:schemeClr val="tx1">
                    <a:lumMod val="75000"/>
                    <a:lumOff val="25000"/>
                  </a:schemeClr>
                </a:solidFill>
                <a:latin typeface="Arial"/>
                <a:cs typeface="Arial"/>
              </a:rPr>
              <a:t>Boo</a:t>
            </a:r>
            <a:r>
              <a:rPr lang="en-US" sz="2800" spc="-5" dirty="0">
                <a:solidFill>
                  <a:schemeClr val="tx1">
                    <a:lumMod val="75000"/>
                    <a:lumOff val="25000"/>
                  </a:schemeClr>
                </a:solidFill>
                <a:latin typeface="Arial"/>
                <a:cs typeface="Arial"/>
              </a:rPr>
              <a:t>l</a:t>
            </a:r>
            <a:r>
              <a:rPr lang="en-US" sz="2800" spc="-20" dirty="0">
                <a:solidFill>
                  <a:schemeClr val="tx1">
                    <a:lumMod val="75000"/>
                    <a:lumOff val="25000"/>
                  </a:schemeClr>
                </a:solidFill>
                <a:latin typeface="Arial"/>
                <a:cs typeface="Arial"/>
              </a:rPr>
              <a:t>e</a:t>
            </a:r>
            <a:r>
              <a:rPr lang="en-US" sz="2800" spc="-15" dirty="0">
                <a:solidFill>
                  <a:schemeClr val="tx1">
                    <a:lumMod val="75000"/>
                    <a:lumOff val="25000"/>
                  </a:schemeClr>
                </a:solidFill>
                <a:latin typeface="Arial"/>
                <a:cs typeface="Arial"/>
              </a:rPr>
              <a:t>a</a:t>
            </a:r>
            <a:r>
              <a:rPr lang="en-US" sz="2800" spc="-20" dirty="0">
                <a:solidFill>
                  <a:schemeClr val="tx1">
                    <a:lumMod val="75000"/>
                    <a:lumOff val="25000"/>
                  </a:schemeClr>
                </a:solidFill>
                <a:latin typeface="Arial"/>
                <a:cs typeface="Arial"/>
              </a:rPr>
              <a:t>n</a:t>
            </a:r>
            <a:endParaRPr lang="en-US" sz="2800" dirty="0">
              <a:solidFill>
                <a:schemeClr val="tx1">
                  <a:lumMod val="75000"/>
                  <a:lumOff val="25000"/>
                </a:schemeClr>
              </a:solidFill>
              <a:latin typeface="Arial"/>
              <a:cs typeface="Arial"/>
            </a:endParaRPr>
          </a:p>
          <a:p>
            <a:r>
              <a:rPr lang="en-US" dirty="0"/>
              <a:t>Complex Data Types:</a:t>
            </a:r>
          </a:p>
          <a:p>
            <a:pPr lvl="1"/>
            <a:r>
              <a:rPr lang="en-US" dirty="0"/>
              <a:t>String</a:t>
            </a:r>
          </a:p>
          <a:p>
            <a:pPr lvl="1"/>
            <a:r>
              <a:rPr lang="en-US" dirty="0"/>
              <a:t>Classes</a:t>
            </a:r>
          </a:p>
          <a:p>
            <a:pPr lvl="1"/>
            <a:r>
              <a:rPr lang="en-US" dirty="0"/>
              <a:t>Arrays</a:t>
            </a:r>
          </a:p>
          <a:p>
            <a:pPr lvl="1"/>
            <a:r>
              <a:rPr lang="en-US" dirty="0"/>
              <a:t>Objects</a:t>
            </a:r>
          </a:p>
        </p:txBody>
      </p:sp>
    </p:spTree>
    <p:extLst>
      <p:ext uri="{BB962C8B-B14F-4D97-AF65-F5344CB8AC3E}">
        <p14:creationId xmlns:p14="http://schemas.microsoft.com/office/powerpoint/2010/main" val="1548723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r>
              <a:rPr lang="en-US" altLang="en-US" dirty="0">
                <a:solidFill>
                  <a:schemeClr val="tx1">
                    <a:lumMod val="75000"/>
                    <a:lumOff val="25000"/>
                  </a:schemeClr>
                </a:solidFill>
                <a:ea typeface="Arial" charset="0"/>
                <a:cs typeface="Arial" charset="0"/>
              </a:rPr>
              <a:t>CONSTANTS and Literals</a:t>
            </a:r>
            <a:endParaRPr lang="en-US" dirty="0"/>
          </a:p>
        </p:txBody>
      </p:sp>
      <p:sp>
        <p:nvSpPr>
          <p:cNvPr id="3" name="Content Placeholder 2"/>
          <p:cNvSpPr>
            <a:spLocks noGrp="1"/>
          </p:cNvSpPr>
          <p:nvPr>
            <p:ph idx="1"/>
          </p:nvPr>
        </p:nvSpPr>
        <p:spPr>
          <a:xfrm>
            <a:off x="628649" y="1078279"/>
            <a:ext cx="7886700" cy="4531213"/>
          </a:xfrm>
        </p:spPr>
        <p:txBody>
          <a:bodyPr/>
          <a:lstStyle/>
          <a:p>
            <a:pPr marL="91440" indent="-91440" fontAlgn="auto">
              <a:buFont typeface="Calibri" panose="020F0502020204030204" pitchFamily="34" charset="0"/>
              <a:buChar char=" "/>
              <a:defRPr/>
            </a:pPr>
            <a:r>
              <a:rPr lang="en-US" altLang="en-US" sz="2900" dirty="0">
                <a:solidFill>
                  <a:schemeClr val="tx1">
                    <a:lumMod val="75000"/>
                    <a:lumOff val="25000"/>
                  </a:schemeClr>
                </a:solidFill>
              </a:rPr>
              <a:t>CONSTANTS are values that cannot change while the program is running.</a:t>
            </a:r>
          </a:p>
          <a:p>
            <a:pPr marL="91440" indent="-91440" fontAlgn="auto">
              <a:buFont typeface="Arial" charset="0"/>
              <a:buNone/>
              <a:defRPr/>
            </a:pPr>
            <a:r>
              <a:rPr lang="en-US" altLang="en-US" sz="3300" dirty="0">
                <a:solidFill>
                  <a:schemeClr val="tx1">
                    <a:lumMod val="75000"/>
                    <a:lumOff val="25000"/>
                  </a:schemeClr>
                </a:solidFill>
              </a:rPr>
              <a:t>E.g.: MAX_WEIGHT = 600</a:t>
            </a:r>
          </a:p>
          <a:p>
            <a:pPr marL="91440" indent="-91440" fontAlgn="auto">
              <a:buFont typeface="Arial" charset="0"/>
              <a:buNone/>
              <a:defRPr/>
            </a:pPr>
            <a:r>
              <a:rPr lang="en-US" altLang="en-US" sz="3300" dirty="0">
                <a:solidFill>
                  <a:schemeClr val="tx1">
                    <a:lumMod val="75000"/>
                    <a:lumOff val="25000"/>
                  </a:schemeClr>
                </a:solidFill>
              </a:rPr>
              <a:t>ELEVATOR_LIMIT = 10 * MAX_WEIGHT</a:t>
            </a:r>
          </a:p>
          <a:p>
            <a:pPr marL="91440" indent="-91440" fontAlgn="auto">
              <a:buFont typeface="Arial" charset="0"/>
              <a:buNone/>
              <a:defRPr/>
            </a:pPr>
            <a:endParaRPr lang="en-US" altLang="en-US" sz="3300" dirty="0">
              <a:solidFill>
                <a:schemeClr val="tx1">
                  <a:lumMod val="75000"/>
                  <a:lumOff val="25000"/>
                </a:schemeClr>
              </a:solidFill>
            </a:endParaRPr>
          </a:p>
          <a:p>
            <a:pPr marL="91440" indent="-91440" fontAlgn="auto">
              <a:buFont typeface="Arial" charset="0"/>
              <a:buNone/>
              <a:defRPr/>
            </a:pPr>
            <a:r>
              <a:rPr lang="en-US" altLang="en-US" sz="3300" dirty="0">
                <a:solidFill>
                  <a:schemeClr val="tx1">
                    <a:lumMod val="75000"/>
                    <a:lumOff val="25000"/>
                  </a:schemeClr>
                </a:solidFill>
              </a:rPr>
              <a:t>Literals are the values that are entered into the code:</a:t>
            </a:r>
          </a:p>
          <a:p>
            <a:pPr marL="91440" indent="-91440" fontAlgn="auto">
              <a:buFont typeface="Arial" charset="0"/>
              <a:buNone/>
              <a:defRPr/>
            </a:pPr>
            <a:r>
              <a:rPr lang="en-US" altLang="en-US" sz="3300" dirty="0">
                <a:solidFill>
                  <a:schemeClr val="tx1">
                    <a:lumMod val="75000"/>
                    <a:lumOff val="25000"/>
                  </a:schemeClr>
                </a:solidFill>
              </a:rPr>
              <a:t>E.g. : ELEVATOR_LIMIT = 6000</a:t>
            </a:r>
          </a:p>
        </p:txBody>
      </p:sp>
    </p:spTree>
    <p:extLst>
      <p:ext uri="{BB962C8B-B14F-4D97-AF65-F5344CB8AC3E}">
        <p14:creationId xmlns:p14="http://schemas.microsoft.com/office/powerpoint/2010/main" val="788021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r>
              <a:rPr lang="en-US" altLang="en-US" dirty="0">
                <a:solidFill>
                  <a:schemeClr val="tx1">
                    <a:lumMod val="75000"/>
                    <a:lumOff val="25000"/>
                  </a:schemeClr>
                </a:solidFill>
                <a:ea typeface="Arial" charset="0"/>
                <a:cs typeface="Arial" charset="0"/>
              </a:rPr>
              <a:t>Order of Precedence</a:t>
            </a:r>
            <a:endParaRPr lang="en-US" dirty="0"/>
          </a:p>
        </p:txBody>
      </p:sp>
      <p:pic>
        <p:nvPicPr>
          <p:cNvPr id="5" name="Picture 4" descr="An image that shows a complex expression that includes arithmetic operations (which are performed first), comparison operations (which are performed next), and logical operations (performed last).  This is for Java and C Shar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276" y="1355727"/>
            <a:ext cx="8283315" cy="3922967"/>
          </a:xfrm>
          <a:prstGeom prst="rect">
            <a:avLst/>
          </a:prstGeom>
        </p:spPr>
      </p:pic>
      <p:pic>
        <p:nvPicPr>
          <p:cNvPr id="6" name="Picture 10" descr="Java Logo">
            <a:extLst>
              <a:ext uri="{FF2B5EF4-FFF2-40B4-BE49-F238E27FC236}">
                <a16:creationId xmlns:a16="http://schemas.microsoft.com/office/drawing/2014/main" xmlns="" id="{A47EF068-EC08-494E-AA63-7A06A70BADD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9056" y="82063"/>
            <a:ext cx="992021" cy="9906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2" descr="C Sharp Logo">
            <a:extLst>
              <a:ext uri="{FF2B5EF4-FFF2-40B4-BE49-F238E27FC236}">
                <a16:creationId xmlns:a16="http://schemas.microsoft.com/office/drawing/2014/main" xmlns="" id="{3A0B6E3C-A598-C844-9BA3-B042B781697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51518" y="219934"/>
            <a:ext cx="888259" cy="85272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A logo showing C++" title="C++ Logo">
            <a:extLst>
              <a:ext uri="{FF2B5EF4-FFF2-40B4-BE49-F238E27FC236}">
                <a16:creationId xmlns:a16="http://schemas.microsoft.com/office/drawing/2014/main" xmlns="" id="{3AA05AE6-856C-B54D-A51D-BB8FDE4145F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60459" y="247404"/>
            <a:ext cx="735132" cy="825259"/>
          </a:xfrm>
          <a:prstGeom prst="rect">
            <a:avLst/>
          </a:prstGeom>
        </p:spPr>
      </p:pic>
      <p:sp>
        <p:nvSpPr>
          <p:cNvPr id="3" name="TextBox 2">
            <a:extLst>
              <a:ext uri="{FF2B5EF4-FFF2-40B4-BE49-F238E27FC236}">
                <a16:creationId xmlns:a16="http://schemas.microsoft.com/office/drawing/2014/main" xmlns="" id="{6EA7C0A7-8553-1249-B0E0-1CA77EA3E725}"/>
              </a:ext>
            </a:extLst>
          </p:cNvPr>
          <p:cNvSpPr txBox="1"/>
          <p:nvPr/>
        </p:nvSpPr>
        <p:spPr>
          <a:xfrm>
            <a:off x="3164289" y="5561758"/>
            <a:ext cx="2779287" cy="369332"/>
          </a:xfrm>
          <a:prstGeom prst="rect">
            <a:avLst/>
          </a:prstGeom>
          <a:noFill/>
        </p:spPr>
        <p:txBody>
          <a:bodyPr wrap="none" rtlCol="0">
            <a:spAutoFit/>
          </a:bodyPr>
          <a:lstStyle/>
          <a:p>
            <a:r>
              <a:rPr lang="en-US" dirty="0"/>
              <a:t>&lt;&gt;: also means not equal to</a:t>
            </a:r>
          </a:p>
        </p:txBody>
      </p:sp>
    </p:spTree>
    <p:extLst>
      <p:ext uri="{BB962C8B-B14F-4D97-AF65-F5344CB8AC3E}">
        <p14:creationId xmlns:p14="http://schemas.microsoft.com/office/powerpoint/2010/main" val="377155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r>
              <a:rPr lang="en-US" altLang="en-US" dirty="0">
                <a:solidFill>
                  <a:schemeClr val="tx1">
                    <a:lumMod val="75000"/>
                    <a:lumOff val="25000"/>
                  </a:schemeClr>
                </a:solidFill>
                <a:ea typeface="Arial" charset="0"/>
                <a:cs typeface="Arial" charset="0"/>
              </a:rPr>
              <a:t>Shortcut Operators</a:t>
            </a:r>
            <a:endParaRPr lang="en-US" dirty="0"/>
          </a:p>
        </p:txBody>
      </p:sp>
      <p:sp>
        <p:nvSpPr>
          <p:cNvPr id="3" name="Content Placeholder 2"/>
          <p:cNvSpPr>
            <a:spLocks noGrp="1"/>
          </p:cNvSpPr>
          <p:nvPr>
            <p:ph idx="1"/>
          </p:nvPr>
        </p:nvSpPr>
        <p:spPr>
          <a:xfrm>
            <a:off x="628649" y="1095864"/>
            <a:ext cx="7886700" cy="4531213"/>
          </a:xfrm>
        </p:spPr>
        <p:txBody>
          <a:bodyPr/>
          <a:lstStyle/>
          <a:p>
            <a:pPr marL="0" indent="0">
              <a:buNone/>
            </a:pPr>
            <a:r>
              <a:rPr lang="en-US" altLang="en-US" dirty="0"/>
              <a:t>++</a:t>
            </a:r>
            <a:r>
              <a:rPr lang="en-US" altLang="en-US" sz="2400" dirty="0"/>
              <a:t>	</a:t>
            </a:r>
            <a:r>
              <a:rPr lang="en-US" altLang="en-US" sz="2000" dirty="0"/>
              <a:t>increment by 1 (must be x++ or x ++, not x + +)</a:t>
            </a:r>
          </a:p>
          <a:p>
            <a:pPr marL="0" indent="0">
              <a:lnSpc>
                <a:spcPts val="750"/>
              </a:lnSpc>
              <a:spcBef>
                <a:spcPts val="13"/>
              </a:spcBef>
            </a:pPr>
            <a:endParaRPr lang="en-US" altLang="en-US" sz="500" dirty="0"/>
          </a:p>
          <a:p>
            <a:pPr marL="0" indent="0">
              <a:buNone/>
            </a:pPr>
            <a:r>
              <a:rPr lang="en-US" altLang="en-US" dirty="0"/>
              <a:t>--</a:t>
            </a:r>
            <a:r>
              <a:rPr lang="en-US" altLang="en-US" sz="2400" dirty="0"/>
              <a:t>	</a:t>
            </a:r>
            <a:r>
              <a:rPr lang="en-US" altLang="en-US" sz="2000" dirty="0"/>
              <a:t>decrement by 1 (must be y-- or y --, not y - -)</a:t>
            </a:r>
          </a:p>
          <a:p>
            <a:pPr marL="0" indent="0" eaLnBrk="0" fontAlgn="base" hangingPunct="0">
              <a:buNone/>
            </a:pPr>
            <a:r>
              <a:rPr lang="en-US" dirty="0"/>
              <a:t>+= 	</a:t>
            </a:r>
            <a:r>
              <a:rPr lang="en-US" sz="2000" dirty="0"/>
              <a:t>Add value on the right of the symbol to the variable on the left 	and store the result in the variable on the left.</a:t>
            </a:r>
          </a:p>
          <a:p>
            <a:pPr marL="0" indent="0" eaLnBrk="0" fontAlgn="base" hangingPunct="0">
              <a:buNone/>
            </a:pPr>
            <a:r>
              <a:rPr lang="en-US" dirty="0"/>
              <a:t>-= 	</a:t>
            </a:r>
            <a:r>
              <a:rPr lang="en-US" sz="1800" dirty="0"/>
              <a:t>Subtract value on the right of the symbol from the variable on the left 	and store the result in the variable on the left.</a:t>
            </a:r>
          </a:p>
          <a:p>
            <a:pPr marL="0" indent="0" eaLnBrk="0" fontAlgn="base" hangingPunct="0">
              <a:buNone/>
            </a:pPr>
            <a:r>
              <a:rPr lang="en-US" dirty="0"/>
              <a:t>*=	</a:t>
            </a:r>
            <a:r>
              <a:rPr lang="en-US" sz="1800" dirty="0"/>
              <a:t>Multiply the variable on the left by the value on the right of the symbol 	and store the result in the variable</a:t>
            </a:r>
          </a:p>
          <a:p>
            <a:pPr marL="0" indent="0" eaLnBrk="0" fontAlgn="base" hangingPunct="0">
              <a:buNone/>
            </a:pPr>
            <a:r>
              <a:rPr lang="en-US" dirty="0"/>
              <a:t>/=	</a:t>
            </a:r>
            <a:r>
              <a:rPr lang="en-US" sz="1800" dirty="0"/>
              <a:t>Divide the variable on the left by the value on the right of the symbol 	and store the result in the variable</a:t>
            </a:r>
            <a:endParaRPr lang="en-US" sz="1400" dirty="0"/>
          </a:p>
          <a:p>
            <a:pPr marL="0" indent="0" eaLnBrk="0" fontAlgn="base" hangingPunct="0">
              <a:buNone/>
            </a:pPr>
            <a:r>
              <a:rPr lang="en-US" dirty="0"/>
              <a:t>%= 	</a:t>
            </a:r>
            <a:r>
              <a:rPr lang="en-US" sz="2000" dirty="0"/>
              <a:t>Divide the variable on the left by the value on the right and store the resulting remainder in the variable.</a:t>
            </a:r>
          </a:p>
          <a:p>
            <a:pPr marL="0" indent="0"/>
            <a:endParaRPr lang="en-US" altLang="en-US" sz="1400" dirty="0"/>
          </a:p>
        </p:txBody>
      </p:sp>
    </p:spTree>
    <p:extLst>
      <p:ext uri="{BB962C8B-B14F-4D97-AF65-F5344CB8AC3E}">
        <p14:creationId xmlns:p14="http://schemas.microsoft.com/office/powerpoint/2010/main" val="650705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r>
              <a:rPr lang="en-US" altLang="en-US" dirty="0">
                <a:solidFill>
                  <a:schemeClr val="tx1">
                    <a:lumMod val="75000"/>
                    <a:lumOff val="25000"/>
                  </a:schemeClr>
                </a:solidFill>
                <a:ea typeface="Arial" charset="0"/>
                <a:cs typeface="Arial" charset="0"/>
              </a:rPr>
              <a:t>Relational and Logical Operators</a:t>
            </a:r>
            <a:endParaRPr lang="en-US" dirty="0"/>
          </a:p>
        </p:txBody>
      </p:sp>
      <p:sp>
        <p:nvSpPr>
          <p:cNvPr id="3" name="Content Placeholder 2"/>
          <p:cNvSpPr>
            <a:spLocks noGrp="1"/>
          </p:cNvSpPr>
          <p:nvPr>
            <p:ph idx="1"/>
          </p:nvPr>
        </p:nvSpPr>
        <p:spPr>
          <a:xfrm>
            <a:off x="628649" y="1095864"/>
            <a:ext cx="7886700" cy="4531213"/>
          </a:xfrm>
        </p:spPr>
        <p:txBody>
          <a:bodyPr/>
          <a:lstStyle/>
          <a:p>
            <a:pPr marL="0" indent="0">
              <a:lnSpc>
                <a:spcPct val="100000"/>
              </a:lnSpc>
              <a:spcBef>
                <a:spcPts val="15"/>
              </a:spcBef>
              <a:buNone/>
            </a:pPr>
            <a:r>
              <a:rPr lang="en-US" dirty="0">
                <a:latin typeface="Arial"/>
                <a:cs typeface="Arial"/>
              </a:rPr>
              <a:t>Used to create a </a:t>
            </a:r>
            <a:r>
              <a:rPr lang="en-US" dirty="0">
                <a:solidFill>
                  <a:srgbClr val="0432FF"/>
                </a:solidFill>
                <a:latin typeface="Consolas" panose="020B0609020204030204" pitchFamily="49" charset="0"/>
                <a:cs typeface="Consolas" panose="020B0609020204030204" pitchFamily="49" charset="0"/>
              </a:rPr>
              <a:t>true</a:t>
            </a:r>
            <a:r>
              <a:rPr lang="en-US" dirty="0">
                <a:latin typeface="Arial"/>
                <a:cs typeface="Arial"/>
              </a:rPr>
              <a:t> or </a:t>
            </a:r>
            <a:r>
              <a:rPr lang="en-US" dirty="0">
                <a:solidFill>
                  <a:srgbClr val="0432FF"/>
                </a:solidFill>
                <a:latin typeface="Consolas" panose="020B0609020204030204" pitchFamily="49" charset="0"/>
                <a:cs typeface="Consolas" panose="020B0609020204030204" pitchFamily="49" charset="0"/>
              </a:rPr>
              <a:t>false</a:t>
            </a:r>
            <a:r>
              <a:rPr lang="en-US" dirty="0">
                <a:latin typeface="Arial"/>
                <a:cs typeface="Arial"/>
              </a:rPr>
              <a:t> expression:</a:t>
            </a:r>
            <a:br>
              <a:rPr lang="en-US" dirty="0">
                <a:latin typeface="Arial"/>
                <a:cs typeface="Arial"/>
              </a:rPr>
            </a:br>
            <a:r>
              <a:rPr lang="en-US" dirty="0">
                <a:latin typeface="Arial"/>
                <a:cs typeface="Arial"/>
              </a:rPr>
              <a:t>Relational:</a:t>
            </a:r>
          </a:p>
          <a:p>
            <a:pPr marL="0" indent="0">
              <a:lnSpc>
                <a:spcPct val="100000"/>
              </a:lnSpc>
              <a:spcBef>
                <a:spcPts val="15"/>
              </a:spcBef>
              <a:buNone/>
            </a:pPr>
            <a:r>
              <a:rPr lang="en-US" sz="2000" dirty="0">
                <a:latin typeface="Arial"/>
                <a:cs typeface="Arial"/>
              </a:rPr>
              <a:t>&gt;</a:t>
            </a:r>
            <a:r>
              <a:rPr lang="en-US" sz="2000" spc="-15" dirty="0">
                <a:latin typeface="Arial"/>
                <a:cs typeface="Arial"/>
              </a:rPr>
              <a:t> 	</a:t>
            </a:r>
            <a:r>
              <a:rPr lang="en-US" sz="2000" dirty="0">
                <a:latin typeface="Arial"/>
                <a:cs typeface="Arial"/>
              </a:rPr>
              <a:t>gre</a:t>
            </a:r>
            <a:r>
              <a:rPr lang="en-US" sz="2000" spc="5" dirty="0">
                <a:latin typeface="Arial"/>
                <a:cs typeface="Arial"/>
              </a:rPr>
              <a:t>a</a:t>
            </a:r>
            <a:r>
              <a:rPr lang="en-US" sz="2000" dirty="0">
                <a:latin typeface="Arial"/>
                <a:cs typeface="Arial"/>
              </a:rPr>
              <a:t>ter </a:t>
            </a:r>
            <a:r>
              <a:rPr lang="en-US" sz="2000" spc="-15" dirty="0">
                <a:latin typeface="Arial"/>
                <a:cs typeface="Arial"/>
              </a:rPr>
              <a:t>t</a:t>
            </a:r>
            <a:r>
              <a:rPr lang="en-US" sz="2000" dirty="0">
                <a:latin typeface="Arial"/>
                <a:cs typeface="Arial"/>
              </a:rPr>
              <a:t>h</a:t>
            </a:r>
            <a:r>
              <a:rPr lang="en-US" sz="2000" spc="5" dirty="0">
                <a:latin typeface="Arial"/>
                <a:cs typeface="Arial"/>
              </a:rPr>
              <a:t>a</a:t>
            </a:r>
            <a:r>
              <a:rPr lang="en-US" sz="2000" dirty="0">
                <a:latin typeface="Arial"/>
                <a:cs typeface="Arial"/>
              </a:rPr>
              <a:t>n</a:t>
            </a:r>
          </a:p>
          <a:p>
            <a:pPr marL="0" indent="0">
              <a:lnSpc>
                <a:spcPct val="100000"/>
              </a:lnSpc>
              <a:spcBef>
                <a:spcPts val="15"/>
              </a:spcBef>
              <a:buNone/>
            </a:pPr>
            <a:r>
              <a:rPr lang="en-US" sz="2000" spc="-15" dirty="0">
                <a:latin typeface="Arial"/>
                <a:cs typeface="Arial"/>
              </a:rPr>
              <a:t>&lt; 	</a:t>
            </a:r>
            <a:r>
              <a:rPr lang="en-US" sz="2000" dirty="0">
                <a:latin typeface="Arial"/>
                <a:cs typeface="Arial"/>
              </a:rPr>
              <a:t>le</a:t>
            </a:r>
            <a:r>
              <a:rPr lang="en-US" sz="2000" spc="5" dirty="0">
                <a:latin typeface="Arial"/>
                <a:cs typeface="Arial"/>
              </a:rPr>
              <a:t>s</a:t>
            </a:r>
            <a:r>
              <a:rPr lang="en-US" sz="2000" dirty="0">
                <a:latin typeface="Arial"/>
                <a:cs typeface="Arial"/>
              </a:rPr>
              <a:t>s</a:t>
            </a:r>
            <a:r>
              <a:rPr lang="en-US" sz="2000" spc="-10" dirty="0">
                <a:latin typeface="Arial"/>
                <a:cs typeface="Arial"/>
              </a:rPr>
              <a:t> </a:t>
            </a:r>
            <a:r>
              <a:rPr lang="en-US" sz="2000" dirty="0">
                <a:latin typeface="Arial"/>
                <a:cs typeface="Arial"/>
              </a:rPr>
              <a:t>than</a:t>
            </a:r>
          </a:p>
          <a:p>
            <a:pPr marL="0" indent="0">
              <a:lnSpc>
                <a:spcPct val="100000"/>
              </a:lnSpc>
              <a:spcBef>
                <a:spcPts val="15"/>
              </a:spcBef>
              <a:buNone/>
            </a:pPr>
            <a:r>
              <a:rPr lang="en-US" sz="2000" dirty="0">
                <a:latin typeface="Arial"/>
                <a:cs typeface="Arial"/>
              </a:rPr>
              <a:t>==</a:t>
            </a:r>
            <a:r>
              <a:rPr lang="en-US" sz="2000" spc="-25" dirty="0">
                <a:latin typeface="Arial"/>
                <a:cs typeface="Arial"/>
              </a:rPr>
              <a:t> 	</a:t>
            </a:r>
            <a:r>
              <a:rPr lang="en-US" sz="2000" dirty="0">
                <a:latin typeface="Arial"/>
                <a:cs typeface="Arial"/>
              </a:rPr>
              <a:t>eq</a:t>
            </a:r>
            <a:r>
              <a:rPr lang="en-US" sz="2000" spc="5" dirty="0">
                <a:latin typeface="Arial"/>
                <a:cs typeface="Arial"/>
              </a:rPr>
              <a:t>u</a:t>
            </a:r>
            <a:r>
              <a:rPr lang="en-US" sz="2000" dirty="0">
                <a:latin typeface="Arial"/>
                <a:cs typeface="Arial"/>
              </a:rPr>
              <a:t>als (note the double equals)</a:t>
            </a:r>
          </a:p>
          <a:p>
            <a:pPr marL="0" indent="0">
              <a:lnSpc>
                <a:spcPct val="100000"/>
              </a:lnSpc>
              <a:spcBef>
                <a:spcPts val="15"/>
              </a:spcBef>
              <a:buNone/>
            </a:pPr>
            <a:r>
              <a:rPr lang="en-US" sz="2000" dirty="0">
                <a:latin typeface="Arial"/>
                <a:cs typeface="Arial"/>
              </a:rPr>
              <a:t>!= 	not eq</a:t>
            </a:r>
            <a:r>
              <a:rPr lang="en-US" sz="2000" spc="5" dirty="0">
                <a:latin typeface="Arial"/>
                <a:cs typeface="Arial"/>
              </a:rPr>
              <a:t>u</a:t>
            </a:r>
            <a:r>
              <a:rPr lang="en-US" sz="2000" dirty="0">
                <a:latin typeface="Arial"/>
                <a:cs typeface="Arial"/>
              </a:rPr>
              <a:t>al (can also be &lt;&gt;)</a:t>
            </a:r>
          </a:p>
          <a:p>
            <a:pPr marL="0" indent="0">
              <a:lnSpc>
                <a:spcPct val="100000"/>
              </a:lnSpc>
              <a:spcBef>
                <a:spcPts val="15"/>
              </a:spcBef>
              <a:buNone/>
            </a:pPr>
            <a:r>
              <a:rPr lang="en-US" sz="2000" dirty="0">
                <a:latin typeface="Arial"/>
                <a:cs typeface="Arial"/>
              </a:rPr>
              <a:t>&gt;=</a:t>
            </a:r>
            <a:r>
              <a:rPr lang="en-US" sz="2000" spc="-20" dirty="0">
                <a:latin typeface="Arial"/>
                <a:cs typeface="Arial"/>
              </a:rPr>
              <a:t> 	</a:t>
            </a:r>
            <a:r>
              <a:rPr lang="en-US" sz="2000" dirty="0">
                <a:latin typeface="Arial"/>
                <a:cs typeface="Arial"/>
              </a:rPr>
              <a:t>gre</a:t>
            </a:r>
            <a:r>
              <a:rPr lang="en-US" sz="2000" spc="5" dirty="0">
                <a:latin typeface="Arial"/>
                <a:cs typeface="Arial"/>
              </a:rPr>
              <a:t>a</a:t>
            </a:r>
            <a:r>
              <a:rPr lang="en-US" sz="2000" dirty="0">
                <a:latin typeface="Arial"/>
                <a:cs typeface="Arial"/>
              </a:rPr>
              <a:t>ter </a:t>
            </a:r>
            <a:r>
              <a:rPr lang="en-US" sz="2000" spc="-15" dirty="0">
                <a:latin typeface="Arial"/>
                <a:cs typeface="Arial"/>
              </a:rPr>
              <a:t>t</a:t>
            </a:r>
            <a:r>
              <a:rPr lang="en-US" sz="2000" dirty="0">
                <a:latin typeface="Arial"/>
                <a:cs typeface="Arial"/>
              </a:rPr>
              <a:t>h</a:t>
            </a:r>
            <a:r>
              <a:rPr lang="en-US" sz="2000" spc="5" dirty="0">
                <a:latin typeface="Arial"/>
                <a:cs typeface="Arial"/>
              </a:rPr>
              <a:t>a</a:t>
            </a:r>
            <a:r>
              <a:rPr lang="en-US" sz="2000" dirty="0">
                <a:latin typeface="Arial"/>
                <a:cs typeface="Arial"/>
              </a:rPr>
              <a:t>n</a:t>
            </a:r>
            <a:r>
              <a:rPr lang="en-US" sz="2000" spc="10" dirty="0">
                <a:latin typeface="Arial"/>
                <a:cs typeface="Arial"/>
              </a:rPr>
              <a:t> </a:t>
            </a:r>
            <a:r>
              <a:rPr lang="en-US" sz="2000" dirty="0">
                <a:latin typeface="Arial"/>
                <a:cs typeface="Arial"/>
              </a:rPr>
              <a:t>or eq</a:t>
            </a:r>
            <a:r>
              <a:rPr lang="en-US" sz="2000" spc="5" dirty="0">
                <a:latin typeface="Arial"/>
                <a:cs typeface="Arial"/>
              </a:rPr>
              <a:t>u</a:t>
            </a:r>
            <a:r>
              <a:rPr lang="en-US" sz="2000" dirty="0">
                <a:latin typeface="Arial"/>
                <a:cs typeface="Arial"/>
              </a:rPr>
              <a:t>al</a:t>
            </a:r>
          </a:p>
          <a:p>
            <a:pPr marL="0" indent="0">
              <a:lnSpc>
                <a:spcPct val="100000"/>
              </a:lnSpc>
              <a:spcBef>
                <a:spcPts val="15"/>
              </a:spcBef>
              <a:buNone/>
            </a:pPr>
            <a:r>
              <a:rPr lang="en-US" sz="2000" dirty="0">
                <a:latin typeface="Arial"/>
                <a:cs typeface="Arial"/>
              </a:rPr>
              <a:t>&lt;=</a:t>
            </a:r>
            <a:r>
              <a:rPr lang="en-US" sz="2000" spc="-25" dirty="0">
                <a:latin typeface="Arial"/>
                <a:cs typeface="Arial"/>
              </a:rPr>
              <a:t> 	</a:t>
            </a:r>
            <a:r>
              <a:rPr lang="en-US" sz="2000" dirty="0">
                <a:latin typeface="Arial"/>
                <a:cs typeface="Arial"/>
              </a:rPr>
              <a:t>less</a:t>
            </a:r>
            <a:r>
              <a:rPr lang="en-US" sz="2000" spc="-10" dirty="0">
                <a:latin typeface="Arial"/>
                <a:cs typeface="Arial"/>
              </a:rPr>
              <a:t> </a:t>
            </a:r>
            <a:r>
              <a:rPr lang="en-US" sz="2000" dirty="0">
                <a:latin typeface="Arial"/>
                <a:cs typeface="Arial"/>
              </a:rPr>
              <a:t>than</a:t>
            </a:r>
            <a:r>
              <a:rPr lang="en-US" sz="2000" spc="5" dirty="0">
                <a:latin typeface="Arial"/>
                <a:cs typeface="Arial"/>
              </a:rPr>
              <a:t> </a:t>
            </a:r>
            <a:r>
              <a:rPr lang="en-US" sz="2000" dirty="0">
                <a:latin typeface="Arial"/>
                <a:cs typeface="Arial"/>
              </a:rPr>
              <a:t>or equal</a:t>
            </a:r>
          </a:p>
          <a:p>
            <a:pPr marL="0" indent="0">
              <a:lnSpc>
                <a:spcPct val="100000"/>
              </a:lnSpc>
              <a:spcBef>
                <a:spcPts val="15"/>
              </a:spcBef>
              <a:buNone/>
            </a:pPr>
            <a:endParaRPr lang="en-US" altLang="en-US" sz="2000" dirty="0">
              <a:latin typeface="Arial"/>
              <a:cs typeface="Arial"/>
            </a:endParaRPr>
          </a:p>
          <a:p>
            <a:pPr marL="0" indent="0">
              <a:lnSpc>
                <a:spcPct val="100000"/>
              </a:lnSpc>
              <a:spcBef>
                <a:spcPts val="15"/>
              </a:spcBef>
              <a:buNone/>
            </a:pPr>
            <a:r>
              <a:rPr lang="en-US" altLang="en-US" dirty="0">
                <a:latin typeface="Arial"/>
                <a:cs typeface="Arial"/>
              </a:rPr>
              <a:t>Logical:</a:t>
            </a:r>
          </a:p>
          <a:p>
            <a:pPr marL="0" indent="0">
              <a:lnSpc>
                <a:spcPct val="100000"/>
              </a:lnSpc>
              <a:spcBef>
                <a:spcPts val="15"/>
              </a:spcBef>
              <a:buNone/>
            </a:pPr>
            <a:r>
              <a:rPr lang="en-US" altLang="en-US" sz="2000" dirty="0"/>
              <a:t>Logical NOT (only works on one operand)</a:t>
            </a:r>
          </a:p>
          <a:p>
            <a:pPr marL="0" indent="0">
              <a:lnSpc>
                <a:spcPct val="100000"/>
              </a:lnSpc>
              <a:spcBef>
                <a:spcPts val="15"/>
              </a:spcBef>
              <a:buNone/>
            </a:pPr>
            <a:r>
              <a:rPr lang="en-US" altLang="en-US" sz="2000" dirty="0"/>
              <a:t>Logical AND (requires two operands)</a:t>
            </a:r>
          </a:p>
          <a:p>
            <a:pPr marL="0" indent="0">
              <a:lnSpc>
                <a:spcPct val="100000"/>
              </a:lnSpc>
              <a:spcBef>
                <a:spcPts val="15"/>
              </a:spcBef>
              <a:buNone/>
            </a:pPr>
            <a:r>
              <a:rPr lang="en-US" altLang="en-US" sz="2000" dirty="0"/>
              <a:t>Logical OR (requires two operands)</a:t>
            </a:r>
          </a:p>
          <a:p>
            <a:pPr marL="0" indent="0">
              <a:lnSpc>
                <a:spcPct val="100000"/>
              </a:lnSpc>
              <a:spcBef>
                <a:spcPts val="15"/>
              </a:spcBef>
              <a:buNone/>
            </a:pPr>
            <a:endParaRPr lang="en-US" altLang="en-US" sz="1100" dirty="0"/>
          </a:p>
        </p:txBody>
      </p:sp>
    </p:spTree>
    <p:extLst>
      <p:ext uri="{BB962C8B-B14F-4D97-AF65-F5344CB8AC3E}">
        <p14:creationId xmlns:p14="http://schemas.microsoft.com/office/powerpoint/2010/main" val="344843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r>
              <a:rPr lang="en-US" altLang="en-US" dirty="0">
                <a:solidFill>
                  <a:schemeClr val="tx1">
                    <a:lumMod val="75000"/>
                    <a:lumOff val="25000"/>
                  </a:schemeClr>
                </a:solidFill>
                <a:ea typeface="Arial" charset="0"/>
                <a:cs typeface="Arial" charset="0"/>
              </a:rPr>
              <a:t>IF Statements</a:t>
            </a:r>
            <a:endParaRPr lang="en-US" dirty="0"/>
          </a:p>
        </p:txBody>
      </p:sp>
      <p:sp>
        <p:nvSpPr>
          <p:cNvPr id="3" name="Content Placeholder 2"/>
          <p:cNvSpPr>
            <a:spLocks noGrp="1"/>
          </p:cNvSpPr>
          <p:nvPr>
            <p:ph idx="1"/>
          </p:nvPr>
        </p:nvSpPr>
        <p:spPr>
          <a:xfrm>
            <a:off x="628649" y="1095864"/>
            <a:ext cx="7886700" cy="4531213"/>
          </a:xfrm>
        </p:spPr>
        <p:txBody>
          <a:bodyPr/>
          <a:lstStyle/>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Builds on the Pseudocode from Slide 8</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BEGIN MAIN</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CREATE </a:t>
            </a:r>
            <a:r>
              <a:rPr lang="en-US" altLang="en-US" sz="1400" dirty="0" err="1">
                <a:latin typeface="Consolas" panose="020B0609020204030204" pitchFamily="49" charset="0"/>
                <a:ea typeface="Consolas" panose="020B0609020204030204" pitchFamily="49" charset="0"/>
                <a:cs typeface="Consolas" panose="020B0609020204030204" pitchFamily="49" charset="0"/>
              </a:rPr>
              <a:t>inputNum</a:t>
            </a:r>
            <a:endParaRPr lang="en-US" altLang="en-US" sz="1400" dirty="0">
              <a:latin typeface="Consolas" panose="020B0609020204030204" pitchFamily="49" charset="0"/>
              <a:ea typeface="Consolas" panose="020B0609020204030204" pitchFamily="49" charset="0"/>
              <a:cs typeface="Consolas" panose="020B0609020204030204" pitchFamily="49" charset="0"/>
            </a:endParaRP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PRINT(“Please enter an Integer: “)</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a:t>
            </a:r>
            <a:r>
              <a:rPr lang="en-US" altLang="en-US" sz="1400" dirty="0" err="1">
                <a:latin typeface="Consolas" panose="020B0609020204030204" pitchFamily="49" charset="0"/>
                <a:ea typeface="Consolas" panose="020B0609020204030204" pitchFamily="49" charset="0"/>
                <a:cs typeface="Consolas" panose="020B0609020204030204" pitchFamily="49" charset="0"/>
              </a:rPr>
              <a:t>inputNum</a:t>
            </a:r>
            <a:r>
              <a:rPr lang="en-US" altLang="en-US" sz="1400" dirty="0">
                <a:latin typeface="Consolas" panose="020B0609020204030204" pitchFamily="49" charset="0"/>
                <a:ea typeface="Consolas" panose="020B0609020204030204" pitchFamily="49" charset="0"/>
                <a:cs typeface="Consolas" panose="020B0609020204030204" pitchFamily="49" charset="0"/>
              </a:rPr>
              <a:t> </a:t>
            </a:r>
            <a:r>
              <a:rPr lang="en-US" sz="1400" dirty="0"/>
              <a:t>= READ from user input</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IF (</a:t>
            </a:r>
            <a:r>
              <a:rPr lang="en-US" altLang="en-US" sz="1400" dirty="0" err="1">
                <a:latin typeface="Consolas" panose="020B0609020204030204" pitchFamily="49" charset="0"/>
                <a:ea typeface="Consolas" panose="020B0609020204030204" pitchFamily="49" charset="0"/>
                <a:cs typeface="Consolas" panose="020B0609020204030204" pitchFamily="49" charset="0"/>
              </a:rPr>
              <a:t>inputNum</a:t>
            </a:r>
            <a:r>
              <a:rPr lang="en-US" altLang="en-US" sz="1400" dirty="0">
                <a:latin typeface="Consolas" panose="020B0609020204030204" pitchFamily="49" charset="0"/>
                <a:ea typeface="Consolas" panose="020B0609020204030204" pitchFamily="49" charset="0"/>
                <a:cs typeface="Consolas" panose="020B0609020204030204" pitchFamily="49" charset="0"/>
              </a:rPr>
              <a:t> % 2 == 0)</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PRINTLINE(“That number is even.”)</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END IF</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END MAIN</a:t>
            </a:r>
          </a:p>
        </p:txBody>
      </p:sp>
      <p:sp>
        <p:nvSpPr>
          <p:cNvPr id="4" name="Rectangle 3" title="Pseudo code logo"/>
          <p:cNvSpPr/>
          <p:nvPr/>
        </p:nvSpPr>
        <p:spPr>
          <a:xfrm>
            <a:off x="7631723" y="809962"/>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3564355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r>
              <a:rPr lang="en-US" altLang="en-US" dirty="0">
                <a:solidFill>
                  <a:schemeClr val="tx1">
                    <a:lumMod val="75000"/>
                    <a:lumOff val="25000"/>
                  </a:schemeClr>
                </a:solidFill>
                <a:ea typeface="Arial" charset="0"/>
                <a:cs typeface="Arial" charset="0"/>
              </a:rPr>
              <a:t>IF-ELSE Statements</a:t>
            </a:r>
            <a:endParaRPr lang="en-US" dirty="0"/>
          </a:p>
        </p:txBody>
      </p:sp>
      <p:sp>
        <p:nvSpPr>
          <p:cNvPr id="3" name="Content Placeholder 2"/>
          <p:cNvSpPr>
            <a:spLocks noGrp="1"/>
          </p:cNvSpPr>
          <p:nvPr>
            <p:ph idx="1"/>
          </p:nvPr>
        </p:nvSpPr>
        <p:spPr>
          <a:xfrm>
            <a:off x="628649" y="1095864"/>
            <a:ext cx="7886700" cy="4531213"/>
          </a:xfrm>
        </p:spPr>
        <p:txBody>
          <a:bodyPr/>
          <a:lstStyle/>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Builds on the Pseudocode from Slide 18</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BEGIN MAIN</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CREATE </a:t>
            </a:r>
            <a:r>
              <a:rPr lang="en-US" altLang="en-US" sz="1400" dirty="0" err="1">
                <a:latin typeface="Consolas" panose="020B0609020204030204" pitchFamily="49" charset="0"/>
                <a:ea typeface="Consolas" panose="020B0609020204030204" pitchFamily="49" charset="0"/>
                <a:cs typeface="Consolas" panose="020B0609020204030204" pitchFamily="49" charset="0"/>
              </a:rPr>
              <a:t>inputNum</a:t>
            </a:r>
            <a:endParaRPr lang="en-US" altLang="en-US" sz="1400" dirty="0">
              <a:latin typeface="Consolas" panose="020B0609020204030204" pitchFamily="49" charset="0"/>
              <a:ea typeface="Consolas" panose="020B0609020204030204" pitchFamily="49" charset="0"/>
              <a:cs typeface="Consolas" panose="020B0609020204030204" pitchFamily="49" charset="0"/>
            </a:endParaRP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PRINT(“Please enter an Integer: “)</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a:t>
            </a:r>
            <a:r>
              <a:rPr lang="en-US" altLang="en-US" sz="1400" dirty="0" err="1">
                <a:latin typeface="Consolas" panose="020B0609020204030204" pitchFamily="49" charset="0"/>
                <a:ea typeface="Consolas" panose="020B0609020204030204" pitchFamily="49" charset="0"/>
                <a:cs typeface="Consolas" panose="020B0609020204030204" pitchFamily="49" charset="0"/>
              </a:rPr>
              <a:t>inputNum</a:t>
            </a:r>
            <a:r>
              <a:rPr lang="en-US" altLang="en-US" sz="1400" dirty="0">
                <a:latin typeface="Consolas" panose="020B0609020204030204" pitchFamily="49" charset="0"/>
                <a:ea typeface="Consolas" panose="020B0609020204030204" pitchFamily="49" charset="0"/>
                <a:cs typeface="Consolas" panose="020B0609020204030204" pitchFamily="49" charset="0"/>
              </a:rPr>
              <a:t> </a:t>
            </a:r>
            <a:r>
              <a:rPr lang="en-US" sz="1400" dirty="0"/>
              <a:t>= READ from user input</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IF (</a:t>
            </a:r>
            <a:r>
              <a:rPr lang="en-US" altLang="en-US" sz="1400" dirty="0" err="1">
                <a:latin typeface="Consolas" panose="020B0609020204030204" pitchFamily="49" charset="0"/>
                <a:ea typeface="Consolas" panose="020B0609020204030204" pitchFamily="49" charset="0"/>
                <a:cs typeface="Consolas" panose="020B0609020204030204" pitchFamily="49" charset="0"/>
              </a:rPr>
              <a:t>inputNum</a:t>
            </a:r>
            <a:r>
              <a:rPr lang="en-US" altLang="en-US" sz="1400" dirty="0">
                <a:latin typeface="Consolas" panose="020B0609020204030204" pitchFamily="49" charset="0"/>
                <a:ea typeface="Consolas" panose="020B0609020204030204" pitchFamily="49" charset="0"/>
                <a:cs typeface="Consolas" panose="020B0609020204030204" pitchFamily="49" charset="0"/>
              </a:rPr>
              <a:t> % 2 == 0)</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PRINTLINE(“That number is even.”)</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ELSE</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PRINTLINE(“That number is odd.”)</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END IF</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END MAIN</a:t>
            </a:r>
          </a:p>
          <a:p>
            <a:pPr marL="0" indent="0"/>
            <a:endParaRPr lang="en-US" altLang="en-US" sz="1400" dirty="0"/>
          </a:p>
        </p:txBody>
      </p:sp>
      <p:sp>
        <p:nvSpPr>
          <p:cNvPr id="4" name="Rectangle 3" title="Pseudo code logo"/>
          <p:cNvSpPr/>
          <p:nvPr/>
        </p:nvSpPr>
        <p:spPr>
          <a:xfrm>
            <a:off x="7631723" y="809962"/>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1237447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1</a:t>
            </a:r>
            <a:br>
              <a:rPr lang="en-US" dirty="0"/>
            </a:br>
            <a:r>
              <a:rPr lang="en-US" dirty="0"/>
              <a:t>Algorithms and Abstraction</a:t>
            </a:r>
          </a:p>
        </p:txBody>
      </p:sp>
      <p:sp>
        <p:nvSpPr>
          <p:cNvPr id="3" name="Content Placeholder 2"/>
          <p:cNvSpPr>
            <a:spLocks noGrp="1"/>
          </p:cNvSpPr>
          <p:nvPr>
            <p:ph idx="1"/>
          </p:nvPr>
        </p:nvSpPr>
        <p:spPr/>
        <p:txBody>
          <a:bodyPr/>
          <a:lstStyle/>
          <a:p>
            <a:r>
              <a:rPr lang="en-US" dirty="0"/>
              <a:t>Algorithms are:</a:t>
            </a:r>
          </a:p>
          <a:p>
            <a:pPr lvl="1">
              <a:lnSpc>
                <a:spcPct val="105000"/>
              </a:lnSpc>
              <a:spcBef>
                <a:spcPct val="0"/>
              </a:spcBef>
              <a:spcAft>
                <a:spcPct val="0"/>
              </a:spcAft>
              <a:defRPr/>
            </a:pPr>
            <a:r>
              <a:rPr lang="en-US" altLang="en-US" dirty="0"/>
              <a:t>A set of logical steps to accomplish a specific task</a:t>
            </a:r>
          </a:p>
          <a:p>
            <a:pPr lvl="1">
              <a:lnSpc>
                <a:spcPct val="105000"/>
              </a:lnSpc>
              <a:spcBef>
                <a:spcPct val="0"/>
              </a:spcBef>
              <a:spcAft>
                <a:spcPct val="0"/>
              </a:spcAft>
              <a:defRPr/>
            </a:pPr>
            <a:r>
              <a:rPr lang="en-US" altLang="en-US" dirty="0"/>
              <a:t>A set of direction/instructions</a:t>
            </a:r>
            <a:endParaRPr lang="en-US" dirty="0"/>
          </a:p>
          <a:p>
            <a:r>
              <a:rPr lang="en-US" dirty="0"/>
              <a:t>Abstraction is:</a:t>
            </a:r>
          </a:p>
          <a:p>
            <a:pPr lvl="1">
              <a:lnSpc>
                <a:spcPct val="105000"/>
              </a:lnSpc>
              <a:buFontTx/>
              <a:buChar char="•"/>
              <a:defRPr/>
            </a:pPr>
            <a:r>
              <a:rPr lang="en-US" altLang="en-US" sz="2000" dirty="0">
                <a:solidFill>
                  <a:srgbClr val="FF0000"/>
                </a:solidFill>
              </a:rPr>
              <a:t>LOGICAL GROUPING</a:t>
            </a:r>
            <a:r>
              <a:rPr lang="en-US" altLang="en-US" sz="2000" dirty="0"/>
              <a:t> of concepts or objects</a:t>
            </a:r>
          </a:p>
          <a:p>
            <a:pPr lvl="1">
              <a:lnSpc>
                <a:spcPct val="105000"/>
              </a:lnSpc>
              <a:buFontTx/>
              <a:buChar char="•"/>
              <a:defRPr/>
            </a:pPr>
            <a:r>
              <a:rPr lang="en-US" altLang="en-US" sz="2000" u="sng" dirty="0"/>
              <a:t>Hide the details</a:t>
            </a:r>
            <a:r>
              <a:rPr lang="en-US" altLang="en-US" sz="2000" dirty="0"/>
              <a:t> (in functions or methods)</a:t>
            </a:r>
          </a:p>
          <a:p>
            <a:pPr lvl="1">
              <a:lnSpc>
                <a:spcPct val="105000"/>
              </a:lnSpc>
              <a:buFontTx/>
              <a:buChar char="•"/>
              <a:defRPr/>
            </a:pPr>
            <a:r>
              <a:rPr lang="en-US" altLang="en-US" sz="2000" dirty="0"/>
              <a:t>We like to think at a high level of abstraction (no details)</a:t>
            </a:r>
          </a:p>
          <a:p>
            <a:pPr lvl="1">
              <a:lnSpc>
                <a:spcPct val="105000"/>
              </a:lnSpc>
              <a:buFontTx/>
              <a:buChar char="•"/>
              <a:defRPr/>
            </a:pPr>
            <a:r>
              <a:rPr lang="en-US" altLang="en-US" sz="2000" dirty="0"/>
              <a:t>Too many details overwhelm us!</a:t>
            </a:r>
          </a:p>
          <a:p>
            <a:pPr lvl="1"/>
            <a:endParaRPr lang="en-US" dirty="0"/>
          </a:p>
          <a:p>
            <a:endParaRPr lang="en-US" dirty="0"/>
          </a:p>
        </p:txBody>
      </p:sp>
    </p:spTree>
    <p:extLst>
      <p:ext uri="{BB962C8B-B14F-4D97-AF65-F5344CB8AC3E}">
        <p14:creationId xmlns:p14="http://schemas.microsoft.com/office/powerpoint/2010/main" val="32714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r>
              <a:rPr lang="en-US" altLang="en-US" dirty="0">
                <a:solidFill>
                  <a:schemeClr val="tx1">
                    <a:lumMod val="75000"/>
                    <a:lumOff val="25000"/>
                  </a:schemeClr>
                </a:solidFill>
                <a:ea typeface="Arial" charset="0"/>
                <a:cs typeface="Arial" charset="0"/>
              </a:rPr>
              <a:t>IF-ELSE IF-ELSE Statements</a:t>
            </a:r>
            <a:endParaRPr lang="en-US" dirty="0"/>
          </a:p>
        </p:txBody>
      </p:sp>
      <p:sp>
        <p:nvSpPr>
          <p:cNvPr id="3" name="Content Placeholder 2"/>
          <p:cNvSpPr>
            <a:spLocks noGrp="1"/>
          </p:cNvSpPr>
          <p:nvPr>
            <p:ph idx="1"/>
          </p:nvPr>
        </p:nvSpPr>
        <p:spPr>
          <a:xfrm>
            <a:off x="628649" y="1095864"/>
            <a:ext cx="7886700" cy="4531213"/>
          </a:xfrm>
        </p:spPr>
        <p:txBody>
          <a:bodyPr/>
          <a:lstStyle/>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Builds on the Pseudocode from Slide 19</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BEGIN MAIN</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CREATE </a:t>
            </a:r>
            <a:r>
              <a:rPr lang="en-US" altLang="en-US" sz="1400" dirty="0" err="1">
                <a:latin typeface="Consolas" panose="020B0609020204030204" pitchFamily="49" charset="0"/>
                <a:ea typeface="Consolas" panose="020B0609020204030204" pitchFamily="49" charset="0"/>
                <a:cs typeface="Consolas" panose="020B0609020204030204" pitchFamily="49" charset="0"/>
              </a:rPr>
              <a:t>inputNum</a:t>
            </a:r>
            <a:endParaRPr lang="en-US" altLang="en-US" sz="1400" dirty="0">
              <a:latin typeface="Consolas" panose="020B0609020204030204" pitchFamily="49" charset="0"/>
              <a:ea typeface="Consolas" panose="020B0609020204030204" pitchFamily="49" charset="0"/>
              <a:cs typeface="Consolas" panose="020B0609020204030204" pitchFamily="49" charset="0"/>
            </a:endParaRP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PRINT(“Please enter an Integer: “)</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a:t>
            </a:r>
            <a:r>
              <a:rPr lang="en-US" altLang="en-US" sz="1400" dirty="0" err="1">
                <a:latin typeface="Consolas" panose="020B0609020204030204" pitchFamily="49" charset="0"/>
                <a:ea typeface="Consolas" panose="020B0609020204030204" pitchFamily="49" charset="0"/>
                <a:cs typeface="Consolas" panose="020B0609020204030204" pitchFamily="49" charset="0"/>
              </a:rPr>
              <a:t>inputNum</a:t>
            </a:r>
            <a:r>
              <a:rPr lang="en-US" altLang="en-US" sz="1400" dirty="0">
                <a:latin typeface="Consolas" panose="020B0609020204030204" pitchFamily="49" charset="0"/>
                <a:ea typeface="Consolas" panose="020B0609020204030204" pitchFamily="49" charset="0"/>
                <a:cs typeface="Consolas" panose="020B0609020204030204" pitchFamily="49" charset="0"/>
              </a:rPr>
              <a:t> </a:t>
            </a:r>
            <a:r>
              <a:rPr lang="en-US" sz="1400" dirty="0"/>
              <a:t>= READ from user input</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IF (</a:t>
            </a:r>
            <a:r>
              <a:rPr lang="en-US" altLang="en-US" sz="1400" dirty="0" err="1">
                <a:latin typeface="Consolas" panose="020B0609020204030204" pitchFamily="49" charset="0"/>
                <a:ea typeface="Consolas" panose="020B0609020204030204" pitchFamily="49" charset="0"/>
                <a:cs typeface="Consolas" panose="020B0609020204030204" pitchFamily="49" charset="0"/>
              </a:rPr>
              <a:t>inputNum</a:t>
            </a:r>
            <a:r>
              <a:rPr lang="en-US" altLang="en-US" sz="1400" dirty="0">
                <a:latin typeface="Consolas" panose="020B0609020204030204" pitchFamily="49" charset="0"/>
                <a:ea typeface="Consolas" panose="020B0609020204030204" pitchFamily="49" charset="0"/>
                <a:cs typeface="Consolas" panose="020B0609020204030204" pitchFamily="49" charset="0"/>
              </a:rPr>
              <a:t>  == 0)</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PRINTLINE(“That number is zero.”)</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ELSE IF (</a:t>
            </a:r>
            <a:r>
              <a:rPr lang="en-US" altLang="en-US" sz="1400" dirty="0" err="1">
                <a:latin typeface="Consolas" panose="020B0609020204030204" pitchFamily="49" charset="0"/>
                <a:ea typeface="Consolas" panose="020B0609020204030204" pitchFamily="49" charset="0"/>
                <a:cs typeface="Consolas" panose="020B0609020204030204" pitchFamily="49" charset="0"/>
              </a:rPr>
              <a:t>inputNum</a:t>
            </a:r>
            <a:r>
              <a:rPr lang="en-US" altLang="en-US" sz="1400" dirty="0">
                <a:latin typeface="Consolas" panose="020B0609020204030204" pitchFamily="49" charset="0"/>
                <a:ea typeface="Consolas" panose="020B0609020204030204" pitchFamily="49" charset="0"/>
                <a:cs typeface="Consolas" panose="020B0609020204030204" pitchFamily="49" charset="0"/>
              </a:rPr>
              <a:t> % 2 != 0)</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PRINTLINE(“That number is odd.”)</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ELSE</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PRINTLINE(“That number is even.”)</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END IF</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END MAIN</a:t>
            </a:r>
          </a:p>
          <a:p>
            <a:pPr marL="0" indent="0"/>
            <a:endParaRPr lang="en-US" altLang="en-US" sz="1400" dirty="0"/>
          </a:p>
        </p:txBody>
      </p:sp>
      <p:sp>
        <p:nvSpPr>
          <p:cNvPr id="4" name="Rectangle 3" title="Pseudo code logo"/>
          <p:cNvSpPr/>
          <p:nvPr/>
        </p:nvSpPr>
        <p:spPr>
          <a:xfrm>
            <a:off x="7631723" y="809962"/>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2497253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r>
              <a:rPr lang="en-US" altLang="en-US" dirty="0">
                <a:solidFill>
                  <a:schemeClr val="tx1">
                    <a:lumMod val="75000"/>
                    <a:lumOff val="25000"/>
                  </a:schemeClr>
                </a:solidFill>
                <a:ea typeface="Arial" charset="0"/>
                <a:cs typeface="Arial" charset="0"/>
              </a:rPr>
              <a:t>SWITCH/CASE Statements</a:t>
            </a:r>
            <a:endParaRPr lang="en-US" dirty="0"/>
          </a:p>
        </p:txBody>
      </p:sp>
      <p:sp>
        <p:nvSpPr>
          <p:cNvPr id="3" name="Content Placeholder 2"/>
          <p:cNvSpPr>
            <a:spLocks noGrp="1"/>
          </p:cNvSpPr>
          <p:nvPr>
            <p:ph idx="1"/>
          </p:nvPr>
        </p:nvSpPr>
        <p:spPr>
          <a:xfrm>
            <a:off x="628649" y="1095864"/>
            <a:ext cx="7886700" cy="4531213"/>
          </a:xfrm>
        </p:spPr>
        <p:txBody>
          <a:bodyPr/>
          <a:lstStyle/>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Different approach to the same problem (determining if a number is even or odd)</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BEGIN MAIN</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CREATE </a:t>
            </a:r>
            <a:r>
              <a:rPr lang="en-US" altLang="en-US" sz="1400" dirty="0" err="1">
                <a:latin typeface="Consolas" panose="020B0609020204030204" pitchFamily="49" charset="0"/>
                <a:ea typeface="Consolas" panose="020B0609020204030204" pitchFamily="49" charset="0"/>
                <a:cs typeface="Consolas" panose="020B0609020204030204" pitchFamily="49" charset="0"/>
              </a:rPr>
              <a:t>inputNum</a:t>
            </a:r>
            <a:endParaRPr lang="en-US" altLang="en-US" sz="1400" dirty="0">
              <a:latin typeface="Consolas" panose="020B0609020204030204" pitchFamily="49" charset="0"/>
              <a:ea typeface="Consolas" panose="020B0609020204030204" pitchFamily="49" charset="0"/>
              <a:cs typeface="Consolas" panose="020B0609020204030204" pitchFamily="49" charset="0"/>
            </a:endParaRP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PRINT(“Please enter an Integer: “)</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a:t>
            </a:r>
            <a:r>
              <a:rPr lang="en-US" altLang="en-US" sz="1400" dirty="0" err="1">
                <a:latin typeface="Consolas" panose="020B0609020204030204" pitchFamily="49" charset="0"/>
                <a:ea typeface="Consolas" panose="020B0609020204030204" pitchFamily="49" charset="0"/>
                <a:cs typeface="Consolas" panose="020B0609020204030204" pitchFamily="49" charset="0"/>
              </a:rPr>
              <a:t>inputNum</a:t>
            </a:r>
            <a:r>
              <a:rPr lang="en-US" altLang="en-US" sz="1400" dirty="0">
                <a:latin typeface="Consolas" panose="020B0609020204030204" pitchFamily="49" charset="0"/>
                <a:ea typeface="Consolas" panose="020B0609020204030204" pitchFamily="49" charset="0"/>
                <a:cs typeface="Consolas" panose="020B0609020204030204" pitchFamily="49" charset="0"/>
              </a:rPr>
              <a:t> </a:t>
            </a:r>
            <a:r>
              <a:rPr lang="en-US" sz="1400" dirty="0"/>
              <a:t>= READ from user input</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SWITCH(</a:t>
            </a:r>
            <a:r>
              <a:rPr lang="en-US" altLang="en-US" sz="1400" dirty="0" err="1">
                <a:latin typeface="Consolas" panose="020B0609020204030204" pitchFamily="49" charset="0"/>
                <a:ea typeface="Consolas" panose="020B0609020204030204" pitchFamily="49" charset="0"/>
                <a:cs typeface="Consolas" panose="020B0609020204030204" pitchFamily="49" charset="0"/>
              </a:rPr>
              <a:t>inputNum</a:t>
            </a:r>
            <a:r>
              <a:rPr lang="en-US" altLang="en-US" sz="1400" dirty="0">
                <a:latin typeface="Consolas" panose="020B0609020204030204" pitchFamily="49" charset="0"/>
                <a:ea typeface="Consolas" panose="020B0609020204030204" pitchFamily="49" charset="0"/>
                <a:cs typeface="Consolas" panose="020B0609020204030204" pitchFamily="49" charset="0"/>
              </a:rPr>
              <a:t> % 2)</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CASE 0: PRINTLINE(“That number is even.”)</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BREAK</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CASE 1: PRINTLINE(“That number is odd.”)</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BREAK</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CASE default: (“You did not enter a number!”)</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BREAK</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END SWITCH</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END MAIN</a:t>
            </a:r>
          </a:p>
          <a:p>
            <a:pPr marL="0" indent="0"/>
            <a:endParaRPr lang="en-US" altLang="en-US" sz="1400" dirty="0"/>
          </a:p>
        </p:txBody>
      </p:sp>
      <p:sp>
        <p:nvSpPr>
          <p:cNvPr id="4" name="Rectangle 3" title="Pseudo code logo"/>
          <p:cNvSpPr/>
          <p:nvPr/>
        </p:nvSpPr>
        <p:spPr>
          <a:xfrm>
            <a:off x="7563610" y="1504554"/>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4082306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r>
              <a:rPr lang="en-US" altLang="en-US" dirty="0">
                <a:solidFill>
                  <a:schemeClr val="tx1">
                    <a:lumMod val="75000"/>
                    <a:lumOff val="25000"/>
                  </a:schemeClr>
                </a:solidFill>
                <a:ea typeface="Arial" charset="0"/>
                <a:cs typeface="Arial" charset="0"/>
              </a:rPr>
              <a:t>In-Class Exercise</a:t>
            </a:r>
            <a:endParaRPr lang="en-US" dirty="0"/>
          </a:p>
        </p:txBody>
      </p:sp>
      <p:sp>
        <p:nvSpPr>
          <p:cNvPr id="3" name="Content Placeholder 2"/>
          <p:cNvSpPr>
            <a:spLocks noGrp="1"/>
          </p:cNvSpPr>
          <p:nvPr>
            <p:ph idx="1"/>
          </p:nvPr>
        </p:nvSpPr>
        <p:spPr>
          <a:xfrm>
            <a:off x="628649" y="1072663"/>
            <a:ext cx="7886700" cy="445231"/>
          </a:xfrm>
        </p:spPr>
        <p:txBody>
          <a:bodyPr/>
          <a:lstStyle/>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Write a IF…ELSE…IF or SWITCH/CASE solution to the problem below:</a:t>
            </a:r>
          </a:p>
          <a:p>
            <a:pPr marL="0" indent="0"/>
            <a:endParaRPr lang="en-US" altLang="en-US" sz="1400" dirty="0"/>
          </a:p>
        </p:txBody>
      </p:sp>
      <p:sp>
        <p:nvSpPr>
          <p:cNvPr id="6" name="Content Placeholder 2"/>
          <p:cNvSpPr txBox="1">
            <a:spLocks/>
          </p:cNvSpPr>
          <p:nvPr/>
        </p:nvSpPr>
        <p:spPr>
          <a:xfrm>
            <a:off x="628649" y="1517894"/>
            <a:ext cx="7886700" cy="45312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You have been tasked with writing the code to program an elevator for a skyscraper that is being built in Downtown Atlanta.</a:t>
            </a:r>
          </a:p>
          <a:p>
            <a:pPr marL="0" indent="0">
              <a:buFont typeface="Arial" panose="020B0604020202020204" pitchFamily="34" charset="0"/>
              <a:buNone/>
            </a:pPr>
            <a:r>
              <a:rPr lang="en-US" altLang="en-US" sz="1400" dirty="0">
                <a:latin typeface="Consolas" panose="020B0609020204030204" pitchFamily="49" charset="0"/>
              </a:rPr>
              <a:t>Due to a new elevator design, there are no individual floor buttons, passengers simply press buttons to enter their desired floor (like inputting a PIN).</a:t>
            </a:r>
          </a:p>
          <a:p>
            <a:pPr marL="0" indent="0">
              <a:buFont typeface="Arial" panose="020B0604020202020204" pitchFamily="34" charset="0"/>
              <a:buNone/>
            </a:pPr>
            <a:r>
              <a:rPr lang="en-US" altLang="en-US" sz="1400" dirty="0">
                <a:latin typeface="Consolas" panose="020B0609020204030204" pitchFamily="49" charset="0"/>
              </a:rPr>
              <a:t>In addition, there is no 13</a:t>
            </a:r>
            <a:r>
              <a:rPr lang="en-US" altLang="en-US" sz="1400" baseline="30000" dirty="0">
                <a:latin typeface="Consolas" panose="020B0609020204030204" pitchFamily="49" charset="0"/>
              </a:rPr>
              <a:t>th</a:t>
            </a:r>
            <a:r>
              <a:rPr lang="en-US" altLang="en-US" sz="1400" dirty="0">
                <a:latin typeface="Consolas" panose="020B0609020204030204" pitchFamily="49" charset="0"/>
              </a:rPr>
              <a:t> floor and the top floor is 100.</a:t>
            </a:r>
          </a:p>
          <a:p>
            <a:pPr marL="0" indent="0">
              <a:buFont typeface="Arial" panose="020B0604020202020204" pitchFamily="34" charset="0"/>
              <a:buNone/>
            </a:pPr>
            <a:endParaRPr lang="en-US" altLang="en-US" sz="1400" dirty="0"/>
          </a:p>
        </p:txBody>
      </p:sp>
      <p:graphicFrame>
        <p:nvGraphicFramePr>
          <p:cNvPr id="9" name="Table 8"/>
          <p:cNvGraphicFramePr>
            <a:graphicFrameLocks noGrp="1"/>
          </p:cNvGraphicFramePr>
          <p:nvPr>
            <p:extLst>
              <p:ext uri="{D42A27DB-BD31-4B8C-83A1-F6EECF244321}">
                <p14:modId xmlns:p14="http://schemas.microsoft.com/office/powerpoint/2010/main" val="2401032429"/>
              </p:ext>
            </p:extLst>
          </p:nvPr>
        </p:nvGraphicFramePr>
        <p:xfrm>
          <a:off x="1365739" y="3419232"/>
          <a:ext cx="6096000" cy="148336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xmlns="" val="2778283204"/>
                    </a:ext>
                  </a:extLst>
                </a:gridCol>
                <a:gridCol w="2032000">
                  <a:extLst>
                    <a:ext uri="{9D8B030D-6E8A-4147-A177-3AD203B41FA5}">
                      <a16:colId xmlns:a16="http://schemas.microsoft.com/office/drawing/2014/main" xmlns="" val="1051288489"/>
                    </a:ext>
                  </a:extLst>
                </a:gridCol>
                <a:gridCol w="2032000">
                  <a:extLst>
                    <a:ext uri="{9D8B030D-6E8A-4147-A177-3AD203B41FA5}">
                      <a16:colId xmlns:a16="http://schemas.microsoft.com/office/drawing/2014/main" xmlns="" val="922965329"/>
                    </a:ext>
                  </a:extLst>
                </a:gridCol>
              </a:tblGrid>
              <a:tr h="370840">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617633166"/>
                  </a:ext>
                </a:extLst>
              </a:tr>
              <a:tr h="370840">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74084470"/>
                  </a:ext>
                </a:extLst>
              </a:tr>
              <a:tr h="370840">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94160127"/>
                  </a:ext>
                </a:extLst>
              </a:tr>
              <a:tr h="370840">
                <a:tc>
                  <a:txBody>
                    <a:bodyPr/>
                    <a:lstStyle/>
                    <a:p>
                      <a:pPr algn="ctr"/>
                      <a:r>
                        <a:rPr lang="en-US" dirty="0"/>
                        <a:t>CLOSE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OPEN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63814407"/>
                  </a:ext>
                </a:extLst>
              </a:tr>
            </a:tbl>
          </a:graphicData>
        </a:graphic>
      </p:graphicFrame>
    </p:spTree>
    <p:extLst>
      <p:ext uri="{BB962C8B-B14F-4D97-AF65-F5344CB8AC3E}">
        <p14:creationId xmlns:p14="http://schemas.microsoft.com/office/powerpoint/2010/main" val="2125074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r>
              <a:rPr lang="en-US" altLang="en-US" dirty="0">
                <a:solidFill>
                  <a:schemeClr val="tx1">
                    <a:lumMod val="75000"/>
                    <a:lumOff val="25000"/>
                  </a:schemeClr>
                </a:solidFill>
                <a:ea typeface="Arial" charset="0"/>
                <a:cs typeface="Arial" charset="0"/>
              </a:rPr>
              <a:t>In-Class Exercise Solution</a:t>
            </a:r>
            <a:endParaRPr lang="en-US" dirty="0"/>
          </a:p>
        </p:txBody>
      </p:sp>
      <p:sp>
        <p:nvSpPr>
          <p:cNvPr id="6" name="Content Placeholder 2"/>
          <p:cNvSpPr txBox="1">
            <a:spLocks/>
          </p:cNvSpPr>
          <p:nvPr/>
        </p:nvSpPr>
        <p:spPr>
          <a:xfrm>
            <a:off x="628649" y="1011116"/>
            <a:ext cx="7886700" cy="503799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BEGIN MAIN</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CREATE </a:t>
            </a:r>
            <a:r>
              <a:rPr lang="en-US" altLang="en-US" sz="1200" dirty="0" err="1">
                <a:latin typeface="Consolas" panose="020B0609020204030204" pitchFamily="49" charset="0"/>
                <a:ea typeface="Consolas" panose="020B0609020204030204" pitchFamily="49" charset="0"/>
                <a:cs typeface="Consolas" panose="020B0609020204030204" pitchFamily="49" charset="0"/>
              </a:rPr>
              <a:t>inputFloor</a:t>
            </a:r>
            <a:endParaRPr lang="en-US" altLang="en-US" sz="1200" dirty="0">
              <a:latin typeface="Consolas" panose="020B0609020204030204" pitchFamily="49" charset="0"/>
              <a:ea typeface="Consolas" panose="020B0609020204030204" pitchFamily="49" charset="0"/>
              <a:cs typeface="Consolas" panose="020B0609020204030204" pitchFamily="49" charset="0"/>
            </a:endParaRP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PRINT(“Please enter a floor using keypad: “)</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a:t>
            </a:r>
            <a:r>
              <a:rPr lang="en-US" altLang="en-US" sz="1200" dirty="0" err="1">
                <a:latin typeface="Consolas" panose="020B0609020204030204" pitchFamily="49" charset="0"/>
                <a:ea typeface="Consolas" panose="020B0609020204030204" pitchFamily="49" charset="0"/>
                <a:cs typeface="Consolas" panose="020B0609020204030204" pitchFamily="49" charset="0"/>
              </a:rPr>
              <a:t>inputFloor</a:t>
            </a:r>
            <a:r>
              <a:rPr lang="en-US" altLang="en-US" sz="1200" dirty="0">
                <a:latin typeface="Consolas" panose="020B0609020204030204" pitchFamily="49" charset="0"/>
                <a:ea typeface="Consolas" panose="020B0609020204030204" pitchFamily="49" charset="0"/>
                <a:cs typeface="Consolas" panose="020B0609020204030204" pitchFamily="49" charset="0"/>
              </a:rPr>
              <a:t> </a:t>
            </a:r>
            <a:r>
              <a:rPr lang="en-US" sz="1200" dirty="0"/>
              <a:t>= READ from user input</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SWITCH(</a:t>
            </a:r>
            <a:r>
              <a:rPr lang="en-US" altLang="en-US" sz="1200" dirty="0" err="1">
                <a:latin typeface="Consolas" panose="020B0609020204030204" pitchFamily="49" charset="0"/>
                <a:ea typeface="Consolas" panose="020B0609020204030204" pitchFamily="49" charset="0"/>
                <a:cs typeface="Consolas" panose="020B0609020204030204" pitchFamily="49" charset="0"/>
              </a:rPr>
              <a:t>inputFloor</a:t>
            </a:r>
            <a:r>
              <a:rPr lang="en-US" altLang="en-US" sz="1200" dirty="0">
                <a:latin typeface="Consolas" panose="020B0609020204030204" pitchFamily="49" charset="0"/>
                <a:ea typeface="Consolas" panose="020B0609020204030204" pitchFamily="49" charset="0"/>
                <a:cs typeface="Consolas" panose="020B0609020204030204" pitchFamily="49" charset="0"/>
              </a:rPr>
              <a:t>)</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CASE 1: PRINTLINE(“Moving to 1</a:t>
            </a:r>
            <a:r>
              <a:rPr lang="en-US" altLang="en-US" sz="1200" baseline="30000" dirty="0">
                <a:latin typeface="Consolas" panose="020B0609020204030204" pitchFamily="49" charset="0"/>
                <a:ea typeface="Consolas" panose="020B0609020204030204" pitchFamily="49" charset="0"/>
                <a:cs typeface="Consolas" panose="020B0609020204030204" pitchFamily="49" charset="0"/>
              </a:rPr>
              <a:t>st</a:t>
            </a:r>
            <a:r>
              <a:rPr lang="en-US" altLang="en-US" sz="1200" dirty="0">
                <a:latin typeface="Consolas" panose="020B0609020204030204" pitchFamily="49" charset="0"/>
                <a:ea typeface="Consolas" panose="020B0609020204030204" pitchFamily="49" charset="0"/>
                <a:cs typeface="Consolas" panose="020B0609020204030204" pitchFamily="49" charset="0"/>
              </a:rPr>
              <a:t> floor.”)</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BREAK</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CASE 2: PRINTLINE(“Moving to 2</a:t>
            </a:r>
            <a:r>
              <a:rPr lang="en-US" altLang="en-US" sz="1200" baseline="30000" dirty="0">
                <a:latin typeface="Consolas" panose="020B0609020204030204" pitchFamily="49" charset="0"/>
                <a:ea typeface="Consolas" panose="020B0609020204030204" pitchFamily="49" charset="0"/>
                <a:cs typeface="Consolas" panose="020B0609020204030204" pitchFamily="49" charset="0"/>
              </a:rPr>
              <a:t>nd</a:t>
            </a:r>
            <a:r>
              <a:rPr lang="en-US" altLang="en-US" sz="1200" dirty="0">
                <a:latin typeface="Consolas" panose="020B0609020204030204" pitchFamily="49" charset="0"/>
                <a:ea typeface="Consolas" panose="020B0609020204030204" pitchFamily="49" charset="0"/>
                <a:cs typeface="Consolas" panose="020B0609020204030204" pitchFamily="49" charset="0"/>
              </a:rPr>
              <a:t> floor.”)</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BREAK //skipped floors 3-98 leaving CASE </a:t>
            </a:r>
            <a:r>
              <a:rPr lang="en-US" altLang="en-US" sz="1200">
                <a:latin typeface="Consolas" panose="020B0609020204030204" pitchFamily="49" charset="0"/>
                <a:ea typeface="Consolas" panose="020B0609020204030204" pitchFamily="49" charset="0"/>
                <a:cs typeface="Consolas" panose="020B0609020204030204" pitchFamily="49" charset="0"/>
              </a:rPr>
              <a:t>13 out</a:t>
            </a:r>
            <a:endParaRPr lang="en-US" altLang="en-US" sz="1200" dirty="0">
              <a:latin typeface="Consolas" panose="020B0609020204030204" pitchFamily="49" charset="0"/>
              <a:ea typeface="Consolas" panose="020B0609020204030204" pitchFamily="49" charset="0"/>
              <a:cs typeface="Consolas" panose="020B0609020204030204" pitchFamily="49" charset="0"/>
            </a:endParaRP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CASE 99: PRINTLINE (“Moving to 99</a:t>
            </a:r>
            <a:r>
              <a:rPr lang="en-US" altLang="en-US" sz="1200" baseline="30000" dirty="0">
                <a:latin typeface="Consolas" panose="020B0609020204030204" pitchFamily="49" charset="0"/>
                <a:ea typeface="Consolas" panose="020B0609020204030204" pitchFamily="49" charset="0"/>
                <a:cs typeface="Consolas" panose="020B0609020204030204" pitchFamily="49" charset="0"/>
              </a:rPr>
              <a:t>th</a:t>
            </a:r>
            <a:r>
              <a:rPr lang="en-US" altLang="en-US" sz="1200" dirty="0">
                <a:latin typeface="Consolas" panose="020B0609020204030204" pitchFamily="49" charset="0"/>
                <a:ea typeface="Consolas" panose="020B0609020204030204" pitchFamily="49" charset="0"/>
                <a:cs typeface="Consolas" panose="020B0609020204030204" pitchFamily="49" charset="0"/>
              </a:rPr>
              <a:t> floor.”)</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BREAK</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CASE 100: PRINTLINE(“Moving to 100</a:t>
            </a:r>
            <a:r>
              <a:rPr lang="en-US" altLang="en-US" sz="1200" baseline="30000" dirty="0">
                <a:latin typeface="Consolas" panose="020B0609020204030204" pitchFamily="49" charset="0"/>
                <a:ea typeface="Consolas" panose="020B0609020204030204" pitchFamily="49" charset="0"/>
                <a:cs typeface="Consolas" panose="020B0609020204030204" pitchFamily="49" charset="0"/>
              </a:rPr>
              <a:t>th</a:t>
            </a:r>
            <a:r>
              <a:rPr lang="en-US" altLang="en-US" sz="1200" dirty="0">
                <a:latin typeface="Consolas" panose="020B0609020204030204" pitchFamily="49" charset="0"/>
                <a:ea typeface="Consolas" panose="020B0609020204030204" pitchFamily="49" charset="0"/>
                <a:cs typeface="Consolas" panose="020B0609020204030204" pitchFamily="49" charset="0"/>
              </a:rPr>
              <a:t> floor.”)</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BREAK</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DEFAULT: PRINTLINE(“Staying put, that floor does not exist”)</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BREAK</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END SWITCH</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END MAIN</a:t>
            </a:r>
          </a:p>
          <a:p>
            <a:pPr marL="0" indent="0">
              <a:buFont typeface="Arial" panose="020B0604020202020204" pitchFamily="34" charset="0"/>
              <a:buNone/>
            </a:pPr>
            <a:endParaRPr lang="en-US" altLang="en-US" sz="1200" dirty="0"/>
          </a:p>
        </p:txBody>
      </p:sp>
    </p:spTree>
    <p:extLst>
      <p:ext uri="{BB962C8B-B14F-4D97-AF65-F5344CB8AC3E}">
        <p14:creationId xmlns:p14="http://schemas.microsoft.com/office/powerpoint/2010/main" val="40555677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r>
              <a:rPr lang="en-US" altLang="en-US" dirty="0">
                <a:solidFill>
                  <a:schemeClr val="tx1">
                    <a:lumMod val="75000"/>
                    <a:lumOff val="25000"/>
                  </a:schemeClr>
                </a:solidFill>
                <a:ea typeface="Arial" charset="0"/>
                <a:cs typeface="Arial" charset="0"/>
              </a:rPr>
              <a:t>WHILE Loops – </a:t>
            </a:r>
            <a:r>
              <a:rPr lang="en-US" altLang="en-US" sz="3200" dirty="0">
                <a:solidFill>
                  <a:schemeClr val="tx1">
                    <a:lumMod val="75000"/>
                    <a:lumOff val="25000"/>
                  </a:schemeClr>
                </a:solidFill>
                <a:ea typeface="Arial" charset="0"/>
                <a:cs typeface="Arial" charset="0"/>
              </a:rPr>
              <a:t>Repetition and Sentinel</a:t>
            </a:r>
            <a:endParaRPr lang="en-US" sz="3200" dirty="0"/>
          </a:p>
        </p:txBody>
      </p:sp>
      <p:sp>
        <p:nvSpPr>
          <p:cNvPr id="3" name="Content Placeholder 2"/>
          <p:cNvSpPr>
            <a:spLocks noGrp="1"/>
          </p:cNvSpPr>
          <p:nvPr>
            <p:ph idx="1"/>
          </p:nvPr>
        </p:nvSpPr>
        <p:spPr>
          <a:xfrm>
            <a:off x="628649" y="1095864"/>
            <a:ext cx="7886700" cy="4531213"/>
          </a:xfrm>
        </p:spPr>
        <p:txBody>
          <a:bodyPr/>
          <a:lstStyle/>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Builds on the Pseudocode from Slide 20</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BEGIN MAIN</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CREATE </a:t>
            </a:r>
            <a:r>
              <a:rPr lang="en-US" altLang="en-US" sz="1400" dirty="0" err="1">
                <a:latin typeface="Consolas" panose="020B0609020204030204" pitchFamily="49" charset="0"/>
                <a:ea typeface="Consolas" panose="020B0609020204030204" pitchFamily="49" charset="0"/>
                <a:cs typeface="Consolas" panose="020B0609020204030204" pitchFamily="49" charset="0"/>
              </a:rPr>
              <a:t>inputNum</a:t>
            </a:r>
            <a:r>
              <a:rPr lang="en-US" altLang="en-US" sz="1400" dirty="0">
                <a:latin typeface="Consolas" panose="020B0609020204030204" pitchFamily="49" charset="0"/>
                <a:ea typeface="Consolas" panose="020B0609020204030204" pitchFamily="49" charset="0"/>
                <a:cs typeface="Consolas" panose="020B0609020204030204" pitchFamily="49" charset="0"/>
              </a:rPr>
              <a:t> </a:t>
            </a:r>
            <a:r>
              <a:rPr lang="en-US" altLang="en-US" sz="1400">
                <a:latin typeface="Consolas" panose="020B0609020204030204" pitchFamily="49" charset="0"/>
                <a:ea typeface="Consolas" panose="020B0609020204030204" pitchFamily="49" charset="0"/>
                <a:cs typeface="Consolas" panose="020B0609020204030204" pitchFamily="49" charset="0"/>
              </a:rPr>
              <a:t>= 1</a:t>
            </a:r>
            <a:endParaRPr lang="en-US" altLang="en-US" sz="1400" dirty="0">
              <a:latin typeface="Consolas" panose="020B0609020204030204" pitchFamily="49" charset="0"/>
              <a:ea typeface="Consolas" panose="020B0609020204030204" pitchFamily="49" charset="0"/>
              <a:cs typeface="Consolas" panose="020B0609020204030204" pitchFamily="49" charset="0"/>
            </a:endParaRP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WHILE (</a:t>
            </a:r>
            <a:r>
              <a:rPr lang="en-US" altLang="en-US" sz="1400" dirty="0" err="1">
                <a:latin typeface="Consolas" panose="020B0609020204030204" pitchFamily="49" charset="0"/>
                <a:ea typeface="Consolas" panose="020B0609020204030204" pitchFamily="49" charset="0"/>
                <a:cs typeface="Consolas" panose="020B0609020204030204" pitchFamily="49" charset="0"/>
              </a:rPr>
              <a:t>inputNum</a:t>
            </a:r>
            <a:r>
              <a:rPr lang="en-US" altLang="en-US" sz="1400" dirty="0">
                <a:latin typeface="Consolas" panose="020B0609020204030204" pitchFamily="49" charset="0"/>
                <a:ea typeface="Consolas" panose="020B0609020204030204" pitchFamily="49" charset="0"/>
                <a:cs typeface="Consolas" panose="020B0609020204030204" pitchFamily="49" charset="0"/>
              </a:rPr>
              <a:t> &gt;= 0)</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PRINT(“Please enter an Integer: “)</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a:t>
            </a:r>
            <a:r>
              <a:rPr lang="en-US" altLang="en-US" sz="1400" dirty="0" err="1">
                <a:latin typeface="Consolas" panose="020B0609020204030204" pitchFamily="49" charset="0"/>
                <a:ea typeface="Consolas" panose="020B0609020204030204" pitchFamily="49" charset="0"/>
                <a:cs typeface="Consolas" panose="020B0609020204030204" pitchFamily="49" charset="0"/>
              </a:rPr>
              <a:t>inputNum</a:t>
            </a:r>
            <a:r>
              <a:rPr lang="en-US" altLang="en-US" sz="1400" dirty="0">
                <a:latin typeface="Consolas" panose="020B0609020204030204" pitchFamily="49" charset="0"/>
                <a:ea typeface="Consolas" panose="020B0609020204030204" pitchFamily="49" charset="0"/>
                <a:cs typeface="Consolas" panose="020B0609020204030204" pitchFamily="49" charset="0"/>
              </a:rPr>
              <a:t> </a:t>
            </a:r>
            <a:r>
              <a:rPr lang="en-US" sz="1400" dirty="0"/>
              <a:t>= READ from user input</a:t>
            </a:r>
          </a:p>
          <a:p>
            <a:pPr marL="0" indent="0">
              <a:buNone/>
            </a:pPr>
            <a:r>
              <a:rPr lang="en-US" sz="1400" dirty="0"/>
              <a:t>		I</a:t>
            </a:r>
            <a:r>
              <a:rPr lang="en-US" altLang="en-US" sz="1400" dirty="0">
                <a:latin typeface="Consolas" panose="020B0609020204030204" pitchFamily="49" charset="0"/>
                <a:ea typeface="Consolas" panose="020B0609020204030204" pitchFamily="49" charset="0"/>
                <a:cs typeface="Consolas" panose="020B0609020204030204" pitchFamily="49" charset="0"/>
              </a:rPr>
              <a:t>F (</a:t>
            </a:r>
            <a:r>
              <a:rPr lang="en-US" altLang="en-US" sz="1400" dirty="0" err="1">
                <a:latin typeface="Consolas" panose="020B0609020204030204" pitchFamily="49" charset="0"/>
                <a:ea typeface="Consolas" panose="020B0609020204030204" pitchFamily="49" charset="0"/>
                <a:cs typeface="Consolas" panose="020B0609020204030204" pitchFamily="49" charset="0"/>
              </a:rPr>
              <a:t>inputNum</a:t>
            </a:r>
            <a:r>
              <a:rPr lang="en-US" altLang="en-US" sz="1400" dirty="0">
                <a:latin typeface="Consolas" panose="020B0609020204030204" pitchFamily="49" charset="0"/>
                <a:ea typeface="Consolas" panose="020B0609020204030204" pitchFamily="49" charset="0"/>
                <a:cs typeface="Consolas" panose="020B0609020204030204" pitchFamily="49" charset="0"/>
              </a:rPr>
              <a:t> == 0)</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PRINTLINE(“That number is zero.”)</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ELSE IF (</a:t>
            </a:r>
            <a:r>
              <a:rPr lang="en-US" altLang="en-US" sz="1400" dirty="0" err="1">
                <a:latin typeface="Consolas" panose="020B0609020204030204" pitchFamily="49" charset="0"/>
                <a:ea typeface="Consolas" panose="020B0609020204030204" pitchFamily="49" charset="0"/>
                <a:cs typeface="Consolas" panose="020B0609020204030204" pitchFamily="49" charset="0"/>
              </a:rPr>
              <a:t>inputNum</a:t>
            </a:r>
            <a:r>
              <a:rPr lang="en-US" altLang="en-US" sz="1400" dirty="0">
                <a:latin typeface="Consolas" panose="020B0609020204030204" pitchFamily="49" charset="0"/>
                <a:ea typeface="Consolas" panose="020B0609020204030204" pitchFamily="49" charset="0"/>
                <a:cs typeface="Consolas" panose="020B0609020204030204" pitchFamily="49" charset="0"/>
              </a:rPr>
              <a:t> % 2 != 0)</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PRINTLINE(“That number is odd.”)</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ELSE</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PRINTLINE(“That number is even.”)</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END IF</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END WHILE</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END MAIN</a:t>
            </a:r>
          </a:p>
        </p:txBody>
      </p:sp>
      <p:sp>
        <p:nvSpPr>
          <p:cNvPr id="4" name="Rectangle 3" title="Pseudo code logo"/>
          <p:cNvSpPr/>
          <p:nvPr/>
        </p:nvSpPr>
        <p:spPr>
          <a:xfrm>
            <a:off x="7631723" y="809962"/>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2341506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r>
              <a:rPr lang="en-US" altLang="en-US" dirty="0">
                <a:solidFill>
                  <a:schemeClr val="tx1">
                    <a:lumMod val="75000"/>
                    <a:lumOff val="25000"/>
                  </a:schemeClr>
                </a:solidFill>
                <a:ea typeface="Arial" charset="0"/>
                <a:cs typeface="Arial" charset="0"/>
              </a:rPr>
              <a:t>DO…WHILE Loops - </a:t>
            </a:r>
            <a:r>
              <a:rPr lang="en-US" altLang="en-US" sz="2800" dirty="0">
                <a:solidFill>
                  <a:schemeClr val="tx1">
                    <a:lumMod val="75000"/>
                    <a:lumOff val="25000"/>
                  </a:schemeClr>
                </a:solidFill>
                <a:ea typeface="Arial" charset="0"/>
                <a:cs typeface="Arial" charset="0"/>
              </a:rPr>
              <a:t>Repetition and Sentinel</a:t>
            </a:r>
            <a:endParaRPr lang="en-US" dirty="0"/>
          </a:p>
        </p:txBody>
      </p:sp>
      <p:sp>
        <p:nvSpPr>
          <p:cNvPr id="3" name="Content Placeholder 2"/>
          <p:cNvSpPr>
            <a:spLocks noGrp="1"/>
          </p:cNvSpPr>
          <p:nvPr>
            <p:ph idx="1"/>
          </p:nvPr>
        </p:nvSpPr>
        <p:spPr>
          <a:xfrm>
            <a:off x="628649" y="1095864"/>
            <a:ext cx="7886700" cy="4531213"/>
          </a:xfrm>
        </p:spPr>
        <p:txBody>
          <a:bodyPr/>
          <a:lstStyle/>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Builds on the Pseudocode from Slide 20</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BEGIN MAIN</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CREATE </a:t>
            </a:r>
            <a:r>
              <a:rPr lang="en-US" altLang="en-US" sz="1200" dirty="0" err="1">
                <a:latin typeface="Consolas" panose="020B0609020204030204" pitchFamily="49" charset="0"/>
                <a:ea typeface="Consolas" panose="020B0609020204030204" pitchFamily="49" charset="0"/>
                <a:cs typeface="Consolas" panose="020B0609020204030204" pitchFamily="49" charset="0"/>
              </a:rPr>
              <a:t>inputNum</a:t>
            </a:r>
            <a:r>
              <a:rPr lang="en-US" altLang="en-US" sz="1200" dirty="0">
                <a:latin typeface="Consolas" panose="020B0609020204030204" pitchFamily="49" charset="0"/>
                <a:ea typeface="Consolas" panose="020B0609020204030204" pitchFamily="49" charset="0"/>
                <a:cs typeface="Consolas" panose="020B0609020204030204" pitchFamily="49" charset="0"/>
              </a:rPr>
              <a:t> = -1</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a:t>
            </a:r>
            <a:r>
              <a:rPr lang="en-US" sz="1200" dirty="0"/>
              <a:t>DO</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PRINT(“Please enter an Integer: “)</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a:t>
            </a:r>
            <a:r>
              <a:rPr lang="en-US" altLang="en-US" sz="1200" dirty="0" err="1">
                <a:latin typeface="Consolas" panose="020B0609020204030204" pitchFamily="49" charset="0"/>
                <a:ea typeface="Consolas" panose="020B0609020204030204" pitchFamily="49" charset="0"/>
                <a:cs typeface="Consolas" panose="020B0609020204030204" pitchFamily="49" charset="0"/>
              </a:rPr>
              <a:t>inputNum</a:t>
            </a:r>
            <a:r>
              <a:rPr lang="en-US" altLang="en-US" sz="1200" dirty="0">
                <a:latin typeface="Consolas" panose="020B0609020204030204" pitchFamily="49" charset="0"/>
                <a:ea typeface="Consolas" panose="020B0609020204030204" pitchFamily="49" charset="0"/>
                <a:cs typeface="Consolas" panose="020B0609020204030204" pitchFamily="49" charset="0"/>
              </a:rPr>
              <a:t> </a:t>
            </a:r>
            <a:r>
              <a:rPr lang="en-US" sz="1200" dirty="0"/>
              <a:t>= READ from user input</a:t>
            </a:r>
          </a:p>
          <a:p>
            <a:pPr marL="0" indent="0">
              <a:buNone/>
            </a:pPr>
            <a:r>
              <a:rPr lang="en-US" sz="1200" dirty="0"/>
              <a:t>		I</a:t>
            </a:r>
            <a:r>
              <a:rPr lang="en-US" altLang="en-US" sz="1200" dirty="0">
                <a:latin typeface="Consolas" panose="020B0609020204030204" pitchFamily="49" charset="0"/>
                <a:ea typeface="Consolas" panose="020B0609020204030204" pitchFamily="49" charset="0"/>
                <a:cs typeface="Consolas" panose="020B0609020204030204" pitchFamily="49" charset="0"/>
              </a:rPr>
              <a:t>F (</a:t>
            </a:r>
            <a:r>
              <a:rPr lang="en-US" altLang="en-US" sz="1200" dirty="0" err="1">
                <a:latin typeface="Consolas" panose="020B0609020204030204" pitchFamily="49" charset="0"/>
                <a:ea typeface="Consolas" panose="020B0609020204030204" pitchFamily="49" charset="0"/>
                <a:cs typeface="Consolas" panose="020B0609020204030204" pitchFamily="49" charset="0"/>
              </a:rPr>
              <a:t>inputNum</a:t>
            </a:r>
            <a:r>
              <a:rPr lang="en-US" altLang="en-US" sz="1200" dirty="0">
                <a:latin typeface="Consolas" panose="020B0609020204030204" pitchFamily="49" charset="0"/>
                <a:ea typeface="Consolas" panose="020B0609020204030204" pitchFamily="49" charset="0"/>
                <a:cs typeface="Consolas" panose="020B0609020204030204" pitchFamily="49" charset="0"/>
              </a:rPr>
              <a:t> == 0)</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PRINTLINE(“That number is zero.”)</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ELSE IF (</a:t>
            </a:r>
            <a:r>
              <a:rPr lang="en-US" altLang="en-US" sz="1200" dirty="0" err="1">
                <a:latin typeface="Consolas" panose="020B0609020204030204" pitchFamily="49" charset="0"/>
                <a:ea typeface="Consolas" panose="020B0609020204030204" pitchFamily="49" charset="0"/>
                <a:cs typeface="Consolas" panose="020B0609020204030204" pitchFamily="49" charset="0"/>
              </a:rPr>
              <a:t>inputNum</a:t>
            </a:r>
            <a:r>
              <a:rPr lang="en-US" altLang="en-US" sz="1200" dirty="0">
                <a:latin typeface="Consolas" panose="020B0609020204030204" pitchFamily="49" charset="0"/>
                <a:ea typeface="Consolas" panose="020B0609020204030204" pitchFamily="49" charset="0"/>
                <a:cs typeface="Consolas" panose="020B0609020204030204" pitchFamily="49" charset="0"/>
              </a:rPr>
              <a:t> % 2 != 0)</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PRINTLINE(“That number is odd.”)</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ELSE</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PRINTLINE(“That number is even.”)</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END IF</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WHILE (</a:t>
            </a:r>
            <a:r>
              <a:rPr lang="en-US" altLang="en-US" sz="1200" dirty="0" err="1">
                <a:latin typeface="Consolas" panose="020B0609020204030204" pitchFamily="49" charset="0"/>
                <a:ea typeface="Consolas" panose="020B0609020204030204" pitchFamily="49" charset="0"/>
                <a:cs typeface="Consolas" panose="020B0609020204030204" pitchFamily="49" charset="0"/>
              </a:rPr>
              <a:t>inputNum</a:t>
            </a:r>
            <a:r>
              <a:rPr lang="en-US" altLang="en-US" sz="1200" dirty="0">
                <a:latin typeface="Consolas" panose="020B0609020204030204" pitchFamily="49" charset="0"/>
                <a:ea typeface="Consolas" panose="020B0609020204030204" pitchFamily="49" charset="0"/>
                <a:cs typeface="Consolas" panose="020B0609020204030204" pitchFamily="49" charset="0"/>
              </a:rPr>
              <a:t> &gt;= 0)</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	END DO WHILE</a:t>
            </a:r>
          </a:p>
          <a:p>
            <a:pPr marL="0" indent="0">
              <a:buNone/>
            </a:pPr>
            <a:r>
              <a:rPr lang="en-US" altLang="en-US" sz="1200" dirty="0">
                <a:latin typeface="Consolas" panose="020B0609020204030204" pitchFamily="49" charset="0"/>
                <a:ea typeface="Consolas" panose="020B0609020204030204" pitchFamily="49" charset="0"/>
                <a:cs typeface="Consolas" panose="020B0609020204030204" pitchFamily="49" charset="0"/>
              </a:rPr>
              <a:t>END MAIN</a:t>
            </a:r>
          </a:p>
        </p:txBody>
      </p:sp>
      <p:sp>
        <p:nvSpPr>
          <p:cNvPr id="4" name="Rectangle 3" title="Pseudo code logo"/>
          <p:cNvSpPr/>
          <p:nvPr/>
        </p:nvSpPr>
        <p:spPr>
          <a:xfrm>
            <a:off x="7631723" y="809962"/>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4164755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r>
              <a:rPr lang="en-US" altLang="en-US" dirty="0">
                <a:solidFill>
                  <a:schemeClr val="tx1">
                    <a:lumMod val="75000"/>
                    <a:lumOff val="25000"/>
                  </a:schemeClr>
                </a:solidFill>
                <a:ea typeface="Arial" charset="0"/>
                <a:cs typeface="Arial" charset="0"/>
              </a:rPr>
              <a:t>FOR Loops - Repetition</a:t>
            </a:r>
            <a:endParaRPr lang="en-US" dirty="0"/>
          </a:p>
        </p:txBody>
      </p:sp>
      <p:sp>
        <p:nvSpPr>
          <p:cNvPr id="3" name="Content Placeholder 2"/>
          <p:cNvSpPr>
            <a:spLocks noGrp="1"/>
          </p:cNvSpPr>
          <p:nvPr>
            <p:ph idx="1"/>
          </p:nvPr>
        </p:nvSpPr>
        <p:spPr>
          <a:xfrm>
            <a:off x="628649" y="1095864"/>
            <a:ext cx="7886700" cy="4531213"/>
          </a:xfrm>
        </p:spPr>
        <p:txBody>
          <a:bodyPr/>
          <a:lstStyle/>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Builds on the Pseudocode from Slide 20</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BEGIN MAIN</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CREATE </a:t>
            </a:r>
            <a:r>
              <a:rPr lang="en-US" altLang="en-US" sz="1400" dirty="0" err="1">
                <a:latin typeface="Consolas" panose="020B0609020204030204" pitchFamily="49" charset="0"/>
                <a:ea typeface="Consolas" panose="020B0609020204030204" pitchFamily="49" charset="0"/>
                <a:cs typeface="Consolas" panose="020B0609020204030204" pitchFamily="49" charset="0"/>
              </a:rPr>
              <a:t>inputNum</a:t>
            </a:r>
            <a:endParaRPr lang="en-US" altLang="en-US" sz="1400" dirty="0">
              <a:latin typeface="Consolas" panose="020B0609020204030204" pitchFamily="49" charset="0"/>
              <a:ea typeface="Consolas" panose="020B0609020204030204" pitchFamily="49" charset="0"/>
              <a:cs typeface="Consolas" panose="020B0609020204030204" pitchFamily="49" charset="0"/>
            </a:endParaRP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PRINT(“Please enter an Integer: “)</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a:t>
            </a:r>
            <a:r>
              <a:rPr lang="en-US" altLang="en-US" sz="1400" dirty="0" err="1">
                <a:latin typeface="Consolas" panose="020B0609020204030204" pitchFamily="49" charset="0"/>
                <a:ea typeface="Consolas" panose="020B0609020204030204" pitchFamily="49" charset="0"/>
                <a:cs typeface="Consolas" panose="020B0609020204030204" pitchFamily="49" charset="0"/>
              </a:rPr>
              <a:t>inputNum</a:t>
            </a:r>
            <a:r>
              <a:rPr lang="en-US" altLang="en-US" sz="1400" dirty="0">
                <a:latin typeface="Consolas" panose="020B0609020204030204" pitchFamily="49" charset="0"/>
                <a:ea typeface="Consolas" panose="020B0609020204030204" pitchFamily="49" charset="0"/>
                <a:cs typeface="Consolas" panose="020B0609020204030204" pitchFamily="49" charset="0"/>
              </a:rPr>
              <a:t> </a:t>
            </a:r>
            <a:r>
              <a:rPr lang="en-US" sz="1400" dirty="0"/>
              <a:t>= READ from user input</a:t>
            </a:r>
          </a:p>
          <a:p>
            <a:pPr marL="0" indent="0">
              <a:buNone/>
            </a:pPr>
            <a:r>
              <a:rPr lang="en-US" sz="1400" dirty="0"/>
              <a:t>	FOR </a:t>
            </a:r>
            <a:r>
              <a:rPr lang="en-US" sz="1400" dirty="0" err="1"/>
              <a:t>i</a:t>
            </a:r>
            <a:r>
              <a:rPr lang="en-US" sz="1400" dirty="0"/>
              <a:t> is 0 to </a:t>
            </a:r>
            <a:r>
              <a:rPr lang="en-US" sz="1400" dirty="0" err="1"/>
              <a:t>inputNum</a:t>
            </a:r>
            <a:r>
              <a:rPr lang="en-US" sz="1400" dirty="0"/>
              <a:t> by 1</a:t>
            </a:r>
          </a:p>
          <a:p>
            <a:pPr marL="0" indent="0">
              <a:buNone/>
            </a:pPr>
            <a:r>
              <a:rPr lang="en-US" sz="1400" dirty="0"/>
              <a:t>	BEGIN FOR</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IF (</a:t>
            </a:r>
            <a:r>
              <a:rPr lang="en-US" altLang="en-US" sz="1400" dirty="0" err="1">
                <a:latin typeface="Consolas" panose="020B0609020204030204" pitchFamily="49" charset="0"/>
                <a:ea typeface="Consolas" panose="020B0609020204030204" pitchFamily="49" charset="0"/>
                <a:cs typeface="Consolas" panose="020B0609020204030204" pitchFamily="49" charset="0"/>
              </a:rPr>
              <a:t>i</a:t>
            </a:r>
            <a:r>
              <a:rPr lang="en-US" altLang="en-US" sz="1400" dirty="0">
                <a:latin typeface="Consolas" panose="020B0609020204030204" pitchFamily="49" charset="0"/>
                <a:ea typeface="Consolas" panose="020B0609020204030204" pitchFamily="49" charset="0"/>
                <a:cs typeface="Consolas" panose="020B0609020204030204" pitchFamily="49" charset="0"/>
              </a:rPr>
              <a:t> == 0)</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PRINTLINE(</a:t>
            </a:r>
            <a:r>
              <a:rPr lang="en-US" altLang="en-US" sz="1400" dirty="0" err="1">
                <a:latin typeface="Consolas" panose="020B0609020204030204" pitchFamily="49" charset="0"/>
                <a:ea typeface="Consolas" panose="020B0609020204030204" pitchFamily="49" charset="0"/>
                <a:cs typeface="Consolas" panose="020B0609020204030204" pitchFamily="49" charset="0"/>
              </a:rPr>
              <a:t>i</a:t>
            </a:r>
            <a:r>
              <a:rPr lang="en-US" altLang="en-US" sz="1400" dirty="0">
                <a:latin typeface="Consolas" panose="020B0609020204030204" pitchFamily="49" charset="0"/>
                <a:ea typeface="Consolas" panose="020B0609020204030204" pitchFamily="49" charset="0"/>
                <a:cs typeface="Consolas" panose="020B0609020204030204" pitchFamily="49" charset="0"/>
              </a:rPr>
              <a:t> + “ is zero.”)</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ELSE IF (</a:t>
            </a:r>
            <a:r>
              <a:rPr lang="en-US" altLang="en-US" sz="1400" dirty="0" err="1">
                <a:latin typeface="Consolas" panose="020B0609020204030204" pitchFamily="49" charset="0"/>
                <a:ea typeface="Consolas" panose="020B0609020204030204" pitchFamily="49" charset="0"/>
                <a:cs typeface="Consolas" panose="020B0609020204030204" pitchFamily="49" charset="0"/>
              </a:rPr>
              <a:t>inputNum</a:t>
            </a:r>
            <a:r>
              <a:rPr lang="en-US" altLang="en-US" sz="1400" dirty="0">
                <a:latin typeface="Consolas" panose="020B0609020204030204" pitchFamily="49" charset="0"/>
                <a:ea typeface="Consolas" panose="020B0609020204030204" pitchFamily="49" charset="0"/>
                <a:cs typeface="Consolas" panose="020B0609020204030204" pitchFamily="49" charset="0"/>
              </a:rPr>
              <a:t> % 2 != 0)</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PRINTLINE(</a:t>
            </a:r>
            <a:r>
              <a:rPr lang="en-US" altLang="en-US" sz="1400" dirty="0" err="1">
                <a:latin typeface="Consolas" panose="020B0609020204030204" pitchFamily="49" charset="0"/>
                <a:ea typeface="Consolas" panose="020B0609020204030204" pitchFamily="49" charset="0"/>
                <a:cs typeface="Consolas" panose="020B0609020204030204" pitchFamily="49" charset="0"/>
              </a:rPr>
              <a:t>i</a:t>
            </a:r>
            <a:r>
              <a:rPr lang="en-US" altLang="en-US" sz="1400" dirty="0">
                <a:latin typeface="Consolas" panose="020B0609020204030204" pitchFamily="49" charset="0"/>
                <a:ea typeface="Consolas" panose="020B0609020204030204" pitchFamily="49" charset="0"/>
                <a:cs typeface="Consolas" panose="020B0609020204030204" pitchFamily="49" charset="0"/>
              </a:rPr>
              <a:t> + “ is odd.”)</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ELSE</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PRINTLINE(</a:t>
            </a:r>
            <a:r>
              <a:rPr lang="en-US" altLang="en-US" sz="1400" dirty="0" err="1">
                <a:latin typeface="Consolas" panose="020B0609020204030204" pitchFamily="49" charset="0"/>
                <a:ea typeface="Consolas" panose="020B0609020204030204" pitchFamily="49" charset="0"/>
                <a:cs typeface="Consolas" panose="020B0609020204030204" pitchFamily="49" charset="0"/>
              </a:rPr>
              <a:t>i</a:t>
            </a:r>
            <a:r>
              <a:rPr lang="en-US" altLang="en-US" sz="1400" dirty="0">
                <a:latin typeface="Consolas" panose="020B0609020204030204" pitchFamily="49" charset="0"/>
                <a:ea typeface="Consolas" panose="020B0609020204030204" pitchFamily="49" charset="0"/>
                <a:cs typeface="Consolas" panose="020B0609020204030204" pitchFamily="49" charset="0"/>
              </a:rPr>
              <a:t> + “ is even.”)</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END IF</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	END FOR</a:t>
            </a:r>
          </a:p>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END MAIN</a:t>
            </a:r>
          </a:p>
        </p:txBody>
      </p:sp>
      <p:sp>
        <p:nvSpPr>
          <p:cNvPr id="4" name="Rectangle 3" title="Pseudo code logo"/>
          <p:cNvSpPr/>
          <p:nvPr/>
        </p:nvSpPr>
        <p:spPr>
          <a:xfrm>
            <a:off x="7631723" y="809962"/>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20812348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r>
              <a:rPr lang="en-US" altLang="en-US" dirty="0">
                <a:solidFill>
                  <a:schemeClr val="tx1">
                    <a:lumMod val="75000"/>
                    <a:lumOff val="25000"/>
                  </a:schemeClr>
                </a:solidFill>
                <a:ea typeface="Arial" charset="0"/>
                <a:cs typeface="Arial" charset="0"/>
              </a:rPr>
              <a:t>In-Class Exercise</a:t>
            </a:r>
            <a:endParaRPr lang="en-US" dirty="0"/>
          </a:p>
        </p:txBody>
      </p:sp>
      <p:sp>
        <p:nvSpPr>
          <p:cNvPr id="3" name="Content Placeholder 2"/>
          <p:cNvSpPr>
            <a:spLocks noGrp="1"/>
          </p:cNvSpPr>
          <p:nvPr>
            <p:ph idx="1"/>
          </p:nvPr>
        </p:nvSpPr>
        <p:spPr>
          <a:xfrm>
            <a:off x="628649" y="1072663"/>
            <a:ext cx="7886700" cy="445231"/>
          </a:xfrm>
        </p:spPr>
        <p:txBody>
          <a:bodyPr/>
          <a:lstStyle/>
          <a:p>
            <a:pPr marL="0" inden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Write a WHILE or DO…WHILE solution to the problem below:</a:t>
            </a:r>
          </a:p>
          <a:p>
            <a:pPr marL="0" indent="0"/>
            <a:endParaRPr lang="en-US" altLang="en-US" sz="1400" dirty="0"/>
          </a:p>
        </p:txBody>
      </p:sp>
      <p:sp>
        <p:nvSpPr>
          <p:cNvPr id="6" name="Content Placeholder 2"/>
          <p:cNvSpPr txBox="1">
            <a:spLocks/>
          </p:cNvSpPr>
          <p:nvPr/>
        </p:nvSpPr>
        <p:spPr>
          <a:xfrm>
            <a:off x="628649" y="1517894"/>
            <a:ext cx="7886700" cy="45312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en-US" sz="1400" dirty="0">
                <a:latin typeface="Consolas" panose="020B0609020204030204" pitchFamily="49" charset="0"/>
                <a:ea typeface="Consolas" panose="020B0609020204030204" pitchFamily="49" charset="0"/>
                <a:cs typeface="Consolas" panose="020B0609020204030204" pitchFamily="49" charset="0"/>
              </a:rPr>
              <a:t>You have been asked to update the elevator code to keep track of which floor the elevator is going to by incorporating a display which shows the next floor to be visited (only one floor can be entered at a time), the variable to display the next stop is called </a:t>
            </a:r>
            <a:r>
              <a:rPr lang="en-US" altLang="en-US" sz="1400" dirty="0" err="1">
                <a:latin typeface="Consolas" panose="020B0609020204030204" pitchFamily="49" charset="0"/>
                <a:ea typeface="Consolas" panose="020B0609020204030204" pitchFamily="49" charset="0"/>
                <a:cs typeface="Consolas" panose="020B0609020204030204" pitchFamily="49" charset="0"/>
              </a:rPr>
              <a:t>NextStop</a:t>
            </a:r>
            <a:r>
              <a:rPr lang="en-US" altLang="en-US" sz="1400" dirty="0">
                <a:latin typeface="Consolas" panose="020B0609020204030204" pitchFamily="49" charset="0"/>
                <a:ea typeface="Consolas" panose="020B0609020204030204" pitchFamily="49" charset="0"/>
                <a:cs typeface="Consolas" panose="020B0609020204030204" pitchFamily="49" charset="0"/>
              </a:rPr>
              <a:t>.</a:t>
            </a:r>
            <a:endParaRPr lang="en-US" altLang="en-US" sz="1400" dirty="0">
              <a:latin typeface="Consolas" panose="020B0609020204030204" pitchFamily="49" charset="0"/>
            </a:endParaRPr>
          </a:p>
          <a:p>
            <a:pPr marL="0" indent="0">
              <a:buFont typeface="Arial" panose="020B0604020202020204" pitchFamily="34" charset="0"/>
              <a:buNone/>
            </a:pPr>
            <a:endParaRPr lang="en-US" altLang="en-US" sz="1400" dirty="0">
              <a:latin typeface="Consolas" panose="020B0609020204030204" pitchFamily="49" charset="0"/>
            </a:endParaRPr>
          </a:p>
          <a:p>
            <a:pPr marL="0" indent="0">
              <a:buFont typeface="Arial" panose="020B0604020202020204" pitchFamily="34" charset="0"/>
              <a:buNone/>
            </a:pPr>
            <a:r>
              <a:rPr lang="en-US" altLang="en-US" sz="1400" dirty="0">
                <a:latin typeface="Consolas" panose="020B0609020204030204" pitchFamily="49" charset="0"/>
              </a:rPr>
              <a:t>Remember, there is no 13</a:t>
            </a:r>
            <a:r>
              <a:rPr lang="en-US" altLang="en-US" sz="1400" baseline="30000" dirty="0">
                <a:latin typeface="Consolas" panose="020B0609020204030204" pitchFamily="49" charset="0"/>
              </a:rPr>
              <a:t>th</a:t>
            </a:r>
            <a:r>
              <a:rPr lang="en-US" altLang="en-US" sz="1400" dirty="0">
                <a:latin typeface="Consolas" panose="020B0609020204030204" pitchFamily="49" charset="0"/>
              </a:rPr>
              <a:t> floor and the top floor is 100.</a:t>
            </a:r>
          </a:p>
          <a:p>
            <a:pPr marL="0" indent="0">
              <a:buFont typeface="Arial" panose="020B0604020202020204" pitchFamily="34" charset="0"/>
              <a:buNone/>
            </a:pPr>
            <a:endParaRPr lang="en-US" altLang="en-US" sz="1400" dirty="0"/>
          </a:p>
        </p:txBody>
      </p:sp>
      <p:graphicFrame>
        <p:nvGraphicFramePr>
          <p:cNvPr id="9" name="Table 8"/>
          <p:cNvGraphicFramePr>
            <a:graphicFrameLocks noGrp="1"/>
          </p:cNvGraphicFramePr>
          <p:nvPr>
            <p:extLst>
              <p:ext uri="{D42A27DB-BD31-4B8C-83A1-F6EECF244321}">
                <p14:modId xmlns:p14="http://schemas.microsoft.com/office/powerpoint/2010/main" val="4018996185"/>
              </p:ext>
            </p:extLst>
          </p:nvPr>
        </p:nvGraphicFramePr>
        <p:xfrm>
          <a:off x="1365739" y="3278555"/>
          <a:ext cx="6096000" cy="185420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xmlns="" val="2778283204"/>
                    </a:ext>
                  </a:extLst>
                </a:gridCol>
                <a:gridCol w="2032000">
                  <a:extLst>
                    <a:ext uri="{9D8B030D-6E8A-4147-A177-3AD203B41FA5}">
                      <a16:colId xmlns:a16="http://schemas.microsoft.com/office/drawing/2014/main" xmlns="" val="1051288489"/>
                    </a:ext>
                  </a:extLst>
                </a:gridCol>
                <a:gridCol w="2032000">
                  <a:extLst>
                    <a:ext uri="{9D8B030D-6E8A-4147-A177-3AD203B41FA5}">
                      <a16:colId xmlns:a16="http://schemas.microsoft.com/office/drawing/2014/main" xmlns="" val="922965329"/>
                    </a:ext>
                  </a:extLst>
                </a:gridCol>
              </a:tblGrid>
              <a:tr h="370840">
                <a:tc gridSpan="3">
                  <a:txBody>
                    <a:bodyPr/>
                    <a:lstStyle/>
                    <a:p>
                      <a:r>
                        <a:rPr lang="en-US" dirty="0"/>
                        <a:t>Next</a:t>
                      </a:r>
                      <a:r>
                        <a:rPr lang="en-US" baseline="0" dirty="0"/>
                        <a:t> Stop: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27483679"/>
                  </a:ext>
                </a:extLst>
              </a:tr>
              <a:tr h="370840">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617633166"/>
                  </a:ext>
                </a:extLst>
              </a:tr>
              <a:tr h="370840">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74084470"/>
                  </a:ext>
                </a:extLst>
              </a:tr>
              <a:tr h="370840">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94160127"/>
                  </a:ext>
                </a:extLst>
              </a:tr>
              <a:tr h="370840">
                <a:tc>
                  <a:txBody>
                    <a:bodyPr/>
                    <a:lstStyle/>
                    <a:p>
                      <a:pPr algn="ctr"/>
                      <a:r>
                        <a:rPr lang="en-US" dirty="0"/>
                        <a:t>CLOSE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OPEN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63814407"/>
                  </a:ext>
                </a:extLst>
              </a:tr>
            </a:tbl>
          </a:graphicData>
        </a:graphic>
      </p:graphicFrame>
    </p:spTree>
    <p:extLst>
      <p:ext uri="{BB962C8B-B14F-4D97-AF65-F5344CB8AC3E}">
        <p14:creationId xmlns:p14="http://schemas.microsoft.com/office/powerpoint/2010/main" val="19677309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r>
              <a:rPr lang="en-US" altLang="en-US" dirty="0">
                <a:solidFill>
                  <a:schemeClr val="tx1">
                    <a:lumMod val="75000"/>
                    <a:lumOff val="25000"/>
                  </a:schemeClr>
                </a:solidFill>
                <a:ea typeface="Arial" charset="0"/>
                <a:cs typeface="Arial" charset="0"/>
              </a:rPr>
              <a:t>In-Class Exercise Solution</a:t>
            </a:r>
            <a:endParaRPr lang="en-US" dirty="0"/>
          </a:p>
        </p:txBody>
      </p:sp>
      <p:sp>
        <p:nvSpPr>
          <p:cNvPr id="6" name="Content Placeholder 2"/>
          <p:cNvSpPr txBox="1">
            <a:spLocks/>
          </p:cNvSpPr>
          <p:nvPr/>
        </p:nvSpPr>
        <p:spPr>
          <a:xfrm>
            <a:off x="628649" y="1011116"/>
            <a:ext cx="7886700" cy="503799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BEGIN MAIN</a:t>
            </a: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	CREATE </a:t>
            </a:r>
            <a:r>
              <a:rPr lang="en-US" altLang="en-US" sz="1050" dirty="0" err="1">
                <a:latin typeface="Consolas" panose="020B0609020204030204" pitchFamily="49" charset="0"/>
                <a:ea typeface="Consolas" panose="020B0609020204030204" pitchFamily="49" charset="0"/>
                <a:cs typeface="Consolas" panose="020B0609020204030204" pitchFamily="49" charset="0"/>
              </a:rPr>
              <a:t>NextStop</a:t>
            </a:r>
            <a:r>
              <a:rPr lang="en-US" altLang="en-US" sz="1050" dirty="0">
                <a:latin typeface="Consolas" panose="020B0609020204030204" pitchFamily="49" charset="0"/>
                <a:ea typeface="Consolas" panose="020B0609020204030204" pitchFamily="49" charset="0"/>
                <a:cs typeface="Consolas" panose="020B0609020204030204" pitchFamily="49" charset="0"/>
              </a:rPr>
              <a:t> = 0</a:t>
            </a: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	</a:t>
            </a:r>
            <a:r>
              <a:rPr lang="en-US" sz="1050" dirty="0"/>
              <a:t>DO</a:t>
            </a: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		PRINT(“Please enter a floor using keypad ‘0 to shut elevator down’: “)</a:t>
            </a: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		</a:t>
            </a:r>
            <a:r>
              <a:rPr lang="en-US" altLang="en-US" sz="1050" dirty="0" err="1">
                <a:latin typeface="Consolas" panose="020B0609020204030204" pitchFamily="49" charset="0"/>
                <a:ea typeface="Consolas" panose="020B0609020204030204" pitchFamily="49" charset="0"/>
                <a:cs typeface="Consolas" panose="020B0609020204030204" pitchFamily="49" charset="0"/>
              </a:rPr>
              <a:t>NextStop</a:t>
            </a:r>
            <a:r>
              <a:rPr lang="en-US" altLang="en-US" sz="1050" dirty="0">
                <a:latin typeface="Consolas" panose="020B0609020204030204" pitchFamily="49" charset="0"/>
                <a:ea typeface="Consolas" panose="020B0609020204030204" pitchFamily="49" charset="0"/>
                <a:cs typeface="Consolas" panose="020B0609020204030204" pitchFamily="49" charset="0"/>
              </a:rPr>
              <a:t> </a:t>
            </a:r>
            <a:r>
              <a:rPr lang="en-US" sz="1050" dirty="0"/>
              <a:t>= READ from user input</a:t>
            </a:r>
          </a:p>
          <a:p>
            <a:pPr marL="0" indent="0">
              <a:buNone/>
            </a:pPr>
            <a:r>
              <a:rPr lang="en-US" sz="1050" dirty="0"/>
              <a:t>	</a:t>
            </a:r>
            <a:r>
              <a:rPr lang="en-US" altLang="en-US" sz="1050" dirty="0">
                <a:latin typeface="Consolas" panose="020B0609020204030204" pitchFamily="49" charset="0"/>
                <a:ea typeface="Consolas" panose="020B0609020204030204" pitchFamily="49" charset="0"/>
                <a:cs typeface="Consolas" panose="020B0609020204030204" pitchFamily="49" charset="0"/>
              </a:rPr>
              <a:t>	SWITCH(</a:t>
            </a:r>
            <a:r>
              <a:rPr lang="en-US" altLang="en-US" sz="1050" dirty="0" err="1">
                <a:latin typeface="Consolas" panose="020B0609020204030204" pitchFamily="49" charset="0"/>
                <a:ea typeface="Consolas" panose="020B0609020204030204" pitchFamily="49" charset="0"/>
                <a:cs typeface="Consolas" panose="020B0609020204030204" pitchFamily="49" charset="0"/>
              </a:rPr>
              <a:t>NextStop</a:t>
            </a:r>
            <a:r>
              <a:rPr lang="en-US" altLang="en-US" sz="1050" dirty="0">
                <a:latin typeface="Consolas" panose="020B0609020204030204" pitchFamily="49" charset="0"/>
                <a:ea typeface="Consolas" panose="020B0609020204030204" pitchFamily="49" charset="0"/>
                <a:cs typeface="Consolas" panose="020B0609020204030204" pitchFamily="49" charset="0"/>
              </a:rPr>
              <a:t>)</a:t>
            </a: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		CASE 1: PRINTLINE(“Moving to 1</a:t>
            </a:r>
            <a:r>
              <a:rPr lang="en-US" altLang="en-US" sz="1050" baseline="30000" dirty="0">
                <a:latin typeface="Consolas" panose="020B0609020204030204" pitchFamily="49" charset="0"/>
                <a:ea typeface="Consolas" panose="020B0609020204030204" pitchFamily="49" charset="0"/>
                <a:cs typeface="Consolas" panose="020B0609020204030204" pitchFamily="49" charset="0"/>
              </a:rPr>
              <a:t>st</a:t>
            </a:r>
            <a:r>
              <a:rPr lang="en-US" altLang="en-US" sz="1050" dirty="0">
                <a:latin typeface="Consolas" panose="020B0609020204030204" pitchFamily="49" charset="0"/>
                <a:ea typeface="Consolas" panose="020B0609020204030204" pitchFamily="49" charset="0"/>
                <a:cs typeface="Consolas" panose="020B0609020204030204" pitchFamily="49" charset="0"/>
              </a:rPr>
              <a:t> floor.”)</a:t>
            </a: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		        </a:t>
            </a:r>
            <a:r>
              <a:rPr lang="en-US" altLang="en-US" sz="1050" dirty="0" err="1">
                <a:latin typeface="Consolas" panose="020B0609020204030204" pitchFamily="49" charset="0"/>
                <a:ea typeface="Consolas" panose="020B0609020204030204" pitchFamily="49" charset="0"/>
                <a:cs typeface="Consolas" panose="020B0609020204030204" pitchFamily="49" charset="0"/>
              </a:rPr>
              <a:t>NextStop</a:t>
            </a:r>
            <a:r>
              <a:rPr lang="en-US" altLang="en-US" sz="1050" dirty="0">
                <a:latin typeface="Consolas" panose="020B0609020204030204" pitchFamily="49" charset="0"/>
                <a:ea typeface="Consolas" panose="020B0609020204030204" pitchFamily="49" charset="0"/>
                <a:cs typeface="Consolas" panose="020B0609020204030204" pitchFamily="49" charset="0"/>
              </a:rPr>
              <a:t> = 1</a:t>
            </a: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		BREAK //skipped floors 2-99 (13</a:t>
            </a:r>
            <a:r>
              <a:rPr lang="en-US" altLang="en-US" sz="1050" baseline="30000" dirty="0">
                <a:latin typeface="Consolas" panose="020B0609020204030204" pitchFamily="49" charset="0"/>
                <a:ea typeface="Consolas" panose="020B0609020204030204" pitchFamily="49" charset="0"/>
                <a:cs typeface="Consolas" panose="020B0609020204030204" pitchFamily="49" charset="0"/>
              </a:rPr>
              <a:t>th</a:t>
            </a:r>
            <a:r>
              <a:rPr lang="en-US" altLang="en-US" sz="1050" dirty="0">
                <a:latin typeface="Consolas" panose="020B0609020204030204" pitchFamily="49" charset="0"/>
                <a:ea typeface="Consolas" panose="020B0609020204030204" pitchFamily="49" charset="0"/>
                <a:cs typeface="Consolas" panose="020B0609020204030204" pitchFamily="49" charset="0"/>
              </a:rPr>
              <a:t> is covered by default)</a:t>
            </a: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		CASE 100: PRINTLINE(“Moving to 100</a:t>
            </a:r>
            <a:r>
              <a:rPr lang="en-US" altLang="en-US" sz="1050" baseline="30000" dirty="0">
                <a:latin typeface="Consolas" panose="020B0609020204030204" pitchFamily="49" charset="0"/>
                <a:ea typeface="Consolas" panose="020B0609020204030204" pitchFamily="49" charset="0"/>
                <a:cs typeface="Consolas" panose="020B0609020204030204" pitchFamily="49" charset="0"/>
              </a:rPr>
              <a:t>th</a:t>
            </a:r>
            <a:r>
              <a:rPr lang="en-US" altLang="en-US" sz="1050" dirty="0">
                <a:latin typeface="Consolas" panose="020B0609020204030204" pitchFamily="49" charset="0"/>
                <a:ea typeface="Consolas" panose="020B0609020204030204" pitchFamily="49" charset="0"/>
                <a:cs typeface="Consolas" panose="020B0609020204030204" pitchFamily="49" charset="0"/>
              </a:rPr>
              <a:t> floor.”)</a:t>
            </a: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		          </a:t>
            </a:r>
            <a:r>
              <a:rPr lang="en-US" altLang="en-US" sz="1050" dirty="0" err="1">
                <a:latin typeface="Consolas" panose="020B0609020204030204" pitchFamily="49" charset="0"/>
                <a:ea typeface="Consolas" panose="020B0609020204030204" pitchFamily="49" charset="0"/>
                <a:cs typeface="Consolas" panose="020B0609020204030204" pitchFamily="49" charset="0"/>
              </a:rPr>
              <a:t>NextStop</a:t>
            </a:r>
            <a:r>
              <a:rPr lang="en-US" altLang="en-US" sz="1050" dirty="0">
                <a:latin typeface="Consolas" panose="020B0609020204030204" pitchFamily="49" charset="0"/>
                <a:ea typeface="Consolas" panose="020B0609020204030204" pitchFamily="49" charset="0"/>
                <a:cs typeface="Consolas" panose="020B0609020204030204" pitchFamily="49" charset="0"/>
              </a:rPr>
              <a:t> = 100</a:t>
            </a: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		BREAK</a:t>
            </a: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		DEFAULT : PRINTLINE(“Staying put, that floor does not exist!”)</a:t>
            </a: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		BREAK</a:t>
            </a: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	END SWITCH</a:t>
            </a: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	WHILE (</a:t>
            </a:r>
            <a:r>
              <a:rPr lang="en-US" altLang="en-US" sz="1050" dirty="0" err="1">
                <a:latin typeface="Consolas" panose="020B0609020204030204" pitchFamily="49" charset="0"/>
                <a:ea typeface="Consolas" panose="020B0609020204030204" pitchFamily="49" charset="0"/>
                <a:cs typeface="Consolas" panose="020B0609020204030204" pitchFamily="49" charset="0"/>
              </a:rPr>
              <a:t>NextStop</a:t>
            </a:r>
            <a:r>
              <a:rPr lang="en-US" altLang="en-US" sz="1050" dirty="0">
                <a:latin typeface="Consolas" panose="020B0609020204030204" pitchFamily="49" charset="0"/>
                <a:ea typeface="Consolas" panose="020B0609020204030204" pitchFamily="49" charset="0"/>
                <a:cs typeface="Consolas" panose="020B0609020204030204" pitchFamily="49" charset="0"/>
              </a:rPr>
              <a:t> &gt; 0)</a:t>
            </a:r>
          </a:p>
          <a:p>
            <a:pPr marL="0" indent="0">
              <a:buNone/>
            </a:pPr>
            <a:r>
              <a:rPr lang="en-US" altLang="en-US" sz="1050" dirty="0">
                <a:latin typeface="Consolas" panose="020B0609020204030204" pitchFamily="49" charset="0"/>
                <a:ea typeface="Consolas" panose="020B0609020204030204" pitchFamily="49" charset="0"/>
                <a:cs typeface="Consolas" panose="020B0609020204030204" pitchFamily="49" charset="0"/>
              </a:rPr>
              <a:t>END MAIN</a:t>
            </a:r>
          </a:p>
          <a:p>
            <a:pPr marL="0" indent="0">
              <a:buFont typeface="Arial" panose="020B0604020202020204" pitchFamily="34" charset="0"/>
              <a:buNone/>
            </a:pPr>
            <a:endParaRPr lang="en-US" altLang="en-US" sz="1050" dirty="0"/>
          </a:p>
        </p:txBody>
      </p:sp>
    </p:spTree>
    <p:extLst>
      <p:ext uri="{BB962C8B-B14F-4D97-AF65-F5344CB8AC3E}">
        <p14:creationId xmlns:p14="http://schemas.microsoft.com/office/powerpoint/2010/main" val="3295252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Modules 5 &amp; 6 - 1D Arrays</a:t>
            </a:r>
          </a:p>
        </p:txBody>
      </p:sp>
      <p:sp>
        <p:nvSpPr>
          <p:cNvPr id="3" name="Content Placeholder 2"/>
          <p:cNvSpPr>
            <a:spLocks noGrp="1"/>
          </p:cNvSpPr>
          <p:nvPr>
            <p:ph idx="1"/>
          </p:nvPr>
        </p:nvSpPr>
        <p:spPr>
          <a:xfrm>
            <a:off x="628650" y="1825625"/>
            <a:ext cx="7886700" cy="3564060"/>
          </a:xfrm>
        </p:spPr>
        <p:txBody>
          <a:bodyPr/>
          <a:lstStyle/>
          <a:p>
            <a:pPr marL="0" indent="0" defTabSz="454923">
              <a:buNone/>
              <a:defRPr/>
            </a:pPr>
            <a:r>
              <a:rPr lang="en-US" altLang="en-US" dirty="0"/>
              <a:t>Complex Data Type that:</a:t>
            </a:r>
          </a:p>
          <a:p>
            <a:pPr marL="341192" indent="-341192" defTabSz="454923">
              <a:buFont typeface="Arial"/>
              <a:buChar char="•"/>
              <a:defRPr/>
            </a:pPr>
            <a:r>
              <a:rPr lang="en-US" altLang="en-US" dirty="0"/>
              <a:t>Holds several values </a:t>
            </a:r>
            <a:r>
              <a:rPr lang="en-US" altLang="en-US" i="1" dirty="0"/>
              <a:t>of the same type</a:t>
            </a:r>
            <a:r>
              <a:rPr lang="en-US" altLang="en-US" dirty="0"/>
              <a:t> </a:t>
            </a:r>
          </a:p>
          <a:p>
            <a:pPr marL="341192" indent="-341192" defTabSz="454923">
              <a:buFont typeface="Arial"/>
              <a:buChar char="•"/>
              <a:defRPr/>
            </a:pPr>
            <a:r>
              <a:rPr lang="en-US" altLang="en-US" dirty="0"/>
              <a:t>Allows instant access by specifying an index number using brackets [ ] (remember to start at 0)</a:t>
            </a:r>
          </a:p>
          <a:p>
            <a:pPr marL="341192" indent="-341192" defTabSz="454923">
              <a:buFont typeface="Arial"/>
              <a:buChar char="•"/>
              <a:defRPr/>
            </a:pPr>
            <a:r>
              <a:rPr lang="en-US" altLang="en-US" dirty="0"/>
              <a:t>Is linear</a:t>
            </a:r>
          </a:p>
          <a:p>
            <a:pPr marL="341192" indent="-341192" defTabSz="454923">
              <a:buFont typeface="Arial"/>
              <a:buChar char="•"/>
              <a:defRPr/>
            </a:pPr>
            <a:r>
              <a:rPr lang="en-US" altLang="en-US" dirty="0"/>
              <a:t>Is static</a:t>
            </a:r>
          </a:p>
          <a:p>
            <a:pPr marL="0" indent="0">
              <a:buNone/>
            </a:pP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677146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a:t>Algorithm in a Flowchart for Sorting</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4084" y="1887171"/>
            <a:ext cx="3515814" cy="4351338"/>
          </a:xfrm>
        </p:spPr>
      </p:pic>
      <p:sp>
        <p:nvSpPr>
          <p:cNvPr id="6" name="Rectangle 5"/>
          <p:cNvSpPr/>
          <p:nvPr/>
        </p:nvSpPr>
        <p:spPr>
          <a:xfrm>
            <a:off x="4703329" y="5185174"/>
            <a:ext cx="4572000" cy="338554"/>
          </a:xfrm>
          <a:prstGeom prst="rect">
            <a:avLst/>
          </a:prstGeom>
        </p:spPr>
        <p:txBody>
          <a:bodyPr>
            <a:spAutoFit/>
          </a:bodyPr>
          <a:lstStyle/>
          <a:p>
            <a:r>
              <a:rPr lang="en-US" sz="800" dirty="0"/>
              <a:t>Image and Text from https://www.researchgate.net/figure/Sample-flowchart-for-a-sorting-algorithm-This-flowchart-illustrates-the-conditional_fig7_303337342</a:t>
            </a:r>
          </a:p>
        </p:txBody>
      </p:sp>
      <p:sp>
        <p:nvSpPr>
          <p:cNvPr id="7" name="Rectangle 6"/>
          <p:cNvSpPr/>
          <p:nvPr/>
        </p:nvSpPr>
        <p:spPr>
          <a:xfrm>
            <a:off x="4976446" y="2180810"/>
            <a:ext cx="3437792" cy="2554545"/>
          </a:xfrm>
          <a:prstGeom prst="rect">
            <a:avLst/>
          </a:prstGeom>
        </p:spPr>
        <p:txBody>
          <a:bodyPr wrap="square">
            <a:spAutoFit/>
          </a:bodyPr>
          <a:lstStyle/>
          <a:p>
            <a:r>
              <a:rPr lang="en-US" sz="1000" b="1" dirty="0"/>
              <a:t>Sample flowchart for a sorting algorithm. This flowchart illustrates the conditional constructs, loops, and other elements of control flow that comprise an algorithm for sorting, from smallest to largest, an arbitrary list of numbers (the algorithm is known as “bubble sort”). In this type of diagram, arrows symbolize the flow of logic (control flow), rounded rectangles mark the start and end points, slanted parallelograms indicate I/O (e.g., a user-provided list), rectangles indicate specific subroutines or procedures (blocks of statements), and diamonds denote conditional constructs (branch points). Note that this sorting algorithm involves a pair of nested loops over the list size (blue and orange), meaning that the calculation cost will go as the square of the input size (here, an N-element list); this cost can be halved by adjusting the inner loop conditional to be “”, as the largest </a:t>
            </a:r>
            <a:r>
              <a:rPr lang="en-US" sz="1000" b="1" dirty="0" err="1"/>
              <a:t>i</a:t>
            </a:r>
            <a:r>
              <a:rPr lang="en-US" sz="1000" b="1" dirty="0"/>
              <a:t> elements will have already reached their final positions</a:t>
            </a:r>
          </a:p>
        </p:txBody>
      </p:sp>
    </p:spTree>
    <p:extLst>
      <p:ext uri="{BB962C8B-B14F-4D97-AF65-F5344CB8AC3E}">
        <p14:creationId xmlns:p14="http://schemas.microsoft.com/office/powerpoint/2010/main" val="13201553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1D Arrays - Creation</a:t>
            </a:r>
          </a:p>
        </p:txBody>
      </p:sp>
      <p:sp>
        <p:nvSpPr>
          <p:cNvPr id="3" name="Content Placeholder 2"/>
          <p:cNvSpPr>
            <a:spLocks noGrp="1"/>
          </p:cNvSpPr>
          <p:nvPr>
            <p:ph idx="1"/>
          </p:nvPr>
        </p:nvSpPr>
        <p:spPr>
          <a:xfrm>
            <a:off x="628650" y="1825625"/>
            <a:ext cx="7886700" cy="3564060"/>
          </a:xfrm>
        </p:spPr>
        <p:txBody>
          <a:bodyPr/>
          <a:lstStyle/>
          <a:p>
            <a:pPr>
              <a:buFontTx/>
              <a:buNone/>
            </a:pPr>
            <a:r>
              <a:rPr lang="en-US" altLang="en-US" sz="2400" dirty="0">
                <a:latin typeface="Consolas" charset="0"/>
                <a:ea typeface="Consolas" charset="0"/>
                <a:cs typeface="Consolas" charset="0"/>
              </a:rPr>
              <a:t>BEGIN MAIN</a:t>
            </a:r>
          </a:p>
          <a:p>
            <a:pPr>
              <a:buFontTx/>
              <a:buNone/>
            </a:pPr>
            <a:r>
              <a:rPr lang="en-US" altLang="en-US" sz="2400" dirty="0">
                <a:latin typeface="Consolas" charset="0"/>
                <a:ea typeface="Consolas" charset="0"/>
                <a:cs typeface="Consolas" charset="0"/>
              </a:rPr>
              <a:t>	CREATE INTEGER Stops[5]</a:t>
            </a:r>
          </a:p>
          <a:p>
            <a:pPr>
              <a:buFontTx/>
              <a:buNone/>
            </a:pPr>
            <a:r>
              <a:rPr lang="en-US" altLang="en-US" sz="2400" dirty="0">
                <a:latin typeface="Consolas" charset="0"/>
                <a:ea typeface="Consolas" charset="0"/>
                <a:cs typeface="Consolas" charset="0"/>
              </a:rPr>
              <a:t>END MAIN</a:t>
            </a:r>
          </a:p>
          <a:p>
            <a:pPr marL="0" indent="0">
              <a:buNone/>
            </a:pPr>
            <a:endParaRPr lang="en-US" dirty="0">
              <a:latin typeface="Consolas" charset="0"/>
              <a:ea typeface="Consolas" charset="0"/>
              <a:cs typeface="Consolas" charset="0"/>
            </a:endParaRPr>
          </a:p>
        </p:txBody>
      </p:sp>
      <p:sp>
        <p:nvSpPr>
          <p:cNvPr id="4" name="Rectangle 3" title="Pseudo code logo"/>
          <p:cNvSpPr/>
          <p:nvPr/>
        </p:nvSpPr>
        <p:spPr>
          <a:xfrm>
            <a:off x="7728439" y="809962"/>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18082667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1D Arrays - Iteration</a:t>
            </a:r>
          </a:p>
        </p:txBody>
      </p:sp>
      <p:sp>
        <p:nvSpPr>
          <p:cNvPr id="3" name="Content Placeholder 2"/>
          <p:cNvSpPr>
            <a:spLocks noGrp="1"/>
          </p:cNvSpPr>
          <p:nvPr>
            <p:ph idx="1"/>
          </p:nvPr>
        </p:nvSpPr>
        <p:spPr>
          <a:xfrm>
            <a:off x="628650" y="1825625"/>
            <a:ext cx="7886700" cy="3564060"/>
          </a:xfrm>
        </p:spPr>
        <p:txBody>
          <a:bodyPr/>
          <a:lstStyle/>
          <a:p>
            <a:pPr>
              <a:buFontTx/>
              <a:buNone/>
            </a:pPr>
            <a:r>
              <a:rPr lang="en-US" altLang="en-US" sz="2400" dirty="0">
                <a:latin typeface="Consolas" charset="0"/>
                <a:ea typeface="Consolas" charset="0"/>
                <a:cs typeface="Consolas" charset="0"/>
              </a:rPr>
              <a:t>FOR each </a:t>
            </a:r>
            <a:r>
              <a:rPr lang="en-US" altLang="en-US" sz="2400" dirty="0" err="1">
                <a:latin typeface="Consolas" charset="0"/>
                <a:ea typeface="Consolas" charset="0"/>
                <a:cs typeface="Consolas" charset="0"/>
              </a:rPr>
              <a:t>i</a:t>
            </a:r>
            <a:r>
              <a:rPr lang="en-US" altLang="en-US" sz="2400" dirty="0">
                <a:latin typeface="Consolas" charset="0"/>
                <a:ea typeface="Consolas" charset="0"/>
                <a:cs typeface="Consolas" charset="0"/>
              </a:rPr>
              <a:t> in Stops from 0 to 4 by 1</a:t>
            </a:r>
          </a:p>
          <a:p>
            <a:pPr>
              <a:buFontTx/>
              <a:buNone/>
            </a:pPr>
            <a:r>
              <a:rPr lang="en-US" altLang="en-US" sz="2400" dirty="0">
                <a:latin typeface="Consolas" charset="0"/>
                <a:ea typeface="Consolas" charset="0"/>
                <a:cs typeface="Consolas" charset="0"/>
              </a:rPr>
              <a:t>	PRINTLINE(“Next Stop is: “ + Stops[</a:t>
            </a:r>
            <a:r>
              <a:rPr lang="en-US" altLang="en-US" sz="2400" dirty="0" err="1">
                <a:latin typeface="Consolas" charset="0"/>
                <a:ea typeface="Consolas" charset="0"/>
                <a:cs typeface="Consolas" charset="0"/>
              </a:rPr>
              <a:t>i</a:t>
            </a:r>
            <a:r>
              <a:rPr lang="en-US" altLang="en-US" sz="2400" dirty="0">
                <a:latin typeface="Consolas" charset="0"/>
                <a:ea typeface="Consolas" charset="0"/>
                <a:cs typeface="Consolas" charset="0"/>
              </a:rPr>
              <a:t>])</a:t>
            </a:r>
          </a:p>
          <a:p>
            <a:pPr>
              <a:buFontTx/>
              <a:buNone/>
            </a:pPr>
            <a:r>
              <a:rPr lang="en-US" altLang="en-US" sz="2400" dirty="0">
                <a:latin typeface="Consolas" charset="0"/>
                <a:ea typeface="Consolas" charset="0"/>
                <a:cs typeface="Consolas" charset="0"/>
              </a:rPr>
              <a:t>END FOR</a:t>
            </a:r>
          </a:p>
          <a:p>
            <a:pPr marL="0" indent="0">
              <a:buNone/>
            </a:pPr>
            <a:endParaRPr lang="en-US" dirty="0">
              <a:latin typeface="Consolas" charset="0"/>
              <a:ea typeface="Consolas" charset="0"/>
              <a:cs typeface="Consolas" charset="0"/>
            </a:endParaRPr>
          </a:p>
        </p:txBody>
      </p:sp>
      <p:sp>
        <p:nvSpPr>
          <p:cNvPr id="4" name="Rectangle 3" title="Pseudo code logo"/>
          <p:cNvSpPr/>
          <p:nvPr/>
        </p:nvSpPr>
        <p:spPr>
          <a:xfrm>
            <a:off x="7728439" y="809962"/>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17102075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1D Arrays – In-class Exercise</a:t>
            </a:r>
          </a:p>
        </p:txBody>
      </p:sp>
      <p:sp>
        <p:nvSpPr>
          <p:cNvPr id="3" name="Content Placeholder 2"/>
          <p:cNvSpPr>
            <a:spLocks noGrp="1"/>
          </p:cNvSpPr>
          <p:nvPr>
            <p:ph idx="1"/>
          </p:nvPr>
        </p:nvSpPr>
        <p:spPr>
          <a:xfrm>
            <a:off x="628650" y="1156996"/>
            <a:ext cx="7886700" cy="4232689"/>
          </a:xfrm>
        </p:spPr>
        <p:txBody>
          <a:bodyPr/>
          <a:lstStyle/>
          <a:p>
            <a:pPr>
              <a:buFontTx/>
              <a:buNone/>
            </a:pPr>
            <a:r>
              <a:rPr lang="en-US" altLang="en-US" sz="2400" dirty="0">
                <a:latin typeface="Consolas" charset="0"/>
                <a:ea typeface="Consolas" charset="0"/>
                <a:cs typeface="Consolas" charset="0"/>
              </a:rPr>
              <a:t>You have been asked to help a small movie theater create a program to track the ticket prices for the 100 seats in the theater for an upcoming blockbuster movie.</a:t>
            </a:r>
          </a:p>
          <a:p>
            <a:pPr>
              <a:buFontTx/>
              <a:buNone/>
            </a:pPr>
            <a:r>
              <a:rPr lang="en-US" altLang="en-US" sz="2400" dirty="0">
                <a:latin typeface="Consolas" charset="0"/>
                <a:ea typeface="Consolas" charset="0"/>
                <a:cs typeface="Consolas" charset="0"/>
              </a:rPr>
              <a:t>Declare a 1D array that can hold 100 prices.</a:t>
            </a:r>
          </a:p>
          <a:p>
            <a:pPr>
              <a:buFontTx/>
              <a:buNone/>
            </a:pPr>
            <a:r>
              <a:rPr lang="en-US" altLang="en-US" sz="2400" dirty="0">
                <a:latin typeface="Consolas" charset="0"/>
                <a:ea typeface="Consolas" charset="0"/>
                <a:cs typeface="Consolas" charset="0"/>
              </a:rPr>
              <a:t>Fill the first 20 values with $10</a:t>
            </a:r>
          </a:p>
          <a:p>
            <a:pPr>
              <a:buNone/>
            </a:pPr>
            <a:r>
              <a:rPr lang="en-US" altLang="en-US" sz="2400" dirty="0">
                <a:latin typeface="Consolas" charset="0"/>
                <a:ea typeface="Consolas" charset="0"/>
                <a:cs typeface="Consolas" charset="0"/>
              </a:rPr>
              <a:t>Fill the second 20 values with $20</a:t>
            </a:r>
          </a:p>
          <a:p>
            <a:pPr>
              <a:buNone/>
            </a:pPr>
            <a:r>
              <a:rPr lang="en-US" altLang="en-US" sz="2400" dirty="0">
                <a:latin typeface="Consolas" charset="0"/>
                <a:ea typeface="Consolas" charset="0"/>
                <a:cs typeface="Consolas" charset="0"/>
              </a:rPr>
              <a:t>Fill the third 20 values with $30</a:t>
            </a:r>
          </a:p>
          <a:p>
            <a:pPr>
              <a:buNone/>
            </a:pPr>
            <a:r>
              <a:rPr lang="en-US" altLang="en-US" sz="2400" dirty="0">
                <a:latin typeface="Consolas" charset="0"/>
                <a:ea typeface="Consolas" charset="0"/>
                <a:cs typeface="Consolas" charset="0"/>
              </a:rPr>
              <a:t>Fill the fourth 20 values with $40</a:t>
            </a:r>
          </a:p>
          <a:p>
            <a:pPr>
              <a:buNone/>
            </a:pPr>
            <a:r>
              <a:rPr lang="en-US" altLang="en-US" sz="2400" dirty="0">
                <a:latin typeface="Consolas" charset="0"/>
                <a:ea typeface="Consolas" charset="0"/>
                <a:cs typeface="Consolas" charset="0"/>
              </a:rPr>
              <a:t>Fill the last 20 values with $50</a:t>
            </a:r>
          </a:p>
          <a:p>
            <a:pPr>
              <a:buNone/>
            </a:pPr>
            <a:endParaRPr lang="en-US" altLang="en-US" sz="2400" dirty="0">
              <a:latin typeface="Consolas" charset="0"/>
              <a:ea typeface="Consolas" charset="0"/>
              <a:cs typeface="Consolas" charset="0"/>
            </a:endParaRPr>
          </a:p>
          <a:p>
            <a:pPr>
              <a:buFontTx/>
              <a:buNone/>
            </a:pPr>
            <a:endParaRPr lang="en-US" altLang="en-US" sz="2400" dirty="0">
              <a:latin typeface="Consolas" charset="0"/>
              <a:ea typeface="Consolas" charset="0"/>
              <a:cs typeface="Consolas" charset="0"/>
            </a:endParaRPr>
          </a:p>
          <a:p>
            <a:pPr marL="0" indent="0">
              <a:buNone/>
            </a:pP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30986173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1D Arrays – In-class Exercise</a:t>
            </a:r>
          </a:p>
        </p:txBody>
      </p:sp>
      <p:sp>
        <p:nvSpPr>
          <p:cNvPr id="3" name="Content Placeholder 2"/>
          <p:cNvSpPr>
            <a:spLocks noGrp="1"/>
          </p:cNvSpPr>
          <p:nvPr>
            <p:ph idx="1"/>
          </p:nvPr>
        </p:nvSpPr>
        <p:spPr>
          <a:xfrm>
            <a:off x="628650" y="1156996"/>
            <a:ext cx="7886700" cy="4980035"/>
          </a:xfrm>
        </p:spPr>
        <p:txBody>
          <a:bodyPr/>
          <a:lstStyle/>
          <a:p>
            <a:pPr marL="0" indent="0">
              <a:buNone/>
            </a:pPr>
            <a:r>
              <a:rPr lang="en-US" sz="1200" dirty="0"/>
              <a:t> </a:t>
            </a:r>
          </a:p>
          <a:p>
            <a:pPr marL="0" indent="0">
              <a:buNone/>
            </a:pPr>
            <a:r>
              <a:rPr lang="en-US" sz="1200" dirty="0"/>
              <a:t>BEGIN MAIN</a:t>
            </a:r>
          </a:p>
          <a:p>
            <a:pPr marL="0" indent="0">
              <a:buNone/>
            </a:pPr>
            <a:r>
              <a:rPr lang="en-US" sz="1200" dirty="0"/>
              <a:t>CREATE INTEGER Seats[100]</a:t>
            </a:r>
          </a:p>
          <a:p>
            <a:pPr marL="0" indent="0">
              <a:buNone/>
            </a:pPr>
            <a:r>
              <a:rPr lang="en-US" sz="1200" dirty="0"/>
              <a:t> FOR s is 0 to (length/size of Seats - 1) by 1</a:t>
            </a:r>
          </a:p>
          <a:p>
            <a:pPr marL="0" indent="0">
              <a:buNone/>
            </a:pPr>
            <a:r>
              <a:rPr lang="en-US" sz="1200" dirty="0"/>
              <a:t>	IF (s &lt; 20)</a:t>
            </a:r>
          </a:p>
          <a:p>
            <a:pPr marL="0" indent="0">
              <a:buNone/>
            </a:pPr>
            <a:r>
              <a:rPr lang="en-US" sz="1200" dirty="0"/>
              <a:t>		Seats[s] = 10</a:t>
            </a:r>
          </a:p>
          <a:p>
            <a:pPr marL="0" indent="0">
              <a:buNone/>
            </a:pPr>
            <a:r>
              <a:rPr lang="en-US" sz="1200" dirty="0"/>
              <a:t>	ELSE IF (s &lt; 40)</a:t>
            </a:r>
          </a:p>
          <a:p>
            <a:pPr marL="0" indent="0">
              <a:buNone/>
            </a:pPr>
            <a:r>
              <a:rPr lang="en-US" sz="1200" dirty="0"/>
              <a:t>		Seats[s] = 20</a:t>
            </a:r>
          </a:p>
          <a:p>
            <a:pPr marL="0" indent="0">
              <a:buNone/>
            </a:pPr>
            <a:r>
              <a:rPr lang="en-US" sz="1200" dirty="0"/>
              <a:t>	ELSE IF (s &lt; 60)</a:t>
            </a:r>
          </a:p>
          <a:p>
            <a:pPr marL="0" indent="0">
              <a:buNone/>
            </a:pPr>
            <a:r>
              <a:rPr lang="en-US" sz="1200" dirty="0"/>
              <a:t>		Seats[s] = 30</a:t>
            </a:r>
          </a:p>
          <a:p>
            <a:pPr marL="0" indent="0">
              <a:buNone/>
            </a:pPr>
            <a:r>
              <a:rPr lang="en-US" sz="1200" dirty="0"/>
              <a:t>	ELSE IF (s &lt; 80)</a:t>
            </a:r>
          </a:p>
          <a:p>
            <a:pPr marL="0" indent="0">
              <a:buNone/>
            </a:pPr>
            <a:r>
              <a:rPr lang="en-US" sz="1200" dirty="0"/>
              <a:t>		Seats[s] = 40</a:t>
            </a:r>
          </a:p>
          <a:p>
            <a:pPr marL="0" indent="0">
              <a:buNone/>
            </a:pPr>
            <a:r>
              <a:rPr lang="en-US" sz="1200" dirty="0"/>
              <a:t>	ELSE </a:t>
            </a:r>
          </a:p>
          <a:p>
            <a:pPr marL="0" indent="0">
              <a:buNone/>
            </a:pPr>
            <a:r>
              <a:rPr lang="en-US" sz="1200" dirty="0"/>
              <a:t>		Seats[s] = 50</a:t>
            </a:r>
          </a:p>
          <a:p>
            <a:pPr marL="0" indent="0">
              <a:buNone/>
            </a:pPr>
            <a:r>
              <a:rPr lang="en-US" sz="1200" dirty="0"/>
              <a:t>END FOR</a:t>
            </a:r>
          </a:p>
          <a:p>
            <a:pPr marL="0" indent="0">
              <a:buNone/>
            </a:pPr>
            <a:r>
              <a:rPr lang="en-US" sz="1200" dirty="0"/>
              <a:t>END MAIN</a:t>
            </a:r>
          </a:p>
        </p:txBody>
      </p:sp>
    </p:spTree>
    <p:extLst>
      <p:ext uri="{BB962C8B-B14F-4D97-AF65-F5344CB8AC3E}">
        <p14:creationId xmlns:p14="http://schemas.microsoft.com/office/powerpoint/2010/main" val="30787833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In-class Exercise – Searching 1D</a:t>
            </a:r>
          </a:p>
        </p:txBody>
      </p:sp>
      <p:sp>
        <p:nvSpPr>
          <p:cNvPr id="3" name="Content Placeholder 2"/>
          <p:cNvSpPr>
            <a:spLocks noGrp="1"/>
          </p:cNvSpPr>
          <p:nvPr>
            <p:ph idx="1"/>
          </p:nvPr>
        </p:nvSpPr>
        <p:spPr>
          <a:xfrm>
            <a:off x="628650" y="1194318"/>
            <a:ext cx="7886700" cy="4590662"/>
          </a:xfrm>
        </p:spPr>
        <p:txBody>
          <a:bodyPr/>
          <a:lstStyle/>
          <a:p>
            <a:pPr>
              <a:buNone/>
            </a:pPr>
            <a:endParaRPr lang="en-US" altLang="en-US" sz="2400" dirty="0">
              <a:latin typeface="Consolas" charset="0"/>
              <a:ea typeface="Consolas" charset="0"/>
              <a:cs typeface="Consolas" charset="0"/>
            </a:endParaRPr>
          </a:p>
          <a:p>
            <a:pPr>
              <a:buNone/>
            </a:pPr>
            <a:endParaRPr lang="en-US" altLang="en-US" sz="2400" dirty="0">
              <a:latin typeface="Consolas" charset="0"/>
              <a:ea typeface="Consolas" charset="0"/>
              <a:cs typeface="Consolas" charset="0"/>
            </a:endParaRPr>
          </a:p>
          <a:p>
            <a:pPr>
              <a:buNone/>
            </a:pPr>
            <a:r>
              <a:rPr lang="en-US" altLang="en-US" sz="2400" dirty="0">
                <a:latin typeface="Consolas" charset="0"/>
                <a:ea typeface="Consolas" charset="0"/>
                <a:cs typeface="Consolas" charset="0"/>
              </a:rPr>
              <a:t>For a special movie premiere event the theater held an auction and stored the bids in their seating array (1D array).  They would like you to search through the array and find the highest bid so they know what it was.</a:t>
            </a:r>
          </a:p>
          <a:p>
            <a:pPr>
              <a:buNone/>
            </a:pPr>
            <a:r>
              <a:rPr lang="en-US" altLang="en-US" sz="2400" dirty="0">
                <a:latin typeface="Consolas" charset="0"/>
                <a:ea typeface="Consolas" charset="0"/>
                <a:cs typeface="Consolas" charset="0"/>
              </a:rPr>
              <a:t>Hint: Use a linear search since the data is not sorted.</a:t>
            </a:r>
          </a:p>
          <a:p>
            <a:pPr>
              <a:buNone/>
            </a:pPr>
            <a:endParaRPr lang="en-US" altLang="en-US" sz="2400" dirty="0">
              <a:latin typeface="Consolas" charset="0"/>
              <a:ea typeface="Consolas" charset="0"/>
              <a:cs typeface="Consolas" charset="0"/>
            </a:endParaRPr>
          </a:p>
          <a:p>
            <a:pPr>
              <a:buNone/>
            </a:pPr>
            <a:endParaRPr lang="en-US" altLang="en-US" sz="2400" dirty="0">
              <a:latin typeface="Consolas" charset="0"/>
              <a:ea typeface="Consolas" charset="0"/>
              <a:cs typeface="Consolas" charset="0"/>
            </a:endParaRPr>
          </a:p>
          <a:p>
            <a:pPr>
              <a:buNone/>
            </a:pPr>
            <a:endParaRPr lang="en-US" altLang="en-US" sz="2400" dirty="0">
              <a:latin typeface="Consolas" charset="0"/>
              <a:ea typeface="Consolas" charset="0"/>
              <a:cs typeface="Consolas" charset="0"/>
            </a:endParaRPr>
          </a:p>
          <a:p>
            <a:pPr>
              <a:buFontTx/>
              <a:buNone/>
            </a:pPr>
            <a:endParaRPr lang="en-US" altLang="en-US" sz="2400" dirty="0">
              <a:latin typeface="Consolas" charset="0"/>
              <a:ea typeface="Consolas" charset="0"/>
              <a:cs typeface="Consolas" charset="0"/>
            </a:endParaRPr>
          </a:p>
          <a:p>
            <a:pPr marL="0" indent="0">
              <a:buNone/>
            </a:pP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30681347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In-class Exercise – Linear Search</a:t>
            </a:r>
          </a:p>
        </p:txBody>
      </p:sp>
      <p:sp>
        <p:nvSpPr>
          <p:cNvPr id="3" name="Content Placeholder 2"/>
          <p:cNvSpPr>
            <a:spLocks noGrp="1"/>
          </p:cNvSpPr>
          <p:nvPr>
            <p:ph idx="1"/>
          </p:nvPr>
        </p:nvSpPr>
        <p:spPr>
          <a:xfrm>
            <a:off x="628650" y="1194318"/>
            <a:ext cx="7886700" cy="4590662"/>
          </a:xfrm>
        </p:spPr>
        <p:txBody>
          <a:bodyPr/>
          <a:lstStyle/>
          <a:p>
            <a:pPr>
              <a:buNone/>
            </a:pPr>
            <a:r>
              <a:rPr lang="en-US" altLang="en-US" sz="2400" dirty="0">
                <a:latin typeface="Consolas" charset="0"/>
                <a:ea typeface="Consolas" charset="0"/>
                <a:cs typeface="Consolas" charset="0"/>
              </a:rPr>
              <a:t>BEGIN MAIN</a:t>
            </a:r>
          </a:p>
          <a:p>
            <a:pPr>
              <a:buNone/>
            </a:pPr>
            <a:r>
              <a:rPr lang="en-US" altLang="en-US" sz="2400" dirty="0">
                <a:latin typeface="Consolas" charset="0"/>
                <a:ea typeface="Consolas" charset="0"/>
                <a:cs typeface="Consolas" charset="0"/>
              </a:rPr>
              <a:t>CREATE </a:t>
            </a:r>
            <a:r>
              <a:rPr lang="en-US" altLang="en-US" sz="2400" dirty="0" err="1">
                <a:latin typeface="Consolas" charset="0"/>
                <a:ea typeface="Consolas" charset="0"/>
                <a:cs typeface="Consolas" charset="0"/>
              </a:rPr>
              <a:t>maxBid</a:t>
            </a:r>
            <a:endParaRPr lang="en-US" altLang="en-US" sz="2400" dirty="0">
              <a:latin typeface="Consolas" charset="0"/>
              <a:ea typeface="Consolas" charset="0"/>
              <a:cs typeface="Consolas" charset="0"/>
            </a:endParaRPr>
          </a:p>
          <a:p>
            <a:pPr>
              <a:buNone/>
            </a:pPr>
            <a:r>
              <a:rPr lang="en-US" altLang="en-US" sz="2400" dirty="0" err="1">
                <a:latin typeface="Consolas" charset="0"/>
                <a:ea typeface="Consolas" charset="0"/>
                <a:cs typeface="Consolas" charset="0"/>
              </a:rPr>
              <a:t>maxBid</a:t>
            </a:r>
            <a:r>
              <a:rPr lang="en-US" altLang="en-US" sz="2400" dirty="0">
                <a:latin typeface="Consolas" charset="0"/>
                <a:ea typeface="Consolas" charset="0"/>
                <a:cs typeface="Consolas" charset="0"/>
              </a:rPr>
              <a:t> =</a:t>
            </a:r>
            <a:r>
              <a:rPr lang="en-US" sz="2400" dirty="0"/>
              <a:t> Seats[0]</a:t>
            </a:r>
            <a:endParaRPr lang="en-US" altLang="en-US" sz="2400" dirty="0">
              <a:latin typeface="Consolas" charset="0"/>
              <a:ea typeface="Consolas" charset="0"/>
              <a:cs typeface="Consolas" charset="0"/>
            </a:endParaRPr>
          </a:p>
          <a:p>
            <a:pPr>
              <a:buFontTx/>
              <a:buNone/>
            </a:pPr>
            <a:r>
              <a:rPr lang="en-US" altLang="en-US" sz="2400" dirty="0">
                <a:latin typeface="Consolas" charset="0"/>
                <a:ea typeface="Consolas" charset="0"/>
                <a:cs typeface="Consolas" charset="0"/>
              </a:rPr>
              <a:t>FOR each b in Seats from 1 to (</a:t>
            </a:r>
            <a:r>
              <a:rPr lang="en-US" altLang="en-US" sz="2400" dirty="0" err="1">
                <a:latin typeface="Consolas" charset="0"/>
                <a:ea typeface="Consolas" charset="0"/>
                <a:cs typeface="Consolas" charset="0"/>
              </a:rPr>
              <a:t>Seats.length</a:t>
            </a:r>
            <a:r>
              <a:rPr lang="en-US" altLang="en-US" sz="2400" dirty="0">
                <a:latin typeface="Consolas" charset="0"/>
                <a:ea typeface="Consolas" charset="0"/>
                <a:cs typeface="Consolas" charset="0"/>
              </a:rPr>
              <a:t> -1) by 1</a:t>
            </a:r>
          </a:p>
          <a:p>
            <a:pPr>
              <a:buFontTx/>
              <a:buNone/>
            </a:pPr>
            <a:r>
              <a:rPr lang="en-US" altLang="en-US" sz="2400" dirty="0">
                <a:latin typeface="Consolas" charset="0"/>
                <a:ea typeface="Consolas" charset="0"/>
                <a:cs typeface="Consolas" charset="0"/>
              </a:rPr>
              <a:t>	IF (Seats[b] &gt; </a:t>
            </a:r>
            <a:r>
              <a:rPr lang="en-US" altLang="en-US" sz="2400" dirty="0" err="1">
                <a:latin typeface="Consolas" charset="0"/>
                <a:ea typeface="Consolas" charset="0"/>
                <a:cs typeface="Consolas" charset="0"/>
              </a:rPr>
              <a:t>maxBid</a:t>
            </a:r>
            <a:r>
              <a:rPr lang="en-US" altLang="en-US" sz="2400" dirty="0">
                <a:latin typeface="Consolas" charset="0"/>
                <a:ea typeface="Consolas" charset="0"/>
                <a:cs typeface="Consolas" charset="0"/>
              </a:rPr>
              <a:t>)</a:t>
            </a:r>
          </a:p>
          <a:p>
            <a:pPr>
              <a:buFontTx/>
              <a:buNone/>
            </a:pPr>
            <a:r>
              <a:rPr lang="en-US" altLang="en-US" sz="2400" dirty="0">
                <a:latin typeface="Consolas" charset="0"/>
                <a:ea typeface="Consolas" charset="0"/>
                <a:cs typeface="Consolas" charset="0"/>
              </a:rPr>
              <a:t>		</a:t>
            </a:r>
            <a:r>
              <a:rPr lang="en-US" altLang="en-US" sz="2400" dirty="0" err="1">
                <a:latin typeface="Consolas" charset="0"/>
                <a:ea typeface="Consolas" charset="0"/>
                <a:cs typeface="Consolas" charset="0"/>
              </a:rPr>
              <a:t>maxBid</a:t>
            </a:r>
            <a:r>
              <a:rPr lang="en-US" altLang="en-US" sz="2400" dirty="0">
                <a:latin typeface="Consolas" charset="0"/>
                <a:ea typeface="Consolas" charset="0"/>
                <a:cs typeface="Consolas" charset="0"/>
              </a:rPr>
              <a:t> = Seats[b]</a:t>
            </a:r>
          </a:p>
          <a:p>
            <a:pPr>
              <a:buFontTx/>
              <a:buNone/>
            </a:pPr>
            <a:r>
              <a:rPr lang="en-US" altLang="en-US" sz="2400" dirty="0">
                <a:latin typeface="Consolas" charset="0"/>
                <a:ea typeface="Consolas" charset="0"/>
                <a:cs typeface="Consolas" charset="0"/>
              </a:rPr>
              <a:t>	END IF</a:t>
            </a:r>
          </a:p>
          <a:p>
            <a:pPr>
              <a:buFontTx/>
              <a:buNone/>
            </a:pPr>
            <a:r>
              <a:rPr lang="en-US" altLang="en-US" sz="2400" dirty="0">
                <a:latin typeface="Consolas" charset="0"/>
                <a:ea typeface="Consolas" charset="0"/>
                <a:cs typeface="Consolas" charset="0"/>
              </a:rPr>
              <a:t>END FOR</a:t>
            </a:r>
          </a:p>
          <a:p>
            <a:pPr>
              <a:buNone/>
            </a:pPr>
            <a:r>
              <a:rPr lang="en-US" altLang="en-US" sz="2400" dirty="0">
                <a:latin typeface="Consolas" charset="0"/>
                <a:ea typeface="Consolas" charset="0"/>
                <a:cs typeface="Consolas" charset="0"/>
              </a:rPr>
              <a:t>PRINTLINE(“Max bid was: “ + </a:t>
            </a:r>
            <a:r>
              <a:rPr lang="en-US" altLang="en-US" sz="2400" dirty="0" err="1">
                <a:latin typeface="Consolas" charset="0"/>
                <a:ea typeface="Consolas" charset="0"/>
                <a:cs typeface="Consolas" charset="0"/>
              </a:rPr>
              <a:t>maxBid</a:t>
            </a:r>
            <a:r>
              <a:rPr lang="en-US" altLang="en-US" sz="2400" dirty="0">
                <a:latin typeface="Consolas" charset="0"/>
                <a:ea typeface="Consolas" charset="0"/>
                <a:cs typeface="Consolas" charset="0"/>
              </a:rPr>
              <a:t>)</a:t>
            </a:r>
          </a:p>
          <a:p>
            <a:pPr>
              <a:buNone/>
            </a:pPr>
            <a:r>
              <a:rPr lang="en-US" altLang="en-US" sz="2400" dirty="0">
                <a:latin typeface="Consolas" charset="0"/>
                <a:ea typeface="Consolas" charset="0"/>
                <a:cs typeface="Consolas" charset="0"/>
              </a:rPr>
              <a:t>END MAIN</a:t>
            </a:r>
          </a:p>
          <a:p>
            <a:pPr>
              <a:buNone/>
            </a:pPr>
            <a:endParaRPr lang="en-US" altLang="en-US" sz="2400" dirty="0">
              <a:latin typeface="Consolas" charset="0"/>
              <a:ea typeface="Consolas" charset="0"/>
              <a:cs typeface="Consolas" charset="0"/>
            </a:endParaRPr>
          </a:p>
          <a:p>
            <a:pPr>
              <a:buNone/>
            </a:pPr>
            <a:endParaRPr lang="en-US" altLang="en-US" sz="2400" dirty="0">
              <a:latin typeface="Consolas" charset="0"/>
              <a:ea typeface="Consolas" charset="0"/>
              <a:cs typeface="Consolas" charset="0"/>
            </a:endParaRPr>
          </a:p>
          <a:p>
            <a:pPr>
              <a:buNone/>
            </a:pPr>
            <a:endParaRPr lang="en-US" altLang="en-US" sz="2400" dirty="0">
              <a:latin typeface="Consolas" charset="0"/>
              <a:ea typeface="Consolas" charset="0"/>
              <a:cs typeface="Consolas" charset="0"/>
            </a:endParaRPr>
          </a:p>
          <a:p>
            <a:pPr>
              <a:buNone/>
            </a:pPr>
            <a:endParaRPr lang="en-US" altLang="en-US" sz="2400" dirty="0">
              <a:latin typeface="Consolas" charset="0"/>
              <a:ea typeface="Consolas" charset="0"/>
              <a:cs typeface="Consolas" charset="0"/>
            </a:endParaRPr>
          </a:p>
          <a:p>
            <a:pPr>
              <a:buFontTx/>
              <a:buNone/>
            </a:pPr>
            <a:endParaRPr lang="en-US" altLang="en-US" sz="2400" dirty="0">
              <a:latin typeface="Consolas" charset="0"/>
              <a:ea typeface="Consolas" charset="0"/>
              <a:cs typeface="Consolas" charset="0"/>
            </a:endParaRPr>
          </a:p>
          <a:p>
            <a:pPr marL="0" indent="0">
              <a:buNone/>
            </a:pP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38193903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Binary Search - Pseudocode</a:t>
            </a:r>
          </a:p>
        </p:txBody>
      </p:sp>
      <p:sp>
        <p:nvSpPr>
          <p:cNvPr id="3" name="Content Placeholder 2"/>
          <p:cNvSpPr>
            <a:spLocks noGrp="1"/>
          </p:cNvSpPr>
          <p:nvPr>
            <p:ph idx="1"/>
          </p:nvPr>
        </p:nvSpPr>
        <p:spPr>
          <a:xfrm>
            <a:off x="628650" y="1194318"/>
            <a:ext cx="7886700" cy="4590662"/>
          </a:xfrm>
        </p:spPr>
        <p:txBody>
          <a:bodyPr/>
          <a:lstStyle/>
          <a:p>
            <a:pPr marL="0" indent="0">
              <a:lnSpc>
                <a:spcPct val="120000"/>
              </a:lnSpc>
              <a:spcBef>
                <a:spcPts val="0"/>
              </a:spcBef>
              <a:buNone/>
              <a:defRPr/>
            </a:pPr>
            <a:r>
              <a:rPr lang="en-US" altLang="en-US" sz="1400" noProof="1">
                <a:latin typeface="Consolas" panose="020B0609020204030204" pitchFamily="49" charset="0"/>
                <a:cs typeface="Consolas" panose="020B0609020204030204" pitchFamily="49" charset="0"/>
              </a:rPr>
              <a:t>METHOD BinarySearch (parameters: </a:t>
            </a:r>
            <a:r>
              <a:rPr lang="en-US" altLang="en-US" sz="1400" dirty="0">
                <a:latin typeface="Consolas" panose="020B0609020204030204" pitchFamily="49" charset="0"/>
                <a:cs typeface="Consolas" panose="020B0609020204030204" pitchFamily="49" charset="0"/>
              </a:rPr>
              <a:t>array </a:t>
            </a:r>
            <a:r>
              <a:rPr lang="en-US" altLang="en-US" sz="1400" noProof="1">
                <a:latin typeface="Consolas" panose="020B0609020204030204" pitchFamily="49" charset="0"/>
                <a:cs typeface="Consolas" panose="020B0609020204030204" pitchFamily="49" charset="0"/>
              </a:rPr>
              <a:t>G</a:t>
            </a:r>
            <a:r>
              <a:rPr lang="en-US" altLang="en-US" sz="1400" dirty="0">
                <a:latin typeface="Consolas" panose="020B0609020204030204" pitchFamily="49" charset="0"/>
                <a:cs typeface="Consolas" panose="020B0609020204030204" pitchFamily="49" charset="0"/>
              </a:rPr>
              <a:t>, target)</a:t>
            </a:r>
            <a:endParaRPr lang="en-US" altLang="en-US" sz="1400" noProof="1">
              <a:latin typeface="Consolas" panose="020B0609020204030204" pitchFamily="49" charset="0"/>
              <a:cs typeface="Consolas" panose="020B0609020204030204" pitchFamily="49" charset="0"/>
            </a:endParaRPr>
          </a:p>
          <a:p>
            <a:pPr marL="0" indent="0">
              <a:lnSpc>
                <a:spcPct val="120000"/>
              </a:lnSpc>
              <a:spcBef>
                <a:spcPts val="0"/>
              </a:spcBef>
              <a:buNone/>
              <a:defRPr/>
            </a:pPr>
            <a:r>
              <a:rPr lang="en-US" altLang="en-US" sz="1400" noProof="1">
                <a:latin typeface="Consolas" panose="020B0609020204030204" pitchFamily="49" charset="0"/>
                <a:cs typeface="Consolas" panose="020B0609020204030204" pitchFamily="49" charset="0"/>
              </a:rPr>
              <a:t>BEGIN </a:t>
            </a:r>
          </a:p>
          <a:p>
            <a:pPr marL="0" indent="0">
              <a:lnSpc>
                <a:spcPct val="120000"/>
              </a:lnSpc>
              <a:spcBef>
                <a:spcPts val="0"/>
              </a:spcBef>
              <a:spcAft>
                <a:spcPts val="0"/>
              </a:spcAft>
              <a:buNone/>
              <a:defRPr/>
            </a:pPr>
            <a:r>
              <a:rPr lang="en-US" altLang="en-US" sz="1400" noProof="1">
                <a:latin typeface="Consolas" panose="020B0609020204030204" pitchFamily="49" charset="0"/>
                <a:cs typeface="Consolas" panose="020B0609020204030204" pitchFamily="49" charset="0"/>
              </a:rPr>
              <a:t>      low =  0, mid = 0, high =  the number of elements in G</a:t>
            </a:r>
          </a:p>
          <a:p>
            <a:pPr marL="0" indent="0">
              <a:lnSpc>
                <a:spcPct val="120000"/>
              </a:lnSpc>
              <a:spcBef>
                <a:spcPts val="0"/>
              </a:spcBef>
              <a:buNone/>
              <a:defRPr/>
            </a:pPr>
            <a:r>
              <a:rPr lang="en-US" altLang="en-US" sz="1400" noProof="1">
                <a:latin typeface="Consolas" panose="020B0609020204030204" pitchFamily="49" charset="0"/>
                <a:cs typeface="Consolas" panose="020B0609020204030204" pitchFamily="49" charset="0"/>
              </a:rPr>
              <a:t>            WHILE (true)</a:t>
            </a:r>
          </a:p>
          <a:p>
            <a:pPr marL="0" indent="0">
              <a:lnSpc>
                <a:spcPct val="120000"/>
              </a:lnSpc>
              <a:spcBef>
                <a:spcPts val="0"/>
              </a:spcBef>
              <a:buNone/>
              <a:defRPr/>
            </a:pPr>
            <a:r>
              <a:rPr lang="en-US" altLang="en-US" sz="1400" noProof="1">
                <a:latin typeface="Consolas" panose="020B0609020204030204" pitchFamily="49" charset="0"/>
                <a:cs typeface="Consolas" panose="020B0609020204030204" pitchFamily="49" charset="0"/>
              </a:rPr>
              <a:t>            </a:t>
            </a:r>
            <a:r>
              <a:rPr lang="en-US" altLang="en-US" sz="1400" dirty="0">
                <a:latin typeface="Consolas" panose="020B0609020204030204" pitchFamily="49" charset="0"/>
                <a:cs typeface="Consolas" panose="020B0609020204030204" pitchFamily="49" charset="0"/>
              </a:rPr>
              <a:t>   </a:t>
            </a:r>
            <a:r>
              <a:rPr lang="en-US" altLang="en-US" sz="1400" noProof="1">
                <a:latin typeface="Consolas" panose="020B0609020204030204" pitchFamily="49" charset="0"/>
                <a:cs typeface="Consolas" panose="020B0609020204030204" pitchFamily="49" charset="0"/>
              </a:rPr>
              <a:t>    mid = (low + high) / 2</a:t>
            </a:r>
          </a:p>
          <a:p>
            <a:pPr marL="0" indent="0">
              <a:lnSpc>
                <a:spcPct val="120000"/>
              </a:lnSpc>
              <a:spcBef>
                <a:spcPts val="0"/>
              </a:spcBef>
              <a:buNone/>
              <a:defRPr/>
            </a:pPr>
            <a:r>
              <a:rPr lang="en-US" altLang="en-US" sz="1400" noProof="1">
                <a:latin typeface="Consolas" panose="020B0609020204030204" pitchFamily="49" charset="0"/>
                <a:cs typeface="Consolas" panose="020B0609020204030204" pitchFamily="49" charset="0"/>
              </a:rPr>
              <a:t>               </a:t>
            </a:r>
            <a:r>
              <a:rPr lang="en-US" altLang="en-US" sz="1400" dirty="0">
                <a:latin typeface="Consolas" panose="020B0609020204030204" pitchFamily="49" charset="0"/>
                <a:cs typeface="Consolas" panose="020B0609020204030204" pitchFamily="49" charset="0"/>
              </a:rPr>
              <a:t>   </a:t>
            </a:r>
            <a:r>
              <a:rPr lang="en-US" altLang="en-US" sz="1400" noProof="1">
                <a:latin typeface="Consolas" panose="020B0609020204030204" pitchFamily="49" charset="0"/>
                <a:cs typeface="Consolas" panose="020B0609020204030204" pitchFamily="49" charset="0"/>
              </a:rPr>
              <a:t> IF</a:t>
            </a:r>
            <a:r>
              <a:rPr lang="en-US" altLang="en-US" sz="1400" dirty="0">
                <a:latin typeface="Consolas" panose="020B0609020204030204" pitchFamily="49" charset="0"/>
                <a:cs typeface="Consolas" panose="020B0609020204030204" pitchFamily="49" charset="0"/>
              </a:rPr>
              <a:t> (target </a:t>
            </a:r>
            <a:r>
              <a:rPr lang="en-US" altLang="en-US" sz="1400" noProof="1">
                <a:latin typeface="Consolas" panose="020B0609020204030204" pitchFamily="49" charset="0"/>
                <a:cs typeface="Consolas" panose="020B0609020204030204" pitchFamily="49" charset="0"/>
              </a:rPr>
              <a:t>== G[mid]</a:t>
            </a:r>
            <a:r>
              <a:rPr lang="en-US" altLang="en-US" sz="1400" dirty="0">
                <a:latin typeface="Consolas" panose="020B0609020204030204" pitchFamily="49" charset="0"/>
                <a:cs typeface="Consolas" panose="020B0609020204030204" pitchFamily="49" charset="0"/>
              </a:rPr>
              <a:t>)</a:t>
            </a:r>
            <a:endParaRPr lang="en-US" altLang="en-US" sz="1400" noProof="1">
              <a:latin typeface="Consolas" panose="020B0609020204030204" pitchFamily="49" charset="0"/>
              <a:cs typeface="Consolas" panose="020B0609020204030204" pitchFamily="49" charset="0"/>
            </a:endParaRPr>
          </a:p>
          <a:p>
            <a:pPr marL="0" indent="0">
              <a:lnSpc>
                <a:spcPct val="120000"/>
              </a:lnSpc>
              <a:spcBef>
                <a:spcPts val="0"/>
              </a:spcBef>
              <a:buNone/>
              <a:defRPr/>
            </a:pPr>
            <a:r>
              <a:rPr lang="en-US" altLang="en-US" sz="1400" noProof="1">
                <a:latin typeface="Consolas" panose="020B0609020204030204" pitchFamily="49" charset="0"/>
                <a:cs typeface="Consolas" panose="020B0609020204030204" pitchFamily="49" charset="0"/>
              </a:rPr>
              <a:t>                </a:t>
            </a:r>
            <a:r>
              <a:rPr lang="en-US" altLang="en-US" sz="1400" dirty="0">
                <a:latin typeface="Consolas" panose="020B0609020204030204" pitchFamily="49" charset="0"/>
                <a:cs typeface="Consolas" panose="020B0609020204030204" pitchFamily="49" charset="0"/>
              </a:rPr>
              <a:t> </a:t>
            </a:r>
            <a:r>
              <a:rPr lang="en-US" altLang="en-US" sz="1400" noProof="1">
                <a:latin typeface="Consolas" panose="020B0609020204030204" pitchFamily="49" charset="0"/>
                <a:cs typeface="Consolas" panose="020B0609020204030204" pitchFamily="49" charset="0"/>
              </a:rPr>
              <a:t>  </a:t>
            </a:r>
            <a:r>
              <a:rPr lang="en-US" altLang="en-US" sz="1400" dirty="0">
                <a:latin typeface="Consolas" panose="020B0609020204030204" pitchFamily="49" charset="0"/>
                <a:cs typeface="Consolas" panose="020B0609020204030204" pitchFamily="49" charset="0"/>
              </a:rPr>
              <a:t>   </a:t>
            </a:r>
            <a:r>
              <a:rPr lang="en-US" altLang="en-US" sz="1400" noProof="1">
                <a:latin typeface="Consolas" panose="020B0609020204030204" pitchFamily="49" charset="0"/>
                <a:cs typeface="Consolas" panose="020B0609020204030204" pitchFamily="49" charset="0"/>
              </a:rPr>
              <a:t>  </a:t>
            </a:r>
            <a:r>
              <a:rPr lang="en-US" altLang="en-US" sz="1400" dirty="0">
                <a:latin typeface="Consolas" panose="020B0609020204030204" pitchFamily="49" charset="0"/>
                <a:cs typeface="Consolas" panose="020B0609020204030204" pitchFamily="49" charset="0"/>
              </a:rPr>
              <a:t> </a:t>
            </a:r>
            <a:r>
              <a:rPr lang="en-US" altLang="en-US" sz="1400" noProof="1">
                <a:latin typeface="Consolas" panose="020B0609020204030204" pitchFamily="49" charset="0"/>
                <a:cs typeface="Consolas" panose="020B0609020204030204" pitchFamily="49" charset="0"/>
              </a:rPr>
              <a:t>RETURN true</a:t>
            </a:r>
          </a:p>
          <a:p>
            <a:pPr marL="0" indent="0">
              <a:lnSpc>
                <a:spcPct val="120000"/>
              </a:lnSpc>
              <a:spcBef>
                <a:spcPts val="0"/>
              </a:spcBef>
              <a:buNone/>
              <a:defRPr/>
            </a:pPr>
            <a:r>
              <a:rPr lang="en-US" altLang="en-US" sz="1400" noProof="1">
                <a:latin typeface="Consolas" panose="020B0609020204030204" pitchFamily="49" charset="0"/>
                <a:cs typeface="Consolas" panose="020B0609020204030204" pitchFamily="49" charset="0"/>
              </a:rPr>
              <a:t>                </a:t>
            </a:r>
            <a:r>
              <a:rPr lang="en-US" altLang="en-US" sz="1400" dirty="0">
                <a:latin typeface="Consolas" panose="020B0609020204030204" pitchFamily="49" charset="0"/>
                <a:cs typeface="Consolas" panose="020B0609020204030204" pitchFamily="49" charset="0"/>
              </a:rPr>
              <a:t>   </a:t>
            </a:r>
            <a:r>
              <a:rPr lang="en-US" altLang="en-US" sz="1400" noProof="1">
                <a:latin typeface="Consolas" panose="020B0609020204030204" pitchFamily="49" charset="0"/>
                <a:cs typeface="Consolas" panose="020B0609020204030204" pitchFamily="49" charset="0"/>
              </a:rPr>
              <a:t>ELSE IF</a:t>
            </a:r>
            <a:r>
              <a:rPr lang="en-US" altLang="en-US" sz="1400" dirty="0">
                <a:latin typeface="Consolas" panose="020B0609020204030204" pitchFamily="49" charset="0"/>
                <a:cs typeface="Consolas" panose="020B0609020204030204" pitchFamily="49" charset="0"/>
              </a:rPr>
              <a:t> (target</a:t>
            </a:r>
            <a:r>
              <a:rPr lang="en-US" altLang="en-US" sz="1400" noProof="1">
                <a:latin typeface="Consolas" panose="020B0609020204030204" pitchFamily="49" charset="0"/>
                <a:cs typeface="Consolas" panose="020B0609020204030204" pitchFamily="49" charset="0"/>
              </a:rPr>
              <a:t> &lt; G[mid]</a:t>
            </a:r>
            <a:r>
              <a:rPr lang="en-US" altLang="en-US" sz="1400" dirty="0">
                <a:latin typeface="Consolas" panose="020B0609020204030204" pitchFamily="49" charset="0"/>
                <a:cs typeface="Consolas" panose="020B0609020204030204" pitchFamily="49" charset="0"/>
              </a:rPr>
              <a:t>)</a:t>
            </a:r>
            <a:endParaRPr lang="en-US" altLang="en-US" sz="1400" noProof="1">
              <a:latin typeface="Consolas" panose="020B0609020204030204" pitchFamily="49" charset="0"/>
              <a:cs typeface="Consolas" panose="020B0609020204030204" pitchFamily="49" charset="0"/>
            </a:endParaRPr>
          </a:p>
          <a:p>
            <a:pPr marL="0" indent="0">
              <a:lnSpc>
                <a:spcPct val="120000"/>
              </a:lnSpc>
              <a:spcBef>
                <a:spcPts val="0"/>
              </a:spcBef>
              <a:buNone/>
              <a:defRPr/>
            </a:pPr>
            <a:r>
              <a:rPr lang="en-US" altLang="en-US" sz="1400" noProof="1">
                <a:latin typeface="Consolas" panose="020B0609020204030204" pitchFamily="49" charset="0"/>
                <a:cs typeface="Consolas" panose="020B0609020204030204" pitchFamily="49" charset="0"/>
              </a:rPr>
              <a:t>                   </a:t>
            </a:r>
            <a:r>
              <a:rPr lang="en-US" altLang="en-US" sz="1400" dirty="0">
                <a:latin typeface="Consolas" panose="020B0609020204030204" pitchFamily="49" charset="0"/>
                <a:cs typeface="Consolas" panose="020B0609020204030204" pitchFamily="49" charset="0"/>
              </a:rPr>
              <a:t>             </a:t>
            </a:r>
            <a:r>
              <a:rPr lang="en-US" altLang="en-US" sz="1400" noProof="1">
                <a:latin typeface="Consolas" panose="020B0609020204030204" pitchFamily="49" charset="0"/>
                <a:cs typeface="Consolas" panose="020B0609020204030204" pitchFamily="49" charset="0"/>
              </a:rPr>
              <a:t> </a:t>
            </a:r>
            <a:r>
              <a:rPr lang="en-US" altLang="en-US" sz="1400" dirty="0">
                <a:latin typeface="Consolas" panose="020B0609020204030204" pitchFamily="49" charset="0"/>
                <a:cs typeface="Consolas" panose="020B0609020204030204" pitchFamily="49" charset="0"/>
              </a:rPr>
              <a:t> </a:t>
            </a:r>
            <a:r>
              <a:rPr lang="en-US" altLang="en-US" sz="1400" noProof="1">
                <a:latin typeface="Consolas" panose="020B0609020204030204" pitchFamily="49" charset="0"/>
                <a:cs typeface="Consolas" panose="020B0609020204030204" pitchFamily="49" charset="0"/>
              </a:rPr>
              <a:t>high = mid</a:t>
            </a:r>
          </a:p>
          <a:p>
            <a:pPr marL="0" indent="0">
              <a:lnSpc>
                <a:spcPct val="120000"/>
              </a:lnSpc>
              <a:spcBef>
                <a:spcPts val="0"/>
              </a:spcBef>
              <a:buNone/>
              <a:defRPr/>
            </a:pPr>
            <a:r>
              <a:rPr lang="en-US" altLang="en-US" sz="1400" noProof="1">
                <a:latin typeface="Consolas" panose="020B0609020204030204" pitchFamily="49" charset="0"/>
                <a:cs typeface="Consolas" panose="020B0609020204030204" pitchFamily="49" charset="0"/>
              </a:rPr>
              <a:t>                </a:t>
            </a:r>
            <a:r>
              <a:rPr lang="en-US" altLang="en-US" sz="1400" dirty="0">
                <a:latin typeface="Consolas" panose="020B0609020204030204" pitchFamily="49" charset="0"/>
                <a:cs typeface="Consolas" panose="020B0609020204030204" pitchFamily="49" charset="0"/>
              </a:rPr>
              <a:t>            </a:t>
            </a:r>
            <a:r>
              <a:rPr lang="en-US" altLang="en-US" sz="1400" noProof="1">
                <a:latin typeface="Consolas" panose="020B0609020204030204" pitchFamily="49" charset="0"/>
                <a:cs typeface="Consolas" panose="020B0609020204030204" pitchFamily="49" charset="0"/>
              </a:rPr>
              <a:t>ELSE</a:t>
            </a:r>
          </a:p>
          <a:p>
            <a:pPr marL="0" indent="0">
              <a:lnSpc>
                <a:spcPct val="120000"/>
              </a:lnSpc>
              <a:spcBef>
                <a:spcPts val="0"/>
              </a:spcBef>
              <a:buNone/>
              <a:defRPr/>
            </a:pPr>
            <a:r>
              <a:rPr lang="en-US" altLang="en-US" sz="1400" noProof="1">
                <a:latin typeface="Consolas" panose="020B0609020204030204" pitchFamily="49" charset="0"/>
                <a:cs typeface="Consolas" panose="020B0609020204030204" pitchFamily="49" charset="0"/>
              </a:rPr>
              <a:t>                    </a:t>
            </a:r>
            <a:r>
              <a:rPr lang="en-US" altLang="en-US" sz="1400" dirty="0">
                <a:latin typeface="Consolas" panose="020B0609020204030204" pitchFamily="49" charset="0"/>
                <a:cs typeface="Consolas" panose="020B0609020204030204" pitchFamily="49" charset="0"/>
              </a:rPr>
              <a:t>              </a:t>
            </a:r>
            <a:r>
              <a:rPr lang="en-US" altLang="en-US" sz="1400" noProof="1">
                <a:latin typeface="Consolas" panose="020B0609020204030204" pitchFamily="49" charset="0"/>
                <a:cs typeface="Consolas" panose="020B0609020204030204" pitchFamily="49" charset="0"/>
              </a:rPr>
              <a:t>low = mid</a:t>
            </a:r>
          </a:p>
          <a:p>
            <a:pPr marL="0" indent="0">
              <a:lnSpc>
                <a:spcPct val="120000"/>
              </a:lnSpc>
              <a:spcBef>
                <a:spcPts val="0"/>
              </a:spcBef>
              <a:buNone/>
              <a:defRPr/>
            </a:pPr>
            <a:r>
              <a:rPr lang="en-US" altLang="en-US" sz="1400" noProof="1">
                <a:latin typeface="Consolas" panose="020B0609020204030204" pitchFamily="49" charset="0"/>
                <a:cs typeface="Consolas" panose="020B0609020204030204" pitchFamily="49" charset="0"/>
              </a:rPr>
              <a:t>                 </a:t>
            </a:r>
            <a:r>
              <a:rPr lang="en-US" altLang="en-US" sz="1400" dirty="0">
                <a:latin typeface="Consolas" panose="020B0609020204030204" pitchFamily="49" charset="0"/>
                <a:cs typeface="Consolas" panose="020B0609020204030204" pitchFamily="49" charset="0"/>
              </a:rPr>
              <a:t>           </a:t>
            </a:r>
            <a:r>
              <a:rPr lang="en-US" altLang="en-US" sz="1400" noProof="1">
                <a:latin typeface="Consolas" panose="020B0609020204030204" pitchFamily="49" charset="0"/>
                <a:cs typeface="Consolas" panose="020B0609020204030204" pitchFamily="49" charset="0"/>
              </a:rPr>
              <a:t>ENDIF</a:t>
            </a:r>
            <a:endParaRPr lang="en-US" altLang="en-US" sz="1400" dirty="0">
              <a:latin typeface="Consolas" panose="020B0609020204030204" pitchFamily="49" charset="0"/>
              <a:cs typeface="Consolas" panose="020B0609020204030204" pitchFamily="49" charset="0"/>
            </a:endParaRPr>
          </a:p>
          <a:p>
            <a:pPr marL="0" indent="0">
              <a:lnSpc>
                <a:spcPct val="120000"/>
              </a:lnSpc>
              <a:spcBef>
                <a:spcPts val="0"/>
              </a:spcBef>
              <a:buNone/>
              <a:defRPr/>
            </a:pPr>
            <a:r>
              <a:rPr lang="en-US" altLang="en-US" sz="1400" noProof="1">
                <a:latin typeface="Consolas" panose="020B0609020204030204" pitchFamily="49" charset="0"/>
                <a:cs typeface="Consolas" panose="020B0609020204030204" pitchFamily="49" charset="0"/>
              </a:rPr>
              <a:t>                 </a:t>
            </a:r>
            <a:r>
              <a:rPr lang="en-US" altLang="en-US" sz="1400" dirty="0">
                <a:latin typeface="Consolas" panose="020B0609020204030204" pitchFamily="49" charset="0"/>
                <a:cs typeface="Consolas" panose="020B0609020204030204" pitchFamily="49" charset="0"/>
              </a:rPr>
              <a:t>   </a:t>
            </a:r>
            <a:r>
              <a:rPr lang="en-US" altLang="en-US" sz="1400" noProof="1">
                <a:latin typeface="Consolas" panose="020B0609020204030204" pitchFamily="49" charset="0"/>
                <a:cs typeface="Consolas" panose="020B0609020204030204" pitchFamily="49" charset="0"/>
              </a:rPr>
              <a:t>ENDIF</a:t>
            </a:r>
          </a:p>
          <a:p>
            <a:pPr marL="0" indent="0">
              <a:lnSpc>
                <a:spcPct val="120000"/>
              </a:lnSpc>
              <a:spcBef>
                <a:spcPts val="0"/>
              </a:spcBef>
              <a:buNone/>
              <a:defRPr/>
            </a:pPr>
            <a:r>
              <a:rPr lang="en-US" altLang="en-US" sz="1400" noProof="1">
                <a:latin typeface="Consolas" panose="020B0609020204030204" pitchFamily="49" charset="0"/>
                <a:cs typeface="Consolas" panose="020B0609020204030204" pitchFamily="49" charset="0"/>
              </a:rPr>
              <a:t>                 </a:t>
            </a:r>
            <a:r>
              <a:rPr lang="en-US" altLang="en-US" sz="1400" dirty="0">
                <a:latin typeface="Consolas" panose="020B0609020204030204" pitchFamily="49" charset="0"/>
                <a:cs typeface="Consolas" panose="020B0609020204030204" pitchFamily="49" charset="0"/>
              </a:rPr>
              <a:t>   </a:t>
            </a:r>
            <a:r>
              <a:rPr lang="en-US" altLang="en-US" sz="1400" noProof="1">
                <a:latin typeface="Consolas" panose="020B0609020204030204" pitchFamily="49" charset="0"/>
                <a:cs typeface="Consolas" panose="020B0609020204030204" pitchFamily="49" charset="0"/>
              </a:rPr>
              <a:t>IF</a:t>
            </a:r>
            <a:r>
              <a:rPr lang="en-US" altLang="en-US" sz="1400" dirty="0">
                <a:latin typeface="Consolas" panose="020B0609020204030204" pitchFamily="49" charset="0"/>
                <a:cs typeface="Consolas" panose="020B0609020204030204" pitchFamily="49" charset="0"/>
              </a:rPr>
              <a:t> (</a:t>
            </a:r>
            <a:r>
              <a:rPr lang="en-US" altLang="en-US" sz="1400" noProof="1">
                <a:latin typeface="Consolas" panose="020B0609020204030204" pitchFamily="49" charset="0"/>
                <a:cs typeface="Consolas" panose="020B0609020204030204" pitchFamily="49" charset="0"/>
              </a:rPr>
              <a:t>mid+1</a:t>
            </a:r>
            <a:r>
              <a:rPr lang="en-US" altLang="en-US" sz="1400" dirty="0">
                <a:latin typeface="Consolas" panose="020B0609020204030204" pitchFamily="49" charset="0"/>
                <a:cs typeface="Consolas" panose="020B0609020204030204" pitchFamily="49" charset="0"/>
              </a:rPr>
              <a:t> </a:t>
            </a:r>
            <a:r>
              <a:rPr lang="en-US" altLang="en-US" sz="1400" noProof="1">
                <a:latin typeface="Consolas" panose="020B0609020204030204" pitchFamily="49" charset="0"/>
                <a:cs typeface="Consolas" panose="020B0609020204030204" pitchFamily="49" charset="0"/>
              </a:rPr>
              <a:t>&gt;=</a:t>
            </a:r>
            <a:r>
              <a:rPr lang="en-US" altLang="en-US" sz="1400" dirty="0">
                <a:latin typeface="Consolas" panose="020B0609020204030204" pitchFamily="49" charset="0"/>
                <a:cs typeface="Consolas" panose="020B0609020204030204" pitchFamily="49" charset="0"/>
              </a:rPr>
              <a:t> </a:t>
            </a:r>
            <a:r>
              <a:rPr lang="en-US" altLang="en-US" sz="1400" noProof="1">
                <a:latin typeface="Consolas" panose="020B0609020204030204" pitchFamily="49" charset="0"/>
                <a:cs typeface="Consolas" panose="020B0609020204030204" pitchFamily="49" charset="0"/>
              </a:rPr>
              <a:t>high</a:t>
            </a:r>
            <a:r>
              <a:rPr lang="en-US" altLang="en-US" sz="1400" dirty="0">
                <a:latin typeface="Consolas" panose="020B0609020204030204" pitchFamily="49" charset="0"/>
                <a:cs typeface="Consolas" panose="020B0609020204030204" pitchFamily="49" charset="0"/>
              </a:rPr>
              <a:t>)</a:t>
            </a:r>
            <a:endParaRPr lang="en-US" altLang="en-US" sz="1400" noProof="1">
              <a:latin typeface="Consolas" panose="020B0609020204030204" pitchFamily="49" charset="0"/>
              <a:cs typeface="Consolas" panose="020B0609020204030204" pitchFamily="49" charset="0"/>
            </a:endParaRPr>
          </a:p>
          <a:p>
            <a:pPr marL="0" indent="0">
              <a:lnSpc>
                <a:spcPct val="120000"/>
              </a:lnSpc>
              <a:spcBef>
                <a:spcPts val="0"/>
              </a:spcBef>
              <a:buNone/>
              <a:defRPr/>
            </a:pPr>
            <a:r>
              <a:rPr lang="en-US" altLang="en-US" sz="1400" noProof="1">
                <a:latin typeface="Consolas" panose="020B0609020204030204" pitchFamily="49" charset="0"/>
                <a:cs typeface="Consolas" panose="020B0609020204030204" pitchFamily="49" charset="0"/>
              </a:rPr>
              <a:t>			RETURN false</a:t>
            </a:r>
          </a:p>
          <a:p>
            <a:pPr marL="0" indent="0">
              <a:lnSpc>
                <a:spcPct val="120000"/>
              </a:lnSpc>
              <a:spcBef>
                <a:spcPts val="0"/>
              </a:spcBef>
              <a:buNone/>
              <a:defRPr/>
            </a:pPr>
            <a:r>
              <a:rPr lang="en-US" altLang="en-US" sz="1400" noProof="1">
                <a:latin typeface="Consolas" panose="020B0609020204030204" pitchFamily="49" charset="0"/>
                <a:cs typeface="Consolas" panose="020B0609020204030204" pitchFamily="49" charset="0"/>
              </a:rPr>
              <a:t>                 </a:t>
            </a:r>
            <a:r>
              <a:rPr lang="en-US" altLang="en-US" sz="1400" dirty="0">
                <a:latin typeface="Consolas" panose="020B0609020204030204" pitchFamily="49" charset="0"/>
                <a:cs typeface="Consolas" panose="020B0609020204030204" pitchFamily="49" charset="0"/>
              </a:rPr>
              <a:t>   </a:t>
            </a:r>
            <a:r>
              <a:rPr lang="en-US" altLang="en-US" sz="1400" noProof="1">
                <a:latin typeface="Consolas" panose="020B0609020204030204" pitchFamily="49" charset="0"/>
                <a:cs typeface="Consolas" panose="020B0609020204030204" pitchFamily="49" charset="0"/>
              </a:rPr>
              <a:t>ENDIF</a:t>
            </a:r>
          </a:p>
          <a:p>
            <a:pPr marL="0" indent="0">
              <a:lnSpc>
                <a:spcPct val="120000"/>
              </a:lnSpc>
              <a:spcBef>
                <a:spcPts val="0"/>
              </a:spcBef>
              <a:buNone/>
              <a:defRPr/>
            </a:pPr>
            <a:r>
              <a:rPr lang="en-US" altLang="en-US" sz="1400" noProof="1">
                <a:latin typeface="Consolas" panose="020B0609020204030204" pitchFamily="49" charset="0"/>
                <a:cs typeface="Consolas" panose="020B0609020204030204" pitchFamily="49" charset="0"/>
              </a:rPr>
              <a:t>            ENDWHILE</a:t>
            </a:r>
            <a:endParaRPr lang="en-US" altLang="en-US" sz="1400" dirty="0">
              <a:latin typeface="Consolas" panose="020B0609020204030204" pitchFamily="49" charset="0"/>
              <a:cs typeface="Consolas" panose="020B0609020204030204" pitchFamily="49" charset="0"/>
            </a:endParaRPr>
          </a:p>
          <a:p>
            <a:pPr marL="0" indent="0">
              <a:lnSpc>
                <a:spcPct val="120000"/>
              </a:lnSpc>
              <a:spcBef>
                <a:spcPts val="0"/>
              </a:spcBef>
              <a:buNone/>
              <a:defRPr/>
            </a:pPr>
            <a:r>
              <a:rPr lang="en-US" altLang="en-US" sz="1400" noProof="1">
                <a:latin typeface="Consolas" panose="020B0609020204030204" pitchFamily="49" charset="0"/>
                <a:cs typeface="Consolas" panose="020B0609020204030204" pitchFamily="49" charset="0"/>
              </a:rPr>
              <a:t>END BinarySearch</a:t>
            </a:r>
            <a:endParaRPr lang="en-US" altLang="en-US" sz="1400" dirty="0">
              <a:latin typeface="Consolas" panose="020B0609020204030204" pitchFamily="49" charset="0"/>
              <a:cs typeface="Consolas" panose="020B0609020204030204" pitchFamily="49" charset="0"/>
            </a:endParaRPr>
          </a:p>
        </p:txBody>
      </p:sp>
      <p:sp>
        <p:nvSpPr>
          <p:cNvPr id="4" name="Rectangle 3" title="Pseudo code logo">
            <a:extLst>
              <a:ext uri="{FF2B5EF4-FFF2-40B4-BE49-F238E27FC236}">
                <a16:creationId xmlns:a16="http://schemas.microsoft.com/office/drawing/2014/main" xmlns="" id="{38743ED0-7F7F-2B49-B66A-A6103CAB8C8A}"/>
              </a:ext>
            </a:extLst>
          </p:cNvPr>
          <p:cNvSpPr/>
          <p:nvPr/>
        </p:nvSpPr>
        <p:spPr>
          <a:xfrm>
            <a:off x="7507722" y="564831"/>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29408034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Bubble Sort - Pseudocode</a:t>
            </a:r>
          </a:p>
        </p:txBody>
      </p:sp>
      <p:sp>
        <p:nvSpPr>
          <p:cNvPr id="3" name="Content Placeholder 2"/>
          <p:cNvSpPr>
            <a:spLocks noGrp="1"/>
          </p:cNvSpPr>
          <p:nvPr>
            <p:ph idx="1"/>
          </p:nvPr>
        </p:nvSpPr>
        <p:spPr>
          <a:xfrm>
            <a:off x="93011" y="1027906"/>
            <a:ext cx="8910311" cy="4678301"/>
          </a:xfrm>
        </p:spPr>
        <p:txBody>
          <a:bodyPr/>
          <a:lstStyle/>
          <a:p>
            <a:pPr marL="0" lvl="0" indent="0" eaLnBrk="0" fontAlgn="base" hangingPunct="0">
              <a:lnSpc>
                <a:spcPct val="100000"/>
              </a:lnSpc>
              <a:spcBef>
                <a:spcPct val="0"/>
              </a:spcBef>
              <a:spcAft>
                <a:spcPct val="0"/>
              </a:spcAft>
              <a:buNone/>
            </a:pPr>
            <a:r>
              <a:rPr lang="en-US" altLang="en-US" dirty="0">
                <a:latin typeface="Arial Unicode MS"/>
              </a:rPr>
              <a:t>FOR each I from 0 to Length of A - 1</a:t>
            </a:r>
          </a:p>
          <a:p>
            <a:pPr marL="0" lvl="0" indent="0" eaLnBrk="0" fontAlgn="base" hangingPunct="0">
              <a:lnSpc>
                <a:spcPct val="100000"/>
              </a:lnSpc>
              <a:spcBef>
                <a:spcPct val="0"/>
              </a:spcBef>
              <a:spcAft>
                <a:spcPct val="0"/>
              </a:spcAft>
              <a:buNone/>
            </a:pPr>
            <a:r>
              <a:rPr lang="en-US" altLang="en-US" dirty="0">
                <a:latin typeface="Arial Unicode MS"/>
              </a:rPr>
              <a:t>	FOR each J from I+1 to  Length of A – I – 1</a:t>
            </a:r>
          </a:p>
          <a:p>
            <a:pPr marL="0" lvl="0" indent="0" eaLnBrk="0" fontAlgn="base" hangingPunct="0">
              <a:lnSpc>
                <a:spcPct val="100000"/>
              </a:lnSpc>
              <a:spcBef>
                <a:spcPct val="0"/>
              </a:spcBef>
              <a:spcAft>
                <a:spcPct val="0"/>
              </a:spcAft>
              <a:buNone/>
            </a:pPr>
            <a:r>
              <a:rPr lang="en-US" altLang="en-US" dirty="0">
                <a:latin typeface="Arial Unicode MS"/>
              </a:rPr>
              <a:t>		IF (A[J] &gt; A[J+1])</a:t>
            </a:r>
          </a:p>
          <a:p>
            <a:pPr marL="0" lvl="0" indent="0" eaLnBrk="0" fontAlgn="base" hangingPunct="0">
              <a:lnSpc>
                <a:spcPct val="100000"/>
              </a:lnSpc>
              <a:spcBef>
                <a:spcPct val="0"/>
              </a:spcBef>
              <a:spcAft>
                <a:spcPct val="0"/>
              </a:spcAft>
              <a:buNone/>
            </a:pPr>
            <a:r>
              <a:rPr lang="en-US" altLang="en-US" dirty="0">
                <a:latin typeface="Arial Unicode MS"/>
              </a:rPr>
              <a:t>			temp </a:t>
            </a:r>
            <a:r>
              <a:rPr lang="en-US" altLang="en-US" noProof="1">
                <a:latin typeface="Consolas" panose="020B0609020204030204" pitchFamily="49" charset="0"/>
                <a:cs typeface="Consolas" panose="020B0609020204030204" pitchFamily="49" charset="0"/>
              </a:rPr>
              <a:t>= A[J]</a:t>
            </a:r>
          </a:p>
          <a:p>
            <a:pPr marL="0" lvl="0" indent="0" eaLnBrk="0" fontAlgn="base" hangingPunct="0">
              <a:lnSpc>
                <a:spcPct val="100000"/>
              </a:lnSpc>
              <a:spcBef>
                <a:spcPct val="0"/>
              </a:spcBef>
              <a:spcAft>
                <a:spcPct val="0"/>
              </a:spcAft>
              <a:buNone/>
            </a:pPr>
            <a:r>
              <a:rPr lang="en-US" altLang="en-US" noProof="1">
                <a:latin typeface="Consolas" panose="020B0609020204030204" pitchFamily="49" charset="0"/>
              </a:rPr>
              <a:t>			A[J] = A[J+1]</a:t>
            </a:r>
          </a:p>
          <a:p>
            <a:pPr marL="0" lvl="0" indent="0" eaLnBrk="0" fontAlgn="base" hangingPunct="0">
              <a:lnSpc>
                <a:spcPct val="100000"/>
              </a:lnSpc>
              <a:spcBef>
                <a:spcPct val="0"/>
              </a:spcBef>
              <a:spcAft>
                <a:spcPct val="0"/>
              </a:spcAft>
              <a:buNone/>
            </a:pPr>
            <a:r>
              <a:rPr lang="en-US" altLang="en-US" noProof="1">
                <a:latin typeface="Consolas" panose="020B0609020204030204" pitchFamily="49" charset="0"/>
              </a:rPr>
              <a:t>			A[J+1] = temp</a:t>
            </a:r>
          </a:p>
          <a:p>
            <a:pPr marL="0" lvl="0" indent="0" eaLnBrk="0" fontAlgn="base" hangingPunct="0">
              <a:lnSpc>
                <a:spcPct val="100000"/>
              </a:lnSpc>
              <a:spcBef>
                <a:spcPct val="0"/>
              </a:spcBef>
              <a:spcAft>
                <a:spcPct val="0"/>
              </a:spcAft>
              <a:buNone/>
            </a:pPr>
            <a:r>
              <a:rPr lang="en-US" altLang="en-US" noProof="1">
                <a:latin typeface="Consolas" panose="020B0609020204030204" pitchFamily="49" charset="0"/>
              </a:rPr>
              <a:t>		END IF</a:t>
            </a:r>
          </a:p>
          <a:p>
            <a:pPr marL="0" lvl="0" indent="0" eaLnBrk="0" fontAlgn="base" hangingPunct="0">
              <a:lnSpc>
                <a:spcPct val="100000"/>
              </a:lnSpc>
              <a:spcBef>
                <a:spcPct val="0"/>
              </a:spcBef>
              <a:spcAft>
                <a:spcPct val="0"/>
              </a:spcAft>
              <a:buNone/>
            </a:pPr>
            <a:r>
              <a:rPr lang="en-US" altLang="en-US" noProof="1">
                <a:latin typeface="Consolas" panose="020B0609020204030204" pitchFamily="49" charset="0"/>
              </a:rPr>
              <a:t>	END FOR</a:t>
            </a:r>
          </a:p>
          <a:p>
            <a:pPr marL="0" lvl="0" indent="0" eaLnBrk="0" fontAlgn="base" hangingPunct="0">
              <a:lnSpc>
                <a:spcPct val="100000"/>
              </a:lnSpc>
              <a:spcBef>
                <a:spcPct val="0"/>
              </a:spcBef>
              <a:spcAft>
                <a:spcPct val="0"/>
              </a:spcAft>
              <a:buNone/>
            </a:pPr>
            <a:r>
              <a:rPr lang="en-US" altLang="en-US" noProof="1">
                <a:latin typeface="Consolas" panose="020B0609020204030204" pitchFamily="49" charset="0"/>
              </a:rPr>
              <a:t>END FOR</a:t>
            </a:r>
          </a:p>
          <a:p>
            <a:pPr marL="0" lvl="0" indent="0" eaLnBrk="0" fontAlgn="base" hangingPunct="0">
              <a:lnSpc>
                <a:spcPct val="100000"/>
              </a:lnSpc>
              <a:spcBef>
                <a:spcPct val="0"/>
              </a:spcBef>
              <a:spcAft>
                <a:spcPct val="0"/>
              </a:spcAft>
              <a:buNone/>
            </a:pPr>
            <a:r>
              <a:rPr lang="en-US" altLang="en-US" noProof="1">
                <a:latin typeface="Consolas" panose="020B0609020204030204" pitchFamily="49" charset="0"/>
              </a:rPr>
              <a:t>//Bubble sort compares adjacent elements and moves the larger value to the right.</a:t>
            </a:r>
            <a:endParaRPr lang="en-US" altLang="en-US" dirty="0">
              <a:latin typeface="Arial Unicode MS"/>
            </a:endParaRPr>
          </a:p>
        </p:txBody>
      </p:sp>
      <p:sp>
        <p:nvSpPr>
          <p:cNvPr id="4" name="Rectangle 3" title="Pseudo code logo"/>
          <p:cNvSpPr/>
          <p:nvPr/>
        </p:nvSpPr>
        <p:spPr>
          <a:xfrm>
            <a:off x="7728439" y="809962"/>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29163195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Sort - Pseudocode</a:t>
            </a:r>
          </a:p>
        </p:txBody>
      </p:sp>
      <p:sp>
        <p:nvSpPr>
          <p:cNvPr id="3" name="Content Placeholder 2"/>
          <p:cNvSpPr>
            <a:spLocks noGrp="1"/>
          </p:cNvSpPr>
          <p:nvPr>
            <p:ph idx="1"/>
          </p:nvPr>
        </p:nvSpPr>
        <p:spPr>
          <a:xfrm>
            <a:off x="628650" y="993531"/>
            <a:ext cx="6792058" cy="5099538"/>
          </a:xfrm>
        </p:spPr>
        <p:txBody>
          <a:bodyPr/>
          <a:lstStyle/>
          <a:p>
            <a:pPr marL="0" indent="0">
              <a:lnSpc>
                <a:spcPct val="120000"/>
              </a:lnSpc>
              <a:spcBef>
                <a:spcPts val="0"/>
              </a:spcBef>
              <a:buNone/>
            </a:pPr>
            <a:r>
              <a:rPr lang="en-US" altLang="en-US" sz="1000" noProof="1">
                <a:latin typeface="Consolas" panose="020B0609020204030204" pitchFamily="49" charset="0"/>
                <a:cs typeface="Consolas" panose="020B0609020204030204" pitchFamily="49" charset="0"/>
              </a:rPr>
              <a:t> </a:t>
            </a:r>
            <a:r>
              <a:rPr lang="en-US" altLang="en-US" sz="1800" noProof="1">
                <a:latin typeface="Consolas" panose="020B0609020204030204" pitchFamily="49" charset="0"/>
                <a:cs typeface="Consolas" panose="020B0609020204030204" pitchFamily="49" charset="0"/>
              </a:rPr>
              <a:t>FOR each I from 0 to n</a:t>
            </a:r>
          </a:p>
          <a:p>
            <a:pPr marL="0" indent="0">
              <a:lnSpc>
                <a:spcPct val="120000"/>
              </a:lnSpc>
              <a:spcBef>
                <a:spcPts val="0"/>
              </a:spcBef>
              <a:buNone/>
            </a:pPr>
            <a:r>
              <a:rPr lang="en-US" altLang="en-US" sz="1800" noProof="1">
                <a:latin typeface="Consolas" panose="020B0609020204030204" pitchFamily="49" charset="0"/>
                <a:cs typeface="Consolas" panose="020B0609020204030204" pitchFamily="49" charset="0"/>
              </a:rPr>
              <a:t>    minPos = I</a:t>
            </a:r>
          </a:p>
          <a:p>
            <a:pPr marL="0" indent="0">
              <a:lnSpc>
                <a:spcPct val="120000"/>
              </a:lnSpc>
              <a:spcBef>
                <a:spcPts val="0"/>
              </a:spcBef>
              <a:buNone/>
            </a:pPr>
            <a:r>
              <a:rPr lang="en-US" altLang="en-US" sz="1800" noProof="1">
                <a:latin typeface="Consolas" panose="020B0609020204030204" pitchFamily="49" charset="0"/>
                <a:cs typeface="Consolas" panose="020B0609020204030204" pitchFamily="49" charset="0"/>
              </a:rPr>
              <a:t>    FOR each J from I + 1 to n</a:t>
            </a:r>
          </a:p>
          <a:p>
            <a:pPr marL="0" indent="0">
              <a:lnSpc>
                <a:spcPct val="120000"/>
              </a:lnSpc>
              <a:spcBef>
                <a:spcPts val="0"/>
              </a:spcBef>
              <a:buNone/>
            </a:pPr>
            <a:r>
              <a:rPr lang="en-US" altLang="en-US" sz="1800" noProof="1">
                <a:latin typeface="Consolas" panose="020B0609020204030204" pitchFamily="49" charset="0"/>
                <a:cs typeface="Consolas" panose="020B0609020204030204" pitchFamily="49" charset="0"/>
              </a:rPr>
              <a:t>        IF </a:t>
            </a:r>
            <a:r>
              <a:rPr lang="en-US" altLang="en-US" sz="1800" dirty="0">
                <a:latin typeface="Consolas" panose="020B0609020204030204" pitchFamily="49" charset="0"/>
                <a:cs typeface="Consolas" panose="020B0609020204030204" pitchFamily="49" charset="0"/>
              </a:rPr>
              <a:t>(</a:t>
            </a:r>
            <a:r>
              <a:rPr lang="en-US" altLang="en-US" sz="1800" noProof="1">
                <a:latin typeface="Consolas" panose="020B0609020204030204" pitchFamily="49" charset="0"/>
                <a:cs typeface="Consolas" panose="020B0609020204030204" pitchFamily="49" charset="0"/>
              </a:rPr>
              <a:t>B[j] &lt; B[minPos]</a:t>
            </a:r>
            <a:r>
              <a:rPr lang="en-US" altLang="en-US" sz="1800" dirty="0">
                <a:latin typeface="Consolas" panose="020B0609020204030204" pitchFamily="49" charset="0"/>
                <a:cs typeface="Consolas" panose="020B0609020204030204" pitchFamily="49" charset="0"/>
              </a:rPr>
              <a:t>)</a:t>
            </a:r>
            <a:endParaRPr lang="en-US" altLang="en-US" sz="1800" noProof="1">
              <a:latin typeface="Consolas" panose="020B0609020204030204" pitchFamily="49" charset="0"/>
              <a:cs typeface="Consolas" panose="020B0609020204030204" pitchFamily="49" charset="0"/>
            </a:endParaRPr>
          </a:p>
          <a:p>
            <a:pPr marL="0" indent="0">
              <a:lnSpc>
                <a:spcPct val="120000"/>
              </a:lnSpc>
              <a:spcBef>
                <a:spcPts val="0"/>
              </a:spcBef>
              <a:buNone/>
            </a:pPr>
            <a:r>
              <a:rPr lang="en-US" altLang="en-US" sz="1800" noProof="1">
                <a:latin typeface="Consolas" panose="020B0609020204030204" pitchFamily="49" charset="0"/>
                <a:cs typeface="Consolas" panose="020B0609020204030204" pitchFamily="49" charset="0"/>
              </a:rPr>
              <a:t>           minPos = J</a:t>
            </a:r>
          </a:p>
          <a:p>
            <a:pPr marL="0" indent="0">
              <a:lnSpc>
                <a:spcPct val="120000"/>
              </a:lnSpc>
              <a:spcBef>
                <a:spcPts val="0"/>
              </a:spcBef>
              <a:buNone/>
            </a:pPr>
            <a:r>
              <a:rPr lang="en-US" altLang="en-US" sz="1800" noProof="1">
                <a:latin typeface="Consolas" panose="020B0609020204030204" pitchFamily="49" charset="0"/>
                <a:cs typeface="Consolas" panose="020B0609020204030204" pitchFamily="49" charset="0"/>
              </a:rPr>
              <a:t>        ENDIF</a:t>
            </a:r>
          </a:p>
          <a:p>
            <a:pPr marL="0" indent="0">
              <a:lnSpc>
                <a:spcPct val="120000"/>
              </a:lnSpc>
              <a:spcBef>
                <a:spcPts val="0"/>
              </a:spcBef>
              <a:buNone/>
            </a:pPr>
            <a:r>
              <a:rPr lang="en-US" altLang="en-US" sz="1800" noProof="1">
                <a:latin typeface="Consolas" panose="020B0609020204030204" pitchFamily="49" charset="0"/>
                <a:cs typeface="Consolas" panose="020B0609020204030204" pitchFamily="49" charset="0"/>
              </a:rPr>
              <a:t>    ENDFOR</a:t>
            </a:r>
          </a:p>
          <a:p>
            <a:pPr marL="0" indent="0">
              <a:lnSpc>
                <a:spcPct val="120000"/>
              </a:lnSpc>
              <a:spcBef>
                <a:spcPts val="0"/>
              </a:spcBef>
              <a:buNone/>
            </a:pPr>
            <a:r>
              <a:rPr lang="en-US" altLang="en-US" sz="1800" noProof="1">
                <a:latin typeface="Consolas" panose="020B0609020204030204" pitchFamily="49" charset="0"/>
                <a:cs typeface="Consolas" panose="020B0609020204030204" pitchFamily="49" charset="0"/>
              </a:rPr>
              <a:t>    IF </a:t>
            </a:r>
            <a:r>
              <a:rPr lang="en-US" altLang="en-US" sz="1800" dirty="0">
                <a:latin typeface="Consolas" panose="020B0609020204030204" pitchFamily="49" charset="0"/>
                <a:cs typeface="Consolas" panose="020B0609020204030204" pitchFamily="49" charset="0"/>
              </a:rPr>
              <a:t>(I</a:t>
            </a:r>
            <a:r>
              <a:rPr lang="en-US" altLang="en-US" sz="1800" noProof="1">
                <a:latin typeface="Consolas" panose="020B0609020204030204" pitchFamily="49" charset="0"/>
                <a:cs typeface="Consolas" panose="020B0609020204030204" pitchFamily="49" charset="0"/>
              </a:rPr>
              <a:t> != minPos AND minPos &lt; n</a:t>
            </a:r>
            <a:r>
              <a:rPr lang="en-US" altLang="en-US" sz="1800" dirty="0">
                <a:latin typeface="Consolas" panose="020B0609020204030204" pitchFamily="49" charset="0"/>
                <a:cs typeface="Consolas" panose="020B0609020204030204" pitchFamily="49" charset="0"/>
              </a:rPr>
              <a:t>)</a:t>
            </a:r>
            <a:endParaRPr lang="en-US" altLang="en-US" sz="1800" noProof="1">
              <a:latin typeface="Consolas" panose="020B0609020204030204" pitchFamily="49" charset="0"/>
              <a:cs typeface="Consolas" panose="020B0609020204030204" pitchFamily="49" charset="0"/>
            </a:endParaRPr>
          </a:p>
          <a:p>
            <a:pPr marL="0" indent="0">
              <a:lnSpc>
                <a:spcPct val="120000"/>
              </a:lnSpc>
              <a:spcBef>
                <a:spcPts val="0"/>
              </a:spcBef>
              <a:buNone/>
            </a:pPr>
            <a:r>
              <a:rPr lang="en-US" altLang="en-US" sz="1800" noProof="1">
                <a:latin typeface="Consolas" panose="020B0609020204030204" pitchFamily="49" charset="0"/>
                <a:cs typeface="Consolas" panose="020B0609020204030204" pitchFamily="49" charset="0"/>
              </a:rPr>
              <a:t>        temp = B[minPos]</a:t>
            </a:r>
          </a:p>
          <a:p>
            <a:pPr marL="0" indent="0">
              <a:lnSpc>
                <a:spcPct val="120000"/>
              </a:lnSpc>
              <a:spcBef>
                <a:spcPts val="0"/>
              </a:spcBef>
              <a:buNone/>
            </a:pPr>
            <a:r>
              <a:rPr lang="en-US" altLang="en-US" sz="1800" noProof="1">
                <a:latin typeface="Consolas" panose="020B0609020204030204" pitchFamily="49" charset="0"/>
                <a:cs typeface="Consolas" panose="020B0609020204030204" pitchFamily="49" charset="0"/>
              </a:rPr>
              <a:t>        B[minPos] = B[</a:t>
            </a:r>
            <a:r>
              <a:rPr lang="en-US" altLang="en-US" sz="1800" dirty="0">
                <a:latin typeface="Consolas" panose="020B0609020204030204" pitchFamily="49" charset="0"/>
                <a:cs typeface="Consolas" panose="020B0609020204030204" pitchFamily="49" charset="0"/>
              </a:rPr>
              <a:t>I</a:t>
            </a:r>
            <a:r>
              <a:rPr lang="en-US" altLang="en-US" sz="1800" noProof="1">
                <a:latin typeface="Consolas" panose="020B0609020204030204" pitchFamily="49" charset="0"/>
                <a:cs typeface="Consolas" panose="020B0609020204030204" pitchFamily="49" charset="0"/>
              </a:rPr>
              <a:t>]</a:t>
            </a:r>
          </a:p>
          <a:p>
            <a:pPr marL="0" indent="0">
              <a:lnSpc>
                <a:spcPct val="120000"/>
              </a:lnSpc>
              <a:spcBef>
                <a:spcPts val="0"/>
              </a:spcBef>
              <a:buNone/>
            </a:pPr>
            <a:r>
              <a:rPr lang="en-US" altLang="en-US" sz="1800" noProof="1">
                <a:latin typeface="Consolas" panose="020B0609020204030204" pitchFamily="49" charset="0"/>
                <a:cs typeface="Consolas" panose="020B0609020204030204" pitchFamily="49" charset="0"/>
              </a:rPr>
              <a:t>        B[</a:t>
            </a:r>
            <a:r>
              <a:rPr lang="en-US" altLang="en-US" sz="1800" dirty="0">
                <a:latin typeface="Consolas" panose="020B0609020204030204" pitchFamily="49" charset="0"/>
                <a:cs typeface="Consolas" panose="020B0609020204030204" pitchFamily="49" charset="0"/>
              </a:rPr>
              <a:t>I</a:t>
            </a:r>
            <a:r>
              <a:rPr lang="en-US" altLang="en-US" sz="1800" noProof="1">
                <a:latin typeface="Consolas" panose="020B0609020204030204" pitchFamily="49" charset="0"/>
                <a:cs typeface="Consolas" panose="020B0609020204030204" pitchFamily="49" charset="0"/>
              </a:rPr>
              <a:t>] = temp</a:t>
            </a:r>
          </a:p>
          <a:p>
            <a:pPr marL="0" indent="0">
              <a:lnSpc>
                <a:spcPct val="120000"/>
              </a:lnSpc>
              <a:spcBef>
                <a:spcPts val="0"/>
              </a:spcBef>
              <a:buNone/>
            </a:pPr>
            <a:r>
              <a:rPr lang="en-US" altLang="en-US" sz="1800" noProof="1">
                <a:latin typeface="Consolas" panose="020B0609020204030204" pitchFamily="49" charset="0"/>
                <a:cs typeface="Consolas" panose="020B0609020204030204" pitchFamily="49" charset="0"/>
              </a:rPr>
              <a:t>    ENDIF</a:t>
            </a:r>
          </a:p>
          <a:p>
            <a:pPr marL="0" indent="0">
              <a:lnSpc>
                <a:spcPct val="120000"/>
              </a:lnSpc>
              <a:spcBef>
                <a:spcPts val="0"/>
              </a:spcBef>
              <a:buNone/>
            </a:pPr>
            <a:r>
              <a:rPr lang="en-US" altLang="en-US" sz="1800" dirty="0">
                <a:latin typeface="Consolas" panose="020B0609020204030204" pitchFamily="49" charset="0"/>
                <a:cs typeface="Consolas" panose="020B0609020204030204" pitchFamily="49" charset="0"/>
              </a:rPr>
              <a:t>ENDFOR</a:t>
            </a:r>
          </a:p>
          <a:p>
            <a:pPr marL="0" indent="0">
              <a:lnSpc>
                <a:spcPct val="120000"/>
              </a:lnSpc>
              <a:spcBef>
                <a:spcPts val="0"/>
              </a:spcBef>
              <a:buNone/>
            </a:pPr>
            <a:r>
              <a:rPr lang="en-US" altLang="en-US" sz="1100" dirty="0">
                <a:latin typeface="Consolas" panose="020B0609020204030204" pitchFamily="49" charset="0"/>
                <a:cs typeface="Consolas" panose="020B0609020204030204" pitchFamily="49" charset="0"/>
              </a:rPr>
              <a:t>//Selection sort scans the array to find the smallest element and swaps it with the first element, then continues with the next position and so on.  This creates a Sorted sub-array and an Unsorted sub-array, as each element is placed the Sorted sub-array grows, and the Unsorted sub-array shrinks.</a:t>
            </a:r>
          </a:p>
        </p:txBody>
      </p:sp>
      <p:sp>
        <p:nvSpPr>
          <p:cNvPr id="4" name="Rectangle 3" title="Pseudo code logo"/>
          <p:cNvSpPr/>
          <p:nvPr/>
        </p:nvSpPr>
        <p:spPr>
          <a:xfrm>
            <a:off x="7728439" y="809962"/>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34606162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Insertion Sort - Pseudocode</a:t>
            </a:r>
          </a:p>
        </p:txBody>
      </p:sp>
      <p:sp>
        <p:nvSpPr>
          <p:cNvPr id="3" name="Content Placeholder 2"/>
          <p:cNvSpPr>
            <a:spLocks noGrp="1"/>
          </p:cNvSpPr>
          <p:nvPr>
            <p:ph idx="1"/>
          </p:nvPr>
        </p:nvSpPr>
        <p:spPr>
          <a:xfrm>
            <a:off x="628650" y="949569"/>
            <a:ext cx="7886700" cy="5227394"/>
          </a:xfrm>
        </p:spPr>
        <p:txBody>
          <a:bodyPr/>
          <a:lstStyle/>
          <a:p>
            <a:pPr marL="0" indent="0">
              <a:buNone/>
            </a:pPr>
            <a:r>
              <a:rPr lang="en-US" altLang="en-US" sz="2000" dirty="0">
                <a:latin typeface="Consolas" panose="020B0609020204030204" pitchFamily="49" charset="0"/>
                <a:cs typeface="Consolas" panose="020B0609020204030204" pitchFamily="49" charset="0"/>
              </a:rPr>
              <a:t>FOR each index from 2 to n</a:t>
            </a:r>
          </a:p>
          <a:p>
            <a:pPr marL="0" indent="0">
              <a:buNone/>
            </a:pPr>
            <a:r>
              <a:rPr lang="en-US" altLang="en-US" sz="2000" dirty="0">
                <a:latin typeface="Consolas" panose="020B0609020204030204" pitchFamily="49" charset="0"/>
                <a:cs typeface="Consolas" panose="020B0609020204030204" pitchFamily="49" charset="0"/>
              </a:rPr>
              <a:t>         key =  A[index]</a:t>
            </a:r>
          </a:p>
          <a:p>
            <a:pPr marL="0" indent="0">
              <a:buNone/>
            </a:pPr>
            <a:r>
              <a:rPr lang="en-US" altLang="en-US" sz="2000" dirty="0">
                <a:latin typeface="Consolas" panose="020B0609020204030204" pitchFamily="49" charset="0"/>
                <a:cs typeface="Consolas" panose="020B0609020204030204" pitchFamily="49" charset="0"/>
              </a:rPr>
              <a:t>         position = index</a:t>
            </a:r>
          </a:p>
          <a:p>
            <a:pPr marL="0" indent="0">
              <a:buNone/>
            </a:pPr>
            <a:r>
              <a:rPr lang="en-US" altLang="en-US" sz="2000" dirty="0">
                <a:latin typeface="Consolas" panose="020B0609020204030204" pitchFamily="49" charset="0"/>
                <a:cs typeface="Consolas" panose="020B0609020204030204" pitchFamily="49" charset="0"/>
              </a:rPr>
              <a:t>	//  Shift larger values to the right</a:t>
            </a:r>
          </a:p>
          <a:p>
            <a:pPr marL="0" indent="0">
              <a:buNone/>
            </a:pPr>
            <a:r>
              <a:rPr lang="en-US" altLang="en-US" sz="2000" dirty="0">
                <a:latin typeface="Consolas" panose="020B0609020204030204" pitchFamily="49" charset="0"/>
                <a:cs typeface="Consolas" panose="020B0609020204030204" pitchFamily="49" charset="0"/>
              </a:rPr>
              <a:t>	WHILE  (position &gt; 0 AND key &lt; A[position-1]) </a:t>
            </a:r>
          </a:p>
          <a:p>
            <a:pPr marL="0" indent="0">
              <a:buNone/>
            </a:pPr>
            <a:r>
              <a:rPr lang="en-US" altLang="en-US" sz="2000" dirty="0">
                <a:latin typeface="Consolas" panose="020B0609020204030204" pitchFamily="49" charset="0"/>
                <a:cs typeface="Consolas" panose="020B0609020204030204" pitchFamily="49" charset="0"/>
              </a:rPr>
              <a:t>	         A</a:t>
            </a:r>
            <a:r>
              <a:rPr lang="fr-FR" altLang="en-US" sz="2000" dirty="0">
                <a:latin typeface="Consolas" panose="020B0609020204030204" pitchFamily="49" charset="0"/>
                <a:cs typeface="Consolas" panose="020B0609020204030204" pitchFamily="49" charset="0"/>
              </a:rPr>
              <a:t>[position] = A[position - 1]</a:t>
            </a:r>
          </a:p>
          <a:p>
            <a:pPr marL="0" indent="0">
              <a:buNone/>
            </a:pPr>
            <a:r>
              <a:rPr lang="en-US" altLang="en-US" sz="2000" dirty="0">
                <a:latin typeface="Consolas" panose="020B0609020204030204" pitchFamily="49" charset="0"/>
                <a:cs typeface="Consolas" panose="020B0609020204030204" pitchFamily="49" charset="0"/>
              </a:rPr>
              <a:t>	         position = position -1</a:t>
            </a:r>
          </a:p>
          <a:p>
            <a:pPr marL="0" indent="0">
              <a:buNone/>
            </a:pPr>
            <a:r>
              <a:rPr lang="en-US" altLang="en-US" sz="2000" dirty="0">
                <a:latin typeface="Consolas" panose="020B0609020204030204" pitchFamily="49" charset="0"/>
                <a:cs typeface="Consolas" panose="020B0609020204030204" pitchFamily="49" charset="0"/>
              </a:rPr>
              <a:t>	ENDWHILE	</a:t>
            </a:r>
          </a:p>
          <a:p>
            <a:pPr marL="0" indent="0">
              <a:buNone/>
            </a:pPr>
            <a:r>
              <a:rPr lang="en-US" altLang="en-US" sz="2000" dirty="0">
                <a:latin typeface="Consolas" panose="020B0609020204030204" pitchFamily="49" charset="0"/>
                <a:cs typeface="Consolas" panose="020B0609020204030204" pitchFamily="49" charset="0"/>
              </a:rPr>
              <a:t>	list [position] = key</a:t>
            </a:r>
          </a:p>
          <a:p>
            <a:pPr marL="0" indent="0">
              <a:buNone/>
            </a:pPr>
            <a:r>
              <a:rPr lang="en-US" altLang="en-US" sz="2000" dirty="0">
                <a:latin typeface="Consolas" panose="020B0609020204030204" pitchFamily="49" charset="0"/>
                <a:cs typeface="Consolas" panose="020B0609020204030204" pitchFamily="49" charset="0"/>
              </a:rPr>
              <a:t>ENDFOR</a:t>
            </a:r>
          </a:p>
          <a:p>
            <a:pPr marL="0" indent="0">
              <a:lnSpc>
                <a:spcPct val="120000"/>
              </a:lnSpc>
              <a:spcBef>
                <a:spcPts val="0"/>
              </a:spcBef>
              <a:buNone/>
            </a:pPr>
            <a:r>
              <a:rPr lang="en-US" altLang="en-US" sz="1600" dirty="0">
                <a:latin typeface="Consolas" panose="020B0609020204030204" pitchFamily="49" charset="0"/>
                <a:cs typeface="Consolas" panose="020B0609020204030204" pitchFamily="49" charset="0"/>
              </a:rPr>
              <a:t>//Insertion sort works by inserting the next value to sort (it starts with the 2</a:t>
            </a:r>
            <a:r>
              <a:rPr lang="en-US" altLang="en-US" sz="1600" baseline="30000" dirty="0">
                <a:latin typeface="Consolas" panose="020B0609020204030204" pitchFamily="49" charset="0"/>
                <a:cs typeface="Consolas" panose="020B0609020204030204" pitchFamily="49" charset="0"/>
              </a:rPr>
              <a:t>nd</a:t>
            </a:r>
            <a:r>
              <a:rPr lang="en-US" altLang="en-US" sz="1600" dirty="0">
                <a:latin typeface="Consolas" panose="020B0609020204030204" pitchFamily="49" charset="0"/>
                <a:cs typeface="Consolas" panose="020B0609020204030204" pitchFamily="49" charset="0"/>
              </a:rPr>
              <a:t> element) into its place. This creates a Sorted set (left side of array) and an Unsorted set, as each element is placed the Sorted set grows, and the Unsorted set shrinks.</a:t>
            </a:r>
          </a:p>
          <a:p>
            <a:pPr marL="0" indent="0">
              <a:buNone/>
            </a:pPr>
            <a:endParaRPr lang="en-US" altLang="en-US" sz="1400" b="1" dirty="0">
              <a:latin typeface="Consolas" panose="020B0609020204030204" pitchFamily="49" charset="0"/>
              <a:cs typeface="Consolas" panose="020B0609020204030204" pitchFamily="49" charset="0"/>
            </a:endParaRPr>
          </a:p>
        </p:txBody>
      </p:sp>
      <p:sp>
        <p:nvSpPr>
          <p:cNvPr id="4" name="Rectangle 3" title="Pseudo code logo"/>
          <p:cNvSpPr/>
          <p:nvPr/>
        </p:nvSpPr>
        <p:spPr>
          <a:xfrm>
            <a:off x="7728439" y="809962"/>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2272157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Pseudocode Skeleton</a:t>
            </a:r>
          </a:p>
        </p:txBody>
      </p:sp>
      <p:sp>
        <p:nvSpPr>
          <p:cNvPr id="3" name="Content Placeholder 2"/>
          <p:cNvSpPr>
            <a:spLocks noGrp="1"/>
          </p:cNvSpPr>
          <p:nvPr>
            <p:ph idx="1"/>
          </p:nvPr>
        </p:nvSpPr>
        <p:spPr>
          <a:xfrm>
            <a:off x="628650" y="1825625"/>
            <a:ext cx="7886700" cy="3564060"/>
          </a:xfrm>
        </p:spPr>
        <p:txBody>
          <a:bodyPr/>
          <a:lstStyle/>
          <a:p>
            <a:pPr marL="0" indent="0">
              <a:buNone/>
            </a:pPr>
            <a:r>
              <a:rPr lang="en-US" altLang="en-US" dirty="0">
                <a:latin typeface="Consolas" panose="020B0609020204030204" pitchFamily="49" charset="0"/>
                <a:ea typeface="Consolas" panose="020B0609020204030204" pitchFamily="49" charset="0"/>
                <a:cs typeface="Consolas" panose="020B0609020204030204" pitchFamily="49" charset="0"/>
              </a:rPr>
              <a:t>BEGIN MAIN</a:t>
            </a:r>
          </a:p>
          <a:p>
            <a:pPr marL="0" indent="0">
              <a:buNone/>
            </a:pPr>
            <a:endParaRPr lang="en-US" altLang="en-US" dirty="0">
              <a:latin typeface="Consolas" panose="020B0609020204030204" pitchFamily="49" charset="0"/>
              <a:ea typeface="Consolas" panose="020B0609020204030204" pitchFamily="49" charset="0"/>
              <a:cs typeface="Consolas" panose="020B0609020204030204" pitchFamily="49" charset="0"/>
            </a:endParaRPr>
          </a:p>
          <a:p>
            <a:pPr marL="0" indent="0">
              <a:buNone/>
            </a:pPr>
            <a:r>
              <a:rPr lang="en-US" altLang="en-US" dirty="0">
                <a:latin typeface="Consolas" panose="020B0609020204030204" pitchFamily="49" charset="0"/>
                <a:ea typeface="Consolas" panose="020B0609020204030204" pitchFamily="49" charset="0"/>
                <a:cs typeface="Consolas" panose="020B0609020204030204" pitchFamily="49" charset="0"/>
              </a:rPr>
              <a:t>END MAIN</a:t>
            </a:r>
          </a:p>
          <a:p>
            <a:pPr marL="0" indent="0">
              <a:buNone/>
            </a:pPr>
            <a:endParaRPr lang="en-US" altLang="en-US" dirty="0">
              <a:latin typeface="Consolas" panose="020B0609020204030204" pitchFamily="49" charset="0"/>
              <a:ea typeface="Consolas" panose="020B0609020204030204" pitchFamily="49" charset="0"/>
              <a:cs typeface="Consolas" panose="020B0609020204030204" pitchFamily="49" charset="0"/>
            </a:endParaRPr>
          </a:p>
          <a:p>
            <a:r>
              <a:rPr lang="en-US" altLang="en-US" dirty="0"/>
              <a:t>Note: every time you BEGIN something, you must END it!</a:t>
            </a:r>
          </a:p>
          <a:p>
            <a:r>
              <a:rPr lang="en-US" altLang="en-US" dirty="0"/>
              <a:t>Write them as pairs!</a:t>
            </a:r>
          </a:p>
          <a:p>
            <a:pPr marL="0" indent="0">
              <a:buNone/>
            </a:pPr>
            <a:endParaRPr lang="en-US" altLang="en-US" dirty="0">
              <a:latin typeface="Consolas" panose="020B0609020204030204" pitchFamily="49" charset="0"/>
              <a:ea typeface="Consolas" panose="020B0609020204030204" pitchFamily="49" charset="0"/>
              <a:cs typeface="Consolas" panose="020B0609020204030204" pitchFamily="49" charset="0"/>
            </a:endParaRPr>
          </a:p>
          <a:p>
            <a:pPr marL="0" indent="0">
              <a:buNone/>
            </a:pPr>
            <a:endParaRPr lang="en-US" altLang="en-US" dirty="0">
              <a:latin typeface="Consolas" panose="020B0609020204030204" pitchFamily="49" charset="0"/>
              <a:ea typeface="Consolas" panose="020B0609020204030204" pitchFamily="49" charset="0"/>
              <a:cs typeface="Consolas" panose="020B0609020204030204" pitchFamily="49" charset="0"/>
            </a:endParaRPr>
          </a:p>
        </p:txBody>
      </p:sp>
      <p:sp>
        <p:nvSpPr>
          <p:cNvPr id="4" name="Rectangle 3" title="Pseudo code logo"/>
          <p:cNvSpPr/>
          <p:nvPr/>
        </p:nvSpPr>
        <p:spPr>
          <a:xfrm>
            <a:off x="7543800" y="211063"/>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17967956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Module 5 - 2D Arrays</a:t>
            </a:r>
          </a:p>
        </p:txBody>
      </p:sp>
      <p:sp>
        <p:nvSpPr>
          <p:cNvPr id="3" name="Content Placeholder 2"/>
          <p:cNvSpPr>
            <a:spLocks noGrp="1"/>
          </p:cNvSpPr>
          <p:nvPr>
            <p:ph idx="1"/>
          </p:nvPr>
        </p:nvSpPr>
        <p:spPr>
          <a:xfrm>
            <a:off x="628650" y="1825625"/>
            <a:ext cx="7886700" cy="3564060"/>
          </a:xfrm>
        </p:spPr>
        <p:txBody>
          <a:bodyPr/>
          <a:lstStyle/>
          <a:p>
            <a:pPr marL="0" indent="0" defTabSz="454923">
              <a:buNone/>
              <a:defRPr/>
            </a:pPr>
            <a:r>
              <a:rPr lang="en-US" altLang="en-US" sz="2400" dirty="0"/>
              <a:t>Complex Data Type that:</a:t>
            </a:r>
          </a:p>
          <a:p>
            <a:pPr marL="341192" indent="-341192" defTabSz="454923">
              <a:buFont typeface="Arial"/>
              <a:buChar char="•"/>
              <a:defRPr/>
            </a:pPr>
            <a:r>
              <a:rPr lang="en-US" altLang="en-US" sz="2400" dirty="0"/>
              <a:t>Holds several values </a:t>
            </a:r>
            <a:r>
              <a:rPr lang="en-US" altLang="en-US" sz="2400" i="1" dirty="0"/>
              <a:t>of the same type</a:t>
            </a:r>
            <a:r>
              <a:rPr lang="en-US" altLang="en-US" sz="2400" dirty="0"/>
              <a:t> </a:t>
            </a:r>
          </a:p>
          <a:p>
            <a:pPr marL="341192" indent="-341192" defTabSz="454923">
              <a:buFont typeface="Arial"/>
              <a:buChar char="•"/>
              <a:defRPr/>
            </a:pPr>
            <a:r>
              <a:rPr lang="en-US" altLang="en-US" sz="2400" dirty="0"/>
              <a:t>Allows instant access by specifying a index number using brackets [][] or [ , ](remember to start at 0)</a:t>
            </a:r>
          </a:p>
          <a:p>
            <a:pPr marL="341192" indent="-341192" defTabSz="454923">
              <a:buFont typeface="Arial"/>
              <a:buChar char="•"/>
              <a:defRPr/>
            </a:pPr>
            <a:r>
              <a:rPr lang="en-US" altLang="en-US" sz="2400" dirty="0"/>
              <a:t>Is linear</a:t>
            </a:r>
          </a:p>
          <a:p>
            <a:pPr marL="341192" indent="-341192" defTabSz="454923">
              <a:buFont typeface="Arial"/>
              <a:buChar char="•"/>
              <a:defRPr/>
            </a:pPr>
            <a:r>
              <a:rPr lang="en-US" altLang="en-US" sz="2400" dirty="0"/>
              <a:t>Is static</a:t>
            </a:r>
          </a:p>
          <a:p>
            <a:pPr marL="0" indent="0">
              <a:buNone/>
            </a:pPr>
            <a:endParaRPr lang="en-US" dirty="0">
              <a:latin typeface="Consolas" charset="0"/>
              <a:ea typeface="Consolas" charset="0"/>
              <a:cs typeface="Consolas" charset="0"/>
            </a:endParaRPr>
          </a:p>
        </p:txBody>
      </p:sp>
      <p:sp>
        <p:nvSpPr>
          <p:cNvPr id="4" name="Rectangle 3" title="Pseudo code logo"/>
          <p:cNvSpPr/>
          <p:nvPr/>
        </p:nvSpPr>
        <p:spPr>
          <a:xfrm>
            <a:off x="7728439" y="809962"/>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24197061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2D Arrays - Creation</a:t>
            </a:r>
          </a:p>
        </p:txBody>
      </p:sp>
      <p:sp>
        <p:nvSpPr>
          <p:cNvPr id="3" name="Content Placeholder 2"/>
          <p:cNvSpPr>
            <a:spLocks noGrp="1"/>
          </p:cNvSpPr>
          <p:nvPr>
            <p:ph idx="1"/>
          </p:nvPr>
        </p:nvSpPr>
        <p:spPr>
          <a:xfrm>
            <a:off x="628650" y="1825625"/>
            <a:ext cx="7886700" cy="3564060"/>
          </a:xfrm>
        </p:spPr>
        <p:txBody>
          <a:bodyPr/>
          <a:lstStyle/>
          <a:p>
            <a:pPr>
              <a:buFontTx/>
              <a:buNone/>
            </a:pPr>
            <a:r>
              <a:rPr lang="en-US" altLang="en-US" dirty="0">
                <a:latin typeface="Consolas" charset="0"/>
                <a:ea typeface="Consolas" charset="0"/>
                <a:cs typeface="Consolas" charset="0"/>
              </a:rPr>
              <a:t>BEGIN MAIN</a:t>
            </a:r>
          </a:p>
          <a:p>
            <a:pPr>
              <a:buFontTx/>
              <a:buNone/>
            </a:pPr>
            <a:r>
              <a:rPr lang="en-US" altLang="en-US" dirty="0">
                <a:latin typeface="Consolas" charset="0"/>
                <a:ea typeface="Consolas" charset="0"/>
                <a:cs typeface="Consolas" charset="0"/>
              </a:rPr>
              <a:t>	CREATE INTEGER Stops[5][5]</a:t>
            </a:r>
          </a:p>
          <a:p>
            <a:pPr>
              <a:buFontTx/>
              <a:buNone/>
            </a:pPr>
            <a:r>
              <a:rPr lang="en-US" altLang="en-US" dirty="0">
                <a:latin typeface="Consolas" charset="0"/>
                <a:ea typeface="Consolas" charset="0"/>
                <a:cs typeface="Consolas" charset="0"/>
              </a:rPr>
              <a:t>END MAIN</a:t>
            </a:r>
          </a:p>
          <a:p>
            <a:pPr marL="0" indent="0">
              <a:buNone/>
            </a:pPr>
            <a:r>
              <a:rPr lang="en-US" dirty="0">
                <a:latin typeface="Consolas" charset="0"/>
                <a:ea typeface="Consolas" charset="0"/>
                <a:cs typeface="Consolas" charset="0"/>
              </a:rPr>
              <a:t>//Willy Wonka elevator that can go 8 directions</a:t>
            </a:r>
          </a:p>
        </p:txBody>
      </p:sp>
      <p:sp>
        <p:nvSpPr>
          <p:cNvPr id="4" name="Rectangle 3" title="Pseudo code logo"/>
          <p:cNvSpPr/>
          <p:nvPr/>
        </p:nvSpPr>
        <p:spPr>
          <a:xfrm>
            <a:off x="7728439" y="809962"/>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18390470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2D Arrays - Iteration</a:t>
            </a:r>
          </a:p>
        </p:txBody>
      </p:sp>
      <p:sp>
        <p:nvSpPr>
          <p:cNvPr id="3" name="Content Placeholder 2"/>
          <p:cNvSpPr>
            <a:spLocks noGrp="1"/>
          </p:cNvSpPr>
          <p:nvPr>
            <p:ph idx="1"/>
          </p:nvPr>
        </p:nvSpPr>
        <p:spPr>
          <a:xfrm>
            <a:off x="628650" y="1825625"/>
            <a:ext cx="7886700" cy="3772742"/>
          </a:xfrm>
        </p:spPr>
        <p:txBody>
          <a:bodyPr/>
          <a:lstStyle/>
          <a:p>
            <a:pPr marL="0" indent="0">
              <a:buNone/>
            </a:pPr>
            <a:r>
              <a:rPr lang="en-US" dirty="0">
                <a:latin typeface="Consolas" charset="0"/>
                <a:ea typeface="Consolas" charset="0"/>
                <a:cs typeface="Consolas" charset="0"/>
              </a:rPr>
              <a:t>Use nested loops to iterate through a 2D array</a:t>
            </a:r>
          </a:p>
          <a:p>
            <a:pPr>
              <a:buFontTx/>
              <a:buNone/>
            </a:pPr>
            <a:r>
              <a:rPr lang="en-US" altLang="en-US" dirty="0">
                <a:latin typeface="Consolas" charset="0"/>
                <a:ea typeface="Consolas" charset="0"/>
                <a:cs typeface="Consolas" charset="0"/>
              </a:rPr>
              <a:t>FOR each r in ROW from 0 to 4 by 1</a:t>
            </a:r>
          </a:p>
          <a:p>
            <a:pPr>
              <a:buFontTx/>
              <a:buNone/>
            </a:pPr>
            <a:r>
              <a:rPr lang="en-US" altLang="en-US" dirty="0">
                <a:latin typeface="Consolas" charset="0"/>
                <a:ea typeface="Consolas" charset="0"/>
                <a:cs typeface="Consolas" charset="0"/>
              </a:rPr>
              <a:t>	FOR each c in COLUMNS from 0 to 4 by 1</a:t>
            </a:r>
          </a:p>
          <a:p>
            <a:pPr>
              <a:buFontTx/>
              <a:buNone/>
            </a:pPr>
            <a:r>
              <a:rPr lang="en-US" altLang="en-US" dirty="0">
                <a:latin typeface="Consolas" charset="0"/>
                <a:ea typeface="Consolas" charset="0"/>
                <a:cs typeface="Consolas" charset="0"/>
              </a:rPr>
              <a:t>		PRINTLINE(“Next Stop is: “ + Stops[r][c])</a:t>
            </a:r>
          </a:p>
          <a:p>
            <a:pPr>
              <a:buFontTx/>
              <a:buNone/>
            </a:pPr>
            <a:r>
              <a:rPr lang="en-US" altLang="en-US" dirty="0">
                <a:latin typeface="Consolas" charset="0"/>
                <a:ea typeface="Consolas" charset="0"/>
                <a:cs typeface="Consolas" charset="0"/>
              </a:rPr>
              <a:t>	END FOR</a:t>
            </a:r>
          </a:p>
          <a:p>
            <a:pPr>
              <a:buFontTx/>
              <a:buNone/>
            </a:pPr>
            <a:r>
              <a:rPr lang="en-US" altLang="en-US" dirty="0">
                <a:latin typeface="Consolas" charset="0"/>
                <a:ea typeface="Consolas" charset="0"/>
                <a:cs typeface="Consolas" charset="0"/>
              </a:rPr>
              <a:t>END FOR</a:t>
            </a:r>
          </a:p>
          <a:p>
            <a:pPr>
              <a:buFontTx/>
              <a:buNone/>
            </a:pPr>
            <a:endParaRPr lang="en-US" altLang="en-US" dirty="0">
              <a:latin typeface="Consolas" charset="0"/>
              <a:ea typeface="Consolas" charset="0"/>
              <a:cs typeface="Consolas" charset="0"/>
            </a:endParaRPr>
          </a:p>
          <a:p>
            <a:pPr marL="0" indent="0">
              <a:buNone/>
            </a:pPr>
            <a:endParaRPr lang="en-US" dirty="0">
              <a:latin typeface="Consolas" charset="0"/>
              <a:ea typeface="Consolas" charset="0"/>
              <a:cs typeface="Consolas" charset="0"/>
            </a:endParaRPr>
          </a:p>
        </p:txBody>
      </p:sp>
      <p:sp>
        <p:nvSpPr>
          <p:cNvPr id="4" name="Rectangle 3" title="Pseudo code logo"/>
          <p:cNvSpPr/>
          <p:nvPr/>
        </p:nvSpPr>
        <p:spPr>
          <a:xfrm>
            <a:off x="7728439" y="809962"/>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26017305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2D Arrays – In-class Exercise</a:t>
            </a:r>
          </a:p>
        </p:txBody>
      </p:sp>
      <p:sp>
        <p:nvSpPr>
          <p:cNvPr id="3" name="Content Placeholder 2"/>
          <p:cNvSpPr>
            <a:spLocks noGrp="1"/>
          </p:cNvSpPr>
          <p:nvPr>
            <p:ph idx="1"/>
          </p:nvPr>
        </p:nvSpPr>
        <p:spPr>
          <a:xfrm>
            <a:off x="628650" y="1194318"/>
            <a:ext cx="7886700" cy="4590662"/>
          </a:xfrm>
        </p:spPr>
        <p:txBody>
          <a:bodyPr/>
          <a:lstStyle/>
          <a:p>
            <a:pPr>
              <a:buNone/>
            </a:pPr>
            <a:r>
              <a:rPr lang="en-US" altLang="en-US" sz="2400" dirty="0">
                <a:latin typeface="Consolas" charset="0"/>
                <a:ea typeface="Consolas" charset="0"/>
                <a:cs typeface="Consolas" charset="0"/>
              </a:rPr>
              <a:t>You have been asked to help a small movie theater revise the program to track the ticket prices for the 100 seats in the theater for an upcoming blockbuster movie.</a:t>
            </a:r>
          </a:p>
          <a:p>
            <a:pPr>
              <a:buFontTx/>
              <a:buNone/>
            </a:pPr>
            <a:r>
              <a:rPr lang="en-US" altLang="en-US" sz="2400" dirty="0">
                <a:latin typeface="Consolas" charset="0"/>
                <a:ea typeface="Consolas" charset="0"/>
                <a:cs typeface="Consolas" charset="0"/>
              </a:rPr>
              <a:t>Declare a 2D array that can hold 100 prices.</a:t>
            </a:r>
          </a:p>
          <a:p>
            <a:pPr>
              <a:buFontTx/>
              <a:buNone/>
            </a:pPr>
            <a:endParaRPr lang="en-US" altLang="en-US" sz="2400" dirty="0">
              <a:latin typeface="Consolas" charset="0"/>
              <a:ea typeface="Consolas" charset="0"/>
              <a:cs typeface="Consolas" charset="0"/>
            </a:endParaRPr>
          </a:p>
          <a:p>
            <a:pPr>
              <a:buNone/>
            </a:pPr>
            <a:r>
              <a:rPr lang="en-US" altLang="en-US" sz="2400" dirty="0">
                <a:latin typeface="Consolas" charset="0"/>
                <a:ea typeface="Consolas" charset="0"/>
                <a:cs typeface="Consolas" charset="0"/>
              </a:rPr>
              <a:t>Fill the rows one and two with $10</a:t>
            </a:r>
          </a:p>
          <a:p>
            <a:pPr>
              <a:buNone/>
            </a:pPr>
            <a:r>
              <a:rPr lang="en-US" altLang="en-US" sz="2400" dirty="0">
                <a:latin typeface="Consolas" charset="0"/>
                <a:ea typeface="Consolas" charset="0"/>
                <a:cs typeface="Consolas" charset="0"/>
              </a:rPr>
              <a:t>Fill rows three and four with $20</a:t>
            </a:r>
          </a:p>
          <a:p>
            <a:pPr>
              <a:buNone/>
            </a:pPr>
            <a:r>
              <a:rPr lang="en-US" altLang="en-US" sz="2400" dirty="0">
                <a:latin typeface="Consolas" charset="0"/>
                <a:ea typeface="Consolas" charset="0"/>
                <a:cs typeface="Consolas" charset="0"/>
              </a:rPr>
              <a:t>Fill rows five and six with $30</a:t>
            </a:r>
          </a:p>
          <a:p>
            <a:pPr>
              <a:buNone/>
            </a:pPr>
            <a:r>
              <a:rPr lang="en-US" altLang="en-US" sz="2400" dirty="0">
                <a:latin typeface="Consolas" charset="0"/>
                <a:ea typeface="Consolas" charset="0"/>
                <a:cs typeface="Consolas" charset="0"/>
              </a:rPr>
              <a:t>Fill row seven and eight with $40</a:t>
            </a:r>
          </a:p>
          <a:p>
            <a:pPr>
              <a:buNone/>
            </a:pPr>
            <a:r>
              <a:rPr lang="en-US" altLang="en-US" sz="2400" dirty="0">
                <a:latin typeface="Consolas" charset="0"/>
                <a:ea typeface="Consolas" charset="0"/>
                <a:cs typeface="Consolas" charset="0"/>
              </a:rPr>
              <a:t>Fill the rows nine and ten with $50</a:t>
            </a:r>
          </a:p>
          <a:p>
            <a:pPr>
              <a:buNone/>
            </a:pPr>
            <a:endParaRPr lang="en-US" altLang="en-US" sz="2400" dirty="0">
              <a:latin typeface="Consolas" charset="0"/>
              <a:ea typeface="Consolas" charset="0"/>
              <a:cs typeface="Consolas" charset="0"/>
            </a:endParaRPr>
          </a:p>
          <a:p>
            <a:pPr>
              <a:buNone/>
            </a:pPr>
            <a:endParaRPr lang="en-US" altLang="en-US" sz="2400" dirty="0">
              <a:latin typeface="Consolas" charset="0"/>
              <a:ea typeface="Consolas" charset="0"/>
              <a:cs typeface="Consolas" charset="0"/>
            </a:endParaRPr>
          </a:p>
          <a:p>
            <a:pPr>
              <a:buFontTx/>
              <a:buNone/>
            </a:pPr>
            <a:endParaRPr lang="en-US" altLang="en-US" sz="2400" dirty="0">
              <a:latin typeface="Consolas" charset="0"/>
              <a:ea typeface="Consolas" charset="0"/>
              <a:cs typeface="Consolas" charset="0"/>
            </a:endParaRPr>
          </a:p>
          <a:p>
            <a:pPr marL="0" indent="0">
              <a:buNone/>
            </a:pP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9219610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2D Arrays – In-class Exercise</a:t>
            </a:r>
          </a:p>
        </p:txBody>
      </p:sp>
      <p:sp>
        <p:nvSpPr>
          <p:cNvPr id="3" name="Content Placeholder 2"/>
          <p:cNvSpPr>
            <a:spLocks noGrp="1"/>
          </p:cNvSpPr>
          <p:nvPr>
            <p:ph idx="1"/>
          </p:nvPr>
        </p:nvSpPr>
        <p:spPr>
          <a:xfrm>
            <a:off x="628650" y="1194318"/>
            <a:ext cx="7886700" cy="4590662"/>
          </a:xfrm>
        </p:spPr>
        <p:txBody>
          <a:bodyPr/>
          <a:lstStyle/>
          <a:p>
            <a:pPr marL="0" indent="0">
              <a:buNone/>
            </a:pPr>
            <a:r>
              <a:rPr lang="en-US" sz="1100" dirty="0"/>
              <a:t>BEGIN MAIN</a:t>
            </a:r>
          </a:p>
          <a:p>
            <a:pPr marL="0" indent="0">
              <a:buNone/>
            </a:pPr>
            <a:r>
              <a:rPr lang="en-US" sz="1100" dirty="0"/>
              <a:t>CREATE INTEGERS Seats[10][10]</a:t>
            </a:r>
          </a:p>
          <a:p>
            <a:pPr marL="0" indent="0">
              <a:buNone/>
            </a:pPr>
            <a:r>
              <a:rPr lang="en-US" sz="1100" dirty="0"/>
              <a:t> FOR R in ROWS from 0 to (length </a:t>
            </a:r>
            <a:r>
              <a:rPr lang="en-US" sz="1100"/>
              <a:t>of ROWS </a:t>
            </a:r>
            <a:r>
              <a:rPr lang="en-US" sz="1100" dirty="0"/>
              <a:t>- 1) by 1</a:t>
            </a:r>
          </a:p>
          <a:p>
            <a:pPr marL="0" indent="0">
              <a:buNone/>
            </a:pPr>
            <a:r>
              <a:rPr lang="en-US" sz="1100" dirty="0"/>
              <a:t>	FOR C in COLS from 0 to (length of COLS - 1) by 1</a:t>
            </a:r>
          </a:p>
          <a:p>
            <a:pPr marL="0" indent="0">
              <a:buNone/>
            </a:pPr>
            <a:r>
              <a:rPr lang="en-US" sz="1100" dirty="0"/>
              <a:t>	IF (R == 0 OR 1)</a:t>
            </a:r>
          </a:p>
          <a:p>
            <a:pPr marL="0" indent="0">
              <a:buNone/>
            </a:pPr>
            <a:r>
              <a:rPr lang="en-US" sz="1100" dirty="0"/>
              <a:t>		Seats[R][C] = 10</a:t>
            </a:r>
          </a:p>
          <a:p>
            <a:pPr marL="0" indent="0">
              <a:buNone/>
            </a:pPr>
            <a:r>
              <a:rPr lang="en-US" sz="1100" dirty="0"/>
              <a:t>	ELSE IF (R == 2 OR 3)</a:t>
            </a:r>
          </a:p>
          <a:p>
            <a:pPr marL="0" indent="0">
              <a:buNone/>
            </a:pPr>
            <a:r>
              <a:rPr lang="en-US" sz="1100" dirty="0"/>
              <a:t>		Seats[R][C] = 20</a:t>
            </a:r>
          </a:p>
          <a:p>
            <a:pPr marL="0" indent="0">
              <a:buNone/>
            </a:pPr>
            <a:r>
              <a:rPr lang="en-US" sz="1100" dirty="0"/>
              <a:t>	ELSE IF (R == 4 OR 5)</a:t>
            </a:r>
          </a:p>
          <a:p>
            <a:pPr marL="0" indent="0">
              <a:buNone/>
            </a:pPr>
            <a:r>
              <a:rPr lang="en-US" sz="1100" dirty="0"/>
              <a:t>		Seats[R][C] = 30</a:t>
            </a:r>
          </a:p>
          <a:p>
            <a:pPr marL="0" indent="0">
              <a:buNone/>
            </a:pPr>
            <a:r>
              <a:rPr lang="en-US" sz="1100" dirty="0"/>
              <a:t>	ELSE IF (R == 6 OR 7)</a:t>
            </a:r>
          </a:p>
          <a:p>
            <a:pPr marL="0" indent="0">
              <a:buNone/>
            </a:pPr>
            <a:r>
              <a:rPr lang="en-US" sz="1100" dirty="0"/>
              <a:t>		Seats[R][C] = 40</a:t>
            </a:r>
          </a:p>
          <a:p>
            <a:pPr marL="0" indent="0">
              <a:buNone/>
            </a:pPr>
            <a:r>
              <a:rPr lang="en-US" sz="1100" dirty="0"/>
              <a:t>	ELSE </a:t>
            </a:r>
          </a:p>
          <a:p>
            <a:pPr marL="0" indent="0">
              <a:buNone/>
            </a:pPr>
            <a:r>
              <a:rPr lang="en-US" sz="1100" dirty="0"/>
              <a:t>		Seats[R][C] = 50</a:t>
            </a:r>
          </a:p>
          <a:p>
            <a:pPr marL="0" indent="0">
              <a:buNone/>
            </a:pPr>
            <a:r>
              <a:rPr lang="en-US" sz="1100" dirty="0"/>
              <a:t> 	END FOR</a:t>
            </a:r>
          </a:p>
          <a:p>
            <a:pPr marL="0" indent="0">
              <a:buNone/>
            </a:pPr>
            <a:r>
              <a:rPr lang="en-US" sz="1100" dirty="0"/>
              <a:t>END FOR</a:t>
            </a:r>
          </a:p>
          <a:p>
            <a:pPr marL="0" indent="0">
              <a:buNone/>
            </a:pPr>
            <a:r>
              <a:rPr lang="en-US" sz="1100" dirty="0"/>
              <a:t>END MAIN</a:t>
            </a:r>
          </a:p>
        </p:txBody>
      </p:sp>
    </p:spTree>
    <p:extLst>
      <p:ext uri="{BB962C8B-B14F-4D97-AF65-F5344CB8AC3E}">
        <p14:creationId xmlns:p14="http://schemas.microsoft.com/office/powerpoint/2010/main" val="42805589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In-class Exercise – Searching 2D</a:t>
            </a:r>
          </a:p>
        </p:txBody>
      </p:sp>
      <p:sp>
        <p:nvSpPr>
          <p:cNvPr id="3" name="Content Placeholder 2"/>
          <p:cNvSpPr>
            <a:spLocks noGrp="1"/>
          </p:cNvSpPr>
          <p:nvPr>
            <p:ph idx="1"/>
          </p:nvPr>
        </p:nvSpPr>
        <p:spPr>
          <a:xfrm>
            <a:off x="628650" y="1194318"/>
            <a:ext cx="7886700" cy="4590662"/>
          </a:xfrm>
        </p:spPr>
        <p:txBody>
          <a:bodyPr/>
          <a:lstStyle/>
          <a:p>
            <a:pPr>
              <a:buNone/>
            </a:pPr>
            <a:endParaRPr lang="en-US" altLang="en-US" sz="2400" dirty="0">
              <a:latin typeface="Consolas" charset="0"/>
              <a:ea typeface="Consolas" charset="0"/>
              <a:cs typeface="Consolas" charset="0"/>
            </a:endParaRPr>
          </a:p>
          <a:p>
            <a:pPr>
              <a:buNone/>
            </a:pPr>
            <a:endParaRPr lang="en-US" altLang="en-US" sz="2400" dirty="0">
              <a:latin typeface="Consolas" charset="0"/>
              <a:ea typeface="Consolas" charset="0"/>
              <a:cs typeface="Consolas" charset="0"/>
            </a:endParaRPr>
          </a:p>
          <a:p>
            <a:pPr>
              <a:buNone/>
            </a:pPr>
            <a:r>
              <a:rPr lang="en-US" altLang="en-US" sz="2400" dirty="0">
                <a:latin typeface="Consolas" charset="0"/>
                <a:ea typeface="Consolas" charset="0"/>
                <a:cs typeface="Consolas" charset="0"/>
              </a:rPr>
              <a:t>The theater has asked you to write a program that allows a user to select a seat from the seating array (2D array).  They would like it to search through the array by price to find the first available seat at that price point.</a:t>
            </a:r>
          </a:p>
          <a:p>
            <a:pPr>
              <a:buNone/>
            </a:pPr>
            <a:r>
              <a:rPr lang="en-US" altLang="en-US" sz="2400" dirty="0">
                <a:latin typeface="Consolas" charset="0"/>
                <a:ea typeface="Consolas" charset="0"/>
                <a:cs typeface="Consolas" charset="0"/>
              </a:rPr>
              <a:t>Hint: Use a linear search since it is a </a:t>
            </a:r>
            <a:r>
              <a:rPr lang="en-US" altLang="en-US" sz="2400">
                <a:latin typeface="Consolas" charset="0"/>
                <a:ea typeface="Consolas" charset="0"/>
                <a:cs typeface="Consolas" charset="0"/>
              </a:rPr>
              <a:t>2D array.</a:t>
            </a:r>
            <a:endParaRPr lang="en-US" altLang="en-US" sz="2400" dirty="0">
              <a:latin typeface="Consolas" charset="0"/>
              <a:ea typeface="Consolas" charset="0"/>
              <a:cs typeface="Consolas" charset="0"/>
            </a:endParaRPr>
          </a:p>
          <a:p>
            <a:pPr>
              <a:buNone/>
            </a:pPr>
            <a:endParaRPr lang="en-US" altLang="en-US" sz="2400" dirty="0">
              <a:latin typeface="Consolas" charset="0"/>
              <a:ea typeface="Consolas" charset="0"/>
              <a:cs typeface="Consolas" charset="0"/>
            </a:endParaRPr>
          </a:p>
          <a:p>
            <a:pPr>
              <a:buNone/>
            </a:pPr>
            <a:endParaRPr lang="en-US" altLang="en-US" sz="2400" dirty="0">
              <a:latin typeface="Consolas" charset="0"/>
              <a:ea typeface="Consolas" charset="0"/>
              <a:cs typeface="Consolas" charset="0"/>
            </a:endParaRPr>
          </a:p>
          <a:p>
            <a:pPr>
              <a:buNone/>
            </a:pPr>
            <a:endParaRPr lang="en-US" altLang="en-US" sz="2400" dirty="0">
              <a:latin typeface="Consolas" charset="0"/>
              <a:ea typeface="Consolas" charset="0"/>
              <a:cs typeface="Consolas" charset="0"/>
            </a:endParaRPr>
          </a:p>
          <a:p>
            <a:pPr>
              <a:buFontTx/>
              <a:buNone/>
            </a:pPr>
            <a:endParaRPr lang="en-US" altLang="en-US" sz="2400" dirty="0">
              <a:latin typeface="Consolas" charset="0"/>
              <a:ea typeface="Consolas" charset="0"/>
              <a:cs typeface="Consolas" charset="0"/>
            </a:endParaRPr>
          </a:p>
          <a:p>
            <a:pPr marL="0" indent="0">
              <a:buNone/>
            </a:pP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5470770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In-class </a:t>
            </a:r>
            <a:r>
              <a:rPr lang="en-US"/>
              <a:t>Exercise – Searching 2D</a:t>
            </a:r>
            <a:endParaRPr lang="en-US" dirty="0"/>
          </a:p>
        </p:txBody>
      </p:sp>
      <p:sp>
        <p:nvSpPr>
          <p:cNvPr id="3" name="Content Placeholder 2"/>
          <p:cNvSpPr>
            <a:spLocks noGrp="1"/>
          </p:cNvSpPr>
          <p:nvPr>
            <p:ph idx="1"/>
          </p:nvPr>
        </p:nvSpPr>
        <p:spPr>
          <a:xfrm>
            <a:off x="628650" y="1194318"/>
            <a:ext cx="7886700" cy="4590662"/>
          </a:xfrm>
        </p:spPr>
        <p:txBody>
          <a:bodyPr/>
          <a:lstStyle/>
          <a:p>
            <a:pPr>
              <a:buNone/>
            </a:pPr>
            <a:endParaRPr lang="en-US" altLang="en-US" sz="1800" dirty="0">
              <a:latin typeface="Consolas" charset="0"/>
              <a:ea typeface="Consolas" charset="0"/>
              <a:cs typeface="Consolas" charset="0"/>
            </a:endParaRPr>
          </a:p>
          <a:p>
            <a:pPr>
              <a:buNone/>
            </a:pPr>
            <a:r>
              <a:rPr lang="en-US" altLang="en-US" sz="1800" dirty="0">
                <a:latin typeface="Consolas" charset="0"/>
                <a:ea typeface="Consolas" charset="0"/>
                <a:cs typeface="Consolas" charset="0"/>
              </a:rPr>
              <a:t>BEGIN METHOD </a:t>
            </a:r>
            <a:r>
              <a:rPr lang="en-US" altLang="en-US" sz="1800" dirty="0" err="1">
                <a:latin typeface="Consolas" charset="0"/>
                <a:ea typeface="Consolas" charset="0"/>
                <a:cs typeface="Consolas" charset="0"/>
              </a:rPr>
              <a:t>findSeat</a:t>
            </a:r>
            <a:r>
              <a:rPr lang="en-US" altLang="en-US" sz="1800" dirty="0">
                <a:latin typeface="Consolas" charset="0"/>
                <a:ea typeface="Consolas" charset="0"/>
                <a:cs typeface="Consolas" charset="0"/>
              </a:rPr>
              <a:t>(CREATE price)</a:t>
            </a:r>
          </a:p>
          <a:p>
            <a:pPr>
              <a:buFontTx/>
              <a:buNone/>
            </a:pPr>
            <a:r>
              <a:rPr lang="en-US" altLang="en-US" sz="1800" dirty="0">
                <a:latin typeface="Consolas" charset="0"/>
                <a:ea typeface="Consolas" charset="0"/>
                <a:cs typeface="Consolas" charset="0"/>
              </a:rPr>
              <a:t>	FOR each row in Seats from 0 to 9 by 1</a:t>
            </a:r>
          </a:p>
          <a:p>
            <a:pPr>
              <a:buNone/>
            </a:pPr>
            <a:r>
              <a:rPr lang="en-US" altLang="en-US" sz="1800" dirty="0">
                <a:latin typeface="Consolas" charset="0"/>
                <a:ea typeface="Consolas" charset="0"/>
                <a:cs typeface="Consolas" charset="0"/>
              </a:rPr>
              <a:t>		FOR each col in Seats from 0 to 9 by 1</a:t>
            </a:r>
          </a:p>
          <a:p>
            <a:pPr>
              <a:buFontTx/>
              <a:buNone/>
            </a:pPr>
            <a:r>
              <a:rPr lang="en-US" altLang="en-US" sz="1800" dirty="0">
                <a:latin typeface="Consolas" charset="0"/>
                <a:ea typeface="Consolas" charset="0"/>
                <a:cs typeface="Consolas" charset="0"/>
              </a:rPr>
              <a:t>			IF (Seats[row][col] == price)</a:t>
            </a:r>
          </a:p>
          <a:p>
            <a:pPr>
              <a:buFontTx/>
              <a:buNone/>
            </a:pPr>
            <a:r>
              <a:rPr lang="en-US" altLang="en-US" sz="1800" dirty="0">
                <a:latin typeface="Consolas" charset="0"/>
                <a:ea typeface="Consolas" charset="0"/>
                <a:cs typeface="Consolas" charset="0"/>
              </a:rPr>
              <a:t>				RETURN ”The seat at “ + [row] + “,” + [col] + “is available for $” + price</a:t>
            </a:r>
          </a:p>
          <a:p>
            <a:pPr>
              <a:buFontTx/>
              <a:buNone/>
            </a:pPr>
            <a:r>
              <a:rPr lang="en-US" altLang="en-US" sz="1800" dirty="0">
                <a:latin typeface="Consolas" charset="0"/>
                <a:ea typeface="Consolas" charset="0"/>
                <a:cs typeface="Consolas" charset="0"/>
              </a:rPr>
              <a:t>			END IF</a:t>
            </a:r>
          </a:p>
          <a:p>
            <a:pPr>
              <a:buFontTx/>
              <a:buNone/>
            </a:pPr>
            <a:r>
              <a:rPr lang="en-US" altLang="en-US" sz="1800" dirty="0">
                <a:latin typeface="Consolas" charset="0"/>
                <a:ea typeface="Consolas" charset="0"/>
                <a:cs typeface="Consolas" charset="0"/>
              </a:rPr>
              <a:t>		END FOR</a:t>
            </a:r>
          </a:p>
          <a:p>
            <a:pPr>
              <a:buFontTx/>
              <a:buNone/>
            </a:pPr>
            <a:r>
              <a:rPr lang="en-US" altLang="en-US" sz="1800" dirty="0">
                <a:latin typeface="Consolas" charset="0"/>
                <a:ea typeface="Consolas" charset="0"/>
                <a:cs typeface="Consolas" charset="0"/>
              </a:rPr>
              <a:t>  END FOR</a:t>
            </a:r>
          </a:p>
          <a:p>
            <a:pPr>
              <a:buNone/>
            </a:pPr>
            <a:r>
              <a:rPr lang="en-US" altLang="en-US" sz="1800" dirty="0">
                <a:latin typeface="Consolas" charset="0"/>
                <a:ea typeface="Consolas" charset="0"/>
                <a:cs typeface="Consolas" charset="0"/>
              </a:rPr>
              <a:t>END METHOD</a:t>
            </a:r>
          </a:p>
          <a:p>
            <a:pPr>
              <a:buNone/>
            </a:pPr>
            <a:endParaRPr lang="en-US" altLang="en-US" sz="1800" dirty="0">
              <a:latin typeface="Consolas" charset="0"/>
              <a:ea typeface="Consolas" charset="0"/>
              <a:cs typeface="Consolas" charset="0"/>
            </a:endParaRPr>
          </a:p>
          <a:p>
            <a:pPr>
              <a:buNone/>
            </a:pPr>
            <a:endParaRPr lang="en-US" altLang="en-US" sz="1800" dirty="0">
              <a:latin typeface="Consolas" charset="0"/>
              <a:ea typeface="Consolas" charset="0"/>
              <a:cs typeface="Consolas" charset="0"/>
            </a:endParaRPr>
          </a:p>
          <a:p>
            <a:pPr>
              <a:buNone/>
            </a:pPr>
            <a:endParaRPr lang="en-US" altLang="en-US" sz="1800" dirty="0">
              <a:latin typeface="Consolas" charset="0"/>
              <a:ea typeface="Consolas" charset="0"/>
              <a:cs typeface="Consolas" charset="0"/>
            </a:endParaRPr>
          </a:p>
          <a:p>
            <a:pPr>
              <a:buFontTx/>
              <a:buNone/>
            </a:pPr>
            <a:endParaRPr lang="en-US" altLang="en-US" sz="1800" dirty="0">
              <a:latin typeface="Consolas" charset="0"/>
              <a:ea typeface="Consolas" charset="0"/>
              <a:cs typeface="Consolas" charset="0"/>
            </a:endParaRPr>
          </a:p>
          <a:p>
            <a:pPr marL="0" indent="0">
              <a:buNone/>
            </a:pPr>
            <a:endParaRPr lang="en-US" sz="2000" dirty="0">
              <a:latin typeface="Consolas" charset="0"/>
              <a:ea typeface="Consolas" charset="0"/>
              <a:cs typeface="Consolas" charset="0"/>
            </a:endParaRPr>
          </a:p>
        </p:txBody>
      </p:sp>
    </p:spTree>
    <p:extLst>
      <p:ext uri="{BB962C8B-B14F-4D97-AF65-F5344CB8AC3E}">
        <p14:creationId xmlns:p14="http://schemas.microsoft.com/office/powerpoint/2010/main" val="33259177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In-class </a:t>
            </a:r>
            <a:r>
              <a:rPr lang="en-US"/>
              <a:t>Exercise – Searching 2D</a:t>
            </a:r>
            <a:endParaRPr lang="en-US" dirty="0"/>
          </a:p>
        </p:txBody>
      </p:sp>
      <p:sp>
        <p:nvSpPr>
          <p:cNvPr id="3" name="Content Placeholder 2"/>
          <p:cNvSpPr>
            <a:spLocks noGrp="1"/>
          </p:cNvSpPr>
          <p:nvPr>
            <p:ph idx="1"/>
          </p:nvPr>
        </p:nvSpPr>
        <p:spPr>
          <a:xfrm>
            <a:off x="628650" y="1194318"/>
            <a:ext cx="7886700" cy="4590662"/>
          </a:xfrm>
        </p:spPr>
        <p:txBody>
          <a:bodyPr/>
          <a:lstStyle/>
          <a:p>
            <a:pPr>
              <a:buNone/>
            </a:pPr>
            <a:endParaRPr lang="en-US" altLang="en-US" sz="1800" dirty="0">
              <a:latin typeface="Consolas" charset="0"/>
              <a:ea typeface="Consolas" charset="0"/>
              <a:cs typeface="Consolas" charset="0"/>
            </a:endParaRPr>
          </a:p>
          <a:p>
            <a:pPr>
              <a:buNone/>
            </a:pPr>
            <a:r>
              <a:rPr lang="en-US" altLang="en-US" sz="1800" dirty="0">
                <a:latin typeface="Consolas" charset="0"/>
                <a:ea typeface="Consolas" charset="0"/>
                <a:cs typeface="Consolas" charset="0"/>
              </a:rPr>
              <a:t>BEGIN MAIN</a:t>
            </a:r>
          </a:p>
          <a:p>
            <a:pPr>
              <a:buNone/>
            </a:pPr>
            <a:r>
              <a:rPr lang="en-US" altLang="en-US" sz="1800" dirty="0">
                <a:latin typeface="Consolas" charset="0"/>
                <a:ea typeface="Consolas" charset="0"/>
                <a:cs typeface="Consolas" charset="0"/>
              </a:rPr>
              <a:t>	CREATE price</a:t>
            </a:r>
          </a:p>
          <a:p>
            <a:pPr>
              <a:buNone/>
            </a:pPr>
            <a:r>
              <a:rPr lang="en-US" altLang="en-US" sz="1800" dirty="0">
                <a:latin typeface="Consolas" charset="0"/>
                <a:ea typeface="Consolas" charset="0"/>
                <a:cs typeface="Consolas" charset="0"/>
              </a:rPr>
              <a:t>	PRINT (“Please enter price for seat: “)</a:t>
            </a:r>
          </a:p>
          <a:p>
            <a:pPr>
              <a:buNone/>
            </a:pPr>
            <a:r>
              <a:rPr lang="en-US" altLang="en-US" sz="1800" dirty="0">
                <a:latin typeface="Consolas" charset="0"/>
                <a:ea typeface="Consolas" charset="0"/>
                <a:cs typeface="Consolas" charset="0"/>
              </a:rPr>
              <a:t>	READ price</a:t>
            </a:r>
          </a:p>
          <a:p>
            <a:pPr>
              <a:buNone/>
            </a:pPr>
            <a:r>
              <a:rPr lang="en-US" altLang="en-US" sz="1800" dirty="0">
                <a:latin typeface="Consolas" charset="0"/>
                <a:ea typeface="Consolas" charset="0"/>
                <a:cs typeface="Consolas" charset="0"/>
              </a:rPr>
              <a:t>	PRINTLINE(</a:t>
            </a:r>
            <a:r>
              <a:rPr lang="en-US" altLang="en-US" sz="1800" dirty="0" err="1">
                <a:latin typeface="Consolas" charset="0"/>
                <a:ea typeface="Consolas" charset="0"/>
                <a:cs typeface="Consolas" charset="0"/>
              </a:rPr>
              <a:t>findSeat</a:t>
            </a:r>
            <a:r>
              <a:rPr lang="en-US" altLang="en-US" sz="1800" dirty="0">
                <a:latin typeface="Consolas" charset="0"/>
                <a:ea typeface="Consolas" charset="0"/>
                <a:cs typeface="Consolas" charset="0"/>
              </a:rPr>
              <a:t>(price))</a:t>
            </a:r>
          </a:p>
          <a:p>
            <a:pPr>
              <a:buNone/>
            </a:pPr>
            <a:r>
              <a:rPr lang="en-US" altLang="en-US" sz="1800" dirty="0">
                <a:latin typeface="Consolas" charset="0"/>
                <a:ea typeface="Consolas" charset="0"/>
                <a:cs typeface="Consolas" charset="0"/>
              </a:rPr>
              <a:t>END MAIN</a:t>
            </a:r>
          </a:p>
          <a:p>
            <a:pPr>
              <a:buNone/>
            </a:pPr>
            <a:endParaRPr lang="en-US" altLang="en-US" sz="1800" dirty="0">
              <a:latin typeface="Consolas" charset="0"/>
              <a:ea typeface="Consolas" charset="0"/>
              <a:cs typeface="Consolas" charset="0"/>
            </a:endParaRPr>
          </a:p>
          <a:p>
            <a:pPr>
              <a:buNone/>
            </a:pPr>
            <a:endParaRPr lang="en-US" altLang="en-US" sz="1800" dirty="0">
              <a:latin typeface="Consolas" charset="0"/>
              <a:ea typeface="Consolas" charset="0"/>
              <a:cs typeface="Consolas" charset="0"/>
            </a:endParaRPr>
          </a:p>
          <a:p>
            <a:pPr>
              <a:buNone/>
            </a:pPr>
            <a:endParaRPr lang="en-US" altLang="en-US" sz="1800" dirty="0">
              <a:latin typeface="Consolas" charset="0"/>
              <a:ea typeface="Consolas" charset="0"/>
              <a:cs typeface="Consolas" charset="0"/>
            </a:endParaRPr>
          </a:p>
          <a:p>
            <a:pPr>
              <a:buFontTx/>
              <a:buNone/>
            </a:pPr>
            <a:endParaRPr lang="en-US" altLang="en-US" sz="1800" dirty="0">
              <a:latin typeface="Consolas" charset="0"/>
              <a:ea typeface="Consolas" charset="0"/>
              <a:cs typeface="Consolas" charset="0"/>
            </a:endParaRPr>
          </a:p>
          <a:p>
            <a:pPr marL="0" indent="0">
              <a:buNone/>
            </a:pPr>
            <a:endParaRPr lang="en-US" sz="2000" dirty="0">
              <a:latin typeface="Consolas" charset="0"/>
              <a:ea typeface="Consolas" charset="0"/>
              <a:cs typeface="Consolas" charset="0"/>
            </a:endParaRPr>
          </a:p>
        </p:txBody>
      </p:sp>
    </p:spTree>
    <p:extLst>
      <p:ext uri="{BB962C8B-B14F-4D97-AF65-F5344CB8AC3E}">
        <p14:creationId xmlns:p14="http://schemas.microsoft.com/office/powerpoint/2010/main" val="38481828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pPr algn="ctr"/>
            <a:r>
              <a:rPr lang="en-US" altLang="en-US" sz="4000" dirty="0">
                <a:solidFill>
                  <a:schemeClr val="tx1">
                    <a:lumMod val="75000"/>
                    <a:lumOff val="25000"/>
                  </a:schemeClr>
                </a:solidFill>
                <a:ea typeface="Arial" charset="0"/>
                <a:cs typeface="Arial" charset="0"/>
              </a:rPr>
              <a:t>End of Review</a:t>
            </a:r>
            <a:endParaRPr lang="en-US" dirty="0"/>
          </a:p>
        </p:txBody>
      </p:sp>
      <p:sp>
        <p:nvSpPr>
          <p:cNvPr id="6" name="Content Placeholder 2"/>
          <p:cNvSpPr txBox="1">
            <a:spLocks/>
          </p:cNvSpPr>
          <p:nvPr/>
        </p:nvSpPr>
        <p:spPr>
          <a:xfrm>
            <a:off x="628649" y="1011116"/>
            <a:ext cx="7886700" cy="503799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altLang="en-US" sz="2400" dirty="0"/>
          </a:p>
        </p:txBody>
      </p:sp>
      <p:sp>
        <p:nvSpPr>
          <p:cNvPr id="3" name="TextBox 2">
            <a:extLst>
              <a:ext uri="{FF2B5EF4-FFF2-40B4-BE49-F238E27FC236}">
                <a16:creationId xmlns:a16="http://schemas.microsoft.com/office/drawing/2014/main" xmlns="" id="{6EAB44E6-C35F-934F-B545-6989B4DBB854}"/>
              </a:ext>
            </a:extLst>
          </p:cNvPr>
          <p:cNvSpPr txBox="1"/>
          <p:nvPr/>
        </p:nvSpPr>
        <p:spPr>
          <a:xfrm>
            <a:off x="2556811" y="2422116"/>
            <a:ext cx="4404048" cy="1107996"/>
          </a:xfrm>
          <a:prstGeom prst="rect">
            <a:avLst/>
          </a:prstGeom>
          <a:noFill/>
        </p:spPr>
        <p:txBody>
          <a:bodyPr wrap="square" rtlCol="0">
            <a:spAutoFit/>
          </a:bodyPr>
          <a:lstStyle/>
          <a:p>
            <a:r>
              <a:rPr lang="en-US" sz="6600" dirty="0"/>
              <a:t>Questions?</a:t>
            </a:r>
          </a:p>
        </p:txBody>
      </p:sp>
    </p:spTree>
    <p:extLst>
      <p:ext uri="{BB962C8B-B14F-4D97-AF65-F5344CB8AC3E}">
        <p14:creationId xmlns:p14="http://schemas.microsoft.com/office/powerpoint/2010/main" val="2461827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C# Skeleton</a:t>
            </a:r>
          </a:p>
        </p:txBody>
      </p:sp>
      <p:sp>
        <p:nvSpPr>
          <p:cNvPr id="3" name="Content Placeholder 2"/>
          <p:cNvSpPr>
            <a:spLocks noGrp="1"/>
          </p:cNvSpPr>
          <p:nvPr>
            <p:ph idx="1"/>
          </p:nvPr>
        </p:nvSpPr>
        <p:spPr>
          <a:xfrm>
            <a:off x="628650" y="1825625"/>
            <a:ext cx="8392258" cy="3564060"/>
          </a:xfrm>
        </p:spPr>
        <p:txBody>
          <a:bodyPr/>
          <a:lstStyle/>
          <a:p>
            <a:pPr marL="0" indent="0">
              <a:buNone/>
            </a:pPr>
            <a:r>
              <a:rPr lang="en-US" altLang="en-US" dirty="0">
                <a:solidFill>
                  <a:srgbClr val="0000FF"/>
                </a:solidFill>
                <a:latin typeface="Consolas" panose="020B0609020204030204" pitchFamily="49" charset="0"/>
                <a:ea typeface="Consolas" panose="020B0609020204030204" pitchFamily="49" charset="0"/>
                <a:cs typeface="Consolas" panose="020B0609020204030204" pitchFamily="49" charset="0"/>
              </a:rPr>
              <a:t>using</a:t>
            </a:r>
            <a:r>
              <a:rPr lang="en-US" altLang="en-US" dirty="0">
                <a:latin typeface="Consolas" panose="020B0609020204030204" pitchFamily="49" charset="0"/>
                <a:ea typeface="Consolas" panose="020B0609020204030204" pitchFamily="49" charset="0"/>
                <a:cs typeface="Consolas" panose="020B0609020204030204" pitchFamily="49" charset="0"/>
              </a:rPr>
              <a:t> System;</a:t>
            </a:r>
          </a:p>
          <a:p>
            <a:pPr marL="0" indent="0">
              <a:buNone/>
            </a:pPr>
            <a:r>
              <a:rPr lang="en-US" altLang="en-US" dirty="0">
                <a:solidFill>
                  <a:srgbClr val="0000FF"/>
                </a:solidFill>
                <a:latin typeface="Consolas" panose="020B0609020204030204" pitchFamily="49" charset="0"/>
                <a:ea typeface="Consolas" panose="020B0609020204030204" pitchFamily="49" charset="0"/>
                <a:cs typeface="Consolas" panose="020B0609020204030204" pitchFamily="49" charset="0"/>
              </a:rPr>
              <a:t>class</a:t>
            </a:r>
            <a:r>
              <a:rPr lang="en-US" altLang="en-US" dirty="0">
                <a:latin typeface="Consolas" panose="020B0609020204030204" pitchFamily="49" charset="0"/>
                <a:ea typeface="Consolas" panose="020B0609020204030204" pitchFamily="49" charset="0"/>
                <a:cs typeface="Consolas" panose="020B0609020204030204" pitchFamily="49" charset="0"/>
              </a:rPr>
              <a:t> </a:t>
            </a:r>
            <a:r>
              <a:rPr lang="en-US" altLang="en-US" dirty="0" err="1">
                <a:latin typeface="Consolas" panose="020B0609020204030204" pitchFamily="49" charset="0"/>
                <a:ea typeface="Consolas" panose="020B0609020204030204" pitchFamily="49" charset="0"/>
                <a:cs typeface="Consolas" panose="020B0609020204030204" pitchFamily="49" charset="0"/>
              </a:rPr>
              <a:t>MainClass</a:t>
            </a:r>
            <a:r>
              <a:rPr lang="en-US" altLang="en-US" dirty="0">
                <a:latin typeface="Consolas" panose="020B0609020204030204" pitchFamily="49" charset="0"/>
                <a:ea typeface="Consolas" panose="020B0609020204030204" pitchFamily="49" charset="0"/>
                <a:cs typeface="Consolas" panose="020B0609020204030204" pitchFamily="49" charset="0"/>
              </a:rPr>
              <a:t> </a:t>
            </a:r>
          </a:p>
          <a:p>
            <a:pPr marL="0" indent="0">
              <a:buNone/>
            </a:pPr>
            <a:r>
              <a:rPr lang="en-US" altLang="en-US" dirty="0">
                <a:latin typeface="Consolas" panose="020B0609020204030204" pitchFamily="49" charset="0"/>
                <a:ea typeface="Consolas" panose="020B0609020204030204" pitchFamily="49" charset="0"/>
                <a:cs typeface="Consolas" panose="020B0609020204030204" pitchFamily="49" charset="0"/>
              </a:rPr>
              <a:t>{</a:t>
            </a:r>
          </a:p>
          <a:p>
            <a:pPr marL="0" indent="0">
              <a:buNone/>
            </a:pPr>
            <a:r>
              <a:rPr lang="en-US" altLang="en-US" dirty="0">
                <a:solidFill>
                  <a:srgbClr val="0000FF"/>
                </a:solidFill>
                <a:latin typeface="Consolas" panose="020B0609020204030204" pitchFamily="49" charset="0"/>
                <a:ea typeface="Consolas" panose="020B0609020204030204" pitchFamily="49" charset="0"/>
                <a:cs typeface="Consolas" panose="020B0609020204030204" pitchFamily="49" charset="0"/>
              </a:rPr>
              <a:t>  public static</a:t>
            </a:r>
            <a:r>
              <a:rPr lang="en-US" altLang="en-US" dirty="0">
                <a:latin typeface="Consolas" panose="020B0609020204030204" pitchFamily="49" charset="0"/>
                <a:ea typeface="Consolas" panose="020B0609020204030204" pitchFamily="49" charset="0"/>
                <a:cs typeface="Consolas" panose="020B0609020204030204" pitchFamily="49" charset="0"/>
              </a:rPr>
              <a:t> void Main (</a:t>
            </a:r>
            <a:r>
              <a:rPr lang="en-US" altLang="en-US" dirty="0">
                <a:solidFill>
                  <a:srgbClr val="0000FF"/>
                </a:solidFill>
                <a:latin typeface="Consolas" panose="020B0609020204030204" pitchFamily="49" charset="0"/>
                <a:ea typeface="Consolas" panose="020B0609020204030204" pitchFamily="49" charset="0"/>
                <a:cs typeface="Consolas" panose="020B0609020204030204" pitchFamily="49" charset="0"/>
              </a:rPr>
              <a:t>string</a:t>
            </a:r>
            <a:r>
              <a:rPr lang="en-US" altLang="en-US" dirty="0">
                <a:latin typeface="Consolas" panose="020B0609020204030204" pitchFamily="49" charset="0"/>
                <a:ea typeface="Consolas" panose="020B0609020204030204" pitchFamily="49" charset="0"/>
                <a:cs typeface="Consolas" panose="020B0609020204030204" pitchFamily="49" charset="0"/>
              </a:rPr>
              <a:t>[] </a:t>
            </a:r>
            <a:r>
              <a:rPr lang="en-US" altLang="en-US" dirty="0" err="1">
                <a:latin typeface="Consolas" panose="020B0609020204030204" pitchFamily="49" charset="0"/>
                <a:ea typeface="Consolas" panose="020B0609020204030204" pitchFamily="49" charset="0"/>
                <a:cs typeface="Consolas" panose="020B0609020204030204" pitchFamily="49" charset="0"/>
              </a:rPr>
              <a:t>args</a:t>
            </a:r>
            <a:r>
              <a:rPr lang="en-US" altLang="en-US" dirty="0">
                <a:latin typeface="Consolas" panose="020B0609020204030204" pitchFamily="49" charset="0"/>
                <a:ea typeface="Consolas" panose="020B0609020204030204" pitchFamily="49" charset="0"/>
                <a:cs typeface="Consolas" panose="020B0609020204030204" pitchFamily="49" charset="0"/>
              </a:rPr>
              <a:t>) </a:t>
            </a:r>
          </a:p>
          <a:p>
            <a:pPr marL="0" indent="0">
              <a:buNone/>
            </a:pPr>
            <a:r>
              <a:rPr lang="en-US" altLang="en-US" dirty="0">
                <a:latin typeface="Consolas" panose="020B0609020204030204" pitchFamily="49" charset="0"/>
                <a:ea typeface="Consolas" panose="020B0609020204030204" pitchFamily="49" charset="0"/>
                <a:cs typeface="Consolas" panose="020B0609020204030204" pitchFamily="49" charset="0"/>
              </a:rPr>
              <a:t>	{</a:t>
            </a:r>
          </a:p>
          <a:p>
            <a:pPr marL="0" indent="0">
              <a:buNone/>
            </a:pPr>
            <a:r>
              <a:rPr lang="en-US" altLang="en-US" dirty="0">
                <a:latin typeface="Consolas" panose="020B0609020204030204" pitchFamily="49" charset="0"/>
                <a:ea typeface="Consolas" panose="020B0609020204030204" pitchFamily="49" charset="0"/>
                <a:cs typeface="Consolas" panose="020B0609020204030204" pitchFamily="49" charset="0"/>
              </a:rPr>
              <a:t>  	}</a:t>
            </a:r>
          </a:p>
          <a:p>
            <a:pPr marL="0" indent="0">
              <a:buNone/>
            </a:pPr>
            <a:r>
              <a:rPr lang="en-US" altLang="en-US" dirty="0">
                <a:latin typeface="Consolas" panose="020B0609020204030204" pitchFamily="49" charset="0"/>
                <a:ea typeface="Consolas" panose="020B0609020204030204" pitchFamily="49" charset="0"/>
                <a:cs typeface="Consolas" panose="020B0609020204030204" pitchFamily="49" charset="0"/>
              </a:rPr>
              <a:t>}</a:t>
            </a:r>
          </a:p>
          <a:p>
            <a:pPr marL="0" indent="0">
              <a:buNone/>
            </a:pPr>
            <a:r>
              <a:rPr lang="en-US" altLang="en-US" dirty="0"/>
              <a:t>Note: The opening “{“ means BEGIN </a:t>
            </a:r>
          </a:p>
          <a:p>
            <a:pPr marL="0" indent="0">
              <a:buNone/>
            </a:pPr>
            <a:r>
              <a:rPr lang="en-US" altLang="en-US" dirty="0"/>
              <a:t>and the closing “}” means END</a:t>
            </a:r>
          </a:p>
          <a:p>
            <a:pPr marL="0" indent="0">
              <a:buNone/>
            </a:pPr>
            <a:endParaRPr lang="en-US" altLang="en-US" dirty="0">
              <a:latin typeface="Consolas" panose="020B0609020204030204" pitchFamily="49" charset="0"/>
              <a:ea typeface="Consolas" panose="020B0609020204030204" pitchFamily="49" charset="0"/>
              <a:cs typeface="Consolas" panose="020B0609020204030204" pitchFamily="49" charset="0"/>
            </a:endParaRPr>
          </a:p>
        </p:txBody>
      </p:sp>
      <p:pic>
        <p:nvPicPr>
          <p:cNvPr id="4" name="Picture 12" descr="mage result for C# icon" title="C Sharp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193675"/>
            <a:ext cx="1700213" cy="1631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0371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Java Skeleton</a:t>
            </a:r>
          </a:p>
        </p:txBody>
      </p:sp>
      <p:sp>
        <p:nvSpPr>
          <p:cNvPr id="3" name="Content Placeholder 2"/>
          <p:cNvSpPr>
            <a:spLocks noGrp="1"/>
          </p:cNvSpPr>
          <p:nvPr>
            <p:ph idx="1"/>
          </p:nvPr>
        </p:nvSpPr>
        <p:spPr>
          <a:xfrm>
            <a:off x="628650" y="1825625"/>
            <a:ext cx="8515350" cy="3564060"/>
          </a:xfrm>
        </p:spPr>
        <p:txBody>
          <a:bodyPr/>
          <a:lstStyle/>
          <a:p>
            <a:pPr marL="0" indent="0">
              <a:buNone/>
            </a:pPr>
            <a:r>
              <a:rPr lang="en-US" altLang="en-US" dirty="0">
                <a:solidFill>
                  <a:srgbClr val="0000FF"/>
                </a:solidFill>
                <a:latin typeface="Consolas" panose="020B0609020204030204" pitchFamily="49" charset="0"/>
                <a:ea typeface="Consolas" panose="020B0609020204030204" pitchFamily="49" charset="0"/>
                <a:cs typeface="Consolas" panose="020B0609020204030204" pitchFamily="49" charset="0"/>
              </a:rPr>
              <a:t>class</a:t>
            </a:r>
            <a:r>
              <a:rPr lang="en-US" altLang="en-US" dirty="0">
                <a:latin typeface="Consolas" panose="020B0609020204030204" pitchFamily="49" charset="0"/>
                <a:ea typeface="Consolas" panose="020B0609020204030204" pitchFamily="49" charset="0"/>
                <a:cs typeface="Consolas" panose="020B0609020204030204" pitchFamily="49" charset="0"/>
              </a:rPr>
              <a:t> </a:t>
            </a:r>
            <a:r>
              <a:rPr lang="en-US" altLang="en-US" dirty="0" err="1">
                <a:latin typeface="Consolas" panose="020B0609020204030204" pitchFamily="49" charset="0"/>
                <a:ea typeface="Consolas" panose="020B0609020204030204" pitchFamily="49" charset="0"/>
                <a:cs typeface="Consolas" panose="020B0609020204030204" pitchFamily="49" charset="0"/>
              </a:rPr>
              <a:t>MainClass</a:t>
            </a:r>
            <a:r>
              <a:rPr lang="en-US" altLang="en-US" dirty="0">
                <a:latin typeface="Consolas" panose="020B0609020204030204" pitchFamily="49" charset="0"/>
                <a:ea typeface="Consolas" panose="020B0609020204030204" pitchFamily="49" charset="0"/>
                <a:cs typeface="Consolas" panose="020B0609020204030204" pitchFamily="49" charset="0"/>
              </a:rPr>
              <a:t> </a:t>
            </a:r>
          </a:p>
          <a:p>
            <a:pPr marL="0" indent="0">
              <a:buNone/>
            </a:pPr>
            <a:r>
              <a:rPr lang="en-US" altLang="en-US" dirty="0">
                <a:latin typeface="Consolas" panose="020B0609020204030204" pitchFamily="49" charset="0"/>
                <a:ea typeface="Consolas" panose="020B0609020204030204" pitchFamily="49" charset="0"/>
                <a:cs typeface="Consolas" panose="020B0609020204030204" pitchFamily="49" charset="0"/>
              </a:rPr>
              <a:t>{</a:t>
            </a:r>
          </a:p>
          <a:p>
            <a:pPr marL="0" indent="0">
              <a:buNone/>
            </a:pPr>
            <a:r>
              <a:rPr lang="en-US" altLang="en-US" dirty="0">
                <a:solidFill>
                  <a:srgbClr val="0000FF"/>
                </a:solidFill>
                <a:latin typeface="Consolas" panose="020B0609020204030204" pitchFamily="49" charset="0"/>
                <a:ea typeface="Consolas" panose="020B0609020204030204" pitchFamily="49" charset="0"/>
                <a:cs typeface="Consolas" panose="020B0609020204030204" pitchFamily="49" charset="0"/>
              </a:rPr>
              <a:t>  public static void</a:t>
            </a:r>
            <a:r>
              <a:rPr lang="en-US" altLang="en-US" dirty="0">
                <a:latin typeface="Consolas" panose="020B0609020204030204" pitchFamily="49" charset="0"/>
                <a:ea typeface="Consolas" panose="020B0609020204030204" pitchFamily="49" charset="0"/>
                <a:cs typeface="Consolas" panose="020B0609020204030204" pitchFamily="49" charset="0"/>
              </a:rPr>
              <a:t> main (String[] </a:t>
            </a:r>
            <a:r>
              <a:rPr lang="en-US" altLang="en-US" dirty="0" err="1">
                <a:latin typeface="Consolas" panose="020B0609020204030204" pitchFamily="49" charset="0"/>
                <a:ea typeface="Consolas" panose="020B0609020204030204" pitchFamily="49" charset="0"/>
                <a:cs typeface="Consolas" panose="020B0609020204030204" pitchFamily="49" charset="0"/>
              </a:rPr>
              <a:t>args</a:t>
            </a:r>
            <a:r>
              <a:rPr lang="en-US" altLang="en-US" dirty="0">
                <a:latin typeface="Consolas" panose="020B0609020204030204" pitchFamily="49" charset="0"/>
                <a:ea typeface="Consolas" panose="020B0609020204030204" pitchFamily="49" charset="0"/>
                <a:cs typeface="Consolas" panose="020B0609020204030204" pitchFamily="49" charset="0"/>
              </a:rPr>
              <a:t>) 	{</a:t>
            </a:r>
          </a:p>
          <a:p>
            <a:pPr marL="0" indent="0">
              <a:buNone/>
            </a:pPr>
            <a:r>
              <a:rPr lang="en-US" altLang="en-US" dirty="0">
                <a:solidFill>
                  <a:srgbClr val="0000FF"/>
                </a:solidFill>
                <a:latin typeface="Consolas" panose="020B0609020204030204" pitchFamily="49" charset="0"/>
                <a:ea typeface="Consolas" panose="020B0609020204030204" pitchFamily="49" charset="0"/>
                <a:cs typeface="Consolas" panose="020B0609020204030204" pitchFamily="49" charset="0"/>
              </a:rPr>
              <a:t>  	</a:t>
            </a:r>
            <a:r>
              <a:rPr lang="en-US" altLang="en-US" dirty="0">
                <a:latin typeface="Consolas" panose="020B0609020204030204" pitchFamily="49" charset="0"/>
                <a:ea typeface="Consolas" panose="020B0609020204030204" pitchFamily="49" charset="0"/>
                <a:cs typeface="Consolas" panose="020B0609020204030204" pitchFamily="49" charset="0"/>
              </a:rPr>
              <a:t>}</a:t>
            </a:r>
          </a:p>
          <a:p>
            <a:pPr marL="0" indent="0">
              <a:buNone/>
            </a:pPr>
            <a:r>
              <a:rPr lang="en-US" altLang="en-US" dirty="0">
                <a:latin typeface="Consolas" panose="020B0609020204030204" pitchFamily="49" charset="0"/>
                <a:ea typeface="Consolas" panose="020B0609020204030204" pitchFamily="49" charset="0"/>
                <a:cs typeface="Consolas" panose="020B0609020204030204" pitchFamily="49" charset="0"/>
              </a:rPr>
              <a:t>}</a:t>
            </a:r>
          </a:p>
        </p:txBody>
      </p:sp>
      <p:pic>
        <p:nvPicPr>
          <p:cNvPr id="4" name="Picture 10" descr="elated image" title="Java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5923" y="138419"/>
            <a:ext cx="1868488" cy="186848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28650" y="5284150"/>
            <a:ext cx="2880212" cy="369332"/>
          </a:xfrm>
          <a:prstGeom prst="rect">
            <a:avLst/>
          </a:prstGeom>
        </p:spPr>
        <p:txBody>
          <a:bodyPr wrap="none">
            <a:spAutoFit/>
          </a:bodyPr>
          <a:lstStyle/>
          <a:p>
            <a:r>
              <a:rPr lang="en-US" altLang="en-US" dirty="0"/>
              <a:t>Note: Capitalization matters!</a:t>
            </a:r>
          </a:p>
        </p:txBody>
      </p:sp>
    </p:spTree>
    <p:extLst>
      <p:ext uri="{BB962C8B-B14F-4D97-AF65-F5344CB8AC3E}">
        <p14:creationId xmlns:p14="http://schemas.microsoft.com/office/powerpoint/2010/main" val="245743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C++ Skeleton</a:t>
            </a:r>
          </a:p>
        </p:txBody>
      </p:sp>
      <p:sp>
        <p:nvSpPr>
          <p:cNvPr id="3" name="Content Placeholder 2"/>
          <p:cNvSpPr>
            <a:spLocks noGrp="1"/>
          </p:cNvSpPr>
          <p:nvPr>
            <p:ph idx="1"/>
          </p:nvPr>
        </p:nvSpPr>
        <p:spPr>
          <a:xfrm>
            <a:off x="628650" y="1825625"/>
            <a:ext cx="7886700" cy="3564060"/>
          </a:xfrm>
        </p:spPr>
        <p:txBody>
          <a:bodyPr/>
          <a:lstStyle/>
          <a:p>
            <a:pPr marL="0" indent="0">
              <a:buNone/>
            </a:pPr>
            <a:r>
              <a:rPr lang="en-US" altLang="en-US" dirty="0">
                <a:solidFill>
                  <a:srgbClr val="0000FF"/>
                </a:solidFill>
                <a:latin typeface="Consolas" panose="020B0609020204030204" pitchFamily="49" charset="0"/>
                <a:ea typeface="Consolas" panose="020B0609020204030204" pitchFamily="49" charset="0"/>
                <a:cs typeface="Consolas" panose="020B0609020204030204" pitchFamily="49" charset="0"/>
              </a:rPr>
              <a:t>#include</a:t>
            </a:r>
            <a:r>
              <a:rPr lang="en-US" altLang="en-US" dirty="0">
                <a:latin typeface="Consolas" panose="020B0609020204030204" pitchFamily="49" charset="0"/>
                <a:ea typeface="Consolas" panose="020B0609020204030204" pitchFamily="49" charset="0"/>
                <a:cs typeface="Consolas" panose="020B0609020204030204" pitchFamily="49" charset="0"/>
              </a:rPr>
              <a:t> &lt;</a:t>
            </a:r>
            <a:r>
              <a:rPr lang="en-US" altLang="en-US" dirty="0" err="1">
                <a:latin typeface="Consolas" panose="020B0609020204030204" pitchFamily="49" charset="0"/>
                <a:ea typeface="Consolas" panose="020B0609020204030204" pitchFamily="49" charset="0"/>
                <a:cs typeface="Consolas" panose="020B0609020204030204" pitchFamily="49" charset="0"/>
              </a:rPr>
              <a:t>iostream</a:t>
            </a:r>
            <a:r>
              <a:rPr lang="en-US" altLang="en-US" dirty="0">
                <a:latin typeface="Consolas" panose="020B0609020204030204" pitchFamily="49" charset="0"/>
                <a:ea typeface="Consolas" panose="020B0609020204030204" pitchFamily="49" charset="0"/>
                <a:cs typeface="Consolas" panose="020B0609020204030204" pitchFamily="49" charset="0"/>
              </a:rPr>
              <a:t>&gt;</a:t>
            </a:r>
          </a:p>
          <a:p>
            <a:pPr marL="0" indent="0">
              <a:buNone/>
            </a:pPr>
            <a:endParaRPr lang="en-US" altLang="en-US" dirty="0">
              <a:latin typeface="Consolas" panose="020B0609020204030204" pitchFamily="49" charset="0"/>
              <a:ea typeface="Consolas" panose="020B0609020204030204" pitchFamily="49" charset="0"/>
              <a:cs typeface="Consolas" panose="020B0609020204030204" pitchFamily="49" charset="0"/>
            </a:endParaRPr>
          </a:p>
          <a:p>
            <a:pPr marL="0" indent="0">
              <a:buNone/>
            </a:pPr>
            <a:r>
              <a:rPr lang="en-US" altLang="en-US" dirty="0" err="1">
                <a:solidFill>
                  <a:srgbClr val="0000FF"/>
                </a:solidFill>
                <a:latin typeface="Consolas" panose="020B0609020204030204" pitchFamily="49" charset="0"/>
                <a:ea typeface="Consolas" panose="020B0609020204030204" pitchFamily="49" charset="0"/>
                <a:cs typeface="Consolas" panose="020B0609020204030204" pitchFamily="49" charset="0"/>
              </a:rPr>
              <a:t>int</a:t>
            </a:r>
            <a:r>
              <a:rPr lang="en-US" altLang="en-US" dirty="0">
                <a:latin typeface="Consolas" panose="020B0609020204030204" pitchFamily="49" charset="0"/>
                <a:ea typeface="Consolas" panose="020B0609020204030204" pitchFamily="49" charset="0"/>
                <a:cs typeface="Consolas" panose="020B0609020204030204" pitchFamily="49" charset="0"/>
              </a:rPr>
              <a:t> main () </a:t>
            </a:r>
          </a:p>
          <a:p>
            <a:pPr marL="0" indent="0">
              <a:buNone/>
            </a:pPr>
            <a:r>
              <a:rPr lang="en-US" altLang="en-US" dirty="0">
                <a:latin typeface="Consolas" panose="020B0609020204030204" pitchFamily="49" charset="0"/>
                <a:ea typeface="Consolas" panose="020B0609020204030204" pitchFamily="49" charset="0"/>
                <a:cs typeface="Consolas" panose="020B0609020204030204" pitchFamily="49" charset="0"/>
              </a:rPr>
              <a:t>{</a:t>
            </a:r>
          </a:p>
          <a:p>
            <a:pPr marL="0" indent="0">
              <a:buNone/>
            </a:pPr>
            <a:r>
              <a:rPr lang="en-US" altLang="en-US" dirty="0">
                <a:latin typeface="Consolas" panose="020B0609020204030204" pitchFamily="49" charset="0"/>
                <a:ea typeface="Consolas" panose="020B0609020204030204" pitchFamily="49" charset="0"/>
                <a:cs typeface="Consolas" panose="020B0609020204030204" pitchFamily="49" charset="0"/>
              </a:rPr>
              <a:t>	</a:t>
            </a:r>
            <a:r>
              <a:rPr lang="en-US" altLang="en-US" dirty="0">
                <a:solidFill>
                  <a:srgbClr val="0000FF"/>
                </a:solidFill>
                <a:latin typeface="Consolas" panose="020B0609020204030204" pitchFamily="49" charset="0"/>
                <a:ea typeface="Consolas" panose="020B0609020204030204" pitchFamily="49" charset="0"/>
                <a:cs typeface="Consolas" panose="020B0609020204030204" pitchFamily="49" charset="0"/>
              </a:rPr>
              <a:t>return</a:t>
            </a:r>
            <a:r>
              <a:rPr lang="en-US" altLang="en-US" dirty="0">
                <a:latin typeface="Consolas" panose="020B0609020204030204" pitchFamily="49" charset="0"/>
                <a:ea typeface="Consolas" panose="020B0609020204030204" pitchFamily="49" charset="0"/>
                <a:cs typeface="Consolas" panose="020B0609020204030204" pitchFamily="49" charset="0"/>
              </a:rPr>
              <a:t> 0;</a:t>
            </a:r>
          </a:p>
          <a:p>
            <a:pPr marL="0" indent="0">
              <a:buNone/>
            </a:pPr>
            <a:r>
              <a:rPr lang="en-US" altLang="en-US" dirty="0">
                <a:latin typeface="Consolas" panose="020B0609020204030204" pitchFamily="49" charset="0"/>
                <a:ea typeface="Consolas" panose="020B0609020204030204" pitchFamily="49" charset="0"/>
                <a:cs typeface="Consolas" panose="020B0609020204030204" pitchFamily="49" charset="0"/>
              </a:rPr>
              <a:t>}</a:t>
            </a:r>
          </a:p>
        </p:txBody>
      </p:sp>
      <p:pic>
        <p:nvPicPr>
          <p:cNvPr id="5" name="Picture 4" descr="A logo showing C++" title="C++ Logo">
            <a:extLst>
              <a:ext uri="{FF2B5EF4-FFF2-40B4-BE49-F238E27FC236}">
                <a16:creationId xmlns:a16="http://schemas.microsoft.com/office/drawing/2014/main" xmlns="" id="{3AA05AE6-856C-B54D-A51D-BB8FDE4145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6766" y="365127"/>
            <a:ext cx="1658584" cy="1861926"/>
          </a:xfrm>
          <a:prstGeom prst="rect">
            <a:avLst/>
          </a:prstGeom>
        </p:spPr>
      </p:pic>
    </p:spTree>
    <p:extLst>
      <p:ext uri="{BB962C8B-B14F-4D97-AF65-F5344CB8AC3E}">
        <p14:creationId xmlns:p14="http://schemas.microsoft.com/office/powerpoint/2010/main" val="1071112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8260373" cy="707536"/>
          </a:xfrm>
        </p:spPr>
        <p:txBody>
          <a:bodyPr/>
          <a:lstStyle/>
          <a:p>
            <a:r>
              <a:rPr lang="en-US" dirty="0"/>
              <a:t>Pseudocode Variables &amp; Input</a:t>
            </a:r>
          </a:p>
        </p:txBody>
      </p:sp>
      <p:sp>
        <p:nvSpPr>
          <p:cNvPr id="3" name="Content Placeholder 2"/>
          <p:cNvSpPr>
            <a:spLocks noGrp="1"/>
          </p:cNvSpPr>
          <p:nvPr>
            <p:ph idx="1"/>
          </p:nvPr>
        </p:nvSpPr>
        <p:spPr>
          <a:xfrm>
            <a:off x="628650" y="1825625"/>
            <a:ext cx="7886700" cy="3564060"/>
          </a:xfrm>
        </p:spPr>
        <p:txBody>
          <a:bodyPr/>
          <a:lstStyle/>
          <a:p>
            <a:pPr marL="0" indent="0">
              <a:buNone/>
            </a:pPr>
            <a:r>
              <a:rPr lang="en-US" altLang="en-US" sz="1600" dirty="0">
                <a:latin typeface="Consolas" panose="020B0609020204030204" pitchFamily="49" charset="0"/>
                <a:ea typeface="Consolas" panose="020B0609020204030204" pitchFamily="49" charset="0"/>
                <a:cs typeface="Consolas" panose="020B0609020204030204" pitchFamily="49" charset="0"/>
              </a:rPr>
              <a:t>BEGIN MAIN</a:t>
            </a:r>
          </a:p>
          <a:p>
            <a:pPr marL="0" indent="0">
              <a:buNone/>
            </a:pPr>
            <a:r>
              <a:rPr lang="en-US" altLang="en-US" sz="1600" dirty="0">
                <a:latin typeface="Consolas" panose="020B0609020204030204" pitchFamily="49" charset="0"/>
                <a:ea typeface="Consolas" panose="020B0609020204030204" pitchFamily="49" charset="0"/>
                <a:cs typeface="Consolas" panose="020B0609020204030204" pitchFamily="49" charset="0"/>
              </a:rPr>
              <a:t>	CREATE </a:t>
            </a:r>
            <a:r>
              <a:rPr lang="en-US" altLang="en-US" sz="1600" dirty="0" err="1">
                <a:latin typeface="Consolas" panose="020B0609020204030204" pitchFamily="49" charset="0"/>
                <a:ea typeface="Consolas" panose="020B0609020204030204" pitchFamily="49" charset="0"/>
                <a:cs typeface="Consolas" panose="020B0609020204030204" pitchFamily="49" charset="0"/>
              </a:rPr>
              <a:t>inputNum</a:t>
            </a:r>
            <a:endParaRPr lang="en-US" altLang="en-US" sz="1600" dirty="0">
              <a:latin typeface="Consolas" panose="020B0609020204030204" pitchFamily="49" charset="0"/>
              <a:ea typeface="Consolas" panose="020B0609020204030204" pitchFamily="49" charset="0"/>
              <a:cs typeface="Consolas" panose="020B0609020204030204" pitchFamily="49" charset="0"/>
            </a:endParaRPr>
          </a:p>
          <a:p>
            <a:pPr marL="0" indent="0">
              <a:buNone/>
            </a:pPr>
            <a:r>
              <a:rPr lang="en-US" altLang="en-US" sz="1600" dirty="0">
                <a:latin typeface="Consolas" panose="020B0609020204030204" pitchFamily="49" charset="0"/>
                <a:ea typeface="Consolas" panose="020B0609020204030204" pitchFamily="49" charset="0"/>
                <a:cs typeface="Consolas" panose="020B0609020204030204" pitchFamily="49" charset="0"/>
              </a:rPr>
              <a:t>	PRINT(“Please enter an Integer: “)</a:t>
            </a:r>
          </a:p>
          <a:p>
            <a:pPr marL="0" indent="0">
              <a:buNone/>
            </a:pPr>
            <a:r>
              <a:rPr lang="en-US" altLang="en-US" sz="1600" dirty="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a:latin typeface="Consolas" panose="020B0609020204030204" pitchFamily="49" charset="0"/>
                <a:ea typeface="Consolas" panose="020B0609020204030204" pitchFamily="49" charset="0"/>
                <a:cs typeface="Consolas" panose="020B0609020204030204" pitchFamily="49" charset="0"/>
              </a:rPr>
              <a:t>inputNum</a:t>
            </a:r>
            <a:r>
              <a:rPr lang="en-US" altLang="en-US" sz="1600" dirty="0">
                <a:latin typeface="Consolas" panose="020B0609020204030204" pitchFamily="49" charset="0"/>
                <a:ea typeface="Consolas" panose="020B0609020204030204" pitchFamily="49" charset="0"/>
                <a:cs typeface="Consolas" panose="020B0609020204030204" pitchFamily="49" charset="0"/>
              </a:rPr>
              <a:t> =</a:t>
            </a:r>
            <a:r>
              <a:rPr lang="en-US" sz="1600" dirty="0"/>
              <a:t> READ from user input</a:t>
            </a:r>
          </a:p>
          <a:p>
            <a:pPr marL="0" indent="0">
              <a:buNone/>
            </a:pPr>
            <a:r>
              <a:rPr lang="en-US" altLang="en-US" sz="1600" dirty="0">
                <a:latin typeface="Consolas" panose="020B0609020204030204" pitchFamily="49" charset="0"/>
                <a:ea typeface="Consolas" panose="020B0609020204030204" pitchFamily="49" charset="0"/>
                <a:cs typeface="Consolas" panose="020B0609020204030204" pitchFamily="49" charset="0"/>
              </a:rPr>
              <a:t>END MAIN</a:t>
            </a:r>
          </a:p>
          <a:p>
            <a:pPr marL="0" indent="0">
              <a:buNone/>
            </a:pPr>
            <a:endParaRPr lang="en-US" altLang="en-US" sz="1600" dirty="0">
              <a:latin typeface="Consolas" panose="020B0609020204030204" pitchFamily="49" charset="0"/>
              <a:ea typeface="Consolas" panose="020B0609020204030204" pitchFamily="49" charset="0"/>
              <a:cs typeface="Consolas" panose="020B0609020204030204" pitchFamily="49" charset="0"/>
            </a:endParaRPr>
          </a:p>
        </p:txBody>
      </p:sp>
      <p:sp>
        <p:nvSpPr>
          <p:cNvPr id="4" name="Rectangle 3" title="Pseudo code logo"/>
          <p:cNvSpPr/>
          <p:nvPr/>
        </p:nvSpPr>
        <p:spPr>
          <a:xfrm>
            <a:off x="7631723" y="809962"/>
            <a:ext cx="1338599" cy="1015663"/>
          </a:xfrm>
          <a:prstGeom prst="rect">
            <a:avLst/>
          </a:prstGeom>
          <a:noFill/>
        </p:spPr>
        <p:txBody>
          <a:bodyPr>
            <a:spAutoFit/>
          </a:bodyPr>
          <a:lstStyle/>
          <a:p>
            <a:pPr algn="ctr" eaLnBrk="1" hangingPunct="1">
              <a:defRPr/>
            </a:pPr>
            <a:r>
              <a:rPr lang="en-US" sz="60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rPr>
              <a:t>Ps</a:t>
            </a:r>
            <a:endParaRPr lang="en-US" sz="3200" b="1" dirty="0">
              <a:ln w="6600">
                <a:solidFill>
                  <a:schemeClr val="accent2"/>
                </a:solidFill>
                <a:prstDash val="solid"/>
              </a:ln>
              <a:solidFill>
                <a:srgbClr val="FFFFFF"/>
              </a:solidFill>
              <a:effectLst>
                <a:outerShdw dist="38100" dir="2700000" algn="tl" rotWithShape="0">
                  <a:schemeClr val="accent2"/>
                </a:outerShdw>
              </a:effectLst>
              <a:latin typeface="Arial" charset="0"/>
              <a:ea typeface="Arial" charset="0"/>
              <a:cs typeface="Arial" charset="0"/>
            </a:endParaRPr>
          </a:p>
        </p:txBody>
      </p:sp>
    </p:spTree>
    <p:extLst>
      <p:ext uri="{BB962C8B-B14F-4D97-AF65-F5344CB8AC3E}">
        <p14:creationId xmlns:p14="http://schemas.microsoft.com/office/powerpoint/2010/main" val="1381672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7536"/>
          </a:xfrm>
        </p:spPr>
        <p:txBody>
          <a:bodyPr/>
          <a:lstStyle/>
          <a:p>
            <a:r>
              <a:rPr lang="en-US" dirty="0"/>
              <a:t>C# Variables &amp; Input</a:t>
            </a:r>
          </a:p>
        </p:txBody>
      </p:sp>
      <p:sp>
        <p:nvSpPr>
          <p:cNvPr id="3" name="Content Placeholder 2"/>
          <p:cNvSpPr>
            <a:spLocks noGrp="1"/>
          </p:cNvSpPr>
          <p:nvPr>
            <p:ph idx="1"/>
          </p:nvPr>
        </p:nvSpPr>
        <p:spPr>
          <a:xfrm>
            <a:off x="628650" y="1825624"/>
            <a:ext cx="8392258" cy="4003675"/>
          </a:xfrm>
        </p:spPr>
        <p:txBody>
          <a:bodyPr/>
          <a:lstStyle/>
          <a:p>
            <a:pPr marL="0" indent="0">
              <a:buNone/>
            </a:pPr>
            <a:r>
              <a:rPr lang="en-US" sz="2000" dirty="0"/>
              <a:t>using System;</a:t>
            </a:r>
          </a:p>
          <a:p>
            <a:pPr marL="0" indent="0">
              <a:buNone/>
            </a:pPr>
            <a:r>
              <a:rPr lang="en-US" sz="2000" dirty="0"/>
              <a:t/>
            </a:r>
            <a:br>
              <a:rPr lang="en-US" sz="2000" dirty="0"/>
            </a:br>
            <a:r>
              <a:rPr lang="en-US" sz="2000" dirty="0"/>
              <a:t>class main </a:t>
            </a:r>
          </a:p>
          <a:p>
            <a:pPr marL="0" indent="0">
              <a:buNone/>
            </a:pPr>
            <a:r>
              <a:rPr lang="en-US" sz="2000" dirty="0"/>
              <a:t>{</a:t>
            </a:r>
          </a:p>
          <a:p>
            <a:pPr marL="0" indent="0">
              <a:buNone/>
            </a:pPr>
            <a:r>
              <a:rPr lang="en-US" sz="2000" dirty="0"/>
              <a:t>     public static void Main(String[] </a:t>
            </a:r>
            <a:r>
              <a:rPr lang="en-US" sz="2000" dirty="0" err="1"/>
              <a:t>args</a:t>
            </a:r>
            <a:r>
              <a:rPr lang="en-US" sz="2000" dirty="0"/>
              <a:t>)</a:t>
            </a:r>
          </a:p>
          <a:p>
            <a:pPr marL="0" indent="0">
              <a:buNone/>
            </a:pPr>
            <a:r>
              <a:rPr lang="en-US" sz="2000" dirty="0"/>
              <a:t>     {</a:t>
            </a:r>
          </a:p>
          <a:p>
            <a:pPr marL="0" indent="0">
              <a:buNone/>
            </a:pPr>
            <a:r>
              <a:rPr lang="en-US" sz="2000" dirty="0"/>
              <a:t>	</a:t>
            </a:r>
            <a:r>
              <a:rPr lang="en-US" sz="2000" dirty="0" err="1"/>
              <a:t>Console.Write</a:t>
            </a:r>
            <a:r>
              <a:rPr lang="en-US" sz="2000" dirty="0"/>
              <a:t>("Please enter an integer: ");</a:t>
            </a:r>
          </a:p>
          <a:p>
            <a:pPr marL="0" indent="0">
              <a:buNone/>
            </a:pPr>
            <a:r>
              <a:rPr lang="en-US" sz="2000" dirty="0"/>
              <a:t>	int </a:t>
            </a:r>
            <a:r>
              <a:rPr lang="en-US" sz="2000" dirty="0" err="1"/>
              <a:t>inputNum</a:t>
            </a:r>
            <a:r>
              <a:rPr lang="en-US" sz="2000" dirty="0"/>
              <a:t> = Convert.ToInt16(</a:t>
            </a:r>
            <a:r>
              <a:rPr lang="en-US" sz="2000" dirty="0" err="1"/>
              <a:t>Console.ReadLine</a:t>
            </a:r>
            <a:r>
              <a:rPr lang="en-US" sz="2000" dirty="0"/>
              <a:t>());</a:t>
            </a:r>
          </a:p>
          <a:p>
            <a:pPr marL="0" indent="0">
              <a:buNone/>
            </a:pPr>
            <a:r>
              <a:rPr lang="en-US" sz="2000" dirty="0"/>
              <a:t>     }</a:t>
            </a:r>
          </a:p>
          <a:p>
            <a:pPr marL="0" indent="0">
              <a:buNone/>
            </a:pPr>
            <a:r>
              <a:rPr lang="en-US" sz="2000" dirty="0"/>
              <a:t>}</a:t>
            </a:r>
          </a:p>
        </p:txBody>
      </p:sp>
      <p:pic>
        <p:nvPicPr>
          <p:cNvPr id="4" name="Picture 12" descr="mage result for C# icon" title="C Sharp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193675"/>
            <a:ext cx="1700213" cy="1631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69651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844</TotalTime>
  <Words>1563</Words>
  <Application>Microsoft Office PowerPoint</Application>
  <PresentationFormat>On-screen Show (4:3)</PresentationFormat>
  <Paragraphs>532</Paragraphs>
  <Slides>48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 Unicode MS</vt:lpstr>
      <vt:lpstr>Arial</vt:lpstr>
      <vt:lpstr>Calibri</vt:lpstr>
      <vt:lpstr>Calibri Light</vt:lpstr>
      <vt:lpstr>Consolas</vt:lpstr>
      <vt:lpstr>Office Theme</vt:lpstr>
      <vt:lpstr>CSE 1321 Modules 1-6 Review</vt:lpstr>
      <vt:lpstr>Module 1 Algorithms and Abstraction</vt:lpstr>
      <vt:lpstr>Algorithm in a Flowchart for Sorting</vt:lpstr>
      <vt:lpstr>Pseudocode Skeleton</vt:lpstr>
      <vt:lpstr>C# Skeleton</vt:lpstr>
      <vt:lpstr>Java Skeleton</vt:lpstr>
      <vt:lpstr>C++ Skeleton</vt:lpstr>
      <vt:lpstr>Pseudocode Variables &amp; Input</vt:lpstr>
      <vt:lpstr>C# Variables &amp; Input</vt:lpstr>
      <vt:lpstr>Java Variables &amp; Input</vt:lpstr>
      <vt:lpstr>C++ Variables &amp; Input</vt:lpstr>
      <vt:lpstr>Escape Sequences</vt:lpstr>
      <vt:lpstr>Data Types</vt:lpstr>
      <vt:lpstr>CONSTANTS and Literals</vt:lpstr>
      <vt:lpstr>Order of Precedence</vt:lpstr>
      <vt:lpstr>Shortcut Operators</vt:lpstr>
      <vt:lpstr>Relational and Logical Operators</vt:lpstr>
      <vt:lpstr>IF Statements</vt:lpstr>
      <vt:lpstr>IF-ELSE Statements</vt:lpstr>
      <vt:lpstr>IF-ELSE IF-ELSE Statements</vt:lpstr>
      <vt:lpstr>SWITCH/CASE Statements</vt:lpstr>
      <vt:lpstr>In-Class Exercise</vt:lpstr>
      <vt:lpstr>In-Class Exercise Solution</vt:lpstr>
      <vt:lpstr>WHILE Loops – Repetition and Sentinel</vt:lpstr>
      <vt:lpstr>DO…WHILE Loops - Repetition and Sentinel</vt:lpstr>
      <vt:lpstr>FOR Loops - Repetition</vt:lpstr>
      <vt:lpstr>In-Class Exercise</vt:lpstr>
      <vt:lpstr>In-Class Exercise Solution</vt:lpstr>
      <vt:lpstr>Modules 5 &amp; 6 - 1D Arrays</vt:lpstr>
      <vt:lpstr>1D Arrays - Creation</vt:lpstr>
      <vt:lpstr>1D Arrays - Iteration</vt:lpstr>
      <vt:lpstr>1D Arrays – In-class Exercise</vt:lpstr>
      <vt:lpstr>1D Arrays – In-class Exercise</vt:lpstr>
      <vt:lpstr>In-class Exercise – Searching 1D</vt:lpstr>
      <vt:lpstr>In-class Exercise – Linear Search</vt:lpstr>
      <vt:lpstr>Binary Search - Pseudocode</vt:lpstr>
      <vt:lpstr>Bubble Sort - Pseudocode</vt:lpstr>
      <vt:lpstr>Selection Sort - Pseudocode</vt:lpstr>
      <vt:lpstr>Insertion Sort - Pseudocode</vt:lpstr>
      <vt:lpstr>Module 5 - 2D Arrays</vt:lpstr>
      <vt:lpstr>2D Arrays - Creation</vt:lpstr>
      <vt:lpstr>2D Arrays - Iteration</vt:lpstr>
      <vt:lpstr>2D Arrays – In-class Exercise</vt:lpstr>
      <vt:lpstr>2D Arrays – In-class Exercise</vt:lpstr>
      <vt:lpstr>In-class Exercise – Searching 2D</vt:lpstr>
      <vt:lpstr>In-class Exercise – Searching 2D</vt:lpstr>
      <vt:lpstr>In-class Exercise – Searching 2D</vt:lpstr>
      <vt:lpstr>End of Review</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Kimundi</dc:creator>
  <cp:lastModifiedBy>Dexter Howard</cp:lastModifiedBy>
  <cp:revision>223</cp:revision>
  <dcterms:created xsi:type="dcterms:W3CDTF">2018-10-09T16:10:29Z</dcterms:created>
  <dcterms:modified xsi:type="dcterms:W3CDTF">2021-12-01T15:36:33Z</dcterms:modified>
</cp:coreProperties>
</file>