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311" r:id="rId3"/>
    <p:sldId id="312" r:id="rId4"/>
    <p:sldId id="313" r:id="rId5"/>
    <p:sldId id="314" r:id="rId6"/>
    <p:sldId id="315" r:id="rId7"/>
    <p:sldId id="316" r:id="rId8"/>
    <p:sldId id="270" r:id="rId9"/>
    <p:sldId id="299" r:id="rId10"/>
    <p:sldId id="258" r:id="rId11"/>
    <p:sldId id="274" r:id="rId12"/>
    <p:sldId id="277" r:id="rId13"/>
    <p:sldId id="281" r:id="rId14"/>
    <p:sldId id="280" r:id="rId15"/>
    <p:sldId id="282" r:id="rId16"/>
    <p:sldId id="283" r:id="rId17"/>
    <p:sldId id="318" r:id="rId18"/>
    <p:sldId id="278" r:id="rId19"/>
    <p:sldId id="279" r:id="rId20"/>
    <p:sldId id="284" r:id="rId21"/>
    <p:sldId id="292" r:id="rId22"/>
    <p:sldId id="300" r:id="rId23"/>
    <p:sldId id="301" r:id="rId24"/>
    <p:sldId id="302" r:id="rId25"/>
    <p:sldId id="303" r:id="rId26"/>
    <p:sldId id="31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19"/>
  </p:normalViewPr>
  <p:slideViewPr>
    <p:cSldViewPr snapToGrid="0" snapToObjects="1">
      <p:cViewPr varScale="1">
        <p:scale>
          <a:sx n="87" d="100"/>
          <a:sy n="87"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43F30152-5E5C-D94F-B0F6-DFACAB9DBADB}"/>
    <pc:docChg chg="delSld modSld">
      <pc:chgData name="Douglas Malcolm" userId="6fbabce8-ec94-4dd3-b118-672eb69ae1ad" providerId="ADAL" clId="{43F30152-5E5C-D94F-B0F6-DFACAB9DBADB}" dt="2021-09-20T14:58:22.180" v="31" actId="20577"/>
      <pc:docMkLst>
        <pc:docMk/>
      </pc:docMkLst>
      <pc:sldChg chg="modSp mod">
        <pc:chgData name="Douglas Malcolm" userId="6fbabce8-ec94-4dd3-b118-672eb69ae1ad" providerId="ADAL" clId="{43F30152-5E5C-D94F-B0F6-DFACAB9DBADB}" dt="2021-09-20T14:54:50.857" v="20" actId="20577"/>
        <pc:sldMkLst>
          <pc:docMk/>
          <pc:sldMk cId="357175736" sldId="256"/>
        </pc:sldMkLst>
        <pc:spChg chg="mod">
          <ac:chgData name="Douglas Malcolm" userId="6fbabce8-ec94-4dd3-b118-672eb69ae1ad" providerId="ADAL" clId="{43F30152-5E5C-D94F-B0F6-DFACAB9DBADB}" dt="2021-09-20T14:54:50.857" v="20" actId="20577"/>
          <ac:spMkLst>
            <pc:docMk/>
            <pc:sldMk cId="357175736" sldId="256"/>
            <ac:spMk id="4" creationId="{00000000-0000-0000-0000-000000000000}"/>
          </ac:spMkLst>
        </pc:spChg>
        <pc:spChg chg="mod">
          <ac:chgData name="Douglas Malcolm" userId="6fbabce8-ec94-4dd3-b118-672eb69ae1ad" providerId="ADAL" clId="{43F30152-5E5C-D94F-B0F6-DFACAB9DBADB}" dt="2021-09-20T14:54:47.017" v="16" actId="6549"/>
          <ac:spMkLst>
            <pc:docMk/>
            <pc:sldMk cId="357175736" sldId="256"/>
            <ac:spMk id="5" creationId="{00000000-0000-0000-0000-000000000000}"/>
          </ac:spMkLst>
        </pc:spChg>
      </pc:sldChg>
      <pc:sldChg chg="modSp mod">
        <pc:chgData name="Douglas Malcolm" userId="6fbabce8-ec94-4dd3-b118-672eb69ae1ad" providerId="ADAL" clId="{43F30152-5E5C-D94F-B0F6-DFACAB9DBADB}" dt="2021-09-20T14:54:32.945" v="10" actId="20577"/>
        <pc:sldMkLst>
          <pc:docMk/>
          <pc:sldMk cId="32714628" sldId="270"/>
        </pc:sldMkLst>
        <pc:spChg chg="mod">
          <ac:chgData name="Douglas Malcolm" userId="6fbabce8-ec94-4dd3-b118-672eb69ae1ad" providerId="ADAL" clId="{43F30152-5E5C-D94F-B0F6-DFACAB9DBADB}" dt="2021-09-20T14:54:32.945" v="10" actId="20577"/>
          <ac:spMkLst>
            <pc:docMk/>
            <pc:sldMk cId="32714628" sldId="270"/>
            <ac:spMk id="2" creationId="{00000000-0000-0000-0000-000000000000}"/>
          </ac:spMkLst>
        </pc:spChg>
      </pc:sldChg>
      <pc:sldChg chg="del">
        <pc:chgData name="Douglas Malcolm" userId="6fbabce8-ec94-4dd3-b118-672eb69ae1ad" providerId="ADAL" clId="{43F30152-5E5C-D94F-B0F6-DFACAB9DBADB}" dt="2021-09-20T14:53:09.956" v="0" actId="2696"/>
        <pc:sldMkLst>
          <pc:docMk/>
          <pc:sldMk cId="2419706187" sldId="288"/>
        </pc:sldMkLst>
      </pc:sldChg>
      <pc:sldChg chg="del">
        <pc:chgData name="Douglas Malcolm" userId="6fbabce8-ec94-4dd3-b118-672eb69ae1ad" providerId="ADAL" clId="{43F30152-5E5C-D94F-B0F6-DFACAB9DBADB}" dt="2021-09-20T14:53:13.768" v="1" actId="2696"/>
        <pc:sldMkLst>
          <pc:docMk/>
          <pc:sldMk cId="1839047065" sldId="289"/>
        </pc:sldMkLst>
      </pc:sldChg>
      <pc:sldChg chg="del">
        <pc:chgData name="Douglas Malcolm" userId="6fbabce8-ec94-4dd3-b118-672eb69ae1ad" providerId="ADAL" clId="{43F30152-5E5C-D94F-B0F6-DFACAB9DBADB}" dt="2021-09-20T14:53:17.926" v="2" actId="2696"/>
        <pc:sldMkLst>
          <pc:docMk/>
          <pc:sldMk cId="2601730534" sldId="290"/>
        </pc:sldMkLst>
      </pc:sldChg>
      <pc:sldChg chg="del">
        <pc:chgData name="Douglas Malcolm" userId="6fbabce8-ec94-4dd3-b118-672eb69ae1ad" providerId="ADAL" clId="{43F30152-5E5C-D94F-B0F6-DFACAB9DBADB}" dt="2021-09-20T14:53:21.438" v="3" actId="2696"/>
        <pc:sldMkLst>
          <pc:docMk/>
          <pc:sldMk cId="921961096" sldId="294"/>
        </pc:sldMkLst>
      </pc:sldChg>
      <pc:sldChg chg="del">
        <pc:chgData name="Douglas Malcolm" userId="6fbabce8-ec94-4dd3-b118-672eb69ae1ad" providerId="ADAL" clId="{43F30152-5E5C-D94F-B0F6-DFACAB9DBADB}" dt="2021-09-20T14:53:39.325" v="5" actId="2696"/>
        <pc:sldMkLst>
          <pc:docMk/>
          <pc:sldMk cId="1547077064" sldId="297"/>
        </pc:sldMkLst>
      </pc:sldChg>
      <pc:sldChg chg="del">
        <pc:chgData name="Douglas Malcolm" userId="6fbabce8-ec94-4dd3-b118-672eb69ae1ad" providerId="ADAL" clId="{43F30152-5E5C-D94F-B0F6-DFACAB9DBADB}" dt="2021-09-20T14:53:43.830" v="6" actId="2696"/>
        <pc:sldMkLst>
          <pc:docMk/>
          <pc:sldMk cId="3325917756" sldId="298"/>
        </pc:sldMkLst>
      </pc:sldChg>
      <pc:sldChg chg="modSp mod">
        <pc:chgData name="Douglas Malcolm" userId="6fbabce8-ec94-4dd3-b118-672eb69ae1ad" providerId="ADAL" clId="{43F30152-5E5C-D94F-B0F6-DFACAB9DBADB}" dt="2021-09-20T14:54:29.665" v="8" actId="20577"/>
        <pc:sldMkLst>
          <pc:docMk/>
          <pc:sldMk cId="3523681931" sldId="299"/>
        </pc:sldMkLst>
        <pc:spChg chg="mod">
          <ac:chgData name="Douglas Malcolm" userId="6fbabce8-ec94-4dd3-b118-672eb69ae1ad" providerId="ADAL" clId="{43F30152-5E5C-D94F-B0F6-DFACAB9DBADB}" dt="2021-09-20T14:54:29.665" v="8" actId="20577"/>
          <ac:spMkLst>
            <pc:docMk/>
            <pc:sldMk cId="3523681931" sldId="299"/>
            <ac:spMk id="2" creationId="{00000000-0000-0000-0000-000000000000}"/>
          </ac:spMkLst>
        </pc:spChg>
      </pc:sldChg>
      <pc:sldChg chg="del">
        <pc:chgData name="Douglas Malcolm" userId="6fbabce8-ec94-4dd3-b118-672eb69ae1ad" providerId="ADAL" clId="{43F30152-5E5C-D94F-B0F6-DFACAB9DBADB}" dt="2021-09-20T14:53:34.249" v="4" actId="2696"/>
        <pc:sldMkLst>
          <pc:docMk/>
          <pc:sldMk cId="4280558903" sldId="305"/>
        </pc:sldMkLst>
      </pc:sldChg>
      <pc:sldChg chg="modSp mod">
        <pc:chgData name="Douglas Malcolm" userId="6fbabce8-ec94-4dd3-b118-672eb69ae1ad" providerId="ADAL" clId="{43F30152-5E5C-D94F-B0F6-DFACAB9DBADB}" dt="2021-09-20T14:58:22.180" v="31" actId="20577"/>
        <pc:sldMkLst>
          <pc:docMk/>
          <pc:sldMk cId="1233420581" sldId="311"/>
        </pc:sldMkLst>
        <pc:spChg chg="mod">
          <ac:chgData name="Douglas Malcolm" userId="6fbabce8-ec94-4dd3-b118-672eb69ae1ad" providerId="ADAL" clId="{43F30152-5E5C-D94F-B0F6-DFACAB9DBADB}" dt="2021-09-20T14:58:22.180" v="31" actId="20577"/>
          <ac:spMkLst>
            <pc:docMk/>
            <pc:sldMk cId="1233420581" sldId="311"/>
            <ac:spMk id="2" creationId="{00000000-0000-0000-0000-000000000000}"/>
          </ac:spMkLst>
        </pc:spChg>
      </pc:sldChg>
    </pc:docChg>
  </pc:docChgLst>
  <pc:docChgLst>
    <pc:chgData name="Douglas Malcolm" userId="6fbabce8-ec94-4dd3-b118-672eb69ae1ad" providerId="ADAL" clId="{71611E11-F994-7C41-9440-111CE230BAE9}"/>
    <pc:docChg chg="modSld">
      <pc:chgData name="Douglas Malcolm" userId="6fbabce8-ec94-4dd3-b118-672eb69ae1ad" providerId="ADAL" clId="{71611E11-F994-7C41-9440-111CE230BAE9}" dt="2021-06-29T16:53:26.342" v="24" actId="20577"/>
      <pc:docMkLst>
        <pc:docMk/>
      </pc:docMkLst>
      <pc:sldChg chg="modSp mod">
        <pc:chgData name="Douglas Malcolm" userId="6fbabce8-ec94-4dd3-b118-672eb69ae1ad" providerId="ADAL" clId="{71611E11-F994-7C41-9440-111CE230BAE9}" dt="2021-06-24T16:09:10.130" v="16" actId="1076"/>
        <pc:sldMkLst>
          <pc:docMk/>
          <pc:sldMk cId="357175736" sldId="256"/>
        </pc:sldMkLst>
        <pc:spChg chg="mod">
          <ac:chgData name="Douglas Malcolm" userId="6fbabce8-ec94-4dd3-b118-672eb69ae1ad" providerId="ADAL" clId="{71611E11-F994-7C41-9440-111CE230BAE9}" dt="2021-06-24T16:09:10.130" v="16" actId="1076"/>
          <ac:spMkLst>
            <pc:docMk/>
            <pc:sldMk cId="357175736" sldId="256"/>
            <ac:spMk id="4" creationId="{00000000-0000-0000-0000-000000000000}"/>
          </ac:spMkLst>
        </pc:spChg>
      </pc:sldChg>
      <pc:sldChg chg="modSp">
        <pc:chgData name="Douglas Malcolm" userId="6fbabce8-ec94-4dd3-b118-672eb69ae1ad" providerId="ADAL" clId="{71611E11-F994-7C41-9440-111CE230BAE9}" dt="2021-06-24T14:13:44.598" v="0"/>
        <pc:sldMkLst>
          <pc:docMk/>
          <pc:sldMk cId="3325917756" sldId="298"/>
        </pc:sldMkLst>
        <pc:spChg chg="mod">
          <ac:chgData name="Douglas Malcolm" userId="6fbabce8-ec94-4dd3-b118-672eb69ae1ad" providerId="ADAL" clId="{71611E11-F994-7C41-9440-111CE230BAE9}" dt="2021-06-24T14:13:44.598" v="0"/>
          <ac:spMkLst>
            <pc:docMk/>
            <pc:sldMk cId="3325917756" sldId="298"/>
            <ac:spMk id="3" creationId="{00000000-0000-0000-0000-000000000000}"/>
          </ac:spMkLst>
        </pc:spChg>
      </pc:sldChg>
      <pc:sldChg chg="modSp mod">
        <pc:chgData name="Douglas Malcolm" userId="6fbabce8-ec94-4dd3-b118-672eb69ae1ad" providerId="ADAL" clId="{71611E11-F994-7C41-9440-111CE230BAE9}" dt="2021-06-29T16:53:26.342" v="24" actId="20577"/>
        <pc:sldMkLst>
          <pc:docMk/>
          <pc:sldMk cId="3491670734" sldId="301"/>
        </pc:sldMkLst>
        <pc:spChg chg="mod">
          <ac:chgData name="Douglas Malcolm" userId="6fbabce8-ec94-4dd3-b118-672eb69ae1ad" providerId="ADAL" clId="{71611E11-F994-7C41-9440-111CE230BAE9}" dt="2021-06-29T16:53:26.342" v="24" actId="20577"/>
          <ac:spMkLst>
            <pc:docMk/>
            <pc:sldMk cId="3491670734" sldId="301"/>
            <ac:spMk id="3" creationId="{00000000-0000-0000-0000-000000000000}"/>
          </ac:spMkLst>
        </pc:spChg>
      </pc:sldChg>
      <pc:sldChg chg="modSp">
        <pc:chgData name="Douglas Malcolm" userId="6fbabce8-ec94-4dd3-b118-672eb69ae1ad" providerId="ADAL" clId="{71611E11-F994-7C41-9440-111CE230BAE9}" dt="2021-06-24T14:13:44.598" v="0"/>
        <pc:sldMkLst>
          <pc:docMk/>
          <pc:sldMk cId="1095435344" sldId="316"/>
        </pc:sldMkLst>
        <pc:spChg chg="mod">
          <ac:chgData name="Douglas Malcolm" userId="6fbabce8-ec94-4dd3-b118-672eb69ae1ad" providerId="ADAL" clId="{71611E11-F994-7C41-9440-111CE230BAE9}" dt="2021-06-24T14:13:44.598" v="0"/>
          <ac:spMkLst>
            <pc:docMk/>
            <pc:sldMk cId="1095435344" sldId="316"/>
            <ac:spMk id="6" creationId="{00000000-0000-0000-0000-000000000000}"/>
          </ac:spMkLst>
        </pc:spChg>
      </pc:sldChg>
    </pc:docChg>
  </pc:docChgLst>
  <pc:docChgLst>
    <pc:chgData name="Douglas Malcolm" userId="6fbabce8-ec94-4dd3-b118-672eb69ae1ad" providerId="ADAL" clId="{75DB3126-F3C1-6943-B706-51C7A565C933}"/>
    <pc:docChg chg="custSel modSld">
      <pc:chgData name="Douglas Malcolm" userId="6fbabce8-ec94-4dd3-b118-672eb69ae1ad" providerId="ADAL" clId="{75DB3126-F3C1-6943-B706-51C7A565C933}" dt="2021-12-01T13:57:27.348" v="167" actId="20577"/>
      <pc:docMkLst>
        <pc:docMk/>
      </pc:docMkLst>
      <pc:sldChg chg="delSp mod">
        <pc:chgData name="Douglas Malcolm" userId="6fbabce8-ec94-4dd3-b118-672eb69ae1ad" providerId="ADAL" clId="{75DB3126-F3C1-6943-B706-51C7A565C933}" dt="2021-11-29T15:32:31.681" v="0" actId="478"/>
        <pc:sldMkLst>
          <pc:docMk/>
          <pc:sldMk cId="357175736" sldId="256"/>
        </pc:sldMkLst>
        <pc:spChg chg="del">
          <ac:chgData name="Douglas Malcolm" userId="6fbabce8-ec94-4dd3-b118-672eb69ae1ad" providerId="ADAL" clId="{75DB3126-F3C1-6943-B706-51C7A565C933}" dt="2021-11-29T15:32:31.681" v="0" actId="478"/>
          <ac:spMkLst>
            <pc:docMk/>
            <pc:sldMk cId="357175736" sldId="256"/>
            <ac:spMk id="4" creationId="{00000000-0000-0000-0000-000000000000}"/>
          </ac:spMkLst>
        </pc:spChg>
      </pc:sldChg>
      <pc:sldChg chg="modSp mod">
        <pc:chgData name="Douglas Malcolm" userId="6fbabce8-ec94-4dd3-b118-672eb69ae1ad" providerId="ADAL" clId="{75DB3126-F3C1-6943-B706-51C7A565C933}" dt="2021-11-29T16:59:41.802" v="6" actId="20577"/>
        <pc:sldMkLst>
          <pc:docMk/>
          <pc:sldMk cId="3611961435" sldId="279"/>
        </pc:sldMkLst>
        <pc:spChg chg="mod">
          <ac:chgData name="Douglas Malcolm" userId="6fbabce8-ec94-4dd3-b118-672eb69ae1ad" providerId="ADAL" clId="{75DB3126-F3C1-6943-B706-51C7A565C933}" dt="2021-11-29T16:59:41.802" v="6" actId="20577"/>
          <ac:spMkLst>
            <pc:docMk/>
            <pc:sldMk cId="3611961435" sldId="279"/>
            <ac:spMk id="3" creationId="{00000000-0000-0000-0000-000000000000}"/>
          </ac:spMkLst>
        </pc:spChg>
      </pc:sldChg>
      <pc:sldChg chg="modSp mod">
        <pc:chgData name="Douglas Malcolm" userId="6fbabce8-ec94-4dd3-b118-672eb69ae1ad" providerId="ADAL" clId="{75DB3126-F3C1-6943-B706-51C7A565C933}" dt="2021-11-29T17:00:34.105" v="12" actId="20577"/>
        <pc:sldMkLst>
          <pc:docMk/>
          <pc:sldMk cId="3071999331" sldId="284"/>
        </pc:sldMkLst>
        <pc:spChg chg="mod">
          <ac:chgData name="Douglas Malcolm" userId="6fbabce8-ec94-4dd3-b118-672eb69ae1ad" providerId="ADAL" clId="{75DB3126-F3C1-6943-B706-51C7A565C933}" dt="2021-11-29T17:00:34.105" v="12" actId="20577"/>
          <ac:spMkLst>
            <pc:docMk/>
            <pc:sldMk cId="3071999331" sldId="284"/>
            <ac:spMk id="3" creationId="{00000000-0000-0000-0000-000000000000}"/>
          </ac:spMkLst>
        </pc:spChg>
      </pc:sldChg>
      <pc:sldChg chg="modSp mod">
        <pc:chgData name="Douglas Malcolm" userId="6fbabce8-ec94-4dd3-b118-672eb69ae1ad" providerId="ADAL" clId="{75DB3126-F3C1-6943-B706-51C7A565C933}" dt="2021-11-29T17:04:18.947" v="18" actId="20577"/>
        <pc:sldMkLst>
          <pc:docMk/>
          <pc:sldMk cId="1961764863" sldId="302"/>
        </pc:sldMkLst>
        <pc:spChg chg="mod">
          <ac:chgData name="Douglas Malcolm" userId="6fbabce8-ec94-4dd3-b118-672eb69ae1ad" providerId="ADAL" clId="{75DB3126-F3C1-6943-B706-51C7A565C933}" dt="2021-11-29T17:04:18.947" v="18" actId="20577"/>
          <ac:spMkLst>
            <pc:docMk/>
            <pc:sldMk cId="1961764863" sldId="302"/>
            <ac:spMk id="3" creationId="{00000000-0000-0000-0000-000000000000}"/>
          </ac:spMkLst>
        </pc:spChg>
      </pc:sldChg>
      <pc:sldChg chg="modSp mod">
        <pc:chgData name="Douglas Malcolm" userId="6fbabce8-ec94-4dd3-b118-672eb69ae1ad" providerId="ADAL" clId="{75DB3126-F3C1-6943-B706-51C7A565C933}" dt="2021-11-29T17:04:29.200" v="24" actId="20577"/>
        <pc:sldMkLst>
          <pc:docMk/>
          <pc:sldMk cId="109612040" sldId="303"/>
        </pc:sldMkLst>
        <pc:spChg chg="mod">
          <ac:chgData name="Douglas Malcolm" userId="6fbabce8-ec94-4dd3-b118-672eb69ae1ad" providerId="ADAL" clId="{75DB3126-F3C1-6943-B706-51C7A565C933}" dt="2021-11-29T17:04:29.200" v="24" actId="20577"/>
          <ac:spMkLst>
            <pc:docMk/>
            <pc:sldMk cId="109612040" sldId="303"/>
            <ac:spMk id="3" creationId="{00000000-0000-0000-0000-000000000000}"/>
          </ac:spMkLst>
        </pc:spChg>
      </pc:sldChg>
      <pc:sldChg chg="modSp mod">
        <pc:chgData name="Douglas Malcolm" userId="6fbabce8-ec94-4dd3-b118-672eb69ae1ad" providerId="ADAL" clId="{75DB3126-F3C1-6943-B706-51C7A565C933}" dt="2021-12-01T13:57:27.348" v="167" actId="20577"/>
        <pc:sldMkLst>
          <pc:docMk/>
          <pc:sldMk cId="772283010" sldId="315"/>
        </pc:sldMkLst>
        <pc:spChg chg="mod">
          <ac:chgData name="Douglas Malcolm" userId="6fbabce8-ec94-4dd3-b118-672eb69ae1ad" providerId="ADAL" clId="{75DB3126-F3C1-6943-B706-51C7A565C933}" dt="2021-12-01T13:57:27.348" v="167" actId="20577"/>
          <ac:spMkLst>
            <pc:docMk/>
            <pc:sldMk cId="772283010" sldId="315"/>
            <ac:spMk id="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F1D75-ED95-244E-91B7-B98B48CC694E}" type="datetimeFigureOut">
              <a:rPr lang="en-US" smtClean="0"/>
              <a:t>12/1/2021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664876-3CAC-4C4B-8353-6B6249AE3B37}" type="slidenum">
              <a:rPr lang="en-US" smtClean="0"/>
              <a:t>‹#›</a:t>
            </a:fld>
            <a:endParaRPr lang="en-US"/>
          </a:p>
        </p:txBody>
      </p:sp>
    </p:spTree>
    <p:extLst>
      <p:ext uri="{BB962C8B-B14F-4D97-AF65-F5344CB8AC3E}">
        <p14:creationId xmlns:p14="http://schemas.microsoft.com/office/powerpoint/2010/main" val="47002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a:t>
            </a:r>
            <a:r>
              <a:rPr lang="en-US" baseline="0" dirty="0"/>
              <a:t> yourself and welcome the students</a:t>
            </a:r>
            <a:endParaRPr lang="en-US" dirty="0"/>
          </a:p>
        </p:txBody>
      </p:sp>
      <p:sp>
        <p:nvSpPr>
          <p:cNvPr id="4" name="Slide Number Placeholder 3"/>
          <p:cNvSpPr>
            <a:spLocks noGrp="1"/>
          </p:cNvSpPr>
          <p:nvPr>
            <p:ph type="sldNum" sz="quarter" idx="10"/>
          </p:nvPr>
        </p:nvSpPr>
        <p:spPr/>
        <p:txBody>
          <a:bodyPr/>
          <a:lstStyle/>
          <a:p>
            <a:fld id="{CE664876-3CAC-4C4B-8353-6B6249AE3B37}" type="slidenum">
              <a:rPr lang="en-US" smtClean="0"/>
              <a:t>1</a:t>
            </a:fld>
            <a:endParaRPr lang="en-US"/>
          </a:p>
        </p:txBody>
      </p:sp>
    </p:spTree>
    <p:extLst>
      <p:ext uri="{BB962C8B-B14F-4D97-AF65-F5344CB8AC3E}">
        <p14:creationId xmlns:p14="http://schemas.microsoft.com/office/powerpoint/2010/main" val="121061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92193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10585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55724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003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87379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43970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98332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7608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0879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0646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277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2368" y="2124833"/>
            <a:ext cx="7310005" cy="632401"/>
          </a:xfrm>
        </p:spPr>
        <p:txBody>
          <a:bodyPr/>
          <a:lstStyle/>
          <a:p>
            <a:pPr algn="ctr"/>
            <a:r>
              <a:rPr lang="en-US" sz="3600" dirty="0"/>
              <a:t>CSE 1321 Modules 7 &amp; 8 Review</a:t>
            </a:r>
          </a:p>
        </p:txBody>
      </p:sp>
    </p:spTree>
    <p:extLst>
      <p:ext uri="{BB962C8B-B14F-4D97-AF65-F5344CB8AC3E}">
        <p14:creationId xmlns:p14="http://schemas.microsoft.com/office/powerpoint/2010/main" val="35717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CLASS Elevator </a:t>
            </a:r>
          </a:p>
          <a:p>
            <a:pPr marL="0" indent="0">
              <a:buNone/>
            </a:pPr>
            <a:r>
              <a:rPr lang="en-US" dirty="0">
                <a:latin typeface="Consolas" charset="0"/>
                <a:ea typeface="Consolas" charset="0"/>
                <a:cs typeface="Consolas" charset="0"/>
              </a:rPr>
              <a:t>BEGIN</a:t>
            </a:r>
          </a:p>
          <a:p>
            <a:pPr marL="0" indent="0">
              <a:buNone/>
            </a:pP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END CLASS</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79679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Attributes</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CLASS Elevator </a:t>
            </a:r>
          </a:p>
          <a:p>
            <a:pPr marL="0" indent="0">
              <a:buNone/>
            </a:pPr>
            <a:r>
              <a:rPr lang="en-US" dirty="0">
                <a:latin typeface="Consolas" charset="0"/>
                <a:ea typeface="Consolas" charset="0"/>
                <a:cs typeface="Consolas" charset="0"/>
              </a:rPr>
              <a:t>BEGIN</a:t>
            </a:r>
          </a:p>
          <a:p>
            <a:pPr marL="0" indent="0">
              <a:buNone/>
            </a:pPr>
            <a:r>
              <a:rPr lang="en-US" dirty="0">
                <a:latin typeface="Consolas" charset="0"/>
                <a:ea typeface="Consolas" charset="0"/>
                <a:cs typeface="Consolas" charset="0"/>
              </a:rPr>
              <a:t>	PRIVATE MAX_WEIGHT = 600</a:t>
            </a:r>
          </a:p>
          <a:p>
            <a:pPr marL="0" indent="0">
              <a:buNone/>
            </a:pPr>
            <a:r>
              <a:rPr lang="en-US" dirty="0">
                <a:latin typeface="Consolas" charset="0"/>
                <a:ea typeface="Consolas" charset="0"/>
                <a:cs typeface="Consolas" charset="0"/>
              </a:rPr>
              <a:t>	PRIVATE MAX_OCCUPANTS = 10</a:t>
            </a:r>
          </a:p>
          <a:p>
            <a:pPr marL="0" indent="0">
              <a:buNone/>
            </a:pPr>
            <a:r>
              <a:rPr lang="en-US" dirty="0">
                <a:latin typeface="Consolas" charset="0"/>
                <a:ea typeface="Consolas" charset="0"/>
                <a:cs typeface="Consolas" charset="0"/>
              </a:rPr>
              <a:t>	PRIVATE </a:t>
            </a:r>
            <a:r>
              <a:rPr lang="en-US" dirty="0" err="1">
                <a:latin typeface="Consolas" charset="0"/>
                <a:ea typeface="Consolas" charset="0"/>
                <a:cs typeface="Consolas" charset="0"/>
              </a:rPr>
              <a:t>currentFloor</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PRIVATE </a:t>
            </a:r>
            <a:r>
              <a:rPr lang="en-US" dirty="0" err="1">
                <a:latin typeface="Consolas" charset="0"/>
                <a:ea typeface="Consolas" charset="0"/>
                <a:cs typeface="Consolas" charset="0"/>
              </a:rPr>
              <a:t>currentOccupancy</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PRIVATE </a:t>
            </a:r>
            <a:r>
              <a:rPr lang="en-US" dirty="0" err="1">
                <a:latin typeface="Consolas" charset="0"/>
                <a:ea typeface="Consolas" charset="0"/>
                <a:cs typeface="Consolas" charset="0"/>
              </a:rPr>
              <a:t>nextStop</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//Not done with class, so no END</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78902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Constructor</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CONSTRUCTOR </a:t>
            </a:r>
            <a:r>
              <a:rPr lang="en-US" altLang="en-US" dirty="0">
                <a:latin typeface="Consolas" charset="0"/>
                <a:ea typeface="Consolas" charset="0"/>
                <a:cs typeface="Consolas" charset="0"/>
              </a:rPr>
              <a:t>Elevator</a:t>
            </a:r>
            <a:r>
              <a:rPr lang="en-US" dirty="0">
                <a:latin typeface="Consolas" charset="0"/>
                <a:ea typeface="Consolas" charset="0"/>
                <a:cs typeface="Consolas" charset="0"/>
              </a:rPr>
              <a:t>(parameters: none)</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currentFloor</a:t>
            </a:r>
            <a:r>
              <a:rPr lang="en-US" dirty="0">
                <a:latin typeface="Consolas" charset="0"/>
                <a:ea typeface="Consolas" charset="0"/>
                <a:cs typeface="Consolas" charset="0"/>
              </a:rPr>
              <a:t> = 0</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currentOccupancy</a:t>
            </a:r>
            <a:r>
              <a:rPr lang="en-US" dirty="0">
                <a:latin typeface="Consolas" charset="0"/>
                <a:ea typeface="Consolas" charset="0"/>
                <a:cs typeface="Consolas" charset="0"/>
              </a:rPr>
              <a:t> = 0</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nextStop</a:t>
            </a:r>
            <a:r>
              <a:rPr lang="en-US" dirty="0">
                <a:latin typeface="Consolas" charset="0"/>
                <a:ea typeface="Consolas" charset="0"/>
                <a:cs typeface="Consolas" charset="0"/>
              </a:rPr>
              <a:t> = 0</a:t>
            </a:r>
          </a:p>
          <a:p>
            <a:pPr marL="0" indent="0">
              <a:buNone/>
            </a:pPr>
            <a:r>
              <a:rPr lang="en-US" dirty="0">
                <a:latin typeface="Consolas" charset="0"/>
                <a:ea typeface="Consolas" charset="0"/>
                <a:cs typeface="Consolas" charset="0"/>
              </a:rPr>
              <a:t>END CONSTRUCTOR</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086986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Constructor 2</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CONSTRUCTOR </a:t>
            </a:r>
            <a:r>
              <a:rPr lang="en-US" altLang="en-US" dirty="0">
                <a:latin typeface="Consolas" charset="0"/>
                <a:ea typeface="Consolas" charset="0"/>
                <a:cs typeface="Consolas" charset="0"/>
              </a:rPr>
              <a:t>Elevator</a:t>
            </a:r>
            <a:r>
              <a:rPr lang="en-US" dirty="0">
                <a:latin typeface="Consolas" charset="0"/>
                <a:ea typeface="Consolas" charset="0"/>
                <a:cs typeface="Consolas" charset="0"/>
              </a:rPr>
              <a:t>(parameters: occ, stop)</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currentFloor</a:t>
            </a:r>
            <a:r>
              <a:rPr lang="en-US" dirty="0">
                <a:latin typeface="Consolas" charset="0"/>
                <a:ea typeface="Consolas" charset="0"/>
                <a:cs typeface="Consolas" charset="0"/>
              </a:rPr>
              <a:t> = 0</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currentOccupancy</a:t>
            </a:r>
            <a:r>
              <a:rPr lang="en-US" dirty="0">
                <a:latin typeface="Consolas" charset="0"/>
                <a:ea typeface="Consolas" charset="0"/>
                <a:cs typeface="Consolas" charset="0"/>
              </a:rPr>
              <a:t> = </a:t>
            </a:r>
            <a:r>
              <a:rPr lang="en-US" dirty="0" err="1">
                <a:latin typeface="Consolas" charset="0"/>
                <a:ea typeface="Consolas" charset="0"/>
                <a:cs typeface="Consolas" charset="0"/>
              </a:rPr>
              <a:t>occ</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nextStop</a:t>
            </a:r>
            <a:r>
              <a:rPr lang="en-US" dirty="0">
                <a:latin typeface="Consolas" charset="0"/>
                <a:ea typeface="Consolas" charset="0"/>
                <a:cs typeface="Consolas" charset="0"/>
              </a:rPr>
              <a:t> = stop</a:t>
            </a:r>
          </a:p>
          <a:p>
            <a:pPr marL="0" indent="0">
              <a:buNone/>
            </a:pPr>
            <a:r>
              <a:rPr lang="en-US" dirty="0">
                <a:latin typeface="Consolas" charset="0"/>
                <a:ea typeface="Consolas" charset="0"/>
                <a:cs typeface="Consolas" charset="0"/>
              </a:rPr>
              <a:t>END CONSTRUCTOR</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02721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Method 1</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METHOD BOOLEAN </a:t>
            </a:r>
            <a:r>
              <a:rPr lang="en-US">
                <a:latin typeface="Consolas" charset="0"/>
                <a:ea typeface="Consolas" charset="0"/>
                <a:cs typeface="Consolas" charset="0"/>
              </a:rPr>
              <a:t>OverLimit(</a:t>
            </a:r>
            <a:r>
              <a:rPr lang="en-US" dirty="0">
                <a:latin typeface="Consolas" charset="0"/>
                <a:ea typeface="Consolas" charset="0"/>
                <a:cs typeface="Consolas" charset="0"/>
              </a:rPr>
              <a:t>parameters: </a:t>
            </a:r>
            <a:r>
              <a:rPr lang="en-US" dirty="0" err="1">
                <a:latin typeface="Consolas" charset="0"/>
                <a:ea typeface="Consolas" charset="0"/>
                <a:cs typeface="Consolas" charset="0"/>
              </a:rPr>
              <a:t>numPass</a:t>
            </a:r>
            <a:r>
              <a:rPr lang="en-US" dirty="0">
                <a:latin typeface="Consolas" charset="0"/>
                <a:ea typeface="Consolas" charset="0"/>
                <a:cs typeface="Consolas" charset="0"/>
              </a:rPr>
              <a:t>, </a:t>
            </a:r>
            <a:r>
              <a:rPr lang="en-US" dirty="0" err="1">
                <a:latin typeface="Consolas" charset="0"/>
                <a:ea typeface="Consolas" charset="0"/>
                <a:cs typeface="Consolas" charset="0"/>
              </a:rPr>
              <a:t>avgWeight</a:t>
            </a:r>
            <a:r>
              <a:rPr lang="en-US" dirty="0">
                <a:latin typeface="Consolas" charset="0"/>
                <a:ea typeface="Consolas" charset="0"/>
                <a:cs typeface="Consolas" charset="0"/>
              </a:rPr>
              <a:t>)</a:t>
            </a:r>
          </a:p>
          <a:p>
            <a:pPr marL="0" indent="0">
              <a:buNone/>
            </a:pPr>
            <a:r>
              <a:rPr lang="en-US" dirty="0">
                <a:latin typeface="Consolas" charset="0"/>
                <a:ea typeface="Consolas" charset="0"/>
                <a:cs typeface="Consolas" charset="0"/>
              </a:rPr>
              <a:t>	IF (</a:t>
            </a:r>
            <a:r>
              <a:rPr lang="en-US" dirty="0" err="1">
                <a:latin typeface="Consolas" charset="0"/>
                <a:ea typeface="Consolas" charset="0"/>
                <a:cs typeface="Consolas" charset="0"/>
              </a:rPr>
              <a:t>numPass</a:t>
            </a:r>
            <a:r>
              <a:rPr lang="en-US" dirty="0">
                <a:latin typeface="Consolas" charset="0"/>
                <a:ea typeface="Consolas" charset="0"/>
                <a:cs typeface="Consolas" charset="0"/>
              </a:rPr>
              <a:t> * </a:t>
            </a:r>
            <a:r>
              <a:rPr lang="en-US" dirty="0" err="1">
                <a:latin typeface="Consolas" charset="0"/>
                <a:ea typeface="Consolas" charset="0"/>
                <a:cs typeface="Consolas" charset="0"/>
              </a:rPr>
              <a:t>avgWeight</a:t>
            </a:r>
            <a:r>
              <a:rPr lang="en-US" dirty="0">
                <a:latin typeface="Consolas" charset="0"/>
                <a:ea typeface="Consolas" charset="0"/>
                <a:cs typeface="Consolas" charset="0"/>
              </a:rPr>
              <a:t> &gt; MAX_WEIGHT * MAX_OCCUPANTS)</a:t>
            </a:r>
          </a:p>
          <a:p>
            <a:pPr marL="0" indent="0">
              <a:buNone/>
            </a:pPr>
            <a:r>
              <a:rPr lang="en-US" dirty="0">
                <a:latin typeface="Consolas" charset="0"/>
                <a:ea typeface="Consolas" charset="0"/>
                <a:cs typeface="Consolas" charset="0"/>
              </a:rPr>
              <a:t>		RETURN TRUE</a:t>
            </a:r>
          </a:p>
          <a:p>
            <a:pPr marL="0" indent="0">
              <a:buNone/>
            </a:pPr>
            <a:r>
              <a:rPr lang="en-US" dirty="0">
                <a:latin typeface="Consolas" charset="0"/>
                <a:ea typeface="Consolas" charset="0"/>
                <a:cs typeface="Consolas" charset="0"/>
              </a:rPr>
              <a:t>	ELSE</a:t>
            </a:r>
          </a:p>
          <a:p>
            <a:pPr marL="0" indent="0">
              <a:buNone/>
            </a:pPr>
            <a:r>
              <a:rPr lang="en-US" dirty="0">
                <a:latin typeface="Consolas" charset="0"/>
                <a:ea typeface="Consolas" charset="0"/>
                <a:cs typeface="Consolas" charset="0"/>
              </a:rPr>
              <a:t>		RETURN FALSE</a:t>
            </a:r>
          </a:p>
          <a:p>
            <a:pPr marL="0" indent="0">
              <a:buNone/>
            </a:pPr>
            <a:r>
              <a:rPr lang="en-US" dirty="0">
                <a:latin typeface="Consolas" charset="0"/>
                <a:ea typeface="Consolas" charset="0"/>
                <a:cs typeface="Consolas" charset="0"/>
              </a:rPr>
              <a:t>END METHOD</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257108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Method 2 </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sz="1600" dirty="0">
                <a:latin typeface="Consolas" charset="0"/>
                <a:ea typeface="Consolas" charset="0"/>
                <a:cs typeface="Consolas" charset="0"/>
              </a:rPr>
              <a:t>METHOD INTEGER </a:t>
            </a:r>
            <a:r>
              <a:rPr lang="en-US" sz="1600" dirty="0" err="1">
                <a:latin typeface="Consolas" charset="0"/>
                <a:ea typeface="Consolas" charset="0"/>
                <a:cs typeface="Consolas" charset="0"/>
              </a:rPr>
              <a:t>getNextStop</a:t>
            </a:r>
            <a:r>
              <a:rPr lang="en-US" sz="1600" dirty="0">
                <a:latin typeface="Consolas" charset="0"/>
                <a:ea typeface="Consolas" charset="0"/>
                <a:cs typeface="Consolas" charset="0"/>
              </a:rPr>
              <a:t>(parameters: </a:t>
            </a:r>
            <a:r>
              <a:rPr lang="en-US" sz="1600" dirty="0" err="1">
                <a:latin typeface="Consolas" charset="0"/>
                <a:ea typeface="Consolas" charset="0"/>
                <a:cs typeface="Consolas" charset="0"/>
              </a:rPr>
              <a:t>curFloor</a:t>
            </a:r>
            <a:r>
              <a:rPr lang="en-US" sz="1600" dirty="0">
                <a:latin typeface="Consolas" charset="0"/>
                <a:ea typeface="Consolas" charset="0"/>
                <a:cs typeface="Consolas" charset="0"/>
              </a:rPr>
              <a:t>, Stops[])</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BEGIN METHOD</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CREATE </a:t>
            </a:r>
            <a:r>
              <a:rPr lang="en-US" altLang="en-US" sz="1600" dirty="0" err="1">
                <a:latin typeface="Consolas" panose="020B0609020204030204" pitchFamily="49" charset="0"/>
                <a:ea typeface="Consolas" panose="020B0609020204030204" pitchFamily="49" charset="0"/>
                <a:cs typeface="Consolas" panose="020B0609020204030204" pitchFamily="49" charset="0"/>
              </a:rPr>
              <a:t>NextFloor</a:t>
            </a:r>
            <a:r>
              <a:rPr lang="en-US" altLang="en-US" sz="1600" dirty="0">
                <a:latin typeface="Consolas" panose="020B0609020204030204" pitchFamily="49" charset="0"/>
                <a:ea typeface="Consolas" panose="020B0609020204030204" pitchFamily="49" charset="0"/>
                <a:cs typeface="Consolas" panose="020B0609020204030204" pitchFamily="49" charset="0"/>
              </a:rPr>
              <a:t> = </a:t>
            </a:r>
            <a:r>
              <a:rPr lang="en-US" altLang="en-US" sz="1600" dirty="0" err="1">
                <a:latin typeface="Consolas" panose="020B0609020204030204" pitchFamily="49" charset="0"/>
                <a:ea typeface="Consolas" panose="020B0609020204030204" pitchFamily="49" charset="0"/>
                <a:cs typeface="Consolas" panose="020B0609020204030204" pitchFamily="49" charset="0"/>
              </a:rPr>
              <a:t>curFloor</a:t>
            </a:r>
            <a:endParaRPr lang="en-US" altLang="en-US" sz="16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IF (|</a:t>
            </a:r>
            <a:r>
              <a:rPr lang="en-US" altLang="en-US" sz="1600" dirty="0" err="1">
                <a:latin typeface="Consolas" panose="020B0609020204030204" pitchFamily="49" charset="0"/>
                <a:ea typeface="Consolas" panose="020B0609020204030204" pitchFamily="49" charset="0"/>
                <a:cs typeface="Consolas" panose="020B0609020204030204" pitchFamily="49" charset="0"/>
              </a:rPr>
              <a:t>curFloor</a:t>
            </a:r>
            <a:r>
              <a:rPr lang="en-US" altLang="en-US" sz="1600" dirty="0">
                <a:latin typeface="Consolas" panose="020B0609020204030204" pitchFamily="49" charset="0"/>
                <a:ea typeface="Consolas" panose="020B0609020204030204" pitchFamily="49" charset="0"/>
                <a:cs typeface="Consolas" panose="020B0609020204030204" pitchFamily="49" charset="0"/>
              </a:rPr>
              <a:t> – Stops[0]| &lt; |</a:t>
            </a:r>
            <a:r>
              <a:rPr lang="en-US" altLang="en-US" sz="1600" dirty="0" err="1">
                <a:latin typeface="Consolas" panose="020B0609020204030204" pitchFamily="49" charset="0"/>
                <a:ea typeface="Consolas" panose="020B0609020204030204" pitchFamily="49" charset="0"/>
                <a:cs typeface="Consolas" panose="020B0609020204030204" pitchFamily="49" charset="0"/>
              </a:rPr>
              <a:t>curFloor</a:t>
            </a:r>
            <a:r>
              <a:rPr lang="en-US" altLang="en-US" sz="1600" dirty="0">
                <a:latin typeface="Consolas" panose="020B0609020204030204" pitchFamily="49" charset="0"/>
                <a:ea typeface="Consolas" panose="020B0609020204030204" pitchFamily="49" charset="0"/>
                <a:cs typeface="Consolas" panose="020B0609020204030204" pitchFamily="49" charset="0"/>
              </a:rPr>
              <a:t> – Stops[1]|)</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RETURN Stops[0]</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RETURN Stops[1]</a:t>
            </a:r>
            <a:endParaRPr lang="en-US" sz="1600" dirty="0">
              <a:latin typeface="Consolas" charset="0"/>
              <a:ea typeface="Consolas" charset="0"/>
              <a:cs typeface="Consolas" charset="0"/>
            </a:endParaRPr>
          </a:p>
          <a:p>
            <a:pPr marL="0" indent="0">
              <a:buNone/>
            </a:pPr>
            <a:endParaRPr lang="en-US" sz="1600" dirty="0">
              <a:latin typeface="Consolas" charset="0"/>
              <a:ea typeface="Consolas" charset="0"/>
              <a:cs typeface="Consolas" charset="0"/>
            </a:endParaRPr>
          </a:p>
          <a:p>
            <a:pPr marL="0" indent="0">
              <a:buNone/>
            </a:pPr>
            <a:r>
              <a:rPr lang="en-US" sz="1600" dirty="0">
                <a:latin typeface="Consolas" charset="0"/>
                <a:ea typeface="Consolas" charset="0"/>
                <a:cs typeface="Consolas" charset="0"/>
              </a:rPr>
              <a:t>END METHOD</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4119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Method 3</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METHOD INTEGER </a:t>
            </a:r>
            <a:r>
              <a:rPr lang="en-US" dirty="0" err="1">
                <a:latin typeface="Consolas" charset="0"/>
                <a:ea typeface="Consolas" charset="0"/>
                <a:cs typeface="Consolas" charset="0"/>
              </a:rPr>
              <a:t>getCurrentFloor</a:t>
            </a:r>
            <a:r>
              <a:rPr lang="en-US" dirty="0">
                <a:latin typeface="Consolas" charset="0"/>
                <a:ea typeface="Consolas" charset="0"/>
                <a:cs typeface="Consolas" charset="0"/>
              </a:rPr>
              <a:t> (parameters: none)</a:t>
            </a:r>
          </a:p>
          <a:p>
            <a:pPr marL="0" indent="0">
              <a:buNone/>
            </a:pPr>
            <a:r>
              <a:rPr lang="en-US" dirty="0">
                <a:latin typeface="Consolas" charset="0"/>
                <a:ea typeface="Consolas" charset="0"/>
                <a:cs typeface="Consolas" charset="0"/>
              </a:rPr>
              <a:t>	return </a:t>
            </a:r>
            <a:r>
              <a:rPr lang="en-US" dirty="0" err="1">
                <a:latin typeface="Consolas" charset="0"/>
                <a:ea typeface="Consolas" charset="0"/>
                <a:cs typeface="Consolas" charset="0"/>
              </a:rPr>
              <a:t>currentFloor</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END METHOD</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184100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Class Method 4</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METHOD VOID </a:t>
            </a:r>
            <a:r>
              <a:rPr lang="en-US" dirty="0" err="1">
                <a:latin typeface="Consolas" charset="0"/>
                <a:ea typeface="Consolas" charset="0"/>
                <a:cs typeface="Consolas" charset="0"/>
              </a:rPr>
              <a:t>setCurrentFloor</a:t>
            </a:r>
            <a:r>
              <a:rPr lang="en-US" dirty="0">
                <a:latin typeface="Consolas" charset="0"/>
                <a:ea typeface="Consolas" charset="0"/>
                <a:cs typeface="Consolas" charset="0"/>
              </a:rPr>
              <a:t> (parameters: </a:t>
            </a:r>
            <a:r>
              <a:rPr lang="en-US" dirty="0" err="1">
                <a:latin typeface="Consolas" charset="0"/>
                <a:ea typeface="Consolas" charset="0"/>
                <a:cs typeface="Consolas" charset="0"/>
              </a:rPr>
              <a:t>newFloor</a:t>
            </a:r>
            <a:r>
              <a:rPr lang="en-US" dirty="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err="1">
                <a:latin typeface="Consolas" charset="0"/>
                <a:ea typeface="Consolas" charset="0"/>
                <a:cs typeface="Consolas" charset="0"/>
              </a:rPr>
              <a:t>currentFloor</a:t>
            </a:r>
            <a:r>
              <a:rPr lang="en-US" dirty="0">
                <a:latin typeface="Consolas" charset="0"/>
                <a:ea typeface="Consolas" charset="0"/>
                <a:cs typeface="Consolas" charset="0"/>
              </a:rPr>
              <a:t> = </a:t>
            </a:r>
            <a:r>
              <a:rPr lang="en-US" dirty="0" err="1">
                <a:latin typeface="Consolas" charset="0"/>
                <a:ea typeface="Consolas" charset="0"/>
                <a:cs typeface="Consolas" charset="0"/>
              </a:rPr>
              <a:t>newFloor</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END METHOD</a:t>
            </a:r>
          </a:p>
          <a:p>
            <a:pPr marL="0" indent="0">
              <a:buNone/>
            </a:pP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END CLASS</a:t>
            </a: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82941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Building the Elevators</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sz="2400" dirty="0">
                <a:latin typeface="Consolas" charset="0"/>
                <a:ea typeface="Consolas" charset="0"/>
                <a:cs typeface="Consolas" charset="0"/>
              </a:rPr>
              <a:t>BEGIN MAIN</a:t>
            </a:r>
          </a:p>
          <a:p>
            <a:pPr>
              <a:buFontTx/>
              <a:buNone/>
            </a:pPr>
            <a:r>
              <a:rPr lang="en-US" altLang="en-US" sz="2000" dirty="0">
                <a:latin typeface="Consolas" charset="0"/>
                <a:ea typeface="Consolas" charset="0"/>
                <a:cs typeface="Consolas" charset="0"/>
              </a:rPr>
              <a:t>CREATE </a:t>
            </a:r>
            <a:r>
              <a:rPr lang="en-US" altLang="en-US" sz="2000" dirty="0" err="1">
                <a:latin typeface="Consolas" charset="0"/>
                <a:ea typeface="Consolas" charset="0"/>
                <a:cs typeface="Consolas" charset="0"/>
              </a:rPr>
              <a:t>elevatorNorth</a:t>
            </a:r>
            <a:r>
              <a:rPr lang="en-US" altLang="en-US" sz="2000" dirty="0">
                <a:latin typeface="Consolas" charset="0"/>
                <a:ea typeface="Consolas" charset="0"/>
                <a:cs typeface="Consolas" charset="0"/>
              </a:rPr>
              <a:t>, </a:t>
            </a:r>
            <a:r>
              <a:rPr lang="en-US" altLang="en-US" sz="2000" dirty="0" err="1">
                <a:latin typeface="Consolas" charset="0"/>
                <a:ea typeface="Consolas" charset="0"/>
                <a:cs typeface="Consolas" charset="0"/>
              </a:rPr>
              <a:t>elevatorSouth</a:t>
            </a:r>
            <a:r>
              <a:rPr lang="en-US" altLang="en-US" sz="2000" dirty="0">
                <a:latin typeface="Consolas" charset="0"/>
                <a:ea typeface="Consolas" charset="0"/>
                <a:cs typeface="Consolas" charset="0"/>
              </a:rPr>
              <a:t> as Elevator</a:t>
            </a:r>
            <a:endParaRPr lang="en-US" altLang="en-US" sz="1800" dirty="0">
              <a:latin typeface="Consolas" charset="0"/>
              <a:ea typeface="Consolas" charset="0"/>
              <a:cs typeface="Consolas" charset="0"/>
            </a:endParaRPr>
          </a:p>
          <a:p>
            <a:pPr>
              <a:buFontTx/>
              <a:buNone/>
            </a:pPr>
            <a:r>
              <a:rPr lang="en-US" altLang="en-US" sz="2400" dirty="0">
                <a:latin typeface="Consolas" charset="0"/>
                <a:ea typeface="Consolas" charset="0"/>
                <a:cs typeface="Consolas" charset="0"/>
              </a:rPr>
              <a:t>END MAIN</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990247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Installing the Elevators</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sz="2400" dirty="0">
                <a:latin typeface="Consolas" charset="0"/>
                <a:ea typeface="Consolas" charset="0"/>
                <a:cs typeface="Consolas" charset="0"/>
              </a:rPr>
              <a:t>BEGIN MAIN</a:t>
            </a:r>
          </a:p>
          <a:p>
            <a:pPr>
              <a:buFontTx/>
              <a:buNone/>
            </a:pPr>
            <a:r>
              <a:rPr lang="en-US" altLang="en-US" sz="2000" dirty="0">
                <a:latin typeface="Consolas" charset="0"/>
                <a:ea typeface="Consolas" charset="0"/>
                <a:cs typeface="Consolas" charset="0"/>
              </a:rPr>
              <a:t>CREATE </a:t>
            </a:r>
            <a:r>
              <a:rPr lang="en-US" altLang="en-US" sz="2000" dirty="0" err="1">
                <a:latin typeface="Consolas" charset="0"/>
                <a:ea typeface="Consolas" charset="0"/>
                <a:cs typeface="Consolas" charset="0"/>
              </a:rPr>
              <a:t>elevatorNorth</a:t>
            </a:r>
            <a:r>
              <a:rPr lang="en-US" altLang="en-US" sz="2000" dirty="0">
                <a:latin typeface="Consolas" charset="0"/>
                <a:ea typeface="Consolas" charset="0"/>
                <a:cs typeface="Consolas" charset="0"/>
              </a:rPr>
              <a:t>, </a:t>
            </a:r>
            <a:r>
              <a:rPr lang="en-US" altLang="en-US" sz="2000" dirty="0" err="1">
                <a:latin typeface="Consolas" charset="0"/>
                <a:ea typeface="Consolas" charset="0"/>
                <a:cs typeface="Consolas" charset="0"/>
              </a:rPr>
              <a:t>elevatorSouth</a:t>
            </a:r>
            <a:r>
              <a:rPr lang="en-US" altLang="en-US" sz="2000" dirty="0">
                <a:latin typeface="Consolas" charset="0"/>
                <a:ea typeface="Consolas" charset="0"/>
                <a:cs typeface="Consolas" charset="0"/>
              </a:rPr>
              <a:t> as Elevator</a:t>
            </a:r>
          </a:p>
          <a:p>
            <a:pPr>
              <a:buFontTx/>
              <a:buNone/>
            </a:pPr>
            <a:endParaRPr lang="en-US" altLang="en-US" sz="1800" dirty="0">
              <a:latin typeface="Consolas" charset="0"/>
              <a:ea typeface="Consolas" charset="0"/>
              <a:cs typeface="Consolas" charset="0"/>
            </a:endParaRPr>
          </a:p>
          <a:p>
            <a:pPr>
              <a:buFontTx/>
              <a:buNone/>
            </a:pPr>
            <a:r>
              <a:rPr lang="en-US" altLang="en-US" sz="1800" dirty="0" err="1">
                <a:latin typeface="Consolas" charset="0"/>
                <a:ea typeface="Consolas" charset="0"/>
                <a:cs typeface="Consolas" charset="0"/>
              </a:rPr>
              <a:t>elevatorNorth</a:t>
            </a:r>
            <a:r>
              <a:rPr lang="en-US" altLang="en-US" sz="1800" dirty="0">
                <a:latin typeface="Consolas" charset="0"/>
                <a:ea typeface="Consolas" charset="0"/>
                <a:cs typeface="Consolas" charset="0"/>
              </a:rPr>
              <a:t> = NEW Elevator()</a:t>
            </a:r>
          </a:p>
          <a:p>
            <a:pPr>
              <a:buFontTx/>
              <a:buNone/>
            </a:pPr>
            <a:r>
              <a:rPr lang="en-US" altLang="en-US" sz="1800" dirty="0" err="1">
                <a:latin typeface="Consolas" charset="0"/>
                <a:ea typeface="Consolas" charset="0"/>
                <a:cs typeface="Consolas" charset="0"/>
              </a:rPr>
              <a:t>elevatorSouth</a:t>
            </a:r>
            <a:r>
              <a:rPr lang="en-US" altLang="en-US" sz="1800" dirty="0">
                <a:latin typeface="Consolas" charset="0"/>
                <a:ea typeface="Consolas" charset="0"/>
                <a:cs typeface="Consolas" charset="0"/>
              </a:rPr>
              <a:t> = NEW Elevator(2,100)</a:t>
            </a:r>
            <a:endParaRPr lang="en-US" altLang="en-US" sz="1600" dirty="0">
              <a:latin typeface="Consolas" charset="0"/>
              <a:ea typeface="Consolas" charset="0"/>
              <a:cs typeface="Consolas" charset="0"/>
            </a:endParaRPr>
          </a:p>
          <a:p>
            <a:pPr>
              <a:buFontTx/>
              <a:buNone/>
            </a:pPr>
            <a:r>
              <a:rPr lang="en-US" altLang="en-US" sz="2400" dirty="0">
                <a:latin typeface="Consolas" charset="0"/>
                <a:ea typeface="Consolas" charset="0"/>
                <a:cs typeface="Consolas" charset="0"/>
              </a:rPr>
              <a:t>END MAIN</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361196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Module 7 - Methods</a:t>
            </a:r>
            <a:endParaRPr lang="en-US" dirty="0"/>
          </a:p>
        </p:txBody>
      </p:sp>
      <p:sp>
        <p:nvSpPr>
          <p:cNvPr id="3" name="Content Placeholder 2"/>
          <p:cNvSpPr>
            <a:spLocks noGrp="1"/>
          </p:cNvSpPr>
          <p:nvPr>
            <p:ph idx="1"/>
          </p:nvPr>
        </p:nvSpPr>
        <p:spPr>
          <a:xfrm>
            <a:off x="628649" y="1072662"/>
            <a:ext cx="7886700" cy="975945"/>
          </a:xfrm>
        </p:spPr>
        <p:txBody>
          <a:bodyPr/>
          <a:lstStyle/>
          <a:p>
            <a:pPr marL="0" indent="0"/>
            <a:r>
              <a:rPr lang="en-US" altLang="en-US" sz="1400" dirty="0"/>
              <a:t>Provides ability to reuse code more easily</a:t>
            </a:r>
          </a:p>
          <a:p>
            <a:pPr marL="0" indent="0"/>
            <a:r>
              <a:rPr lang="en-US" altLang="en-US" sz="1400" dirty="0"/>
              <a:t>Can perform calculations and/or return a value to method call</a:t>
            </a:r>
          </a:p>
          <a:p>
            <a:pPr marL="0" indent="0"/>
            <a:r>
              <a:rPr lang="en-US" altLang="en-US" sz="1400" dirty="0"/>
              <a:t>Must send in the required number of parameters as well as matching parameter data types</a:t>
            </a:r>
          </a:p>
          <a:p>
            <a:pPr marL="0" indent="0"/>
            <a:r>
              <a:rPr lang="en-US" altLang="en-US" sz="1400" i="1" dirty="0"/>
              <a:t>Method header is the method declaration </a:t>
            </a:r>
            <a:r>
              <a:rPr lang="en-US" altLang="en-US" sz="1400" dirty="0"/>
              <a:t>(usually the top line of the method)</a:t>
            </a:r>
            <a:endParaRPr lang="en-US" altLang="en-US" sz="1400" i="1" dirty="0"/>
          </a:p>
          <a:p>
            <a:pPr marL="0" indent="0"/>
            <a:r>
              <a:rPr lang="en-US" altLang="en-US" sz="1400" i="1" dirty="0"/>
              <a:t>Method signature</a:t>
            </a:r>
            <a:r>
              <a:rPr lang="en-US" altLang="en-US" sz="1400" dirty="0"/>
              <a:t> is the combination of the method name and the parameter list.</a:t>
            </a:r>
          </a:p>
          <a:p>
            <a:pPr marL="0" indent="0"/>
            <a:endParaRPr lang="en-US" altLang="en-US" sz="1400" dirty="0"/>
          </a:p>
        </p:txBody>
      </p:sp>
      <p:sp>
        <p:nvSpPr>
          <p:cNvPr id="6" name="Content Placeholder 2"/>
          <p:cNvSpPr txBox="1">
            <a:spLocks/>
          </p:cNvSpPr>
          <p:nvPr/>
        </p:nvSpPr>
        <p:spPr>
          <a:xfrm>
            <a:off x="628649" y="1517894"/>
            <a:ext cx="7886700" cy="4531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sz="1400" dirty="0"/>
          </a:p>
        </p:txBody>
      </p:sp>
      <p:graphicFrame>
        <p:nvGraphicFramePr>
          <p:cNvPr id="7" name="Object 5" descr="This image shows a method represented as a black box, with optional arguments for input and an optional return value" title="A method as a black box"/>
          <p:cNvGraphicFramePr>
            <a:graphicFrameLocks noChangeAspect="1"/>
          </p:cNvGraphicFramePr>
          <p:nvPr/>
        </p:nvGraphicFramePr>
        <p:xfrm>
          <a:off x="628649" y="2564788"/>
          <a:ext cx="7178163" cy="2968138"/>
        </p:xfrm>
        <a:graphic>
          <a:graphicData uri="http://schemas.openxmlformats.org/presentationml/2006/ole">
            <mc:AlternateContent xmlns:mc="http://schemas.openxmlformats.org/markup-compatibility/2006">
              <mc:Choice xmlns:v="urn:schemas-microsoft-com:vml" Requires="v">
                <p:oleObj spid="_x0000_s1026" name="Picture" r:id="rId3" imgW="3489960" imgH="1427988" progId="Word.Picture.8">
                  <p:embed/>
                </p:oleObj>
              </mc:Choice>
              <mc:Fallback>
                <p:oleObj name="Picture" r:id="rId3" imgW="3489960" imgH="1427988" progId="Word.Picture.8">
                  <p:embed/>
                  <p:pic>
                    <p:nvPicPr>
                      <p:cNvPr id="7" name="Object 5" descr="This image shows a method represented as a black box, with optional arguments for input and an optional return value" title="A method as a black bo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49" y="2564788"/>
                        <a:ext cx="7178163" cy="296813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1233420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Using the Elevators</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sz="2400" dirty="0">
                <a:latin typeface="Consolas" charset="0"/>
                <a:ea typeface="Consolas" charset="0"/>
                <a:cs typeface="Consolas" charset="0"/>
              </a:rPr>
              <a:t>BEGIN MAIN</a:t>
            </a:r>
          </a:p>
          <a:p>
            <a:pPr>
              <a:buFontTx/>
              <a:buNone/>
            </a:pPr>
            <a:r>
              <a:rPr lang="en-US" altLang="en-US" sz="2000" dirty="0">
                <a:latin typeface="Consolas" charset="0"/>
                <a:ea typeface="Consolas" charset="0"/>
                <a:cs typeface="Consolas" charset="0"/>
              </a:rPr>
              <a:t>CREATE </a:t>
            </a:r>
            <a:r>
              <a:rPr lang="en-US" altLang="en-US" sz="2000" dirty="0" err="1">
                <a:latin typeface="Consolas" charset="0"/>
                <a:ea typeface="Consolas" charset="0"/>
                <a:cs typeface="Consolas" charset="0"/>
              </a:rPr>
              <a:t>elevatorNorth</a:t>
            </a:r>
            <a:r>
              <a:rPr lang="en-US" altLang="en-US" sz="2000" dirty="0">
                <a:latin typeface="Consolas" charset="0"/>
                <a:ea typeface="Consolas" charset="0"/>
                <a:cs typeface="Consolas" charset="0"/>
              </a:rPr>
              <a:t>, </a:t>
            </a:r>
            <a:r>
              <a:rPr lang="en-US" altLang="en-US" sz="2000" dirty="0" err="1">
                <a:latin typeface="Consolas" charset="0"/>
                <a:ea typeface="Consolas" charset="0"/>
                <a:cs typeface="Consolas" charset="0"/>
              </a:rPr>
              <a:t>elevatorSouth</a:t>
            </a:r>
            <a:r>
              <a:rPr lang="en-US" altLang="en-US" sz="2000" dirty="0">
                <a:latin typeface="Consolas" charset="0"/>
                <a:ea typeface="Consolas" charset="0"/>
                <a:cs typeface="Consolas" charset="0"/>
              </a:rPr>
              <a:t> as Elevator</a:t>
            </a:r>
          </a:p>
          <a:p>
            <a:pPr>
              <a:buFontTx/>
              <a:buNone/>
            </a:pPr>
            <a:endParaRPr lang="en-US" altLang="en-US" sz="1800" dirty="0">
              <a:latin typeface="Consolas" charset="0"/>
              <a:ea typeface="Consolas" charset="0"/>
              <a:cs typeface="Consolas" charset="0"/>
            </a:endParaRPr>
          </a:p>
          <a:p>
            <a:pPr>
              <a:buFontTx/>
              <a:buNone/>
            </a:pPr>
            <a:r>
              <a:rPr lang="en-US" altLang="en-US" sz="1800" dirty="0" err="1">
                <a:latin typeface="Consolas" charset="0"/>
                <a:ea typeface="Consolas" charset="0"/>
                <a:cs typeface="Consolas" charset="0"/>
              </a:rPr>
              <a:t>elevatorNorth</a:t>
            </a:r>
            <a:r>
              <a:rPr lang="en-US" altLang="en-US" sz="1800" dirty="0">
                <a:latin typeface="Consolas" charset="0"/>
                <a:ea typeface="Consolas" charset="0"/>
                <a:cs typeface="Consolas" charset="0"/>
              </a:rPr>
              <a:t> = NEW Elevator()</a:t>
            </a:r>
          </a:p>
          <a:p>
            <a:pPr>
              <a:buFontTx/>
              <a:buNone/>
            </a:pPr>
            <a:r>
              <a:rPr lang="en-US" altLang="en-US" sz="1800" dirty="0" err="1">
                <a:latin typeface="Consolas" charset="0"/>
                <a:ea typeface="Consolas" charset="0"/>
                <a:cs typeface="Consolas" charset="0"/>
              </a:rPr>
              <a:t>elevatorSouth</a:t>
            </a:r>
            <a:r>
              <a:rPr lang="en-US" altLang="en-US" sz="1800" dirty="0">
                <a:latin typeface="Consolas" charset="0"/>
                <a:ea typeface="Consolas" charset="0"/>
                <a:cs typeface="Consolas" charset="0"/>
              </a:rPr>
              <a:t> = NEW Elevator(2,100)</a:t>
            </a:r>
          </a:p>
          <a:p>
            <a:pPr>
              <a:buFontTx/>
              <a:buNone/>
            </a:pPr>
            <a:endParaRPr lang="en-US" altLang="en-US" sz="1800" dirty="0">
              <a:latin typeface="Consolas" charset="0"/>
              <a:ea typeface="Consolas" charset="0"/>
              <a:cs typeface="Consolas" charset="0"/>
            </a:endParaRPr>
          </a:p>
          <a:p>
            <a:pPr>
              <a:buFontTx/>
              <a:buNone/>
            </a:pPr>
            <a:r>
              <a:rPr lang="en-US" altLang="en-US" sz="1800" dirty="0">
                <a:latin typeface="Consolas" charset="0"/>
                <a:ea typeface="Consolas" charset="0"/>
                <a:cs typeface="Consolas" charset="0"/>
              </a:rPr>
              <a:t>PRINTLINE(</a:t>
            </a:r>
            <a:r>
              <a:rPr lang="en-US" altLang="en-US" sz="1800" dirty="0" err="1">
                <a:latin typeface="Consolas" charset="0"/>
                <a:ea typeface="Consolas" charset="0"/>
                <a:cs typeface="Consolas" charset="0"/>
              </a:rPr>
              <a:t>elevatorNorth.getCurrentFloor</a:t>
            </a:r>
            <a:r>
              <a:rPr lang="en-US" altLang="en-US" sz="1800" dirty="0">
                <a:latin typeface="Consolas" charset="0"/>
                <a:ea typeface="Consolas" charset="0"/>
                <a:cs typeface="Consolas" charset="0"/>
              </a:rPr>
              <a:t>())</a:t>
            </a:r>
          </a:p>
          <a:p>
            <a:pPr>
              <a:buFontTx/>
              <a:buNone/>
            </a:pPr>
            <a:r>
              <a:rPr lang="en-US" altLang="en-US" sz="1800" dirty="0">
                <a:latin typeface="Consolas" charset="0"/>
                <a:ea typeface="Consolas" charset="0"/>
                <a:cs typeface="Consolas" charset="0"/>
              </a:rPr>
              <a:t>PRINTLINE(</a:t>
            </a:r>
            <a:r>
              <a:rPr lang="en-US" altLang="en-US" sz="1800" dirty="0" err="1">
                <a:latin typeface="Consolas" charset="0"/>
                <a:ea typeface="Consolas" charset="0"/>
                <a:cs typeface="Consolas" charset="0"/>
              </a:rPr>
              <a:t>elevatorSouth.OverLimit</a:t>
            </a:r>
            <a:r>
              <a:rPr lang="en-US" altLang="en-US" sz="1800" dirty="0">
                <a:latin typeface="Consolas" charset="0"/>
                <a:ea typeface="Consolas" charset="0"/>
                <a:cs typeface="Consolas" charset="0"/>
              </a:rPr>
              <a:t>())</a:t>
            </a:r>
          </a:p>
          <a:p>
            <a:pPr>
              <a:buFontTx/>
              <a:buNone/>
            </a:pPr>
            <a:r>
              <a:rPr lang="en-US" altLang="en-US" sz="1800" dirty="0">
                <a:latin typeface="Consolas" charset="0"/>
                <a:ea typeface="Consolas" charset="0"/>
                <a:cs typeface="Consolas" charset="0"/>
              </a:rPr>
              <a:t>CALL </a:t>
            </a:r>
            <a:r>
              <a:rPr lang="en-US" altLang="en-US" sz="1800" dirty="0" err="1">
                <a:latin typeface="Consolas" charset="0"/>
                <a:ea typeface="Consolas" charset="0"/>
                <a:cs typeface="Consolas" charset="0"/>
              </a:rPr>
              <a:t>elevatorNorth.setFloor</a:t>
            </a:r>
            <a:r>
              <a:rPr lang="en-US" altLang="en-US" sz="1800" dirty="0">
                <a:latin typeface="Consolas" charset="0"/>
                <a:ea typeface="Consolas" charset="0"/>
                <a:cs typeface="Consolas" charset="0"/>
              </a:rPr>
              <a:t>(5)</a:t>
            </a:r>
            <a:endParaRPr lang="en-US" altLang="en-US" sz="1600" dirty="0">
              <a:latin typeface="Consolas" charset="0"/>
              <a:ea typeface="Consolas" charset="0"/>
              <a:cs typeface="Consolas" charset="0"/>
            </a:endParaRPr>
          </a:p>
          <a:p>
            <a:pPr>
              <a:buFontTx/>
              <a:buNone/>
            </a:pPr>
            <a:r>
              <a:rPr lang="en-US" altLang="en-US" sz="2400" dirty="0">
                <a:latin typeface="Consolas" charset="0"/>
                <a:ea typeface="Consolas" charset="0"/>
                <a:cs typeface="Consolas" charset="0"/>
              </a:rPr>
              <a:t>END MAIN</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3071999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dirty="0">
                <a:latin typeface="Consolas" charset="0"/>
                <a:ea typeface="Consolas" charset="0"/>
                <a:cs typeface="Consolas" charset="0"/>
              </a:rPr>
              <a:t>Create a fireplace class that contains firewood and temperature attributes, a method to add firewood (increasing attribute), method to reduce the firewood (as it burns over time), a method that increases the temperature as firewood is added and one to reduce the temperature as firewood is consumed.</a:t>
            </a:r>
          </a:p>
        </p:txBody>
      </p:sp>
    </p:spTree>
    <p:extLst>
      <p:ext uri="{BB962C8B-B14F-4D97-AF65-F5344CB8AC3E}">
        <p14:creationId xmlns:p14="http://schemas.microsoft.com/office/powerpoint/2010/main" val="181847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Solution</a:t>
            </a:r>
          </a:p>
        </p:txBody>
      </p:sp>
      <p:sp>
        <p:nvSpPr>
          <p:cNvPr id="3" name="Content Placeholder 2"/>
          <p:cNvSpPr>
            <a:spLocks noGrp="1"/>
          </p:cNvSpPr>
          <p:nvPr>
            <p:ph idx="1"/>
          </p:nvPr>
        </p:nvSpPr>
        <p:spPr>
          <a:xfrm>
            <a:off x="628650" y="1072663"/>
            <a:ext cx="7886700" cy="4317022"/>
          </a:xfrm>
        </p:spPr>
        <p:txBody>
          <a:bodyPr/>
          <a:lstStyle/>
          <a:p>
            <a:pPr marL="0" indent="0">
              <a:buNone/>
            </a:pPr>
            <a:r>
              <a:rPr lang="en-US" sz="2000" dirty="0"/>
              <a:t>CLASS FIREPLACE</a:t>
            </a:r>
          </a:p>
          <a:p>
            <a:pPr marL="0" indent="0">
              <a:buNone/>
            </a:pPr>
            <a:r>
              <a:rPr lang="en-US" sz="2000" dirty="0"/>
              <a:t>BEGIN CLASS</a:t>
            </a:r>
          </a:p>
          <a:p>
            <a:pPr marL="0" indent="0">
              <a:buNone/>
            </a:pPr>
            <a:r>
              <a:rPr lang="en-US" sz="2000" dirty="0"/>
              <a:t> </a:t>
            </a:r>
          </a:p>
          <a:p>
            <a:pPr marL="0" indent="0">
              <a:buNone/>
            </a:pPr>
            <a:r>
              <a:rPr lang="en-US" sz="2000" dirty="0"/>
              <a:t>PRIVATE firewood</a:t>
            </a:r>
          </a:p>
          <a:p>
            <a:pPr marL="0" indent="0">
              <a:buNone/>
            </a:pPr>
            <a:r>
              <a:rPr lang="en-US" sz="2000" dirty="0"/>
              <a:t>PRIVATE temp</a:t>
            </a:r>
          </a:p>
          <a:p>
            <a:pPr marL="0" indent="0">
              <a:buNone/>
            </a:pPr>
            <a:r>
              <a:rPr lang="en-US" sz="2000" dirty="0"/>
              <a:t> </a:t>
            </a:r>
          </a:p>
          <a:p>
            <a:pPr marL="0" indent="0">
              <a:buNone/>
            </a:pPr>
            <a:r>
              <a:rPr lang="en-US" sz="2000" dirty="0"/>
              <a:t>CONSTRUCTOR FIREPLACE(parameters: none)</a:t>
            </a:r>
          </a:p>
          <a:p>
            <a:pPr marL="0" indent="0">
              <a:buNone/>
            </a:pPr>
            <a:r>
              <a:rPr lang="en-US" sz="2000" dirty="0"/>
              <a:t>	firewood = 0</a:t>
            </a:r>
          </a:p>
          <a:p>
            <a:pPr marL="0" indent="0">
              <a:buNone/>
            </a:pPr>
            <a:r>
              <a:rPr lang="en-US" sz="2000" dirty="0"/>
              <a:t>	temp = 0</a:t>
            </a:r>
          </a:p>
          <a:p>
            <a:pPr marL="0" indent="0">
              <a:buNone/>
            </a:pPr>
            <a:r>
              <a:rPr lang="en-US" sz="2000" dirty="0"/>
              <a:t>END CONSTRUCTOR</a:t>
            </a:r>
          </a:p>
        </p:txBody>
      </p:sp>
    </p:spTree>
    <p:extLst>
      <p:ext uri="{BB962C8B-B14F-4D97-AF65-F5344CB8AC3E}">
        <p14:creationId xmlns:p14="http://schemas.microsoft.com/office/powerpoint/2010/main" val="1260460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Solution</a:t>
            </a:r>
          </a:p>
        </p:txBody>
      </p:sp>
      <p:sp>
        <p:nvSpPr>
          <p:cNvPr id="3" name="Content Placeholder 2"/>
          <p:cNvSpPr>
            <a:spLocks noGrp="1"/>
          </p:cNvSpPr>
          <p:nvPr>
            <p:ph idx="1"/>
          </p:nvPr>
        </p:nvSpPr>
        <p:spPr>
          <a:xfrm>
            <a:off x="628650" y="1072663"/>
            <a:ext cx="7886700" cy="4317022"/>
          </a:xfrm>
        </p:spPr>
        <p:txBody>
          <a:bodyPr/>
          <a:lstStyle/>
          <a:p>
            <a:pPr marL="0" indent="0">
              <a:buNone/>
            </a:pPr>
            <a:r>
              <a:rPr lang="en-US" sz="2000" dirty="0"/>
              <a:t>CONSTRUCTOR FIREPLACE(parameters: wood)</a:t>
            </a:r>
          </a:p>
          <a:p>
            <a:pPr marL="0" indent="0">
              <a:buNone/>
            </a:pPr>
            <a:r>
              <a:rPr lang="en-US" sz="2000" dirty="0"/>
              <a:t>	firewood = wood</a:t>
            </a:r>
          </a:p>
          <a:p>
            <a:pPr marL="0" indent="0">
              <a:buNone/>
            </a:pPr>
            <a:r>
              <a:rPr lang="en-US" sz="2000" dirty="0"/>
              <a:t>	temp = 300</a:t>
            </a:r>
          </a:p>
          <a:p>
            <a:pPr marL="0" indent="0">
              <a:buNone/>
            </a:pPr>
            <a:r>
              <a:rPr lang="en-US" sz="2000" dirty="0"/>
              <a:t>END CONSTRUCTOR</a:t>
            </a:r>
          </a:p>
          <a:p>
            <a:pPr marL="0" indent="0">
              <a:buNone/>
            </a:pPr>
            <a:r>
              <a:rPr lang="en-US" sz="2000" dirty="0"/>
              <a:t> </a:t>
            </a:r>
          </a:p>
          <a:p>
            <a:pPr marL="0" indent="0">
              <a:buNone/>
            </a:pPr>
            <a:r>
              <a:rPr lang="en-US" sz="2000" dirty="0"/>
              <a:t>METHOD </a:t>
            </a:r>
            <a:r>
              <a:rPr lang="en-US" sz="2000" dirty="0" err="1"/>
              <a:t>addWood</a:t>
            </a:r>
            <a:r>
              <a:rPr lang="en-US" sz="2000" dirty="0"/>
              <a:t>(parameters: wood)</a:t>
            </a:r>
          </a:p>
          <a:p>
            <a:pPr marL="0" indent="0">
              <a:buNone/>
            </a:pPr>
            <a:r>
              <a:rPr lang="en-US" sz="2000" dirty="0"/>
              <a:t>	</a:t>
            </a:r>
            <a:r>
              <a:rPr lang="en-US" sz="2000" dirty="0" err="1"/>
              <a:t>this.firewood</a:t>
            </a:r>
            <a:r>
              <a:rPr lang="en-US" sz="2000" dirty="0"/>
              <a:t> += wood</a:t>
            </a:r>
          </a:p>
          <a:p>
            <a:pPr marL="0" indent="0">
              <a:buNone/>
            </a:pPr>
            <a:r>
              <a:rPr lang="en-US" sz="2000" dirty="0"/>
              <a:t>	</a:t>
            </a:r>
            <a:r>
              <a:rPr lang="en-US" sz="2000" dirty="0" err="1"/>
              <a:t>increaseTemp</a:t>
            </a:r>
            <a:r>
              <a:rPr lang="en-US" sz="2000" dirty="0"/>
              <a:t>(100)</a:t>
            </a:r>
          </a:p>
          <a:p>
            <a:pPr marL="0" indent="0">
              <a:buNone/>
            </a:pPr>
            <a:r>
              <a:rPr lang="en-US" sz="2000" dirty="0"/>
              <a:t>END METHOD</a:t>
            </a:r>
          </a:p>
          <a:p>
            <a:pPr marL="0" indent="0">
              <a:buNone/>
            </a:pPr>
            <a:r>
              <a:rPr lang="en-US" sz="2000" dirty="0"/>
              <a:t> </a:t>
            </a:r>
          </a:p>
          <a:p>
            <a:pPr marL="0" indent="0">
              <a:buNone/>
            </a:pPr>
            <a:r>
              <a:rPr lang="en-US" sz="2000"/>
              <a:t>PRIVATE METHOD </a:t>
            </a:r>
            <a:r>
              <a:rPr lang="en-US" sz="2000" dirty="0" err="1"/>
              <a:t>increaseTemp</a:t>
            </a:r>
            <a:r>
              <a:rPr lang="en-US" sz="2000" dirty="0"/>
              <a:t>(parameters: temp)</a:t>
            </a:r>
          </a:p>
          <a:p>
            <a:pPr marL="0" indent="0">
              <a:buNone/>
            </a:pPr>
            <a:r>
              <a:rPr lang="en-US" sz="2000" dirty="0"/>
              <a:t>	</a:t>
            </a:r>
            <a:r>
              <a:rPr lang="en-US" sz="2000" dirty="0" err="1"/>
              <a:t>this.temp</a:t>
            </a:r>
            <a:r>
              <a:rPr lang="en-US" sz="2000" dirty="0"/>
              <a:t> += temp</a:t>
            </a:r>
          </a:p>
          <a:p>
            <a:pPr marL="0" indent="0">
              <a:buNone/>
            </a:pPr>
            <a:r>
              <a:rPr lang="en-US" sz="2000" dirty="0"/>
              <a:t>END METHOD</a:t>
            </a:r>
          </a:p>
        </p:txBody>
      </p:sp>
    </p:spTree>
    <p:extLst>
      <p:ext uri="{BB962C8B-B14F-4D97-AF65-F5344CB8AC3E}">
        <p14:creationId xmlns:p14="http://schemas.microsoft.com/office/powerpoint/2010/main" val="3491670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Solution</a:t>
            </a:r>
          </a:p>
        </p:txBody>
      </p:sp>
      <p:sp>
        <p:nvSpPr>
          <p:cNvPr id="3" name="Content Placeholder 2"/>
          <p:cNvSpPr>
            <a:spLocks noGrp="1"/>
          </p:cNvSpPr>
          <p:nvPr>
            <p:ph idx="1"/>
          </p:nvPr>
        </p:nvSpPr>
        <p:spPr>
          <a:xfrm>
            <a:off x="628650" y="1072662"/>
            <a:ext cx="7886700" cy="4976445"/>
          </a:xfrm>
        </p:spPr>
        <p:txBody>
          <a:bodyPr/>
          <a:lstStyle/>
          <a:p>
            <a:pPr marL="0" indent="0">
              <a:buNone/>
            </a:pPr>
            <a:r>
              <a:rPr lang="en-US" sz="2000" dirty="0"/>
              <a:t>METHOD </a:t>
            </a:r>
            <a:r>
              <a:rPr lang="en-US" sz="2000" dirty="0" err="1"/>
              <a:t>burnWood</a:t>
            </a:r>
            <a:r>
              <a:rPr lang="en-US" sz="2000" dirty="0"/>
              <a:t>(parameters: wood)</a:t>
            </a:r>
          </a:p>
          <a:p>
            <a:pPr marL="0" indent="0">
              <a:buNone/>
            </a:pPr>
            <a:r>
              <a:rPr lang="en-US" sz="2000" dirty="0"/>
              <a:t>	</a:t>
            </a:r>
            <a:r>
              <a:rPr lang="en-US" sz="2000" dirty="0" err="1"/>
              <a:t>this.firewood</a:t>
            </a:r>
            <a:r>
              <a:rPr lang="en-US" sz="2000" dirty="0"/>
              <a:t> -= wood</a:t>
            </a:r>
          </a:p>
          <a:p>
            <a:pPr marL="0" indent="0">
              <a:buNone/>
            </a:pPr>
            <a:r>
              <a:rPr lang="en-US" sz="2000" dirty="0"/>
              <a:t>	</a:t>
            </a:r>
            <a:r>
              <a:rPr lang="en-US" sz="2000" dirty="0" err="1"/>
              <a:t>reduceTemp</a:t>
            </a:r>
            <a:r>
              <a:rPr lang="en-US" sz="2000" dirty="0"/>
              <a:t>(50)</a:t>
            </a:r>
          </a:p>
          <a:p>
            <a:pPr marL="0" indent="0">
              <a:buNone/>
            </a:pPr>
            <a:r>
              <a:rPr lang="en-US" sz="2000" dirty="0"/>
              <a:t>END METHOD</a:t>
            </a:r>
          </a:p>
          <a:p>
            <a:pPr marL="0" indent="0">
              <a:buNone/>
            </a:pPr>
            <a:r>
              <a:rPr lang="en-US" sz="2000" dirty="0"/>
              <a:t> </a:t>
            </a:r>
          </a:p>
          <a:p>
            <a:pPr marL="0" indent="0">
              <a:buNone/>
            </a:pPr>
            <a:r>
              <a:rPr lang="en-US" sz="2000" dirty="0"/>
              <a:t>METHOD </a:t>
            </a:r>
            <a:r>
              <a:rPr lang="en-US" sz="2000" dirty="0" err="1"/>
              <a:t>reduceTemp</a:t>
            </a:r>
            <a:r>
              <a:rPr lang="en-US" sz="2000" dirty="0"/>
              <a:t>(parameters: temp)</a:t>
            </a:r>
          </a:p>
          <a:p>
            <a:pPr marL="0" indent="0">
              <a:buNone/>
            </a:pPr>
            <a:r>
              <a:rPr lang="en-US" sz="2000" dirty="0"/>
              <a:t>	</a:t>
            </a:r>
            <a:r>
              <a:rPr lang="en-US" sz="2000" dirty="0" err="1"/>
              <a:t>this.temp</a:t>
            </a:r>
            <a:r>
              <a:rPr lang="en-US" sz="2000" dirty="0"/>
              <a:t> -= temp</a:t>
            </a:r>
          </a:p>
          <a:p>
            <a:pPr marL="0" indent="0">
              <a:buNone/>
            </a:pPr>
            <a:r>
              <a:rPr lang="en-US" sz="2000" dirty="0"/>
              <a:t>END METHOD</a:t>
            </a:r>
          </a:p>
          <a:p>
            <a:pPr marL="0" indent="0">
              <a:buNone/>
            </a:pPr>
            <a:r>
              <a:rPr lang="en-US" sz="2000" dirty="0"/>
              <a:t> </a:t>
            </a:r>
          </a:p>
          <a:p>
            <a:pPr marL="0" indent="0">
              <a:buNone/>
            </a:pPr>
            <a:r>
              <a:rPr lang="en-US" sz="2000" dirty="0"/>
              <a:t>METHOD </a:t>
            </a:r>
            <a:r>
              <a:rPr lang="en-US" sz="2000" dirty="0" err="1"/>
              <a:t>getTemp</a:t>
            </a:r>
            <a:r>
              <a:rPr lang="en-US" sz="2000" dirty="0"/>
              <a:t>()</a:t>
            </a:r>
          </a:p>
          <a:p>
            <a:pPr marL="0" indent="0">
              <a:buNone/>
            </a:pPr>
            <a:r>
              <a:rPr lang="en-US" sz="2000" dirty="0"/>
              <a:t>	RETURN </a:t>
            </a:r>
            <a:r>
              <a:rPr lang="en-US" sz="2000" dirty="0" err="1"/>
              <a:t>this.temp</a:t>
            </a:r>
            <a:endParaRPr lang="en-US" sz="2000" dirty="0"/>
          </a:p>
          <a:p>
            <a:pPr marL="0" indent="0">
              <a:buNone/>
            </a:pPr>
            <a:r>
              <a:rPr lang="en-US" sz="2000" dirty="0"/>
              <a:t>END METHOD</a:t>
            </a:r>
          </a:p>
        </p:txBody>
      </p:sp>
    </p:spTree>
    <p:extLst>
      <p:ext uri="{BB962C8B-B14F-4D97-AF65-F5344CB8AC3E}">
        <p14:creationId xmlns:p14="http://schemas.microsoft.com/office/powerpoint/2010/main" val="196176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Solution</a:t>
            </a:r>
          </a:p>
        </p:txBody>
      </p:sp>
      <p:sp>
        <p:nvSpPr>
          <p:cNvPr id="3" name="Content Placeholder 2"/>
          <p:cNvSpPr>
            <a:spLocks noGrp="1"/>
          </p:cNvSpPr>
          <p:nvPr>
            <p:ph idx="1"/>
          </p:nvPr>
        </p:nvSpPr>
        <p:spPr>
          <a:xfrm>
            <a:off x="628650" y="1072662"/>
            <a:ext cx="7886700" cy="4976445"/>
          </a:xfrm>
        </p:spPr>
        <p:txBody>
          <a:bodyPr/>
          <a:lstStyle/>
          <a:p>
            <a:pPr marL="0" indent="0">
              <a:buNone/>
            </a:pPr>
            <a:r>
              <a:rPr lang="en-US" sz="2000" dirty="0"/>
              <a:t> </a:t>
            </a:r>
          </a:p>
          <a:p>
            <a:pPr marL="0" indent="0">
              <a:buNone/>
            </a:pPr>
            <a:r>
              <a:rPr lang="en-US" sz="2000" dirty="0"/>
              <a:t>METHOD </a:t>
            </a:r>
            <a:r>
              <a:rPr lang="en-US" sz="2000" dirty="0" err="1"/>
              <a:t>getFirewood</a:t>
            </a:r>
            <a:r>
              <a:rPr lang="en-US" sz="2000" dirty="0"/>
              <a:t>()</a:t>
            </a:r>
          </a:p>
          <a:p>
            <a:pPr marL="0" indent="0">
              <a:buNone/>
            </a:pPr>
            <a:r>
              <a:rPr lang="en-US" sz="2000"/>
              <a:t>	RETURN </a:t>
            </a:r>
            <a:r>
              <a:rPr lang="en-US" sz="2000" dirty="0" err="1"/>
              <a:t>this.firewood</a:t>
            </a:r>
            <a:endParaRPr lang="en-US" sz="2000" dirty="0"/>
          </a:p>
          <a:p>
            <a:pPr marL="0" indent="0">
              <a:buNone/>
            </a:pPr>
            <a:r>
              <a:rPr lang="en-US" sz="2000" dirty="0"/>
              <a:t>END METHOD</a:t>
            </a:r>
          </a:p>
          <a:p>
            <a:pPr marL="0" indent="0">
              <a:buNone/>
            </a:pPr>
            <a:endParaRPr lang="en-US" sz="2000" dirty="0"/>
          </a:p>
          <a:p>
            <a:pPr marL="0" indent="0">
              <a:buNone/>
            </a:pPr>
            <a:r>
              <a:rPr lang="en-US" sz="2000" dirty="0"/>
              <a:t>END CLASS</a:t>
            </a:r>
          </a:p>
        </p:txBody>
      </p:sp>
    </p:spTree>
    <p:extLst>
      <p:ext uri="{BB962C8B-B14F-4D97-AF65-F5344CB8AC3E}">
        <p14:creationId xmlns:p14="http://schemas.microsoft.com/office/powerpoint/2010/main" val="10961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pPr algn="ctr"/>
            <a:r>
              <a:rPr lang="en-US" altLang="en-US" sz="4000" dirty="0">
                <a:solidFill>
                  <a:schemeClr val="tx1">
                    <a:lumMod val="75000"/>
                    <a:lumOff val="25000"/>
                  </a:schemeClr>
                </a:solidFill>
                <a:ea typeface="Arial" charset="0"/>
                <a:cs typeface="Arial" charset="0"/>
              </a:rPr>
              <a:t>End of Review</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en-US" sz="2400" dirty="0"/>
          </a:p>
        </p:txBody>
      </p:sp>
      <p:sp>
        <p:nvSpPr>
          <p:cNvPr id="3" name="TextBox 2">
            <a:extLst>
              <a:ext uri="{FF2B5EF4-FFF2-40B4-BE49-F238E27FC236}">
                <a16:creationId xmlns:a16="http://schemas.microsoft.com/office/drawing/2014/main" xmlns="" id="{6EAB44E6-C35F-934F-B545-6989B4DBB854}"/>
              </a:ext>
            </a:extLst>
          </p:cNvPr>
          <p:cNvSpPr txBox="1"/>
          <p:nvPr/>
        </p:nvSpPr>
        <p:spPr>
          <a:xfrm>
            <a:off x="2556811" y="2422116"/>
            <a:ext cx="4404048" cy="1107996"/>
          </a:xfrm>
          <a:prstGeom prst="rect">
            <a:avLst/>
          </a:prstGeom>
          <a:noFill/>
        </p:spPr>
        <p:txBody>
          <a:bodyPr wrap="square" rtlCol="0">
            <a:spAutoFit/>
          </a:bodyPr>
          <a:lstStyle/>
          <a:p>
            <a:r>
              <a:rPr lang="en-US" sz="6600" dirty="0"/>
              <a:t>Questions?</a:t>
            </a:r>
          </a:p>
        </p:txBody>
      </p:sp>
    </p:spTree>
    <p:extLst>
      <p:ext uri="{BB962C8B-B14F-4D97-AF65-F5344CB8AC3E}">
        <p14:creationId xmlns:p14="http://schemas.microsoft.com/office/powerpoint/2010/main" val="408847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Methods</a:t>
            </a:r>
            <a:endParaRPr lang="en-US" dirty="0"/>
          </a:p>
        </p:txBody>
      </p:sp>
      <p:sp>
        <p:nvSpPr>
          <p:cNvPr id="3" name="Content Placeholder 2"/>
          <p:cNvSpPr>
            <a:spLocks noGrp="1"/>
          </p:cNvSpPr>
          <p:nvPr>
            <p:ph idx="1"/>
          </p:nvPr>
        </p:nvSpPr>
        <p:spPr>
          <a:xfrm>
            <a:off x="628649" y="1072662"/>
            <a:ext cx="7886700" cy="2681653"/>
          </a:xfrm>
        </p:spPr>
        <p:txBody>
          <a:bodyPr/>
          <a:lstStyle/>
          <a:p>
            <a:pPr marL="0" indent="0">
              <a:buNone/>
            </a:pPr>
            <a:r>
              <a:rPr lang="en-US" altLang="en-US" sz="1400" dirty="0"/>
              <a:t>Parameters are passed by reference or by value to a method</a:t>
            </a:r>
          </a:p>
          <a:p>
            <a:r>
              <a:rPr lang="en-US" altLang="en-US" sz="1400" dirty="0"/>
              <a:t>By reference means that the method is given a pointer to the parameter’s memory space and any changes made are permanent</a:t>
            </a:r>
          </a:p>
          <a:p>
            <a:r>
              <a:rPr lang="en-US" altLang="en-US" sz="1400" dirty="0"/>
              <a:t>By value means that the method is given a copy of the parameter’s value and the original memory space is left untouched.</a:t>
            </a:r>
          </a:p>
          <a:p>
            <a:pPr marL="457200" lvl="1" indent="0"/>
            <a:endParaRPr lang="en-US" altLang="en-US" sz="1000" dirty="0"/>
          </a:p>
          <a:p>
            <a:pPr marL="0" indent="0">
              <a:buNone/>
            </a:pPr>
            <a:r>
              <a:rPr lang="en-US" altLang="en-US" sz="1400" dirty="0"/>
              <a:t>Methods either have a return type or must be void</a:t>
            </a:r>
          </a:p>
          <a:p>
            <a:r>
              <a:rPr lang="en-US" altLang="en-US" sz="1400" dirty="0"/>
              <a:t>Return types can be of any data type, there must be a RETURN statement if a return type is declared in the header</a:t>
            </a:r>
          </a:p>
          <a:p>
            <a:r>
              <a:rPr lang="en-US" altLang="en-US" sz="1400" dirty="0"/>
              <a:t>Void means that no data is returned from the method to the calling code</a:t>
            </a:r>
          </a:p>
          <a:p>
            <a:pPr marL="0" indent="0">
              <a:buNone/>
            </a:pPr>
            <a:endParaRPr lang="en-US" altLang="en-US" sz="1400" dirty="0"/>
          </a:p>
          <a:p>
            <a:pPr marL="0" indent="0"/>
            <a:endParaRPr lang="en-US" altLang="en-US" sz="1400" dirty="0"/>
          </a:p>
        </p:txBody>
      </p:sp>
      <p:sp>
        <p:nvSpPr>
          <p:cNvPr id="6" name="Content Placeholder 2"/>
          <p:cNvSpPr txBox="1">
            <a:spLocks/>
          </p:cNvSpPr>
          <p:nvPr/>
        </p:nvSpPr>
        <p:spPr>
          <a:xfrm>
            <a:off x="628649" y="1517894"/>
            <a:ext cx="7886700" cy="4531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sz="1400" dirty="0"/>
          </a:p>
        </p:txBody>
      </p:sp>
    </p:spTree>
    <p:extLst>
      <p:ext uri="{BB962C8B-B14F-4D97-AF65-F5344CB8AC3E}">
        <p14:creationId xmlns:p14="http://schemas.microsoft.com/office/powerpoint/2010/main" val="56531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a:t>
            </a:r>
            <a:endParaRPr lang="en-US" dirty="0"/>
          </a:p>
        </p:txBody>
      </p:sp>
      <p:sp>
        <p:nvSpPr>
          <p:cNvPr id="3" name="Content Placeholder 2"/>
          <p:cNvSpPr>
            <a:spLocks noGrp="1"/>
          </p:cNvSpPr>
          <p:nvPr>
            <p:ph idx="1"/>
          </p:nvPr>
        </p:nvSpPr>
        <p:spPr>
          <a:xfrm>
            <a:off x="628649" y="1072663"/>
            <a:ext cx="7886700" cy="445231"/>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Write METHODs for the problem below:</a:t>
            </a:r>
          </a:p>
          <a:p>
            <a:pPr marL="0" indent="0"/>
            <a:endParaRPr lang="en-US" altLang="en-US" sz="1400" dirty="0"/>
          </a:p>
        </p:txBody>
      </p:sp>
      <p:sp>
        <p:nvSpPr>
          <p:cNvPr id="6" name="Content Placeholder 2"/>
          <p:cNvSpPr txBox="1">
            <a:spLocks/>
          </p:cNvSpPr>
          <p:nvPr/>
        </p:nvSpPr>
        <p:spPr>
          <a:xfrm>
            <a:off x="628649" y="1517894"/>
            <a:ext cx="7886700" cy="4531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You have been asked to update the elevator code to write a method that determines which floor the elevator should stop at next based on the elevator’s current floor and the desired stops that have been entered (up to two can be stored at a time now in separate variables).  This method should read in the next two floors, the current floor and return a single value for the next floor to move the elevator to.</a:t>
            </a:r>
          </a:p>
          <a:p>
            <a:pPr marL="0" indent="0">
              <a:buFont typeface="Arial" panose="020B0604020202020204" pitchFamily="34" charset="0"/>
              <a:buNone/>
            </a:pPr>
            <a:r>
              <a:rPr lang="en-US" altLang="en-US" sz="1400" dirty="0">
                <a:latin typeface="Consolas" panose="020B0609020204030204" pitchFamily="49" charset="0"/>
              </a:rPr>
              <a:t>You must also write a method that checks the weight of the current passengers against the ELEVATOR_LIMIT to make sure the elevator can move. This method should return a Boolean value and print a message that it cannot move to being overloaded.</a:t>
            </a:r>
          </a:p>
          <a:p>
            <a:pPr marL="0" indent="0">
              <a:buFont typeface="Arial" panose="020B0604020202020204" pitchFamily="34" charset="0"/>
              <a:buNone/>
            </a:pPr>
            <a:r>
              <a:rPr lang="en-US" altLang="en-US" sz="1400" dirty="0">
                <a:latin typeface="Consolas" panose="020B0609020204030204" pitchFamily="49" charset="0"/>
              </a:rPr>
              <a:t>Remember, there is no 13</a:t>
            </a:r>
            <a:r>
              <a:rPr lang="en-US" altLang="en-US" sz="1400" baseline="30000" dirty="0">
                <a:latin typeface="Consolas" panose="020B0609020204030204" pitchFamily="49" charset="0"/>
              </a:rPr>
              <a:t>th</a:t>
            </a:r>
            <a:r>
              <a:rPr lang="en-US" altLang="en-US" sz="1400" dirty="0">
                <a:latin typeface="Consolas" panose="020B0609020204030204" pitchFamily="49" charset="0"/>
              </a:rPr>
              <a:t> floor and the top floor is 100.</a:t>
            </a:r>
          </a:p>
          <a:p>
            <a:pPr marL="0" indent="0">
              <a:buFont typeface="Arial" panose="020B0604020202020204" pitchFamily="34" charset="0"/>
              <a:buNone/>
            </a:pPr>
            <a:endParaRPr lang="en-US" altLang="en-US" sz="1400" dirty="0">
              <a:latin typeface="Consolas" panose="020B0609020204030204" pitchFamily="49" charset="0"/>
            </a:endParaRPr>
          </a:p>
          <a:p>
            <a:pPr marL="0" indent="0">
              <a:buFont typeface="Arial" panose="020B0604020202020204" pitchFamily="34" charset="0"/>
              <a:buNone/>
            </a:pPr>
            <a:r>
              <a:rPr lang="en-US" altLang="en-US" sz="1400" dirty="0">
                <a:latin typeface="Consolas" panose="020B0609020204030204" pitchFamily="49" charset="0"/>
              </a:rPr>
              <a:t>Also, convert the main program</a:t>
            </a:r>
          </a:p>
          <a:p>
            <a:pPr marL="0" indent="0">
              <a:buFont typeface="Arial" panose="020B0604020202020204" pitchFamily="34" charset="0"/>
              <a:buNone/>
            </a:pPr>
            <a:r>
              <a:rPr lang="en-US" altLang="en-US" sz="1400" dirty="0">
                <a:latin typeface="Consolas" panose="020B0609020204030204" pitchFamily="49" charset="0"/>
              </a:rPr>
              <a:t>into a method for ease of use.</a:t>
            </a:r>
          </a:p>
          <a:p>
            <a:pPr marL="0" indent="0">
              <a:buFont typeface="Arial" panose="020B0604020202020204" pitchFamily="34" charset="0"/>
              <a:buNone/>
            </a:pPr>
            <a:endParaRPr lang="en-US" altLang="en-US" sz="1400" dirty="0"/>
          </a:p>
        </p:txBody>
      </p:sp>
      <p:graphicFrame>
        <p:nvGraphicFramePr>
          <p:cNvPr id="9" name="Table 8"/>
          <p:cNvGraphicFramePr>
            <a:graphicFrameLocks noGrp="1"/>
          </p:cNvGraphicFramePr>
          <p:nvPr/>
        </p:nvGraphicFramePr>
        <p:xfrm>
          <a:off x="4133461" y="3984171"/>
          <a:ext cx="4381887" cy="1882295"/>
        </p:xfrm>
        <a:graphic>
          <a:graphicData uri="http://schemas.openxmlformats.org/drawingml/2006/table">
            <a:tbl>
              <a:tblPr firstRow="1" bandRow="1">
                <a:tableStyleId>{2D5ABB26-0587-4C30-8999-92F81FD0307C}</a:tableStyleId>
              </a:tblPr>
              <a:tblGrid>
                <a:gridCol w="1460629">
                  <a:extLst>
                    <a:ext uri="{9D8B030D-6E8A-4147-A177-3AD203B41FA5}">
                      <a16:colId xmlns:a16="http://schemas.microsoft.com/office/drawing/2014/main" xmlns="" val="2778283204"/>
                    </a:ext>
                  </a:extLst>
                </a:gridCol>
                <a:gridCol w="1460629">
                  <a:extLst>
                    <a:ext uri="{9D8B030D-6E8A-4147-A177-3AD203B41FA5}">
                      <a16:colId xmlns:a16="http://schemas.microsoft.com/office/drawing/2014/main" xmlns="" val="1051288489"/>
                    </a:ext>
                  </a:extLst>
                </a:gridCol>
                <a:gridCol w="1460629">
                  <a:extLst>
                    <a:ext uri="{9D8B030D-6E8A-4147-A177-3AD203B41FA5}">
                      <a16:colId xmlns:a16="http://schemas.microsoft.com/office/drawing/2014/main" xmlns="" val="922965329"/>
                    </a:ext>
                  </a:extLst>
                </a:gridCol>
              </a:tblGrid>
              <a:tr h="376459">
                <a:tc gridSpan="3">
                  <a:txBody>
                    <a:bodyPr/>
                    <a:lstStyle/>
                    <a:p>
                      <a:r>
                        <a:rPr lang="en-US" dirty="0"/>
                        <a:t>Next</a:t>
                      </a:r>
                      <a:r>
                        <a:rPr lang="en-US" baseline="0" dirty="0"/>
                        <a:t> Stops: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7483679"/>
                  </a:ext>
                </a:extLst>
              </a:tr>
              <a:tr h="376459">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7633166"/>
                  </a:ext>
                </a:extLst>
              </a:tr>
              <a:tr h="376459">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4084470"/>
                  </a:ext>
                </a:extLst>
              </a:tr>
              <a:tr h="376459">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4160127"/>
                  </a:ext>
                </a:extLst>
              </a:tr>
              <a:tr h="376459">
                <a:tc>
                  <a:txBody>
                    <a:bodyPr/>
                    <a:lstStyle/>
                    <a:p>
                      <a:pPr algn="ctr"/>
                      <a:r>
                        <a:rPr lang="en-US" dirty="0"/>
                        <a:t>CLOSE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3814407"/>
                  </a:ext>
                </a:extLst>
              </a:tr>
            </a:tbl>
          </a:graphicData>
        </a:graphic>
      </p:graphicFrame>
    </p:spTree>
    <p:extLst>
      <p:ext uri="{BB962C8B-B14F-4D97-AF65-F5344CB8AC3E}">
        <p14:creationId xmlns:p14="http://schemas.microsoft.com/office/powerpoint/2010/main" val="383658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 Solution</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METHOD BOOLEAN OVERLIMIT(parameters: </a:t>
            </a:r>
            <a:r>
              <a:rPr lang="en-US" altLang="en-US" sz="1050" dirty="0" err="1">
                <a:latin typeface="Consolas" panose="020B0609020204030204" pitchFamily="49" charset="0"/>
                <a:ea typeface="Consolas" panose="020B0609020204030204" pitchFamily="49" charset="0"/>
                <a:cs typeface="Consolas" panose="020B0609020204030204" pitchFamily="49" charset="0"/>
              </a:rPr>
              <a:t>PassengersWeightTotal</a:t>
            </a:r>
            <a:r>
              <a:rPr lang="en-US" altLang="en-US" sz="105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BEGIN METHOD</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IF (</a:t>
            </a:r>
            <a:r>
              <a:rPr lang="en-US" altLang="en-US" sz="1050" dirty="0" err="1">
                <a:latin typeface="Consolas" panose="020B0609020204030204" pitchFamily="49" charset="0"/>
                <a:ea typeface="Consolas" panose="020B0609020204030204" pitchFamily="49" charset="0"/>
                <a:cs typeface="Consolas" panose="020B0609020204030204" pitchFamily="49" charset="0"/>
              </a:rPr>
              <a:t>PassengersWeightTotal</a:t>
            </a:r>
            <a:r>
              <a:rPr lang="en-US" altLang="en-US" sz="1050" dirty="0">
                <a:latin typeface="Consolas" panose="020B0609020204030204" pitchFamily="49" charset="0"/>
                <a:ea typeface="Consolas" panose="020B0609020204030204" pitchFamily="49" charset="0"/>
                <a:cs typeface="Consolas" panose="020B0609020204030204" pitchFamily="49" charset="0"/>
              </a:rPr>
              <a:t> &gt;= </a:t>
            </a:r>
            <a:r>
              <a:rPr lang="en-US" altLang="en-US" sz="1050" dirty="0">
                <a:solidFill>
                  <a:schemeClr val="tx1">
                    <a:lumMod val="75000"/>
                    <a:lumOff val="25000"/>
                  </a:schemeClr>
                </a:solidFill>
              </a:rPr>
              <a:t>ELEVATOR_LIMIT)</a:t>
            </a:r>
          </a:p>
          <a:p>
            <a:pPr marL="0" indent="0">
              <a:buNone/>
            </a:pPr>
            <a:r>
              <a:rPr lang="en-US" altLang="en-US" sz="1050" dirty="0">
                <a:solidFill>
                  <a:schemeClr val="tx1">
                    <a:lumMod val="75000"/>
                    <a:lumOff val="25000"/>
                  </a:schemeClr>
                </a:solidFill>
                <a:latin typeface="Consolas" panose="020B0609020204030204" pitchFamily="49" charset="0"/>
                <a:ea typeface="Consolas" panose="020B0609020204030204" pitchFamily="49" charset="0"/>
                <a:cs typeface="Consolas" panose="020B0609020204030204" pitchFamily="49" charset="0"/>
              </a:rPr>
              <a:t>	    PRINTLINE(“Unable to move, elevator weight limit exceeded, please exit elevator.”)</a:t>
            </a:r>
          </a:p>
          <a:p>
            <a:pPr marL="0" indent="0">
              <a:buNone/>
            </a:pPr>
            <a:r>
              <a:rPr lang="en-US" altLang="en-US" sz="1050" dirty="0">
                <a:solidFill>
                  <a:schemeClr val="tx1">
                    <a:lumMod val="75000"/>
                    <a:lumOff val="25000"/>
                  </a:schemeClr>
                </a:solidFill>
                <a:latin typeface="Consolas" panose="020B0609020204030204" pitchFamily="49" charset="0"/>
                <a:ea typeface="Consolas" panose="020B0609020204030204" pitchFamily="49" charset="0"/>
                <a:cs typeface="Consolas" panose="020B0609020204030204" pitchFamily="49" charset="0"/>
              </a:rPr>
              <a:t>	    RETURN TRUE</a:t>
            </a:r>
          </a:p>
          <a:p>
            <a:pPr marL="0" indent="0">
              <a:buNone/>
            </a:pPr>
            <a:r>
              <a:rPr lang="en-US" altLang="en-US" sz="1050" dirty="0">
                <a:solidFill>
                  <a:schemeClr val="tx1">
                    <a:lumMod val="75000"/>
                    <a:lumOff val="25000"/>
                  </a:schemeClr>
                </a:solidFill>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050" dirty="0">
                <a:solidFill>
                  <a:schemeClr val="tx1">
                    <a:lumMod val="75000"/>
                    <a:lumOff val="25000"/>
                  </a:schemeClr>
                </a:solidFill>
                <a:latin typeface="Consolas" panose="020B0609020204030204" pitchFamily="49" charset="0"/>
                <a:ea typeface="Consolas" panose="020B0609020204030204" pitchFamily="49" charset="0"/>
                <a:cs typeface="Consolas" panose="020B0609020204030204" pitchFamily="49" charset="0"/>
              </a:rPr>
              <a:t>	    RETURN FALSE</a:t>
            </a:r>
          </a:p>
          <a:p>
            <a:pPr marL="0" indent="0">
              <a:buNone/>
            </a:pPr>
            <a:r>
              <a:rPr lang="en-US" altLang="en-US" sz="1050" dirty="0">
                <a:solidFill>
                  <a:schemeClr val="tx1">
                    <a:lumMod val="75000"/>
                    <a:lumOff val="25000"/>
                  </a:schemeClr>
                </a:solidFill>
                <a:latin typeface="Consolas" panose="020B0609020204030204" pitchFamily="49" charset="0"/>
                <a:ea typeface="Consolas" panose="020B0609020204030204" pitchFamily="49" charset="0"/>
                <a:cs typeface="Consolas" panose="020B0609020204030204" pitchFamily="49" charset="0"/>
              </a:rPr>
              <a:t>	END IF</a:t>
            </a:r>
            <a:endParaRPr lang="en-US" altLang="en-US" sz="105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END METHOD</a:t>
            </a:r>
          </a:p>
          <a:p>
            <a:pPr marL="0" indent="0">
              <a:buNone/>
            </a:pPr>
            <a:endParaRPr lang="en-US" altLang="en-US" sz="105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METHOD INTEGER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NextFloorToVisit</a:t>
            </a:r>
            <a:r>
              <a:rPr lang="en-US" altLang="en-US" sz="1050" dirty="0">
                <a:latin typeface="Consolas" panose="020B0609020204030204" pitchFamily="49" charset="0"/>
                <a:ea typeface="Consolas" panose="020B0609020204030204" pitchFamily="49" charset="0"/>
                <a:cs typeface="Consolas" panose="020B0609020204030204" pitchFamily="49" charset="0"/>
              </a:rPr>
              <a:t>(parameters: Floor1, Floor2, </a:t>
            </a:r>
            <a:r>
              <a:rPr lang="en-US" altLang="en-US" sz="1050" dirty="0" err="1">
                <a:latin typeface="Consolas" panose="020B0609020204030204" pitchFamily="49" charset="0"/>
                <a:ea typeface="Consolas" panose="020B0609020204030204" pitchFamily="49" charset="0"/>
                <a:cs typeface="Consolas" panose="020B0609020204030204" pitchFamily="49" charset="0"/>
              </a:rPr>
              <a:t>curFloor</a:t>
            </a:r>
            <a:r>
              <a:rPr lang="en-US" altLang="en-US" sz="105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BEGIN METHOD</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CREATE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NextFloor</a:t>
            </a:r>
            <a:r>
              <a:rPr lang="en-US" altLang="en-US" sz="1050" dirty="0">
                <a:latin typeface="Consolas" panose="020B0609020204030204" pitchFamily="49" charset="0"/>
                <a:ea typeface="Consolas" panose="020B0609020204030204" pitchFamily="49" charset="0"/>
                <a:cs typeface="Consolas" panose="020B0609020204030204" pitchFamily="49" charset="0"/>
              </a:rPr>
              <a:t> = </a:t>
            </a:r>
            <a:r>
              <a:rPr lang="en-US" altLang="en-US" sz="1050" dirty="0" err="1">
                <a:latin typeface="Consolas" panose="020B0609020204030204" pitchFamily="49" charset="0"/>
                <a:ea typeface="Consolas" panose="020B0609020204030204" pitchFamily="49" charset="0"/>
                <a:cs typeface="Consolas" panose="020B0609020204030204" pitchFamily="49" charset="0"/>
              </a:rPr>
              <a:t>curFloor</a:t>
            </a:r>
            <a:endParaRPr lang="en-US" altLang="en-US" sz="105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IF (|</a:t>
            </a:r>
            <a:r>
              <a:rPr lang="en-US" altLang="en-US" sz="1050" dirty="0" err="1">
                <a:latin typeface="Consolas" panose="020B0609020204030204" pitchFamily="49" charset="0"/>
                <a:ea typeface="Consolas" panose="020B0609020204030204" pitchFamily="49" charset="0"/>
                <a:cs typeface="Consolas" panose="020B0609020204030204" pitchFamily="49" charset="0"/>
              </a:rPr>
              <a:t>curFloor</a:t>
            </a:r>
            <a:r>
              <a:rPr lang="en-US" altLang="en-US" sz="1050" dirty="0">
                <a:latin typeface="Consolas" panose="020B0609020204030204" pitchFamily="49" charset="0"/>
                <a:ea typeface="Consolas" panose="020B0609020204030204" pitchFamily="49" charset="0"/>
                <a:cs typeface="Consolas" panose="020B0609020204030204" pitchFamily="49" charset="0"/>
              </a:rPr>
              <a:t> – Floor1| &lt; |</a:t>
            </a:r>
            <a:r>
              <a:rPr lang="en-US" altLang="en-US" sz="1050" dirty="0" err="1">
                <a:latin typeface="Consolas" panose="020B0609020204030204" pitchFamily="49" charset="0"/>
                <a:ea typeface="Consolas" panose="020B0609020204030204" pitchFamily="49" charset="0"/>
                <a:cs typeface="Consolas" panose="020B0609020204030204" pitchFamily="49" charset="0"/>
              </a:rPr>
              <a:t>curFloor</a:t>
            </a:r>
            <a:r>
              <a:rPr lang="en-US" altLang="en-US" sz="1050" dirty="0">
                <a:latin typeface="Consolas" panose="020B0609020204030204" pitchFamily="49" charset="0"/>
                <a:ea typeface="Consolas" panose="020B0609020204030204" pitchFamily="49" charset="0"/>
                <a:cs typeface="Consolas" panose="020B0609020204030204" pitchFamily="49" charset="0"/>
              </a:rPr>
              <a:t> – Floor2|)</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NextFloor</a:t>
            </a:r>
            <a:r>
              <a:rPr lang="en-US" altLang="en-US" sz="1050" dirty="0">
                <a:latin typeface="Consolas" panose="020B0609020204030204" pitchFamily="49" charset="0"/>
                <a:ea typeface="Consolas" panose="020B0609020204030204" pitchFamily="49" charset="0"/>
                <a:cs typeface="Consolas" panose="020B0609020204030204" pitchFamily="49" charset="0"/>
              </a:rPr>
              <a:t> = Floor1</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NextFloor</a:t>
            </a:r>
            <a:r>
              <a:rPr lang="en-US" altLang="en-US" sz="1050" dirty="0">
                <a:latin typeface="Consolas" panose="020B0609020204030204" pitchFamily="49" charset="0"/>
                <a:ea typeface="Consolas" panose="020B0609020204030204" pitchFamily="49" charset="0"/>
                <a:cs typeface="Consolas" panose="020B0609020204030204" pitchFamily="49" charset="0"/>
              </a:rPr>
              <a:t> = Floor2 </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RETURN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NextFloor</a:t>
            </a:r>
            <a:endParaRPr lang="en-US" altLang="en-US" sz="105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END METHOD</a:t>
            </a:r>
          </a:p>
          <a:p>
            <a:pPr marL="0" indent="0">
              <a:buNone/>
            </a:pPr>
            <a:endParaRPr lang="en-US" altLang="en-US" sz="1050" dirty="0">
              <a:latin typeface="Consolas" panose="020B0609020204030204" pitchFamily="49" charset="0"/>
              <a:ea typeface="Consolas" panose="020B0609020204030204" pitchFamily="49" charset="0"/>
              <a:cs typeface="Consolas" panose="020B0609020204030204" pitchFamily="49" charset="0"/>
            </a:endParaRPr>
          </a:p>
          <a:p>
            <a:pPr marL="0" indent="0">
              <a:buFont typeface="Arial" panose="020B0604020202020204" pitchFamily="34" charset="0"/>
              <a:buNone/>
            </a:pPr>
            <a:endParaRPr lang="en-US" altLang="en-US" sz="1050" dirty="0"/>
          </a:p>
        </p:txBody>
      </p:sp>
    </p:spTree>
    <p:extLst>
      <p:ext uri="{BB962C8B-B14F-4D97-AF65-F5344CB8AC3E}">
        <p14:creationId xmlns:p14="http://schemas.microsoft.com/office/powerpoint/2010/main" val="1839924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 Solution</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METHOD VOID </a:t>
            </a:r>
            <a:r>
              <a:rPr lang="en-US" altLang="en-US" sz="900" dirty="0" err="1">
                <a:latin typeface="Consolas" panose="020B0609020204030204" pitchFamily="49" charset="0"/>
                <a:ea typeface="Consolas" panose="020B0609020204030204" pitchFamily="49" charset="0"/>
                <a:cs typeface="Consolas" panose="020B0609020204030204" pitchFamily="49" charset="0"/>
              </a:rPr>
              <a:t>goToFloor</a:t>
            </a:r>
            <a:r>
              <a:rPr lang="en-US" altLang="en-US" sz="900" dirty="0">
                <a:latin typeface="Consolas" panose="020B0609020204030204" pitchFamily="49" charset="0"/>
                <a:ea typeface="Consolas" panose="020B0609020204030204" pitchFamily="49" charset="0"/>
                <a:cs typeface="Consolas" panose="020B0609020204030204" pitchFamily="49" charset="0"/>
              </a:rPr>
              <a:t>(parameters: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BEGIN METHOD</a:t>
            </a:r>
          </a:p>
          <a:p>
            <a:pPr marL="0" indent="0">
              <a:buNone/>
            </a:pPr>
            <a:r>
              <a:rPr lang="en-US" altLang="en-US" sz="900">
                <a:latin typeface="Consolas" panose="020B0609020204030204" pitchFamily="49" charset="0"/>
                <a:ea typeface="Consolas" panose="020B0609020204030204" pitchFamily="49" charset="0"/>
                <a:cs typeface="Consolas" panose="020B0609020204030204" pitchFamily="49" charset="0"/>
              </a:rPr>
              <a:t>   SWITCH</a:t>
            </a:r>
            <a:r>
              <a:rPr lang="en-US" altLang="en-US" sz="900" dirty="0">
                <a:latin typeface="Consolas" panose="020B0609020204030204" pitchFamily="49" charset="0"/>
                <a:ea typeface="Consolas" panose="020B0609020204030204" pitchFamily="49" charset="0"/>
                <a:cs typeface="Consolas" panose="020B0609020204030204" pitchFamily="49" charset="0"/>
              </a:rPr>
              <a:t>(</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CASE 0: PRINTLINE(“Shutting down elevator.”)</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0,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CASE 1: PRINTLINE(“Moving to 1</a:t>
            </a:r>
            <a:r>
              <a:rPr lang="en-US" altLang="en-US" sz="900" baseline="30000" dirty="0">
                <a:latin typeface="Consolas" panose="020B0609020204030204" pitchFamily="49" charset="0"/>
                <a:ea typeface="Consolas" panose="020B0609020204030204" pitchFamily="49" charset="0"/>
                <a:cs typeface="Consolas" panose="020B0609020204030204" pitchFamily="49" charset="0"/>
              </a:rPr>
              <a:t>st</a:t>
            </a:r>
            <a:r>
              <a:rPr lang="en-US" altLang="en-US" sz="9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1,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1</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CASE 2: PRINTLINE(“Moving to 2</a:t>
            </a:r>
            <a:r>
              <a:rPr lang="en-US" altLang="en-US" sz="900" baseline="30000" dirty="0">
                <a:latin typeface="Consolas" panose="020B0609020204030204" pitchFamily="49" charset="0"/>
                <a:ea typeface="Consolas" panose="020B0609020204030204" pitchFamily="49" charset="0"/>
                <a:cs typeface="Consolas" panose="020B0609020204030204" pitchFamily="49" charset="0"/>
              </a:rPr>
              <a:t>nd</a:t>
            </a:r>
            <a:r>
              <a:rPr lang="en-US" altLang="en-US" sz="9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2,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2</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BREAK //skipped floors 3-98 (13 is covered by the DEFAULT statement)</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CASE 99: PRINTLINE(“Moving to 99</a:t>
            </a:r>
            <a:r>
              <a:rPr lang="en-US" altLang="en-US" sz="90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9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99,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99</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CASE 100: PRINTLINE(“Moving to 100</a:t>
            </a:r>
            <a:r>
              <a:rPr lang="en-US" altLang="en-US" sz="90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9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100,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100</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DEFAULT: PRINTLINE(“Staying put, that floor does not exist!”)</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900" dirty="0">
                <a:latin typeface="Consolas" panose="020B0609020204030204" pitchFamily="49" charset="0"/>
                <a:ea typeface="Consolas" panose="020B0609020204030204" pitchFamily="49" charset="0"/>
                <a:cs typeface="Consolas" panose="020B0609020204030204" pitchFamily="49" charset="0"/>
              </a:rPr>
              <a:t> =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900" dirty="0">
                <a:latin typeface="Consolas" panose="020B0609020204030204" pitchFamily="49" charset="0"/>
                <a:ea typeface="Consolas" panose="020B0609020204030204" pitchFamily="49" charset="0"/>
                <a:cs typeface="Consolas" panose="020B0609020204030204" pitchFamily="49" charset="0"/>
              </a:rPr>
              <a:t> = </a:t>
            </a:r>
            <a:r>
              <a:rPr lang="en-US" altLang="en-US" sz="900" dirty="0" err="1">
                <a:latin typeface="Consolas" panose="020B0609020204030204" pitchFamily="49" charset="0"/>
                <a:ea typeface="Consolas" panose="020B0609020204030204" pitchFamily="49" charset="0"/>
                <a:cs typeface="Consolas" panose="020B0609020204030204" pitchFamily="49" charset="0"/>
              </a:rPr>
              <a:t>currentFloor</a:t>
            </a:r>
            <a:endParaRPr lang="en-US" altLang="en-US" sz="9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   END SWITCH</a:t>
            </a:r>
          </a:p>
          <a:p>
            <a:pPr marL="0" indent="0">
              <a:buNone/>
            </a:pPr>
            <a:r>
              <a:rPr lang="en-US" altLang="en-US" sz="900" dirty="0">
                <a:latin typeface="Consolas" panose="020B0609020204030204" pitchFamily="49" charset="0"/>
                <a:ea typeface="Consolas" panose="020B0609020204030204" pitchFamily="49" charset="0"/>
                <a:cs typeface="Consolas" panose="020B0609020204030204" pitchFamily="49" charset="0"/>
              </a:rPr>
              <a:t>END METHOD</a:t>
            </a:r>
          </a:p>
          <a:p>
            <a:pPr marL="0" indent="0">
              <a:buNone/>
            </a:pPr>
            <a:endParaRPr lang="en-US" altLang="en-US" sz="900" dirty="0">
              <a:latin typeface="Consolas" panose="020B0609020204030204" pitchFamily="49" charset="0"/>
              <a:ea typeface="Consolas" panose="020B0609020204030204" pitchFamily="49" charset="0"/>
              <a:cs typeface="Consolas" panose="020B0609020204030204" pitchFamily="49" charset="0"/>
            </a:endParaRPr>
          </a:p>
          <a:p>
            <a:pPr marL="0" indent="0">
              <a:buFont typeface="Arial" panose="020B0604020202020204" pitchFamily="34" charset="0"/>
              <a:buNone/>
            </a:pPr>
            <a:endParaRPr lang="en-US" altLang="en-US" sz="900" dirty="0"/>
          </a:p>
        </p:txBody>
      </p:sp>
    </p:spTree>
    <p:extLst>
      <p:ext uri="{BB962C8B-B14F-4D97-AF65-F5344CB8AC3E}">
        <p14:creationId xmlns:p14="http://schemas.microsoft.com/office/powerpoint/2010/main" val="77228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sz="4000" dirty="0">
                <a:solidFill>
                  <a:schemeClr val="tx1">
                    <a:lumMod val="75000"/>
                    <a:lumOff val="25000"/>
                  </a:schemeClr>
                </a:solidFill>
                <a:ea typeface="Arial" charset="0"/>
                <a:cs typeface="Arial" charset="0"/>
              </a:rPr>
              <a:t>In-Class Exercise Solution Concluded</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CREATE inputFloor1, inputFloor2 = 0, </a:t>
            </a:r>
            <a:r>
              <a:rPr lang="en-US" altLang="en-US" sz="12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200" dirty="0">
                <a:latin typeface="Consolas" panose="020B0609020204030204" pitchFamily="49" charset="0"/>
                <a:ea typeface="Consolas" panose="020B0609020204030204" pitchFamily="49" charset="0"/>
                <a:cs typeface="Consolas" panose="020B0609020204030204" pitchFamily="49" charset="0"/>
              </a:rPr>
              <a:t> = 0, </a:t>
            </a:r>
            <a:r>
              <a:rPr lang="en-US" altLang="en-US" sz="12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12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DO</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PRINT(“Please enter a floor using keypad ‘0 to shut elevator down‘: “)</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inputFloor1 </a:t>
            </a:r>
            <a:r>
              <a:rPr lang="en-US" sz="1200" dirty="0"/>
              <a:t>= READ from user</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PRINT(“Please enter a floor using keypad ‘0 to shut elevator down’: “)</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inputFloor2 </a:t>
            </a:r>
            <a:r>
              <a:rPr lang="en-US" sz="1200" dirty="0"/>
              <a:t>= READ from user</a:t>
            </a:r>
            <a:endParaRPr lang="en-US" altLang="en-US" sz="12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altLang="en-US" sz="12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sz="1200" dirty="0"/>
              <a:t>= </a:t>
            </a:r>
            <a:r>
              <a:rPr lang="en-US" altLang="en-US" sz="1200" dirty="0" err="1">
                <a:latin typeface="Consolas" panose="020B0609020204030204" pitchFamily="49" charset="0"/>
                <a:ea typeface="Consolas" panose="020B0609020204030204" pitchFamily="49" charset="0"/>
                <a:cs typeface="Consolas" panose="020B0609020204030204" pitchFamily="49" charset="0"/>
              </a:rPr>
              <a:t>NextFloorToVisit</a:t>
            </a:r>
            <a:r>
              <a:rPr lang="en-US" altLang="en-US" sz="1200" dirty="0">
                <a:latin typeface="Consolas" panose="020B0609020204030204" pitchFamily="49" charset="0"/>
                <a:ea typeface="Consolas" panose="020B0609020204030204" pitchFamily="49" charset="0"/>
                <a:cs typeface="Consolas" panose="020B0609020204030204" pitchFamily="49" charset="0"/>
              </a:rPr>
              <a:t>(inputFloor1, inputFloor2, </a:t>
            </a:r>
            <a:r>
              <a:rPr lang="en-US" altLang="en-US" sz="1200" dirty="0" err="1">
                <a:latin typeface="Consolas" panose="020B0609020204030204" pitchFamily="49" charset="0"/>
                <a:ea typeface="Consolas" panose="020B0609020204030204" pitchFamily="49" charset="0"/>
                <a:cs typeface="Consolas" panose="020B0609020204030204" pitchFamily="49" charset="0"/>
              </a:rPr>
              <a:t>currentFloor</a:t>
            </a:r>
            <a:r>
              <a:rPr lang="en-US" altLang="en-US" sz="120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IF (! OVERLIMIT)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altLang="en-US" sz="1200" dirty="0" err="1">
                <a:latin typeface="Consolas" panose="020B0609020204030204" pitchFamily="49" charset="0"/>
                <a:ea typeface="Consolas" panose="020B0609020204030204" pitchFamily="49" charset="0"/>
                <a:cs typeface="Consolas" panose="020B0609020204030204" pitchFamily="49" charset="0"/>
              </a:rPr>
              <a:t>goToFloor</a:t>
            </a:r>
            <a:r>
              <a:rPr lang="en-US" altLang="en-US" sz="1200" dirty="0">
                <a:latin typeface="Consolas" panose="020B0609020204030204" pitchFamily="49" charset="0"/>
                <a:ea typeface="Consolas" panose="020B0609020204030204" pitchFamily="49" charset="0"/>
                <a:cs typeface="Consolas" panose="020B0609020204030204" pitchFamily="49" charset="0"/>
              </a:rPr>
              <a:t>(</a:t>
            </a:r>
            <a:r>
              <a:rPr lang="en-US" altLang="en-US" sz="12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20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WHILE (inputFloor1 != 0 AND inputFloor2 != 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END DO…WHILE</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END MAIN</a:t>
            </a:r>
          </a:p>
          <a:p>
            <a:pPr marL="0" indent="0">
              <a:buNone/>
            </a:pPr>
            <a:endParaRPr lang="en-US" sz="1200" dirty="0"/>
          </a:p>
          <a:p>
            <a:pPr marL="0" indent="0">
              <a:buNone/>
            </a:pPr>
            <a:endParaRPr lang="en-US" altLang="en-US" sz="12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endParaRPr lang="en-US" altLang="en-US" sz="1200" dirty="0"/>
          </a:p>
        </p:txBody>
      </p:sp>
    </p:spTree>
    <p:extLst>
      <p:ext uri="{BB962C8B-B14F-4D97-AF65-F5344CB8AC3E}">
        <p14:creationId xmlns:p14="http://schemas.microsoft.com/office/powerpoint/2010/main" val="109543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8</a:t>
            </a:r>
            <a:br>
              <a:rPr lang="en-US" dirty="0"/>
            </a:br>
            <a:r>
              <a:rPr lang="en-US" dirty="0"/>
              <a:t>OOP &amp; Classes</a:t>
            </a:r>
          </a:p>
        </p:txBody>
      </p:sp>
      <p:sp>
        <p:nvSpPr>
          <p:cNvPr id="3" name="Content Placeholder 2"/>
          <p:cNvSpPr>
            <a:spLocks noGrp="1"/>
          </p:cNvSpPr>
          <p:nvPr>
            <p:ph idx="1"/>
          </p:nvPr>
        </p:nvSpPr>
        <p:spPr/>
        <p:txBody>
          <a:bodyPr/>
          <a:lstStyle/>
          <a:p>
            <a:r>
              <a:rPr lang="en-US" dirty="0"/>
              <a:t>Classes are:</a:t>
            </a:r>
          </a:p>
          <a:p>
            <a:pPr lvl="1">
              <a:lnSpc>
                <a:spcPct val="105000"/>
              </a:lnSpc>
              <a:spcBef>
                <a:spcPct val="0"/>
              </a:spcBef>
              <a:spcAft>
                <a:spcPct val="0"/>
              </a:spcAft>
              <a:defRPr/>
            </a:pPr>
            <a:r>
              <a:rPr lang="en-US" altLang="en-US" dirty="0"/>
              <a:t>A complex data type</a:t>
            </a:r>
          </a:p>
          <a:p>
            <a:pPr lvl="1">
              <a:lnSpc>
                <a:spcPct val="105000"/>
              </a:lnSpc>
              <a:spcBef>
                <a:spcPct val="0"/>
              </a:spcBef>
              <a:spcAft>
                <a:spcPct val="0"/>
              </a:spcAft>
              <a:defRPr/>
            </a:pPr>
            <a:r>
              <a:rPr lang="en-US" dirty="0"/>
              <a:t>A way of representing the concept of real life objects</a:t>
            </a:r>
          </a:p>
          <a:p>
            <a:r>
              <a:rPr lang="en-US" dirty="0"/>
              <a:t>Classes have:</a:t>
            </a:r>
          </a:p>
          <a:p>
            <a:pPr lvl="1"/>
            <a:r>
              <a:rPr lang="en-US" dirty="0"/>
              <a:t>A name</a:t>
            </a:r>
          </a:p>
          <a:p>
            <a:pPr lvl="1"/>
            <a:r>
              <a:rPr lang="en-US" dirty="0"/>
              <a:t>Variables (attributes) – should be PRIVATE</a:t>
            </a:r>
          </a:p>
          <a:p>
            <a:pPr lvl="1"/>
            <a:r>
              <a:rPr lang="en-US" dirty="0"/>
              <a:t>Constructors (special functions/methods)</a:t>
            </a:r>
          </a:p>
          <a:p>
            <a:pPr lvl="1"/>
            <a:r>
              <a:rPr lang="en-US" dirty="0"/>
              <a:t>Functions (methods)</a:t>
            </a:r>
          </a:p>
          <a:p>
            <a:pPr lvl="2"/>
            <a:r>
              <a:rPr lang="en-US" dirty="0"/>
              <a:t>GET functions return the object’s current attribute value</a:t>
            </a:r>
          </a:p>
          <a:p>
            <a:pPr lvl="2"/>
            <a:r>
              <a:rPr lang="en-US" dirty="0"/>
              <a:t>SET functions change the object’s attribute value</a:t>
            </a:r>
          </a:p>
        </p:txBody>
      </p:sp>
    </p:spTree>
    <p:extLst>
      <p:ext uri="{BB962C8B-B14F-4D97-AF65-F5344CB8AC3E}">
        <p14:creationId xmlns:p14="http://schemas.microsoft.com/office/powerpoint/2010/main" val="3271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8</a:t>
            </a:r>
            <a:br>
              <a:rPr lang="en-US" dirty="0"/>
            </a:br>
            <a:r>
              <a:rPr lang="en-US" dirty="0"/>
              <a:t>Visibility</a:t>
            </a:r>
          </a:p>
        </p:txBody>
      </p:sp>
      <p:sp>
        <p:nvSpPr>
          <p:cNvPr id="3" name="Content Placeholder 2"/>
          <p:cNvSpPr>
            <a:spLocks noGrp="1"/>
          </p:cNvSpPr>
          <p:nvPr>
            <p:ph idx="1"/>
          </p:nvPr>
        </p:nvSpPr>
        <p:spPr/>
        <p:txBody>
          <a:bodyPr/>
          <a:lstStyle/>
          <a:p>
            <a:pPr marL="0" indent="0">
              <a:buNone/>
            </a:pPr>
            <a:r>
              <a:rPr lang="en-US" dirty="0"/>
              <a:t>Visibility refers to what can see (and therefore modify) the attribute’s value.</a:t>
            </a:r>
          </a:p>
          <a:p>
            <a:pPr marL="0" indent="0">
              <a:buNone/>
            </a:pPr>
            <a:r>
              <a:rPr lang="en-US" dirty="0"/>
              <a:t>It is the Computer Science version of the principle of least access – only those that need to access it can do so.</a:t>
            </a:r>
          </a:p>
          <a:p>
            <a:pPr marL="0" indent="0">
              <a:buNone/>
            </a:pPr>
            <a:r>
              <a:rPr lang="en-US" dirty="0"/>
              <a:t>This prevents the data from being changed either accidentally or maliciously.</a:t>
            </a:r>
          </a:p>
          <a:p>
            <a:pPr marL="0" indent="0">
              <a:buNone/>
            </a:pPr>
            <a:r>
              <a:rPr lang="en-US" dirty="0"/>
              <a:t>Declaring an attribute as PRIVATE is the method through which this is accomplished and helps to </a:t>
            </a:r>
            <a:r>
              <a:rPr lang="en-US"/>
              <a:t>promote encapsulation.</a:t>
            </a:r>
            <a:endParaRPr lang="en-US" dirty="0"/>
          </a:p>
        </p:txBody>
      </p:sp>
    </p:spTree>
    <p:extLst>
      <p:ext uri="{BB962C8B-B14F-4D97-AF65-F5344CB8AC3E}">
        <p14:creationId xmlns:p14="http://schemas.microsoft.com/office/powerpoint/2010/main" val="3523681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1224</TotalTime>
  <Words>778</Words>
  <Application>Microsoft Office PowerPoint</Application>
  <PresentationFormat>On-screen Show (4:3)</PresentationFormat>
  <Paragraphs>249</Paragraphs>
  <Slides>26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Calibri Light</vt:lpstr>
      <vt:lpstr>Consolas</vt:lpstr>
      <vt:lpstr>Office Theme</vt:lpstr>
      <vt:lpstr>Picture</vt:lpstr>
      <vt:lpstr>CSE 1321 Modules 7 &amp; 8 Review</vt:lpstr>
      <vt:lpstr>Module 7 - Methods</vt:lpstr>
      <vt:lpstr>Methods</vt:lpstr>
      <vt:lpstr>In-Class Exercise</vt:lpstr>
      <vt:lpstr>In-Class Exercise Solution</vt:lpstr>
      <vt:lpstr>In-Class Exercise Solution</vt:lpstr>
      <vt:lpstr>In-Class Exercise Solution Concluded</vt:lpstr>
      <vt:lpstr>Module 8 OOP &amp; Classes</vt:lpstr>
      <vt:lpstr>Module 8 Visibility</vt:lpstr>
      <vt:lpstr>Pseudocode Class</vt:lpstr>
      <vt:lpstr>Pseudocode Class Attributes</vt:lpstr>
      <vt:lpstr>Pseudocode Class Constructor</vt:lpstr>
      <vt:lpstr>Pseudocode Class Constructor 2</vt:lpstr>
      <vt:lpstr>Pseudocode Class Method 1</vt:lpstr>
      <vt:lpstr>Pseudocode Class Method 2 </vt:lpstr>
      <vt:lpstr>Pseudocode Class Method 3</vt:lpstr>
      <vt:lpstr>Pseudocode Class Method 4</vt:lpstr>
      <vt:lpstr>Building the Elevators</vt:lpstr>
      <vt:lpstr>Installing the Elevators</vt:lpstr>
      <vt:lpstr>Using the Elevators</vt:lpstr>
      <vt:lpstr>In-class Exercise</vt:lpstr>
      <vt:lpstr>In-class Exercise Solution</vt:lpstr>
      <vt:lpstr>In-class Exercise Solution</vt:lpstr>
      <vt:lpstr>In-class Exercise Solution</vt:lpstr>
      <vt:lpstr>In-class Exercise Solution</vt:lpstr>
      <vt:lpstr>End of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Dexter Howard</cp:lastModifiedBy>
  <cp:revision>243</cp:revision>
  <dcterms:created xsi:type="dcterms:W3CDTF">2018-10-09T16:10:29Z</dcterms:created>
  <dcterms:modified xsi:type="dcterms:W3CDTF">2021-12-01T14:29:31Z</dcterms:modified>
</cp:coreProperties>
</file>