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42"/>
  </p:notesMasterIdLst>
  <p:handoutMasterIdLst>
    <p:handoutMasterId r:id="rId43"/>
  </p:handoutMasterIdLst>
  <p:sldIdLst>
    <p:sldId id="405" r:id="rId2"/>
    <p:sldId id="407" r:id="rId3"/>
    <p:sldId id="406" r:id="rId4"/>
    <p:sldId id="408" r:id="rId5"/>
    <p:sldId id="413" r:id="rId6"/>
    <p:sldId id="259" r:id="rId7"/>
    <p:sldId id="295" r:id="rId8"/>
    <p:sldId id="260" r:id="rId9"/>
    <p:sldId id="263" r:id="rId10"/>
    <p:sldId id="311" r:id="rId11"/>
    <p:sldId id="308" r:id="rId12"/>
    <p:sldId id="309" r:id="rId13"/>
    <p:sldId id="310" r:id="rId14"/>
    <p:sldId id="313" r:id="rId15"/>
    <p:sldId id="314" r:id="rId16"/>
    <p:sldId id="303" r:id="rId17"/>
    <p:sldId id="337" r:id="rId18"/>
    <p:sldId id="336" r:id="rId19"/>
    <p:sldId id="339" r:id="rId20"/>
    <p:sldId id="438" r:id="rId21"/>
    <p:sldId id="439" r:id="rId22"/>
    <p:sldId id="304" r:id="rId23"/>
    <p:sldId id="305" r:id="rId24"/>
    <p:sldId id="415" r:id="rId25"/>
    <p:sldId id="440" r:id="rId26"/>
    <p:sldId id="441" r:id="rId27"/>
    <p:sldId id="278" r:id="rId28"/>
    <p:sldId id="348" r:id="rId29"/>
    <p:sldId id="416" r:id="rId30"/>
    <p:sldId id="447" r:id="rId31"/>
    <p:sldId id="442" r:id="rId32"/>
    <p:sldId id="446" r:id="rId33"/>
    <p:sldId id="319" r:id="rId34"/>
    <p:sldId id="320" r:id="rId35"/>
    <p:sldId id="354" r:id="rId36"/>
    <p:sldId id="322" r:id="rId37"/>
    <p:sldId id="417" r:id="rId38"/>
    <p:sldId id="444" r:id="rId39"/>
    <p:sldId id="445" r:id="rId40"/>
    <p:sldId id="412" r:id="rId4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74F5-7BB4-4B48-B91C-A8E2EBC7AB0B}" v="1" dt="2021-08-30T13:57:31.0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5374" autoAdjust="0"/>
  </p:normalViewPr>
  <p:slideViewPr>
    <p:cSldViewPr>
      <p:cViewPr varScale="1">
        <p:scale>
          <a:sx n="98" d="100"/>
          <a:sy n="98" d="100"/>
        </p:scale>
        <p:origin x="1191" y="51"/>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618CEF2-7D51-8942-8255-D9D077195A9D}" type="datetimeFigureOut">
              <a:rPr lang="en-US" altLang="en-US"/>
              <a:pPr/>
              <a:t>1/26/2025</a:t>
            </a:fld>
            <a:endParaRPr lang="en-US" altLang="en-US"/>
          </a:p>
        </p:txBody>
      </p:sp>
      <p:sp>
        <p:nvSpPr>
          <p:cNvPr id="4" name="Footer Placeholder 3"/>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85100C6-3675-AB4B-A1D2-8C231F528B33}" type="slidenum">
              <a:rPr lang="en-US" altLang="en-US"/>
              <a:pPr/>
              <a:t>‹#›</a:t>
            </a:fld>
            <a:endParaRPr lang="en-US" altLang="en-US"/>
          </a:p>
        </p:txBody>
      </p:sp>
    </p:spTree>
    <p:extLst>
      <p:ext uri="{BB962C8B-B14F-4D97-AF65-F5344CB8AC3E}">
        <p14:creationId xmlns:p14="http://schemas.microsoft.com/office/powerpoint/2010/main" val="108982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132CF5C-F7DD-F545-8C9C-769C0D4CC54D}" type="datetimeFigureOut">
              <a:rPr lang="en-US" altLang="en-US"/>
              <a:pPr/>
              <a:t>1/26/2025</a:t>
            </a:fld>
            <a:endParaRPr lang="en-US"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25762E3-38C1-AE40-AC56-2574CDAC6A7F}" type="slidenum">
              <a:rPr lang="en-US" altLang="en-US"/>
              <a:pPr/>
              <a:t>‹#›</a:t>
            </a:fld>
            <a:endParaRPr lang="en-US" altLang="en-US"/>
          </a:p>
        </p:txBody>
      </p:sp>
    </p:spTree>
    <p:extLst>
      <p:ext uri="{BB962C8B-B14F-4D97-AF65-F5344CB8AC3E}">
        <p14:creationId xmlns:p14="http://schemas.microsoft.com/office/powerpoint/2010/main" val="5858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66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34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6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45184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5"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2D689AF-667C-201E-216A-B78FD58A1C95}"/>
              </a:ext>
            </a:extLst>
          </p:cNvPr>
          <p:cNvSpPr txBox="1">
            <a:spLocks noChangeArrowheads="1"/>
          </p:cNvSpPr>
          <p:nvPr/>
        </p:nvSpPr>
        <p:spPr>
          <a:xfrm>
            <a:off x="1143000" y="1122363"/>
            <a:ext cx="6858000" cy="2387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en-US" altLang="en-US" sz="4800" b="1" dirty="0"/>
          </a:p>
          <a:p>
            <a:pPr algn="ctr" fontAlgn="auto">
              <a:spcAft>
                <a:spcPts val="0"/>
              </a:spcAft>
            </a:pPr>
            <a:r>
              <a:rPr lang="en-US" altLang="en-US" sz="4800" b="1" dirty="0"/>
              <a:t>CSE 1321</a:t>
            </a:r>
          </a:p>
          <a:p>
            <a:pPr algn="ctr" fontAlgn="auto">
              <a:spcAft>
                <a:spcPts val="0"/>
              </a:spcAft>
            </a:pPr>
            <a:r>
              <a:rPr lang="en-US" altLang="en-US" sz="4800" b="1" dirty="0"/>
              <a:t>Module 3 – Part 1</a:t>
            </a:r>
            <a:endParaRPr lang="en-US" altLang="en-US" sz="4745" b="1" dirty="0"/>
          </a:p>
        </p:txBody>
      </p:sp>
      <p:sp>
        <p:nvSpPr>
          <p:cNvPr id="9" name="Subtitle 4">
            <a:extLst>
              <a:ext uri="{FF2B5EF4-FFF2-40B4-BE49-F238E27FC236}">
                <a16:creationId xmlns:a16="http://schemas.microsoft.com/office/drawing/2014/main" id="{3FE4C2CF-34E4-30C5-2B3D-AA7F0E8E1205}"/>
              </a:ext>
            </a:extLst>
          </p:cNvPr>
          <p:cNvSpPr txBox="1">
            <a:spLocks/>
          </p:cNvSpPr>
          <p:nvPr/>
        </p:nvSpPr>
        <p:spPr>
          <a:xfrm>
            <a:off x="1143000" y="3602037"/>
            <a:ext cx="6858000" cy="16557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400" b="1"/>
              <a:t>Selection Statements</a:t>
            </a:r>
            <a:endParaRPr lang="en-US" sz="3400" dirty="0"/>
          </a:p>
        </p:txBody>
      </p:sp>
    </p:spTree>
    <p:extLst>
      <p:ext uri="{BB962C8B-B14F-4D97-AF65-F5344CB8AC3E}">
        <p14:creationId xmlns:p14="http://schemas.microsoft.com/office/powerpoint/2010/main" val="11842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(reminder)</a:t>
            </a:r>
          </a:p>
        </p:txBody>
      </p:sp>
      <p:sp>
        <p:nvSpPr>
          <p:cNvPr id="18435" name="Rectangle 3"/>
          <p:cNvSpPr>
            <a:spLocks noGrp="1" noChangeArrowheads="1"/>
          </p:cNvSpPr>
          <p:nvPr>
            <p:ph idx="1"/>
          </p:nvPr>
        </p:nvSpPr>
        <p:spPr>
          <a:noFill/>
        </p:spPr>
        <p:txBody>
          <a:bodyPr vert="horz" lIns="92075" tIns="46038" rIns="92075" bIns="46038" rtlCol="0" anchor="t">
            <a:normAutofit/>
          </a:bodyPr>
          <a:lstStyle/>
          <a:p>
            <a:pPr eaLnBrk="1" hangingPunct="1">
              <a:lnSpc>
                <a:spcPct val="90000"/>
              </a:lnSpc>
            </a:pPr>
            <a:r>
              <a:rPr lang="en-US" altLang="en-US" sz="2400" dirty="0">
                <a:solidFill>
                  <a:schemeClr val="tx1"/>
                </a:solidFill>
              </a:rPr>
              <a:t>Boolean expressions can also use the following </a:t>
            </a:r>
            <a:r>
              <a:rPr lang="en-US" altLang="en-US" sz="2400" i="1" dirty="0">
                <a:solidFill>
                  <a:schemeClr val="tx1"/>
                </a:solidFill>
              </a:rPr>
              <a:t>logical operators</a:t>
            </a:r>
            <a:r>
              <a:rPr lang="en-US" altLang="en-US" sz="2400" dirty="0">
                <a:solidFill>
                  <a:schemeClr val="tx1"/>
                </a:solidFill>
              </a:rPr>
              <a:t>:</a:t>
            </a:r>
          </a:p>
          <a:p>
            <a:pPr lvl="1">
              <a:buClr>
                <a:schemeClr val="tx1"/>
              </a:buClr>
            </a:pPr>
            <a:r>
              <a:rPr lang="en-US" altLang="en-US" sz="2000" dirty="0">
                <a:solidFill>
                  <a:schemeClr val="tx1"/>
                </a:solidFill>
              </a:rPr>
              <a:t>Logical NOT</a:t>
            </a:r>
          </a:p>
          <a:p>
            <a:pPr lvl="1"/>
            <a:r>
              <a:rPr lang="en-US" altLang="en-US" sz="2000" dirty="0">
                <a:solidFill>
                  <a:schemeClr val="tx1"/>
                </a:solidFill>
              </a:rPr>
              <a:t>Logical AND</a:t>
            </a:r>
          </a:p>
          <a:p>
            <a:pPr lvl="1"/>
            <a:r>
              <a:rPr lang="en-US" altLang="en-US" sz="2000" dirty="0"/>
              <a:t>Logical OR</a:t>
            </a:r>
            <a:endParaRPr lang="en-US" altLang="en-US" sz="2000" dirty="0">
              <a:cs typeface="Calibri"/>
            </a:endParaRPr>
          </a:p>
          <a:p>
            <a:pPr eaLnBrk="1" hangingPunct="1">
              <a:lnSpc>
                <a:spcPct val="90000"/>
              </a:lnSpc>
              <a:spcBef>
                <a:spcPct val="60000"/>
              </a:spcBef>
            </a:pPr>
            <a:r>
              <a:rPr lang="en-US" altLang="en-US" sz="2400" dirty="0">
                <a:solidFill>
                  <a:schemeClr val="tx1"/>
                </a:solidFill>
              </a:rPr>
              <a:t>They </a:t>
            </a:r>
            <a:r>
              <a:rPr lang="en-US" altLang="en-US" sz="2400" u="sng" dirty="0">
                <a:solidFill>
                  <a:schemeClr val="tx1"/>
                </a:solidFill>
              </a:rPr>
              <a:t>all take Boolean operands and produce Boolean results</a:t>
            </a:r>
          </a:p>
          <a:p>
            <a:pPr eaLnBrk="1" hangingPunct="1">
              <a:lnSpc>
                <a:spcPct val="90000"/>
              </a:lnSpc>
              <a:spcBef>
                <a:spcPct val="60000"/>
              </a:spcBef>
            </a:pPr>
            <a:r>
              <a:rPr lang="en-US" altLang="en-US" sz="2400" dirty="0">
                <a:solidFill>
                  <a:schemeClr val="tx1"/>
                </a:solidFill>
              </a:rPr>
              <a:t>Logical NOT is a unary operator (it operates one operand)</a:t>
            </a:r>
          </a:p>
          <a:p>
            <a:pPr eaLnBrk="1" hangingPunct="1">
              <a:lnSpc>
                <a:spcPct val="90000"/>
              </a:lnSpc>
              <a:spcBef>
                <a:spcPct val="60000"/>
              </a:spcBef>
            </a:pPr>
            <a:r>
              <a:rPr lang="en-US" altLang="en-US" sz="2400" dirty="0">
                <a:solidFill>
                  <a:schemeClr val="tx1"/>
                </a:solidFill>
              </a:rPr>
              <a:t>Logical AND </a:t>
            </a:r>
            <a:r>
              <a:rPr lang="en-US" altLang="en-US" sz="2400" dirty="0" err="1">
                <a:solidFill>
                  <a:schemeClr val="tx1"/>
                </a:solidFill>
              </a:rPr>
              <a:t>and</a:t>
            </a:r>
            <a:r>
              <a:rPr lang="en-US" altLang="en-US" sz="2400" dirty="0">
                <a:solidFill>
                  <a:schemeClr val="tx1"/>
                </a:solidFill>
              </a:rPr>
              <a:t> OR are binary operators (</a:t>
            </a:r>
            <a:r>
              <a:rPr lang="en-US" altLang="en-US" sz="2400" dirty="0"/>
              <a:t>it</a:t>
            </a:r>
            <a:r>
              <a:rPr lang="en-US" altLang="en-US" sz="2400" dirty="0">
                <a:solidFill>
                  <a:schemeClr val="tx1"/>
                </a:solidFill>
              </a:rPr>
              <a:t> operates on two operands)</a:t>
            </a:r>
          </a:p>
        </p:txBody>
      </p:sp>
    </p:spTree>
    <p:extLst>
      <p:ext uri="{BB962C8B-B14F-4D97-AF65-F5344CB8AC3E}">
        <p14:creationId xmlns:p14="http://schemas.microsoft.com/office/powerpoint/2010/main" val="201625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(NOT)</a:t>
            </a:r>
          </a:p>
        </p:txBody>
      </p:sp>
      <p:sp>
        <p:nvSpPr>
          <p:cNvPr id="19459" name="Rectangle 3"/>
          <p:cNvSpPr>
            <a:spLocks noGrp="1" noChangeArrowheads="1"/>
          </p:cNvSpPr>
          <p:nvPr>
            <p:ph idx="1"/>
          </p:nvPr>
        </p:nvSpPr>
        <p:spPr>
          <a:noFill/>
        </p:spPr>
        <p:txBody>
          <a:bodyPr lIns="92075" tIns="46038" rIns="92075" bIns="46038">
            <a:normAutofit/>
          </a:bodyPr>
          <a:lstStyle/>
          <a:p>
            <a:pPr eaLnBrk="1" hangingPunct="1">
              <a:lnSpc>
                <a:spcPct val="90000"/>
              </a:lnSpc>
              <a:spcBef>
                <a:spcPct val="75000"/>
              </a:spcBef>
            </a:pPr>
            <a:r>
              <a:rPr lang="en-US" altLang="en-US" sz="2400" dirty="0">
                <a:solidFill>
                  <a:schemeClr val="tx1"/>
                </a:solidFill>
              </a:rPr>
              <a:t>The </a:t>
            </a:r>
            <a:r>
              <a:rPr lang="en-US" altLang="en-US" sz="2400" i="1" dirty="0">
                <a:solidFill>
                  <a:schemeClr val="tx1"/>
                </a:solidFill>
              </a:rPr>
              <a:t>logical </a:t>
            </a:r>
            <a:r>
              <a:rPr lang="en-US" altLang="en-US" sz="2400" i="1" dirty="0">
                <a:solidFill>
                  <a:srgbClr val="0432FF"/>
                </a:solidFill>
              </a:rPr>
              <a:t>NOT</a:t>
            </a:r>
            <a:r>
              <a:rPr lang="en-US" altLang="en-US" sz="2400" dirty="0">
                <a:solidFill>
                  <a:schemeClr val="tx1"/>
                </a:solidFill>
              </a:rPr>
              <a:t> operation is also called </a:t>
            </a:r>
            <a:r>
              <a:rPr lang="en-US" altLang="en-US" sz="2400" i="1" dirty="0">
                <a:solidFill>
                  <a:schemeClr val="tx1"/>
                </a:solidFill>
              </a:rPr>
              <a:t>logical negation</a:t>
            </a:r>
            <a:r>
              <a:rPr lang="en-US" altLang="en-US" sz="2400" dirty="0">
                <a:solidFill>
                  <a:schemeClr val="tx1"/>
                </a:solidFill>
              </a:rPr>
              <a:t> or </a:t>
            </a:r>
            <a:r>
              <a:rPr lang="en-US" altLang="en-US" sz="2400" i="1" dirty="0">
                <a:solidFill>
                  <a:schemeClr val="tx1"/>
                </a:solidFill>
              </a:rPr>
              <a:t>logical complement</a:t>
            </a:r>
          </a:p>
          <a:p>
            <a:pPr eaLnBrk="1" hangingPunct="1">
              <a:lnSpc>
                <a:spcPct val="90000"/>
              </a:lnSpc>
              <a:spcBef>
                <a:spcPct val="75000"/>
              </a:spcBef>
            </a:pPr>
            <a:r>
              <a:rPr lang="en-US" altLang="en-US" sz="2400" dirty="0">
                <a:solidFill>
                  <a:schemeClr val="tx1"/>
                </a:solidFill>
              </a:rPr>
              <a:t>If some Boolean condition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if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True</a:t>
            </a:r>
          </a:p>
          <a:p>
            <a:pPr eaLnBrk="1" hangingPunct="1">
              <a:lnSpc>
                <a:spcPct val="90000"/>
              </a:lnSpc>
              <a:spcBef>
                <a:spcPct val="75000"/>
              </a:spcBef>
            </a:pPr>
            <a:r>
              <a:rPr lang="en-US" altLang="en-US" sz="2400" dirty="0">
                <a:solidFill>
                  <a:schemeClr val="tx1"/>
                </a:solidFill>
              </a:rPr>
              <a:t>Logical expressions can be shown using a </a:t>
            </a:r>
            <a:r>
              <a:rPr lang="en-US" altLang="en-US" sz="2400" i="1" dirty="0">
                <a:solidFill>
                  <a:schemeClr val="tx1"/>
                </a:solidFill>
              </a:rPr>
              <a:t>truth table</a:t>
            </a:r>
          </a:p>
        </p:txBody>
      </p:sp>
    </p:spTree>
    <p:extLst>
      <p:ext uri="{BB962C8B-B14F-4D97-AF65-F5344CB8AC3E}">
        <p14:creationId xmlns:p14="http://schemas.microsoft.com/office/powerpoint/2010/main" val="92372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(AND and OR)</a:t>
            </a:r>
            <a:endParaRPr lang="en-US" altLang="en-US" sz="2800" b="1" dirty="0"/>
          </a:p>
        </p:txBody>
      </p:sp>
      <p:sp>
        <p:nvSpPr>
          <p:cNvPr id="5" name="Content Placeholder 4">
            <a:extLst>
              <a:ext uri="{FF2B5EF4-FFF2-40B4-BE49-F238E27FC236}">
                <a16:creationId xmlns:a16="http://schemas.microsoft.com/office/drawing/2014/main" id="{8C77B1F6-057F-E143-B553-D39818A780DB}"/>
              </a:ext>
            </a:extLst>
          </p:cNvPr>
          <p:cNvSpPr>
            <a:spLocks noGrp="1"/>
          </p:cNvSpPr>
          <p:nvPr>
            <p:ph idx="1"/>
          </p:nvPr>
        </p:nvSpPr>
        <p:spPr/>
        <p:txBody>
          <a:bodyPr/>
          <a:lstStyle/>
          <a:p>
            <a:pPr eaLnBrk="1" hangingPunct="1">
              <a:lnSpc>
                <a:spcPct val="95000"/>
              </a:lnSpc>
              <a:spcBef>
                <a:spcPct val="25000"/>
              </a:spcBef>
            </a:pPr>
            <a:r>
              <a:rPr lang="en-US" altLang="en-US" dirty="0"/>
              <a:t>The </a:t>
            </a:r>
            <a:r>
              <a:rPr lang="en-US" altLang="en-US" i="1" dirty="0">
                <a:solidFill>
                  <a:schemeClr val="tx1"/>
                </a:solidFill>
              </a:rPr>
              <a:t>logical </a:t>
            </a:r>
            <a:r>
              <a:rPr lang="en-US" altLang="en-US" i="1" dirty="0">
                <a:solidFill>
                  <a:srgbClr val="0000FF"/>
                </a:solidFill>
              </a:rPr>
              <a:t>AND</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AND</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both </a:t>
            </a:r>
            <a:r>
              <a:rPr lang="en-US" altLang="en-US" dirty="0">
                <a:latin typeface="Courier New" panose="02070309020205020404" pitchFamily="49" charset="0"/>
              </a:rPr>
              <a:t>a</a:t>
            </a:r>
            <a:r>
              <a:rPr lang="en-US" altLang="en-US" dirty="0"/>
              <a:t> and </a:t>
            </a:r>
            <a:r>
              <a:rPr lang="en-US" altLang="en-US" dirty="0">
                <a:latin typeface="Courier New" panose="02070309020205020404" pitchFamily="49" charset="0"/>
              </a:rPr>
              <a:t>b</a:t>
            </a:r>
            <a:r>
              <a:rPr lang="en-US" altLang="en-US" dirty="0"/>
              <a:t>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p>
          <a:p>
            <a:pPr eaLnBrk="1" hangingPunct="1">
              <a:lnSpc>
                <a:spcPct val="95000"/>
              </a:lnSpc>
              <a:spcBef>
                <a:spcPct val="25000"/>
              </a:spcBef>
              <a:buFontTx/>
              <a:buNone/>
            </a:pPr>
            <a:br>
              <a:rPr lang="en-US" altLang="en-US" dirty="0"/>
            </a:br>
            <a:endParaRPr lang="en-US" altLang="en-US" dirty="0"/>
          </a:p>
          <a:p>
            <a:pPr eaLnBrk="1" hangingPunct="1">
              <a:lnSpc>
                <a:spcPct val="95000"/>
              </a:lnSpc>
              <a:spcBef>
                <a:spcPct val="25000"/>
              </a:spcBef>
            </a:pPr>
            <a:r>
              <a:rPr lang="en-US" altLang="en-US" dirty="0"/>
              <a:t>The </a:t>
            </a:r>
            <a:r>
              <a:rPr lang="en-US" altLang="en-US" i="1" dirty="0">
                <a:solidFill>
                  <a:schemeClr val="tx1"/>
                </a:solidFill>
              </a:rPr>
              <a:t>logical</a:t>
            </a:r>
            <a:r>
              <a:rPr lang="en-US" altLang="en-US" i="1" dirty="0">
                <a:solidFill>
                  <a:srgbClr val="0000FF"/>
                </a:solidFill>
              </a:rPr>
              <a:t> OR</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OR</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either </a:t>
            </a:r>
            <a:r>
              <a:rPr lang="en-US" altLang="en-US" dirty="0">
                <a:latin typeface="Courier New" panose="02070309020205020404" pitchFamily="49" charset="0"/>
              </a:rPr>
              <a:t>a</a:t>
            </a:r>
            <a:r>
              <a:rPr lang="en-US" altLang="en-US" dirty="0"/>
              <a:t> or </a:t>
            </a:r>
            <a:r>
              <a:rPr lang="en-US" altLang="en-US" dirty="0">
                <a:latin typeface="Courier New" panose="02070309020205020404" pitchFamily="49" charset="0"/>
              </a:rPr>
              <a:t>b</a:t>
            </a: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or both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br>
              <a:rPr lang="en-US" altLang="en-US" dirty="0"/>
            </a:br>
            <a:endParaRPr lang="en-US" altLang="en-US" dirty="0"/>
          </a:p>
          <a:p>
            <a:endParaRPr lang="en-US" dirty="0"/>
          </a:p>
        </p:txBody>
      </p:sp>
    </p:spTree>
    <p:extLst>
      <p:ext uri="{BB962C8B-B14F-4D97-AF65-F5344CB8AC3E}">
        <p14:creationId xmlns:p14="http://schemas.microsoft.com/office/powerpoint/2010/main" val="37473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3600" b="1" dirty="0"/>
              <a:t>Logical Operators</a:t>
            </a:r>
          </a:p>
        </p:txBody>
      </p:sp>
      <p:pic>
        <p:nvPicPr>
          <p:cNvPr id="9" name="Picture 8" descr="A truth table showing variables 'a' and 'b' that have four  combinations of values true and false.  The other part of the table shows how AND and OR operators resolve when surrounded by variables 'a' and 'b'">
            <a:extLst>
              <a:ext uri="{FF2B5EF4-FFF2-40B4-BE49-F238E27FC236}">
                <a16:creationId xmlns:a16="http://schemas.microsoft.com/office/drawing/2014/main" id="{F05B1619-9937-1B47-BCEE-5F1FFFFF6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6743700" cy="3479800"/>
          </a:xfrm>
          <a:prstGeom prst="rect">
            <a:avLst/>
          </a:prstGeom>
        </p:spPr>
      </p:pic>
    </p:spTree>
    <p:extLst>
      <p:ext uri="{BB962C8B-B14F-4D97-AF65-F5344CB8AC3E}">
        <p14:creationId xmlns:p14="http://schemas.microsoft.com/office/powerpoint/2010/main" val="188207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in Boolean Expressions</a:t>
            </a:r>
          </a:p>
        </p:txBody>
      </p:sp>
      <p:sp>
        <p:nvSpPr>
          <p:cNvPr id="23555" name="Rectangle 3"/>
          <p:cNvSpPr>
            <a:spLocks noGrp="1" noChangeArrowheads="1"/>
          </p:cNvSpPr>
          <p:nvPr>
            <p:ph idx="1"/>
          </p:nvPr>
        </p:nvSpPr>
        <p:spPr>
          <a:xfrm>
            <a:off x="628650" y="1825625"/>
            <a:ext cx="8134350" cy="4351339"/>
          </a:xfrm>
          <a:noFill/>
        </p:spPr>
        <p:txBody>
          <a:bodyPr lIns="92075" tIns="46038" rIns="92075" bIns="46038">
            <a:normAutofit/>
          </a:bodyPr>
          <a:lstStyle/>
          <a:p>
            <a:pPr eaLnBrk="1" hangingPunct="1"/>
            <a:r>
              <a:rPr lang="en-US" altLang="en-US" sz="2400" dirty="0"/>
              <a:t>Expressions can form complex conditions</a:t>
            </a:r>
          </a:p>
          <a:p>
            <a:pPr>
              <a:spcBef>
                <a:spcPct val="0"/>
              </a:spcBef>
              <a:buClrTx/>
              <a:buFontTx/>
              <a:buNone/>
            </a:pPr>
            <a:endParaRPr lang="en-US" altLang="en-US" sz="2400" dirty="0"/>
          </a:p>
          <a:p>
            <a:pPr>
              <a:spcBef>
                <a:spcPct val="0"/>
              </a:spcBef>
              <a:buClrTx/>
              <a:buFontTx/>
              <a:buNone/>
            </a:pP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latin typeface="Consolas" panose="020B0609020204030204" pitchFamily="49" charset="0"/>
                <a:cs typeface="Consolas" panose="020B0609020204030204" pitchFamily="49" charset="0"/>
              </a:rPr>
              <a:t> ((total &lt; (MAX + 5)) </a:t>
            </a:r>
            <a:r>
              <a:rPr lang="en-US" altLang="en-US" sz="2400" dirty="0">
                <a:solidFill>
                  <a:srgbClr val="0432FF"/>
                </a:solidFill>
                <a:latin typeface="Consolas" panose="020B0609020204030204" pitchFamily="49" charset="0"/>
                <a:cs typeface="Consolas" panose="020B0609020204030204" pitchFamily="49" charset="0"/>
              </a:rPr>
              <a:t>and</a:t>
            </a:r>
            <a:r>
              <a:rPr lang="en-US" altLang="en-US" sz="2400" dirty="0">
                <a:latin typeface="Consolas" panose="020B0609020204030204" pitchFamily="49" charset="0"/>
                <a:cs typeface="Consolas" panose="020B0609020204030204" pitchFamily="49" charset="0"/>
              </a:rPr>
              <a:t> (</a:t>
            </a:r>
            <a:r>
              <a:rPr lang="en-US" altLang="en-US" sz="2400" dirty="0">
                <a:solidFill>
                  <a:srgbClr val="0432FF"/>
                </a:solidFill>
                <a:latin typeface="Consolas" panose="020B0609020204030204" pitchFamily="49" charset="0"/>
                <a:cs typeface="Consolas" panose="020B0609020204030204" pitchFamily="49" charset="0"/>
              </a:rPr>
              <a:t>not</a:t>
            </a:r>
            <a:r>
              <a:rPr lang="en-US" altLang="en-US" sz="2400" dirty="0">
                <a:latin typeface="Consolas" panose="020B0609020204030204" pitchFamily="49" charset="0"/>
                <a:cs typeface="Consolas" panose="020B0609020204030204" pitchFamily="49" charset="0"/>
              </a:rPr>
              <a:t> found)):</a:t>
            </a:r>
            <a:endParaRPr lang="en-US" altLang="en-US" sz="2400" dirty="0">
              <a:solidFill>
                <a:srgbClr val="0432FF"/>
              </a:solidFill>
              <a:latin typeface="Consolas" panose="020B0609020204030204" pitchFamily="49" charset="0"/>
              <a:cs typeface="Consolas" panose="020B0609020204030204" pitchFamily="49" charset="0"/>
            </a:endParaRPr>
          </a:p>
          <a:p>
            <a:pPr>
              <a:spcBef>
                <a:spcPct val="0"/>
              </a:spcBef>
              <a:buClrTx/>
              <a:buFontTx/>
              <a:buNone/>
            </a:pPr>
            <a:r>
              <a:rPr lang="en-US" altLang="en-US" sz="2400" dirty="0">
                <a:latin typeface="Consolas" panose="020B0609020204030204" pitchFamily="49" charset="0"/>
                <a:cs typeface="Consolas" panose="020B0609020204030204" pitchFamily="49" charset="0"/>
              </a:rPr>
              <a:t>    print("Processing…") </a:t>
            </a:r>
            <a:endParaRPr lang="en-US" altLang="en-US" sz="2400" dirty="0">
              <a:solidFill>
                <a:srgbClr val="0432FF"/>
              </a:solidFill>
              <a:latin typeface="Consolas" panose="020B0609020204030204" pitchFamily="49" charset="0"/>
              <a:cs typeface="Consolas" panose="020B0609020204030204" pitchFamily="49" charset="0"/>
            </a:endParaRPr>
          </a:p>
          <a:p>
            <a:pPr eaLnBrk="1" hangingPunct="1"/>
            <a:endParaRPr lang="en-US" altLang="en-US" sz="2400" dirty="0"/>
          </a:p>
          <a:p>
            <a:pPr eaLnBrk="1" hangingPunct="1">
              <a:spcBef>
                <a:spcPct val="50000"/>
              </a:spcBef>
            </a:pPr>
            <a:r>
              <a:rPr lang="en-US" altLang="en-US" sz="2400" dirty="0"/>
              <a:t>Mathematical operators have </a:t>
            </a:r>
            <a:r>
              <a:rPr lang="en-US" altLang="en-US" sz="2400" u="sng" dirty="0"/>
              <a:t>higher precedence</a:t>
            </a:r>
            <a:r>
              <a:rPr lang="en-US" altLang="en-US" sz="2400" dirty="0"/>
              <a:t> than the Relational and Logical operators</a:t>
            </a:r>
          </a:p>
          <a:p>
            <a:pPr eaLnBrk="1" hangingPunct="1">
              <a:spcBef>
                <a:spcPct val="50000"/>
              </a:spcBef>
            </a:pPr>
            <a:r>
              <a:rPr lang="en-US" altLang="en-US" sz="2400" dirty="0"/>
              <a:t>Relational operators have </a:t>
            </a:r>
            <a:r>
              <a:rPr lang="en-US" altLang="en-US" sz="2400" u="sng" dirty="0"/>
              <a:t>higher precedence</a:t>
            </a:r>
            <a:r>
              <a:rPr lang="en-US" altLang="en-US" sz="2400" dirty="0"/>
              <a:t> than Logical operators</a:t>
            </a:r>
          </a:p>
          <a:p>
            <a:pPr eaLnBrk="1" hangingPunct="1"/>
            <a:endParaRPr lang="en-US" altLang="en-US" sz="2400" dirty="0"/>
          </a:p>
        </p:txBody>
      </p:sp>
      <p:sp>
        <p:nvSpPr>
          <p:cNvPr id="23557" name="Rectangle 5"/>
          <p:cNvSpPr>
            <a:spLocks noChangeArrowheads="1"/>
          </p:cNvSpPr>
          <p:nvPr/>
        </p:nvSpPr>
        <p:spPr bwMode="auto">
          <a:xfrm>
            <a:off x="457200" y="3733800"/>
            <a:ext cx="800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rgbClr val="C40C42"/>
              </a:buClr>
              <a:buChar char="•"/>
              <a:defRPr sz="2400" b="1">
                <a:solidFill>
                  <a:schemeClr val="tx1"/>
                </a:solidFill>
                <a:latin typeface="Arial" panose="020B0604020202020204" pitchFamily="34" charset="0"/>
              </a:defRPr>
            </a:lvl1pPr>
            <a:lvl2pPr marL="742950" indent="-285750">
              <a:spcBef>
                <a:spcPct val="20000"/>
              </a:spcBef>
              <a:buClr>
                <a:srgbClr val="C40C42"/>
              </a:buClr>
              <a:buFont typeface="Wingdings" panose="05000000000000000000" pitchFamily="2" charset="2"/>
              <a:buChar char="§"/>
              <a:defRPr sz="2000" b="1">
                <a:solidFill>
                  <a:schemeClr val="tx1"/>
                </a:solidFill>
                <a:latin typeface="Arial" panose="020B0604020202020204" pitchFamily="34" charset="0"/>
              </a:defRPr>
            </a:lvl2pPr>
            <a:lvl3pPr marL="1143000" indent="-228600">
              <a:spcBef>
                <a:spcPct val="20000"/>
              </a:spcBef>
              <a:buClr>
                <a:srgbClr val="C40C42"/>
              </a:buClr>
              <a:buChar char="•"/>
              <a:defRPr b="1">
                <a:solidFill>
                  <a:schemeClr val="tx1"/>
                </a:solidFill>
                <a:latin typeface="Arial" panose="020B0604020202020204" pitchFamily="34" charset="0"/>
              </a:defRPr>
            </a:lvl3pPr>
            <a:lvl4pPr marL="1600200" indent="-228600">
              <a:spcBef>
                <a:spcPct val="20000"/>
              </a:spcBef>
              <a:buClr>
                <a:srgbClr val="C40C42"/>
              </a:buClr>
              <a:buChar char="–"/>
              <a:defRPr b="1">
                <a:solidFill>
                  <a:schemeClr val="tx1"/>
                </a:solidFill>
                <a:latin typeface="Arial" panose="020B0604020202020204" pitchFamily="34" charset="0"/>
              </a:defRPr>
            </a:lvl4pPr>
            <a:lvl5pPr marL="2057400" indent="-228600">
              <a:spcBef>
                <a:spcPct val="20000"/>
              </a:spcBef>
              <a:buClr>
                <a:srgbClr val="C40C42"/>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9pPr>
          </a:lstStyle>
          <a:p>
            <a:pPr eaLnBrk="1" hangingPunct="1">
              <a:spcBef>
                <a:spcPct val="50000"/>
              </a:spcBef>
            </a:pPr>
            <a:endParaRPr lang="en-US" altLang="en-US" sz="2100" b="0" dirty="0">
              <a:latin typeface="+mn-lt"/>
            </a:endParaRPr>
          </a:p>
        </p:txBody>
      </p:sp>
    </p:spTree>
    <p:extLst>
      <p:ext uri="{BB962C8B-B14F-4D97-AF65-F5344CB8AC3E}">
        <p14:creationId xmlns:p14="http://schemas.microsoft.com/office/powerpoint/2010/main" val="346566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Boolean Expressions</a:t>
            </a:r>
          </a:p>
        </p:txBody>
      </p:sp>
      <p:sp>
        <p:nvSpPr>
          <p:cNvPr id="24579" name="Rectangle 3"/>
          <p:cNvSpPr>
            <a:spLocks noGrp="1" noChangeArrowheads="1"/>
          </p:cNvSpPr>
          <p:nvPr>
            <p:ph idx="1"/>
          </p:nvPr>
        </p:nvSpPr>
        <p:spPr>
          <a:noFill/>
        </p:spPr>
        <p:txBody>
          <a:bodyPr lIns="92075" tIns="46038" rIns="92075" bIns="46038"/>
          <a:lstStyle/>
          <a:p>
            <a:pPr eaLnBrk="1" hangingPunct="1"/>
            <a:r>
              <a:rPr lang="en-US" altLang="en-US" dirty="0"/>
              <a:t>Specific expressions can be evaluated using truth tables</a:t>
            </a:r>
          </a:p>
          <a:p>
            <a:pPr eaLnBrk="1" hangingPunct="1"/>
            <a:r>
              <a:rPr lang="en-US" altLang="en-US" dirty="0"/>
              <a:t>Given    </a:t>
            </a:r>
            <a:r>
              <a:rPr lang="en-US" altLang="en-US" sz="2000" dirty="0">
                <a:latin typeface="Consolas" panose="020B0609020204030204" pitchFamily="49" charset="0"/>
                <a:cs typeface="Consolas" panose="020B0609020204030204" pitchFamily="49" charset="0"/>
              </a:rPr>
              <a:t>X = ((total &lt; (MAX + 5)) </a:t>
            </a:r>
            <a:r>
              <a:rPr lang="en-US" altLang="en-US" sz="2000" dirty="0">
                <a:solidFill>
                  <a:srgbClr val="0432FF"/>
                </a:solidFill>
                <a:latin typeface="Consolas" panose="020B0609020204030204" pitchFamily="49" charset="0"/>
                <a:cs typeface="Consolas" panose="020B0609020204030204" pitchFamily="49" charset="0"/>
              </a:rPr>
              <a:t>and </a:t>
            </a:r>
            <a:r>
              <a:rPr lang="en-US" altLang="en-US" sz="2000" dirty="0">
                <a:latin typeface="Consolas" panose="020B0609020204030204" pitchFamily="49" charset="0"/>
                <a:cs typeface="Consolas" panose="020B0609020204030204" pitchFamily="49" charset="0"/>
              </a:rPr>
              <a:t>(</a:t>
            </a:r>
            <a:r>
              <a:rPr lang="en-US" altLang="en-US" sz="2000" dirty="0">
                <a:solidFill>
                  <a:srgbClr val="0432FF"/>
                </a:solidFill>
                <a:latin typeface="Consolas" panose="020B0609020204030204" pitchFamily="49" charset="0"/>
                <a:cs typeface="Consolas" panose="020B0609020204030204" pitchFamily="49" charset="0"/>
              </a:rPr>
              <a:t>not</a:t>
            </a:r>
            <a:r>
              <a:rPr lang="en-US" altLang="en-US" sz="2000" dirty="0">
                <a:latin typeface="Consolas" panose="020B0609020204030204" pitchFamily="49" charset="0"/>
                <a:cs typeface="Consolas" panose="020B0609020204030204" pitchFamily="49" charset="0"/>
              </a:rPr>
              <a:t> found))</a:t>
            </a:r>
            <a:endParaRPr lang="en-US" altLang="en-US" sz="1800" dirty="0">
              <a:latin typeface="Consolas" panose="020B0609020204030204" pitchFamily="49" charset="0"/>
              <a:cs typeface="Consolas" panose="020B0609020204030204" pitchFamily="49" charset="0"/>
            </a:endParaRPr>
          </a:p>
          <a:p>
            <a:pPr eaLnBrk="1" hangingPunct="1">
              <a:buFontTx/>
              <a:buNone/>
            </a:pPr>
            <a:r>
              <a:rPr lang="en-US" altLang="en-US" sz="1800" dirty="0">
                <a:latin typeface="Courier New" panose="02070309020205020404" pitchFamily="49" charset="0"/>
              </a:rPr>
              <a:t>   </a:t>
            </a:r>
            <a:r>
              <a:rPr lang="en-US" altLang="en-US" dirty="0">
                <a:cs typeface="Arial" panose="020B0604020202020204" pitchFamily="34" charset="0"/>
              </a:rPr>
              <a:t>What is the values of  </a:t>
            </a:r>
            <a:r>
              <a:rPr lang="en-US" altLang="en-US" sz="2000" dirty="0">
                <a:latin typeface="Consolas" panose="020B0609020204030204" pitchFamily="49" charset="0"/>
                <a:cs typeface="Consolas" panose="020B0609020204030204" pitchFamily="49" charset="0"/>
              </a:rPr>
              <a:t>X</a:t>
            </a:r>
            <a:r>
              <a:rPr lang="en-US" altLang="en-US" sz="2000" dirty="0">
                <a:latin typeface="Courier New" panose="02070309020205020404" pitchFamily="49" charset="0"/>
              </a:rPr>
              <a:t> </a:t>
            </a:r>
            <a:r>
              <a:rPr lang="en-US" altLang="en-US" dirty="0">
                <a:cs typeface="Arial" panose="020B0604020202020204" pitchFamily="34" charset="0"/>
              </a:rPr>
              <a:t>?</a:t>
            </a:r>
          </a:p>
        </p:txBody>
      </p:sp>
      <p:pic>
        <p:nvPicPr>
          <p:cNvPr id="4" name="Picture 3" descr="An image of a truth table that shows a complex expression and how the overall expression evaluates to true or false depending on the values of the individual variables">
            <a:extLst>
              <a:ext uri="{FF2B5EF4-FFF2-40B4-BE49-F238E27FC236}">
                <a16:creationId xmlns:a16="http://schemas.microsoft.com/office/drawing/2014/main" id="{46BDDF17-A434-8B40-8F90-3C6F97CA1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00400"/>
            <a:ext cx="8229600" cy="2399423"/>
          </a:xfrm>
          <a:prstGeom prst="rect">
            <a:avLst/>
          </a:prstGeom>
        </p:spPr>
      </p:pic>
    </p:spTree>
    <p:extLst>
      <p:ext uri="{BB962C8B-B14F-4D97-AF65-F5344CB8AC3E}">
        <p14:creationId xmlns:p14="http://schemas.microsoft.com/office/powerpoint/2010/main" val="395449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3600" b="1" dirty="0"/>
              <a:t>Notes on Indentation</a:t>
            </a:r>
          </a:p>
        </p:txBody>
      </p:sp>
      <p:sp>
        <p:nvSpPr>
          <p:cNvPr id="16387" name="Rectangle 3"/>
          <p:cNvSpPr>
            <a:spLocks noGrp="1" noChangeArrowheads="1"/>
          </p:cNvSpPr>
          <p:nvPr>
            <p:ph idx="1"/>
          </p:nvPr>
        </p:nvSpPr>
        <p:spPr>
          <a:xfrm>
            <a:off x="628650" y="1600200"/>
            <a:ext cx="7886700" cy="4351339"/>
          </a:xfrm>
        </p:spPr>
        <p:txBody>
          <a:bodyPr>
            <a:normAutofit fontScale="92500" lnSpcReduction="10000"/>
          </a:bodyPr>
          <a:lstStyle/>
          <a:p>
            <a:pPr marL="0" indent="0" eaLnBrk="1" hangingPunct="1">
              <a:spcBef>
                <a:spcPct val="70000"/>
              </a:spcBef>
              <a:buNone/>
            </a:pPr>
            <a:r>
              <a:rPr lang="en-US" altLang="en-US" u="sng" dirty="0"/>
              <a:t>In Python:</a:t>
            </a:r>
          </a:p>
          <a:p>
            <a:pPr>
              <a:spcBef>
                <a:spcPct val="70000"/>
              </a:spcBef>
            </a:pPr>
            <a:r>
              <a:rPr lang="en-US" altLang="en-US" dirty="0"/>
              <a:t>Necessary</a:t>
            </a:r>
          </a:p>
          <a:p>
            <a:pPr>
              <a:spcBef>
                <a:spcPct val="70000"/>
              </a:spcBef>
            </a:pPr>
            <a:r>
              <a:rPr lang="en-US" altLang="en-US" dirty="0"/>
              <a:t>A code is considered to be “inside” the body of an </a:t>
            </a:r>
            <a:r>
              <a:rPr lang="en-US" altLang="en-US" sz="2000" dirty="0">
                <a:solidFill>
                  <a:srgbClr val="0432FF"/>
                </a:solidFill>
                <a:latin typeface="Consolas" panose="020B0609020204030204" pitchFamily="49" charset="0"/>
                <a:cs typeface="Consolas" panose="020B0609020204030204" pitchFamily="49" charset="0"/>
              </a:rPr>
              <a:t>if </a:t>
            </a:r>
            <a:r>
              <a:rPr lang="en-US" altLang="en-US" sz="2000" dirty="0"/>
              <a:t>only if it is indented relative to that </a:t>
            </a:r>
            <a:r>
              <a:rPr lang="en-US" altLang="en-US" dirty="0">
                <a:solidFill>
                  <a:srgbClr val="0432FF"/>
                </a:solidFill>
                <a:latin typeface="Consolas" panose="020B0609020204030204" pitchFamily="49" charset="0"/>
              </a:rPr>
              <a:t>if</a:t>
            </a:r>
          </a:p>
          <a:p>
            <a:pPr marL="0" indent="0">
              <a:spcBef>
                <a:spcPct val="70000"/>
              </a:spcBef>
              <a:buNone/>
            </a:pPr>
            <a:r>
              <a:rPr lang="en-US" altLang="en-US" sz="2000" dirty="0"/>
              <a:t>E.g.:</a:t>
            </a:r>
          </a:p>
          <a:p>
            <a:pPr marL="0" indent="0">
              <a:spcBef>
                <a:spcPct val="70000"/>
              </a:spcBef>
              <a:buNone/>
            </a:pPr>
            <a:r>
              <a:rPr lang="en-US" altLang="en-US" dirty="0">
                <a:solidFill>
                  <a:srgbClr val="0432FF"/>
                </a:solidFill>
                <a:latin typeface="Consolas" panose="020B0609020204030204" pitchFamily="49" charset="0"/>
                <a:cs typeface="Consolas" panose="020B0609020204030204" pitchFamily="49" charset="0"/>
              </a:rPr>
              <a:t>if</a:t>
            </a:r>
            <a:r>
              <a:rPr lang="en-US" altLang="en-US" dirty="0"/>
              <a:t> </a:t>
            </a:r>
            <a:r>
              <a:rPr lang="en-US" altLang="en-US" dirty="0">
                <a:solidFill>
                  <a:schemeClr val="accent2">
                    <a:lumMod val="75000"/>
                  </a:schemeClr>
                </a:solidFill>
              </a:rPr>
              <a:t>True</a:t>
            </a:r>
            <a:r>
              <a:rPr lang="en-US" altLang="en-US" dirty="0"/>
              <a:t>:</a:t>
            </a:r>
            <a:br>
              <a:rPr lang="en-US" altLang="en-US" dirty="0"/>
            </a:br>
            <a:r>
              <a:rPr lang="en-US" altLang="en-US" dirty="0"/>
              <a:t>    </a:t>
            </a:r>
            <a:r>
              <a:rPr lang="en-US" altLang="en-US" dirty="0">
                <a:solidFill>
                  <a:srgbClr val="0432FF"/>
                </a:solidFill>
                <a:latin typeface="Consolas" panose="020B0609020204030204" pitchFamily="49" charset="0"/>
                <a:cs typeface="Consolas" panose="020B0609020204030204" pitchFamily="49" charset="0"/>
              </a:rPr>
              <a:t>print(</a:t>
            </a:r>
            <a:r>
              <a:rPr lang="en-US" altLang="en-US" dirty="0">
                <a:solidFill>
                  <a:srgbClr val="C00000"/>
                </a:solidFill>
                <a:latin typeface="Consolas" panose="020B0609020204030204" pitchFamily="49" charset="0"/>
                <a:cs typeface="Consolas" panose="020B0609020204030204" pitchFamily="49" charset="0"/>
              </a:rPr>
              <a:t>“I will always execute”</a:t>
            </a:r>
            <a:r>
              <a:rPr lang="en-US" altLang="en-US" dirty="0">
                <a:solidFill>
                  <a:srgbClr val="0432FF"/>
                </a:solidFill>
                <a:latin typeface="Consolas" panose="020B0609020204030204" pitchFamily="49" charset="0"/>
                <a:cs typeface="Consolas" panose="020B0609020204030204" pitchFamily="49" charset="0"/>
              </a:rPr>
              <a:t>)</a:t>
            </a:r>
            <a:endParaRPr lang="en-US" altLang="en-US" dirty="0"/>
          </a:p>
          <a:p>
            <a:pPr marL="0" indent="0">
              <a:spcBef>
                <a:spcPct val="70000"/>
              </a:spcBef>
              <a:buNone/>
            </a:pPr>
            <a:r>
              <a:rPr lang="en-US" altLang="en-US" u="sng" dirty="0"/>
              <a:t>In other programing languages</a:t>
            </a:r>
            <a:endParaRPr lang="en-US" altLang="en-US" dirty="0"/>
          </a:p>
          <a:p>
            <a:pPr>
              <a:spcBef>
                <a:spcPct val="70000"/>
              </a:spcBef>
            </a:pPr>
            <a:r>
              <a:rPr lang="en-US" altLang="en-US" dirty="0"/>
              <a:t>Might make no difference, but crucial for readability and debugging.</a:t>
            </a:r>
          </a:p>
          <a:p>
            <a:pPr eaLnBrk="1" hangingPunct="1">
              <a:spcBef>
                <a:spcPct val="70000"/>
              </a:spcBef>
            </a:pPr>
            <a:r>
              <a:rPr lang="en-US" altLang="en-US" dirty="0"/>
              <a:t>Code inside the </a:t>
            </a:r>
            <a:r>
              <a:rPr lang="en-US" altLang="en-US" dirty="0">
                <a:latin typeface="Courier New" panose="02070309020205020404" pitchFamily="49" charset="0"/>
              </a:rPr>
              <a:t>IF</a:t>
            </a:r>
            <a:r>
              <a:rPr lang="en-US" altLang="en-US" dirty="0"/>
              <a:t> statement is indented and should also be enclosed in curly braces { }.</a:t>
            </a:r>
          </a:p>
        </p:txBody>
      </p:sp>
    </p:spTree>
    <p:extLst>
      <p:ext uri="{BB962C8B-B14F-4D97-AF65-F5344CB8AC3E}">
        <p14:creationId xmlns:p14="http://schemas.microsoft.com/office/powerpoint/2010/main" val="25358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600" b="1" dirty="0"/>
              <a:t>Logic of an </a:t>
            </a:r>
            <a:r>
              <a:rPr lang="en-US" altLang="en-US" sz="3600" b="1" i="1" dirty="0"/>
              <a:t>IF </a:t>
            </a:r>
            <a:r>
              <a:rPr lang="en-US" altLang="en-US" sz="3600" b="1" dirty="0"/>
              <a:t>Statement</a:t>
            </a:r>
          </a:p>
        </p:txBody>
      </p:sp>
      <p:pic>
        <p:nvPicPr>
          <p:cNvPr id="7" name="Picture 6" descr="An image that shows a flow chart based on a condition.  If the condition is true, the statement block is executed.  If it is false, the statement block is skipped.">
            <a:extLst>
              <a:ext uri="{FF2B5EF4-FFF2-40B4-BE49-F238E27FC236}">
                <a16:creationId xmlns:a16="http://schemas.microsoft.com/office/drawing/2014/main" id="{3A8BDFB1-4489-A841-A436-1ECA4BFC4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2057400"/>
            <a:ext cx="3644900" cy="3817982"/>
          </a:xfrm>
          <a:prstGeom prst="rect">
            <a:avLst/>
          </a:prstGeom>
        </p:spPr>
      </p:pic>
    </p:spTree>
    <p:extLst>
      <p:ext uri="{BB962C8B-B14F-4D97-AF65-F5344CB8AC3E}">
        <p14:creationId xmlns:p14="http://schemas.microsoft.com/office/powerpoint/2010/main" val="166537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sz="3600" b="1" dirty="0">
                <a:solidFill>
                  <a:schemeClr val="tx1"/>
                </a:solidFill>
                <a:cs typeface="Arial"/>
              </a:rPr>
              <a:t>Now L</a:t>
            </a:r>
            <a:r>
              <a:rPr sz="3600" b="1" spc="-15" dirty="0">
                <a:solidFill>
                  <a:schemeClr val="tx1"/>
                </a:solidFill>
                <a:cs typeface="Arial"/>
              </a:rPr>
              <a:t>e</a:t>
            </a:r>
            <a:r>
              <a:rPr sz="3600" b="1" spc="0" dirty="0">
                <a:solidFill>
                  <a:schemeClr val="tx1"/>
                </a:solidFill>
                <a:cs typeface="Arial"/>
              </a:rPr>
              <a:t>t</a:t>
            </a:r>
            <a:r>
              <a:rPr sz="3600" b="1" spc="-80" dirty="0">
                <a:solidFill>
                  <a:schemeClr val="tx1"/>
                </a:solidFill>
                <a:cs typeface="Arial"/>
              </a:rPr>
              <a:t>’</a:t>
            </a:r>
            <a:r>
              <a:rPr sz="3600" b="1" spc="0" dirty="0">
                <a:solidFill>
                  <a:schemeClr val="tx1"/>
                </a:solidFill>
                <a:cs typeface="Arial"/>
              </a:rPr>
              <a:t>s Do Someth</a:t>
            </a:r>
            <a:r>
              <a:rPr sz="3600" b="1" spc="5" dirty="0">
                <a:solidFill>
                  <a:schemeClr val="tx1"/>
                </a:solidFill>
                <a:cs typeface="Arial"/>
              </a:rPr>
              <a:t>i</a:t>
            </a:r>
            <a:r>
              <a:rPr sz="3600" b="1" spc="0" dirty="0">
                <a:solidFill>
                  <a:schemeClr val="tx1"/>
                </a:solidFill>
                <a:cs typeface="Arial"/>
              </a:rPr>
              <a:t>ng!</a:t>
            </a:r>
            <a:endParaRPr sz="3600" b="1" dirty="0">
              <a:solidFill>
                <a:schemeClr val="tx1"/>
              </a:solidFill>
              <a:cs typeface="Arial"/>
            </a:endParaRPr>
          </a:p>
        </p:txBody>
      </p:sp>
      <p:sp>
        <p:nvSpPr>
          <p:cNvPr id="8" name="Content Placeholder 7">
            <a:extLst>
              <a:ext uri="{FF2B5EF4-FFF2-40B4-BE49-F238E27FC236}">
                <a16:creationId xmlns:a16="http://schemas.microsoft.com/office/drawing/2014/main" id="{91E461C8-88B6-F44B-BFA8-8BA7D7CD2E42}"/>
              </a:ext>
            </a:extLst>
          </p:cNvPr>
          <p:cNvSpPr>
            <a:spLocks noGrp="1"/>
          </p:cNvSpPr>
          <p:nvPr>
            <p:ph idx="1"/>
          </p:nvPr>
        </p:nvSpPr>
        <p:spPr/>
        <p:txBody>
          <a:bodyPr/>
          <a:lstStyle/>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Using</a:t>
            </a:r>
            <a:r>
              <a:rPr lang="en-US" sz="2800" spc="-30" dirty="0">
                <a:solidFill>
                  <a:prstClr val="black"/>
                </a:solidFill>
                <a:latin typeface="Arial"/>
                <a:cs typeface="Arial"/>
              </a:rPr>
              <a:t> </a:t>
            </a:r>
            <a:r>
              <a:rPr lang="en-US" sz="2800" dirty="0">
                <a:solidFill>
                  <a:prstClr val="black"/>
                </a:solidFill>
                <a:latin typeface="Arial"/>
                <a:cs typeface="Arial"/>
              </a:rPr>
              <a:t>t</a:t>
            </a:r>
            <a:r>
              <a:rPr lang="en-US" sz="2800" spc="-10" dirty="0">
                <a:solidFill>
                  <a:prstClr val="black"/>
                </a:solidFill>
                <a:latin typeface="Arial"/>
                <a:cs typeface="Arial"/>
              </a:rPr>
              <a:t>h</a:t>
            </a:r>
            <a:r>
              <a:rPr lang="en-US" sz="2800" dirty="0">
                <a:solidFill>
                  <a:prstClr val="black"/>
                </a:solidFill>
                <a:latin typeface="Arial"/>
                <a:cs typeface="Arial"/>
              </a:rPr>
              <a:t>e</a:t>
            </a:r>
            <a:r>
              <a:rPr lang="en-US" sz="2800" spc="-5" dirty="0">
                <a:solidFill>
                  <a:prstClr val="black"/>
                </a:solidFill>
                <a:latin typeface="Arial"/>
                <a:cs typeface="Arial"/>
              </a:rPr>
              <a:t> </a:t>
            </a:r>
            <a:r>
              <a:rPr lang="en-US" sz="2800" spc="-5" dirty="0">
                <a:solidFill>
                  <a:srgbClr val="0432FF"/>
                </a:solidFill>
                <a:latin typeface="Arial"/>
                <a:cs typeface="Arial"/>
              </a:rPr>
              <a:t>IF</a:t>
            </a:r>
            <a:r>
              <a:rPr lang="en-US" sz="2800" spc="-5" dirty="0">
                <a:solidFill>
                  <a:srgbClr val="00AF50"/>
                </a:solidFill>
                <a:latin typeface="Arial"/>
                <a:cs typeface="Arial"/>
              </a:rPr>
              <a:t> </a:t>
            </a:r>
            <a:r>
              <a:rPr lang="en-US" sz="2800" dirty="0">
                <a:solidFill>
                  <a:prstClr val="black"/>
                </a:solidFill>
                <a:latin typeface="Arial"/>
                <a:cs typeface="Arial"/>
              </a:rPr>
              <a:t>stat</a:t>
            </a:r>
            <a:r>
              <a:rPr lang="en-US" sz="2800" spc="-20" dirty="0">
                <a:solidFill>
                  <a:prstClr val="black"/>
                </a:solidFill>
                <a:latin typeface="Arial"/>
                <a:cs typeface="Arial"/>
              </a:rPr>
              <a:t>e</a:t>
            </a:r>
            <a:r>
              <a:rPr lang="en-US" sz="2800" dirty="0">
                <a:solidFill>
                  <a:prstClr val="black"/>
                </a:solidFill>
                <a:latin typeface="Arial"/>
                <a:cs typeface="Arial"/>
              </a:rPr>
              <a:t>m</a:t>
            </a:r>
            <a:r>
              <a:rPr lang="en-US" sz="2800" spc="-15" dirty="0">
                <a:solidFill>
                  <a:prstClr val="black"/>
                </a:solidFill>
                <a:latin typeface="Arial"/>
                <a:cs typeface="Arial"/>
              </a:rPr>
              <a:t>e</a:t>
            </a:r>
            <a:r>
              <a:rPr lang="en-US" sz="2800" dirty="0">
                <a:solidFill>
                  <a:prstClr val="black"/>
                </a:solidFill>
                <a:latin typeface="Arial"/>
                <a:cs typeface="Arial"/>
              </a:rPr>
              <a:t>n</a:t>
            </a:r>
            <a:r>
              <a:rPr lang="en-US" sz="2800" spc="-10" dirty="0">
                <a:solidFill>
                  <a:prstClr val="black"/>
                </a:solidFill>
                <a:latin typeface="Arial"/>
                <a:cs typeface="Arial"/>
              </a:rPr>
              <a:t>t</a:t>
            </a:r>
            <a:r>
              <a:rPr lang="en-US" sz="2800" dirty="0">
                <a:solidFill>
                  <a:prstClr val="black"/>
                </a:solidFill>
                <a:latin typeface="Arial"/>
                <a:cs typeface="Arial"/>
              </a:rPr>
              <a:t>,</a:t>
            </a:r>
            <a:r>
              <a:rPr lang="en-US" sz="2800" spc="-20" dirty="0">
                <a:solidFill>
                  <a:prstClr val="black"/>
                </a:solidFill>
                <a:latin typeface="Arial"/>
                <a:cs typeface="Arial"/>
              </a:rPr>
              <a:t> </a:t>
            </a:r>
            <a:r>
              <a:rPr lang="en-US" sz="2800" dirty="0">
                <a:solidFill>
                  <a:prstClr val="black"/>
                </a:solidFill>
                <a:latin typeface="Arial"/>
                <a:cs typeface="Arial"/>
              </a:rPr>
              <a:t>we c</a:t>
            </a:r>
            <a:r>
              <a:rPr lang="en-US" sz="2800" spc="-10" dirty="0">
                <a:solidFill>
                  <a:prstClr val="black"/>
                </a:solidFill>
                <a:latin typeface="Arial"/>
                <a:cs typeface="Arial"/>
              </a:rPr>
              <a:t>a</a:t>
            </a:r>
            <a:r>
              <a:rPr lang="en-US" sz="2800" dirty="0">
                <a:solidFill>
                  <a:prstClr val="black"/>
                </a:solidFill>
                <a:latin typeface="Arial"/>
                <a:cs typeface="Arial"/>
              </a:rPr>
              <a:t>n</a:t>
            </a:r>
            <a:r>
              <a:rPr lang="en-US" sz="2800" spc="-25" dirty="0">
                <a:solidFill>
                  <a:prstClr val="black"/>
                </a:solidFill>
                <a:latin typeface="Arial"/>
                <a:cs typeface="Arial"/>
              </a:rPr>
              <a:t> </a:t>
            </a:r>
            <a:r>
              <a:rPr lang="en-US" sz="2800" dirty="0">
                <a:solidFill>
                  <a:prstClr val="black"/>
                </a:solidFill>
                <a:latin typeface="Arial"/>
                <a:cs typeface="Arial"/>
              </a:rPr>
              <a:t>d</a:t>
            </a:r>
            <a:r>
              <a:rPr lang="en-US" sz="2800" spc="-15" dirty="0">
                <a:solidFill>
                  <a:prstClr val="black"/>
                </a:solidFill>
                <a:latin typeface="Arial"/>
                <a:cs typeface="Arial"/>
              </a:rPr>
              <a:t>e</a:t>
            </a:r>
            <a:r>
              <a:rPr lang="en-US" sz="2800" dirty="0">
                <a:solidFill>
                  <a:prstClr val="black"/>
                </a:solidFill>
                <a:latin typeface="Arial"/>
                <a:cs typeface="Arial"/>
              </a:rPr>
              <a:t>cide whe</a:t>
            </a:r>
            <a:r>
              <a:rPr lang="en-US" sz="2800" spc="-10" dirty="0">
                <a:solidFill>
                  <a:prstClr val="black"/>
                </a:solidFill>
                <a:latin typeface="Arial"/>
                <a:cs typeface="Arial"/>
              </a:rPr>
              <a:t>t</a:t>
            </a:r>
            <a:r>
              <a:rPr lang="en-US" sz="2800" dirty="0">
                <a:solidFill>
                  <a:prstClr val="black"/>
                </a:solidFill>
                <a:latin typeface="Arial"/>
                <a:cs typeface="Arial"/>
              </a:rPr>
              <a:t>h</a:t>
            </a:r>
            <a:r>
              <a:rPr lang="en-US" sz="2800" spc="-10" dirty="0">
                <a:solidFill>
                  <a:prstClr val="black"/>
                </a:solidFill>
                <a:latin typeface="Arial"/>
                <a:cs typeface="Arial"/>
              </a:rPr>
              <a:t>e</a:t>
            </a:r>
            <a:r>
              <a:rPr lang="en-US" sz="2800" dirty="0">
                <a:solidFill>
                  <a:prstClr val="black"/>
                </a:solidFill>
                <a:latin typeface="Arial"/>
                <a:cs typeface="Arial"/>
              </a:rPr>
              <a:t>r</a:t>
            </a:r>
            <a:r>
              <a:rPr lang="en-US" sz="2800" spc="-15" dirty="0">
                <a:solidFill>
                  <a:prstClr val="black"/>
                </a:solidFill>
                <a:latin typeface="Arial"/>
                <a:cs typeface="Arial"/>
              </a:rPr>
              <a:t> </a:t>
            </a:r>
            <a:r>
              <a:rPr lang="en-US" sz="2800" dirty="0">
                <a:solidFill>
                  <a:prstClr val="black"/>
                </a:solidFill>
                <a:latin typeface="Arial"/>
                <a:cs typeface="Arial"/>
              </a:rPr>
              <a:t>or</a:t>
            </a:r>
            <a:r>
              <a:rPr lang="en-US" sz="2800" spc="-20" dirty="0">
                <a:solidFill>
                  <a:prstClr val="black"/>
                </a:solidFill>
                <a:latin typeface="Arial"/>
                <a:cs typeface="Arial"/>
              </a:rPr>
              <a:t> </a:t>
            </a:r>
            <a:r>
              <a:rPr lang="en-US" sz="2800" dirty="0">
                <a:solidFill>
                  <a:prstClr val="black"/>
                </a:solidFill>
                <a:latin typeface="Arial"/>
                <a:cs typeface="Arial"/>
              </a:rPr>
              <a:t>n</a:t>
            </a:r>
            <a:r>
              <a:rPr lang="en-US" sz="2800" spc="-10" dirty="0">
                <a:solidFill>
                  <a:prstClr val="black"/>
                </a:solidFill>
                <a:latin typeface="Arial"/>
                <a:cs typeface="Arial"/>
              </a:rPr>
              <a:t>o</a:t>
            </a:r>
            <a:r>
              <a:rPr lang="en-US" sz="2800" dirty="0">
                <a:solidFill>
                  <a:prstClr val="black"/>
                </a:solidFill>
                <a:latin typeface="Arial"/>
                <a:cs typeface="Arial"/>
              </a:rPr>
              <a:t>t to</a:t>
            </a:r>
            <a:r>
              <a:rPr lang="en-US" sz="2800" spc="-15" dirty="0">
                <a:solidFill>
                  <a:prstClr val="black"/>
                </a:solidFill>
                <a:latin typeface="Arial"/>
                <a:cs typeface="Arial"/>
              </a:rPr>
              <a:t> </a:t>
            </a:r>
            <a:r>
              <a:rPr lang="en-US" sz="2800" dirty="0">
                <a:solidFill>
                  <a:prstClr val="black"/>
                </a:solidFill>
                <a:latin typeface="Arial"/>
                <a:cs typeface="Arial"/>
              </a:rPr>
              <a:t>execu</a:t>
            </a:r>
            <a:r>
              <a:rPr lang="en-US" sz="2800" spc="-10" dirty="0">
                <a:solidFill>
                  <a:prstClr val="black"/>
                </a:solidFill>
                <a:latin typeface="Arial"/>
                <a:cs typeface="Arial"/>
              </a:rPr>
              <a:t>t</a:t>
            </a:r>
            <a:r>
              <a:rPr lang="en-US" sz="2800" dirty="0">
                <a:solidFill>
                  <a:prstClr val="black"/>
                </a:solidFill>
                <a:latin typeface="Arial"/>
                <a:cs typeface="Arial"/>
              </a:rPr>
              <a:t>e</a:t>
            </a:r>
            <a:r>
              <a:rPr lang="en-US" sz="2800" spc="-35" dirty="0">
                <a:solidFill>
                  <a:prstClr val="black"/>
                </a:solidFill>
                <a:latin typeface="Arial"/>
                <a:cs typeface="Arial"/>
              </a:rPr>
              <a:t> </a:t>
            </a:r>
            <a:r>
              <a:rPr lang="en-US" sz="2800" dirty="0">
                <a:solidFill>
                  <a:prstClr val="black"/>
                </a:solidFill>
                <a:latin typeface="Arial"/>
                <a:cs typeface="Arial"/>
              </a:rPr>
              <a:t>some</a:t>
            </a:r>
            <a:r>
              <a:rPr lang="en-US" sz="2800" spc="-25" dirty="0">
                <a:solidFill>
                  <a:prstClr val="black"/>
                </a:solidFill>
                <a:latin typeface="Arial"/>
                <a:cs typeface="Arial"/>
              </a:rPr>
              <a:t> </a:t>
            </a:r>
            <a:r>
              <a:rPr lang="en-US" sz="2800" dirty="0">
                <a:solidFill>
                  <a:prstClr val="black"/>
                </a:solidFill>
                <a:latin typeface="Arial"/>
                <a:cs typeface="Arial"/>
              </a:rPr>
              <a:t>code</a:t>
            </a:r>
          </a:p>
          <a:p>
            <a:pPr marL="12065" lvl="0" indent="0" fontAlgn="auto">
              <a:lnSpc>
                <a:spcPct val="100000"/>
              </a:lnSpc>
              <a:spcBef>
                <a:spcPts val="0"/>
              </a:spcBef>
              <a:spcAft>
                <a:spcPts val="0"/>
              </a:spcAft>
              <a:buClrTx/>
              <a:buSzTx/>
              <a:buNone/>
              <a:tabLst>
                <a:tab pos="354965" algn="l"/>
              </a:tabLst>
              <a:defRPr/>
            </a:pPr>
            <a:endParaRPr lang="en-US" sz="1000" dirty="0">
              <a:solidFill>
                <a:prstClr val="black"/>
              </a:solidFill>
            </a:endParaRPr>
          </a:p>
          <a:p>
            <a:pPr marL="0" lvl="0" indent="0" fontAlgn="auto">
              <a:lnSpc>
                <a:spcPts val="1300"/>
              </a:lnSpc>
              <a:spcBef>
                <a:spcPts val="77"/>
              </a:spcBef>
              <a:spcAft>
                <a:spcPts val="0"/>
              </a:spcAft>
              <a:buClrTx/>
              <a:buSzTx/>
              <a:buNone/>
              <a:defRPr/>
            </a:pPr>
            <a:endParaRPr lang="en-US" sz="1200" dirty="0">
              <a:solidFill>
                <a:prstClr val="black"/>
              </a:solidFill>
            </a:endParaRPr>
          </a:p>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Has</a:t>
            </a:r>
            <a:r>
              <a:rPr lang="en-US" sz="2800" spc="-15" dirty="0">
                <a:solidFill>
                  <a:prstClr val="black"/>
                </a:solidFill>
                <a:latin typeface="Arial"/>
                <a:cs typeface="Arial"/>
              </a:rPr>
              <a:t> </a:t>
            </a:r>
            <a:r>
              <a:rPr lang="en-US" sz="2800" dirty="0">
                <a:solidFill>
                  <a:prstClr val="black"/>
                </a:solidFill>
                <a:latin typeface="Arial"/>
                <a:cs typeface="Arial"/>
              </a:rPr>
              <a:t>f</a:t>
            </a:r>
            <a:r>
              <a:rPr lang="en-US" sz="2800" spc="-10" dirty="0">
                <a:solidFill>
                  <a:prstClr val="black"/>
                </a:solidFill>
                <a:latin typeface="Arial"/>
                <a:cs typeface="Arial"/>
              </a:rPr>
              <a:t>o</a:t>
            </a:r>
            <a:r>
              <a:rPr lang="en-US" sz="2800" dirty="0">
                <a:solidFill>
                  <a:prstClr val="black"/>
                </a:solidFill>
                <a:latin typeface="Arial"/>
                <a:cs typeface="Arial"/>
              </a:rPr>
              <a:t>rm</a:t>
            </a:r>
            <a:r>
              <a:rPr lang="en-US" sz="2800" spc="-15" dirty="0">
                <a:solidFill>
                  <a:prstClr val="black"/>
                </a:solidFill>
                <a:latin typeface="Arial"/>
                <a:cs typeface="Arial"/>
              </a:rPr>
              <a:t>a</a:t>
            </a:r>
            <a:r>
              <a:rPr lang="en-US" sz="2800" dirty="0">
                <a:solidFill>
                  <a:prstClr val="black"/>
                </a:solidFill>
                <a:latin typeface="Arial"/>
                <a:cs typeface="Arial"/>
              </a:rPr>
              <a:t>t:</a:t>
            </a:r>
          </a:p>
          <a:p>
            <a:pPr marL="12065" lvl="0" indent="0" fontAlgn="auto">
              <a:lnSpc>
                <a:spcPct val="100000"/>
              </a:lnSpc>
              <a:spcBef>
                <a:spcPts val="0"/>
              </a:spcBef>
              <a:spcAft>
                <a:spcPts val="0"/>
              </a:spcAft>
              <a:buClrTx/>
              <a:buSzTx/>
              <a:buNone/>
              <a:tabLst>
                <a:tab pos="354965" algn="l"/>
              </a:tabLst>
              <a:defRPr/>
            </a:pPr>
            <a:endParaRPr lang="en-US" sz="2800" dirty="0">
              <a:solidFill>
                <a:prstClr val="black"/>
              </a:solidFill>
              <a:latin typeface="Arial"/>
              <a:cs typeface="Arial"/>
            </a:endParaRP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if</a:t>
            </a:r>
            <a:r>
              <a:rPr lang="en-US" spc="-15" dirty="0">
                <a:solidFill>
                  <a:prstClr val="black"/>
                </a:solidFill>
                <a:latin typeface="Consolas" panose="020B0609020204030204" pitchFamily="49" charset="0"/>
                <a:cs typeface="Consolas" panose="020B0609020204030204" pitchFamily="49" charset="0"/>
              </a:rPr>
              <a:t> </a:t>
            </a:r>
            <a:r>
              <a:rPr lang="en-US" dirty="0">
                <a:solidFill>
                  <a:prstClr val="black"/>
                </a:solidFill>
                <a:latin typeface="Consolas" panose="020B0609020204030204" pitchFamily="49" charset="0"/>
                <a:cs typeface="Consolas" panose="020B0609020204030204" pitchFamily="49" charset="0"/>
              </a:rPr>
              <a:t>(</a:t>
            </a:r>
            <a:r>
              <a:rPr lang="en-US" spc="-15" dirty="0">
                <a:solidFill>
                  <a:prstClr val="black"/>
                </a:solidFill>
                <a:latin typeface="Consolas" panose="020B0609020204030204" pitchFamily="49" charset="0"/>
                <a:cs typeface="Consolas" panose="020B0609020204030204" pitchFamily="49" charset="0"/>
              </a:rPr>
              <a:t>condition</a:t>
            </a:r>
            <a:r>
              <a:rPr lang="en-US" dirty="0">
                <a:solidFill>
                  <a:prstClr val="black"/>
                </a:solidFill>
                <a:latin typeface="Consolas" panose="020B0609020204030204" pitchFamily="49" charset="0"/>
                <a:cs typeface="Consolas" panose="020B0609020204030204" pitchFamily="49" charset="0"/>
              </a:rPr>
              <a:t>):</a:t>
            </a:r>
            <a:r>
              <a:rPr lang="en-US" spc="-15" dirty="0">
                <a:solidFill>
                  <a:prstClr val="black"/>
                </a:solidFill>
                <a:latin typeface="Consolas" panose="020B0609020204030204" pitchFamily="49" charset="0"/>
                <a:cs typeface="Consolas" panose="020B0609020204030204" pitchFamily="49" charset="0"/>
              </a:rPr>
              <a:t> </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l</a:t>
            </a:r>
            <a:r>
              <a:rPr lang="en-US" dirty="0">
                <a:solidFill>
                  <a:srgbClr val="339933"/>
                </a:solidFill>
                <a:latin typeface="Consolas" panose="020B0609020204030204" pitchFamily="49" charset="0"/>
                <a:cs typeface="Consolas" panose="020B0609020204030204" pitchFamily="49" charset="0"/>
              </a:rPr>
              <a:t>l </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a:t>
            </a:r>
            <a:r>
              <a:rPr lang="en-US" spc="-20" dirty="0">
                <a:solidFill>
                  <a:srgbClr val="339933"/>
                </a:solidFill>
                <a:latin typeface="Consolas" panose="020B0609020204030204" pitchFamily="49" charset="0"/>
                <a:cs typeface="Consolas" panose="020B0609020204030204" pitchFamily="49" charset="0"/>
              </a:rPr>
              <a:t>d</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th</a:t>
            </a:r>
            <a:r>
              <a:rPr lang="en-US" spc="-20" dirty="0">
                <a:solidFill>
                  <a:srgbClr val="339933"/>
                </a:solidFill>
                <a:latin typeface="Consolas" panose="020B0609020204030204" pitchFamily="49" charset="0"/>
                <a:cs typeface="Consolas" panose="020B0609020204030204" pitchFamily="49" charset="0"/>
              </a:rPr>
              <a:t>a</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a:t>
            </a:r>
            <a:r>
              <a:rPr lang="en-US" dirty="0">
                <a:solidFill>
                  <a:srgbClr val="339933"/>
                </a:solidFill>
                <a:latin typeface="Consolas" panose="020B0609020204030204" pitchFamily="49" charset="0"/>
                <a:cs typeface="Consolas" panose="020B0609020204030204" pitchFamily="49" charset="0"/>
              </a:rPr>
              <a:t>s</a:t>
            </a:r>
            <a:r>
              <a:rPr lang="en-US" spc="-15" dirty="0">
                <a:solidFill>
                  <a:srgbClr val="339933"/>
                </a:solidFill>
                <a:latin typeface="Consolas" panose="020B0609020204030204" pitchFamily="49" charset="0"/>
                <a:cs typeface="Consolas" panose="020B0609020204030204" pitchFamily="49" charset="0"/>
              </a:rPr>
              <a:t> h</a:t>
            </a:r>
            <a:r>
              <a:rPr lang="en-US" dirty="0">
                <a:solidFill>
                  <a:srgbClr val="339933"/>
                </a:solidFill>
                <a:latin typeface="Consolas" panose="020B0609020204030204" pitchFamily="49" charset="0"/>
                <a:cs typeface="Consolas" panose="020B0609020204030204" pitchFamily="49" charset="0"/>
              </a:rPr>
              <a:t>ere</a:t>
            </a:r>
            <a:r>
              <a:rPr lang="en-US" spc="-15" dirty="0">
                <a:solidFill>
                  <a:srgbClr val="339933"/>
                </a:solidFill>
                <a:latin typeface="Consolas" panose="020B0609020204030204" pitchFamily="49" charset="0"/>
                <a:cs typeface="Consolas" panose="020B0609020204030204" pitchFamily="49" charset="0"/>
              </a:rPr>
              <a:t> wi</a:t>
            </a:r>
            <a:r>
              <a:rPr lang="en-US" dirty="0">
                <a:solidFill>
                  <a:srgbClr val="339933"/>
                </a:solidFill>
                <a:latin typeface="Consolas" panose="020B0609020204030204" pitchFamily="49" charset="0"/>
                <a:cs typeface="Consolas" panose="020B0609020204030204" pitchFamily="49" charset="0"/>
              </a:rPr>
              <a:t>ll</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o</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ly</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xe</a:t>
            </a:r>
            <a:r>
              <a:rPr lang="en-US" dirty="0">
                <a:solidFill>
                  <a:srgbClr val="339933"/>
                </a:solidFill>
                <a:latin typeface="Consolas" panose="020B0609020204030204" pitchFamily="49" charset="0"/>
                <a:cs typeface="Consolas" panose="020B0609020204030204" pitchFamily="49" charset="0"/>
              </a:rPr>
              <a:t>cu</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e</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IF</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d</a:t>
            </a:r>
            <a:r>
              <a:rPr lang="en-US" spc="-15" dirty="0">
                <a:solidFill>
                  <a:srgbClr val="339933"/>
                </a:solidFill>
                <a:latin typeface="Consolas" panose="020B0609020204030204" pitchFamily="49" charset="0"/>
                <a:cs typeface="Consolas" panose="020B0609020204030204" pitchFamily="49" charset="0"/>
              </a:rPr>
              <a:t> o</a:t>
            </a:r>
            <a:r>
              <a:rPr lang="en-US" dirty="0">
                <a:solidFill>
                  <a:srgbClr val="339933"/>
                </a:solidFill>
                <a:latin typeface="Consolas" panose="020B0609020204030204" pitchFamily="49" charset="0"/>
                <a:cs typeface="Consolas" panose="020B0609020204030204" pitchFamily="49" charset="0"/>
              </a:rPr>
              <a:t>nly</a:t>
            </a:r>
            <a:r>
              <a:rPr lang="en-US" spc="-15" dirty="0">
                <a:solidFill>
                  <a:srgbClr val="339933"/>
                </a:solidFill>
                <a:latin typeface="Consolas" panose="020B0609020204030204" pitchFamily="49" charset="0"/>
                <a:cs typeface="Consolas" panose="020B0609020204030204" pitchFamily="49" charset="0"/>
              </a:rPr>
              <a:t> IF</a:t>
            </a:r>
            <a:r>
              <a:rPr lang="en-US" spc="-5" dirty="0">
                <a:solidFill>
                  <a:srgbClr val="339933"/>
                </a:solidFill>
                <a:latin typeface="Consolas" panose="020B0609020204030204" pitchFamily="49" charset="0"/>
                <a:cs typeface="Consolas" panose="020B0609020204030204" pitchFamily="49" charset="0"/>
              </a:rPr>
              <a:t> </a:t>
            </a:r>
            <a:r>
              <a:rPr lang="en-US" spc="-15"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condition</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bo</a:t>
            </a:r>
            <a:r>
              <a:rPr lang="en-US" dirty="0">
                <a:solidFill>
                  <a:srgbClr val="339933"/>
                </a:solidFill>
                <a:latin typeface="Consolas" panose="020B0609020204030204" pitchFamily="49" charset="0"/>
                <a:cs typeface="Consolas" panose="020B0609020204030204" pitchFamily="49" charset="0"/>
              </a:rPr>
              <a:t>ve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is</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r</a:t>
            </a:r>
            <a:r>
              <a:rPr lang="en-US" dirty="0">
                <a:solidFill>
                  <a:srgbClr val="339933"/>
                </a:solidFill>
                <a:latin typeface="Consolas" panose="020B0609020204030204" pitchFamily="49" charset="0"/>
                <a:cs typeface="Consolas" panose="020B0609020204030204" pitchFamily="49" charset="0"/>
              </a:rPr>
              <a:t>ue</a:t>
            </a:r>
          </a:p>
        </p:txBody>
      </p:sp>
    </p:spTree>
    <p:extLst>
      <p:ext uri="{BB962C8B-B14F-4D97-AF65-F5344CB8AC3E}">
        <p14:creationId xmlns:p14="http://schemas.microsoft.com/office/powerpoint/2010/main" val="278625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Problem Statement</a:t>
            </a:r>
          </a:p>
        </p:txBody>
      </p:sp>
      <p:sp>
        <p:nvSpPr>
          <p:cNvPr id="3" name="Content Placeholder 2"/>
          <p:cNvSpPr>
            <a:spLocks noGrp="1"/>
          </p:cNvSpPr>
          <p:nvPr>
            <p:ph idx="1"/>
          </p:nvPr>
        </p:nvSpPr>
        <p:spPr>
          <a:xfrm>
            <a:off x="845032" y="1828800"/>
            <a:ext cx="7543800" cy="4249737"/>
          </a:xfrm>
        </p:spPr>
        <p:txBody>
          <a:bodyPr anchor="ctr">
            <a:normAutofit/>
          </a:bodyPr>
          <a:lstStyle/>
          <a:p>
            <a:pPr marL="0" indent="0" algn="ctr">
              <a:buNone/>
            </a:pPr>
            <a:r>
              <a:rPr lang="en-US" sz="2800" dirty="0"/>
              <a:t>Write a program to convert user input of Celsius temperature to Fahrenheit.  Display the converted temperature to the user.  Issue a heat warning IF temperature is at least 90 degrees Fahrenheit.</a:t>
            </a:r>
          </a:p>
          <a:p>
            <a:pPr marL="0" indent="0">
              <a:buNone/>
            </a:pPr>
            <a:endParaRPr lang="en-US" dirty="0"/>
          </a:p>
          <a:p>
            <a:pPr marL="0" indent="0">
              <a:buNone/>
            </a:pPr>
            <a:r>
              <a:rPr lang="en-US" sz="2000" dirty="0"/>
              <a:t>Fahrenheit = 9.0 / 5.0 * Celsius + 32</a:t>
            </a:r>
            <a:endParaRPr lang="en-US" dirty="0"/>
          </a:p>
        </p:txBody>
      </p:sp>
    </p:spTree>
    <p:extLst>
      <p:ext uri="{BB962C8B-B14F-4D97-AF65-F5344CB8AC3E}">
        <p14:creationId xmlns:p14="http://schemas.microsoft.com/office/powerpoint/2010/main" val="192774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724" y="609600"/>
            <a:ext cx="7886700" cy="1006474"/>
          </a:xfrm>
          <a:prstGeom prst="rect">
            <a:avLst/>
          </a:prstGeom>
        </p:spPr>
        <p:txBody>
          <a:bodyPr vert="horz" wrap="square" lIns="0" tIns="199135" rIns="0" bIns="0" rtlCol="0">
            <a:noAutofit/>
          </a:bodyPr>
          <a:lstStyle/>
          <a:p>
            <a:pPr marL="12700">
              <a:lnSpc>
                <a:spcPts val="5235"/>
              </a:lnSpc>
            </a:pPr>
            <a:r>
              <a:rPr sz="4000" spc="-495" dirty="0">
                <a:cs typeface="Arial"/>
              </a:rPr>
              <a:t>T</a:t>
            </a:r>
            <a:r>
              <a:rPr sz="4000" spc="0" dirty="0">
                <a:cs typeface="Arial"/>
              </a:rPr>
              <a:t>opics</a:t>
            </a:r>
            <a:endParaRPr sz="4000" dirty="0">
              <a:cs typeface="Arial"/>
            </a:endParaRPr>
          </a:p>
        </p:txBody>
      </p:sp>
      <p:sp>
        <p:nvSpPr>
          <p:cNvPr id="3" name="object 3"/>
          <p:cNvSpPr txBox="1"/>
          <p:nvPr/>
        </p:nvSpPr>
        <p:spPr>
          <a:xfrm>
            <a:off x="466724" y="1828800"/>
            <a:ext cx="8448675" cy="4191000"/>
          </a:xfrm>
          <a:prstGeom prst="rect">
            <a:avLst/>
          </a:prstGeom>
        </p:spPr>
        <p:txBody>
          <a:bodyPr vert="horz" wrap="square" lIns="0" tIns="0" rIns="0" bIns="0" rtlCol="0">
            <a:noAutofit/>
          </a:bodyPr>
          <a:lstStyle/>
          <a:p>
            <a:pPr marL="354965" indent="-342900">
              <a:buFont typeface="Arial" panose="020B0604020202020204" pitchFamily="34" charset="0"/>
              <a:buChar char="•"/>
              <a:tabLst>
                <a:tab pos="354965" algn="l"/>
              </a:tabLst>
            </a:pPr>
            <a:r>
              <a:rPr sz="2800" dirty="0">
                <a:latin typeface="+mn-lt"/>
                <a:cs typeface="Arial"/>
              </a:rPr>
              <a:t>Fl</a:t>
            </a:r>
            <a:r>
              <a:rPr sz="2800" spc="-15" dirty="0">
                <a:latin typeface="+mn-lt"/>
                <a:cs typeface="Arial"/>
              </a:rPr>
              <a:t>o</a:t>
            </a:r>
            <a:r>
              <a:rPr sz="2800" spc="0" dirty="0">
                <a:latin typeface="+mn-lt"/>
                <a:cs typeface="Arial"/>
              </a:rPr>
              <a:t>w</a:t>
            </a:r>
            <a:r>
              <a:rPr sz="2800" spc="-15" dirty="0">
                <a:latin typeface="+mn-lt"/>
                <a:cs typeface="Arial"/>
              </a:rPr>
              <a:t> </a:t>
            </a:r>
            <a:r>
              <a:rPr lang="en-US" sz="2800" spc="0" dirty="0">
                <a:latin typeface="+mn-lt"/>
                <a:cs typeface="Arial"/>
              </a:rPr>
              <a:t>of Control</a:t>
            </a:r>
          </a:p>
          <a:p>
            <a:pPr marL="354965" indent="-342900">
              <a:buFont typeface="Arial" panose="020B0604020202020204" pitchFamily="34" charset="0"/>
              <a:buChar char="•"/>
              <a:tabLst>
                <a:tab pos="354965" algn="l"/>
              </a:tabLst>
            </a:pPr>
            <a:r>
              <a:rPr lang="en-US" sz="2800" spc="-5" dirty="0">
                <a:latin typeface="Consolas" panose="020B0609020204030204" pitchFamily="49" charset="0"/>
                <a:cs typeface="Consolas" panose="020B0609020204030204" pitchFamily="49" charset="0"/>
              </a:rPr>
              <a:t> </a:t>
            </a:r>
            <a:r>
              <a:rPr sz="2800" spc="-5" dirty="0">
                <a:solidFill>
                  <a:srgbClr val="0432FF"/>
                </a:solidFill>
                <a:latin typeface="Consolas" panose="020B0609020204030204" pitchFamily="49" charset="0"/>
                <a:cs typeface="Consolas" panose="020B0609020204030204" pitchFamily="49" charset="0"/>
              </a:rPr>
              <a:t>i</a:t>
            </a:r>
            <a:r>
              <a:rPr sz="2800" spc="0" dirty="0">
                <a:solidFill>
                  <a:srgbClr val="0432FF"/>
                </a:solidFill>
                <a:latin typeface="Consolas" panose="020B0609020204030204" pitchFamily="49" charset="0"/>
                <a:cs typeface="Consolas" panose="020B0609020204030204" pitchFamily="49" charset="0"/>
              </a:rPr>
              <a:t>f</a:t>
            </a:r>
            <a:r>
              <a:rPr sz="2800" spc="-5" dirty="0">
                <a:latin typeface="+mn-lt"/>
                <a:cs typeface="Arial"/>
              </a:rPr>
              <a:t> </a:t>
            </a:r>
            <a:r>
              <a:rPr sz="2800" spc="0" dirty="0">
                <a:latin typeface="+mn-lt"/>
                <a:cs typeface="Arial"/>
              </a:rPr>
              <a:t>stat</a:t>
            </a:r>
            <a:r>
              <a:rPr sz="2800" spc="-10" dirty="0">
                <a:latin typeface="+mn-lt"/>
                <a:cs typeface="Arial"/>
              </a:rPr>
              <a:t>e</a:t>
            </a:r>
            <a:r>
              <a:rPr sz="2800" spc="0" dirty="0">
                <a:latin typeface="+mn-lt"/>
                <a:cs typeface="Arial"/>
              </a:rPr>
              <a:t>m</a:t>
            </a:r>
            <a:r>
              <a:rPr sz="2800" spc="-10" dirty="0">
                <a:latin typeface="+mn-lt"/>
                <a:cs typeface="Arial"/>
              </a:rPr>
              <a:t>e</a:t>
            </a:r>
            <a:r>
              <a:rPr sz="2800" spc="0" dirty="0">
                <a:latin typeface="+mn-lt"/>
                <a:cs typeface="Arial"/>
              </a:rPr>
              <a:t>nts</a:t>
            </a:r>
            <a:endParaRPr sz="2800" dirty="0">
              <a:latin typeface="+mn-lt"/>
            </a:endParaRP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sz="2800" dirty="0" err="1">
                <a:solidFill>
                  <a:srgbClr val="0432FF"/>
                </a:solidFill>
                <a:latin typeface="Consolas" panose="020B0609020204030204" pitchFamily="49" charset="0"/>
                <a:cs typeface="Consolas" panose="020B0609020204030204" pitchFamily="49" charset="0"/>
              </a:rPr>
              <a:t>e</a:t>
            </a:r>
            <a:r>
              <a:rPr sz="2800" spc="-10" dirty="0" err="1">
                <a:solidFill>
                  <a:srgbClr val="0432FF"/>
                </a:solidFill>
                <a:latin typeface="Consolas" panose="020B0609020204030204" pitchFamily="49" charset="0"/>
                <a:cs typeface="Consolas" panose="020B0609020204030204" pitchFamily="49" charset="0"/>
              </a:rPr>
              <a:t>l</a:t>
            </a:r>
            <a:r>
              <a:rPr lang="en-US" sz="2800" spc="-10" dirty="0" err="1">
                <a:solidFill>
                  <a:srgbClr val="0432FF"/>
                </a:solidFill>
                <a:latin typeface="Consolas" panose="020B0609020204030204" pitchFamily="49" charset="0"/>
                <a:cs typeface="Consolas" panose="020B0609020204030204" pitchFamily="49" charset="0"/>
              </a:rPr>
              <a:t>if</a:t>
            </a:r>
            <a:r>
              <a:rPr sz="2800" spc="-20" dirty="0">
                <a:latin typeface="+mn-lt"/>
                <a:cs typeface="Arial"/>
              </a:rPr>
              <a:t> </a:t>
            </a:r>
            <a:r>
              <a:rPr sz="2800" spc="0" dirty="0">
                <a:latin typeface="+mn-lt"/>
                <a:cs typeface="Arial"/>
              </a:rPr>
              <a:t>stat</a:t>
            </a:r>
            <a:r>
              <a:rPr sz="2800" spc="-20" dirty="0">
                <a:latin typeface="+mn-lt"/>
                <a:cs typeface="Arial"/>
              </a:rPr>
              <a:t>e</a:t>
            </a:r>
            <a:r>
              <a:rPr sz="2800" spc="0" dirty="0">
                <a:latin typeface="+mn-lt"/>
                <a:cs typeface="Arial"/>
              </a:rPr>
              <a:t>m</a:t>
            </a:r>
            <a:r>
              <a:rPr sz="2800" spc="-15" dirty="0">
                <a:latin typeface="+mn-lt"/>
                <a:cs typeface="Arial"/>
              </a:rPr>
              <a:t>e</a:t>
            </a:r>
            <a:r>
              <a:rPr sz="2800" spc="0" dirty="0">
                <a:latin typeface="+mn-lt"/>
                <a:cs typeface="Arial"/>
              </a:rPr>
              <a:t>n</a:t>
            </a:r>
            <a:r>
              <a:rPr sz="2800" spc="-10" dirty="0">
                <a:latin typeface="+mn-lt"/>
                <a:cs typeface="Arial"/>
              </a:rPr>
              <a:t>t</a:t>
            </a:r>
            <a:r>
              <a:rPr sz="2800" spc="0" dirty="0">
                <a:latin typeface="+mn-lt"/>
                <a:cs typeface="Arial"/>
              </a:rPr>
              <a:t>s</a:t>
            </a:r>
            <a:endParaRPr lang="en-US" sz="2800" spc="0" dirty="0">
              <a:latin typeface="+mn-lt"/>
              <a:cs typeface="Arial"/>
            </a:endParaRP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lang="en-US" sz="2800" dirty="0">
                <a:solidFill>
                  <a:srgbClr val="0432FF"/>
                </a:solidFill>
                <a:latin typeface="Consolas" panose="020B0609020204030204" pitchFamily="49" charset="0"/>
                <a:cs typeface="Consolas" panose="020B0609020204030204" pitchFamily="49" charset="0"/>
              </a:rPr>
              <a:t>else</a:t>
            </a:r>
            <a:r>
              <a:rPr lang="en-US" sz="2800" dirty="0">
                <a:latin typeface="+mn-lt"/>
                <a:cs typeface="Arial"/>
              </a:rPr>
              <a:t> statements</a:t>
            </a: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lang="en-US" sz="2800" dirty="0">
                <a:solidFill>
                  <a:srgbClr val="0432FF"/>
                </a:solidFill>
                <a:latin typeface="Consolas" panose="020B0609020204030204" pitchFamily="49" charset="0"/>
                <a:cs typeface="Consolas" panose="020B0609020204030204" pitchFamily="49" charset="0"/>
              </a:rPr>
              <a:t>match</a:t>
            </a:r>
            <a:r>
              <a:rPr lang="en-US" sz="2800" dirty="0">
                <a:latin typeface="+mn-lt"/>
                <a:cs typeface="Arial"/>
              </a:rPr>
              <a:t> statements</a:t>
            </a:r>
          </a:p>
        </p:txBody>
      </p:sp>
    </p:spTree>
    <p:extLst>
      <p:ext uri="{BB962C8B-B14F-4D97-AF65-F5344CB8AC3E}">
        <p14:creationId xmlns:p14="http://schemas.microsoft.com/office/powerpoint/2010/main" val="361027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0307-C75D-22AF-F883-4DF9E450CA5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F26174-A3C0-035B-3B11-61757E1BC3EE}"/>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16D5AB75-7E72-D531-0121-EAC8985E820B}"/>
              </a:ext>
            </a:extLst>
          </p:cNvPr>
          <p:cNvSpPr>
            <a:spLocks noGrp="1"/>
          </p:cNvSpPr>
          <p:nvPr>
            <p:ph type="title"/>
          </p:nvPr>
        </p:nvSpPr>
        <p:spPr/>
        <p:txBody>
          <a:bodyPr>
            <a:normAutofit/>
          </a:bodyPr>
          <a:lstStyle/>
          <a:p>
            <a:r>
              <a:rPr lang="en-US" sz="3600" b="1" dirty="0"/>
              <a:t>Python</a:t>
            </a:r>
            <a:r>
              <a:rPr lang="en-US" sz="3600" b="1" i="1" dirty="0"/>
              <a:t> - IF </a:t>
            </a:r>
            <a:r>
              <a:rPr lang="en-US" sz="3600" b="1" dirty="0"/>
              <a:t>Statement</a:t>
            </a:r>
          </a:p>
        </p:txBody>
      </p:sp>
      <p:sp>
        <p:nvSpPr>
          <p:cNvPr id="3" name="Content Placeholder 2">
            <a:extLst>
              <a:ext uri="{FF2B5EF4-FFF2-40B4-BE49-F238E27FC236}">
                <a16:creationId xmlns:a16="http://schemas.microsoft.com/office/drawing/2014/main" id="{380C0DCD-EC69-0BD7-D4C8-241568FE39C7}"/>
              </a:ext>
            </a:extLst>
          </p:cNvPr>
          <p:cNvSpPr>
            <a:spLocks noGrp="1"/>
          </p:cNvSpPr>
          <p:nvPr>
            <p:ph idx="1"/>
          </p:nvPr>
        </p:nvSpPr>
        <p:spPr>
          <a:xfrm>
            <a:off x="822325" y="1846263"/>
            <a:ext cx="7543800" cy="4249737"/>
          </a:xfrm>
        </p:spPr>
        <p:txBody>
          <a:bodyPr>
            <a:normAutofit/>
          </a:bodyPr>
          <a:lstStyle/>
          <a:p>
            <a:pPr marL="0" indent="0">
              <a:buNone/>
            </a:pPr>
            <a:r>
              <a:rPr lang="en-US" sz="2200" dirty="0">
                <a:solidFill>
                  <a:srgbClr val="0432FF"/>
                </a:solidFill>
              </a:rPr>
              <a:t>if</a:t>
            </a:r>
            <a:r>
              <a:rPr lang="en-US" sz="2200" dirty="0"/>
              <a:t> __name__ == “__main__”:</a:t>
            </a:r>
          </a:p>
          <a:p>
            <a:pPr marL="0" indent="0">
              <a:buNone/>
            </a:pPr>
            <a:r>
              <a:rPr lang="en-US" sz="2200" dirty="0"/>
              <a:t>    </a:t>
            </a:r>
            <a:r>
              <a:rPr lang="en-US" sz="2200" dirty="0" err="1"/>
              <a:t>celsius</a:t>
            </a:r>
            <a:r>
              <a:rPr lang="en-US" sz="2200" dirty="0"/>
              <a:t> = float(input(</a:t>
            </a:r>
            <a:r>
              <a:rPr lang="en-US" sz="2200" dirty="0">
                <a:solidFill>
                  <a:srgbClr val="C00000"/>
                </a:solidFill>
              </a:rPr>
              <a:t>“Enter Celsius temperature: ”</a:t>
            </a:r>
            <a:r>
              <a:rPr lang="en-US" sz="2200" dirty="0"/>
              <a:t>))</a:t>
            </a:r>
            <a:endParaRPr lang="en-US" sz="2200" dirty="0">
              <a:solidFill>
                <a:srgbClr val="C00000"/>
              </a:solidFill>
            </a:endParaRPr>
          </a:p>
          <a:p>
            <a:pPr marL="0" indent="0">
              <a:lnSpc>
                <a:spcPct val="120000"/>
              </a:lnSpc>
              <a:spcBef>
                <a:spcPts val="600"/>
              </a:spcBef>
              <a:buNone/>
            </a:pPr>
            <a:r>
              <a:rPr lang="en-US" sz="2200" dirty="0"/>
              <a:t>    </a:t>
            </a:r>
            <a:r>
              <a:rPr lang="en-US" sz="2200" dirty="0" err="1"/>
              <a:t>fahrenheit</a:t>
            </a:r>
            <a:r>
              <a:rPr lang="en-US" sz="2200" dirty="0"/>
              <a:t> = 9.0 / 5.0 * </a:t>
            </a:r>
            <a:r>
              <a:rPr lang="en-US" sz="2200" dirty="0" err="1"/>
              <a:t>celsius</a:t>
            </a:r>
            <a:r>
              <a:rPr lang="en-US" sz="2200" dirty="0"/>
              <a:t> + 32 </a:t>
            </a:r>
          </a:p>
          <a:p>
            <a:pPr marL="0" indent="0">
              <a:lnSpc>
                <a:spcPct val="120000"/>
              </a:lnSpc>
              <a:spcBef>
                <a:spcPts val="600"/>
              </a:spcBef>
              <a:buNone/>
            </a:pPr>
            <a:r>
              <a:rPr lang="en-US" sz="2200" dirty="0"/>
              <a:t>    print(</a:t>
            </a:r>
            <a:r>
              <a:rPr lang="en-US" sz="2200" dirty="0" err="1"/>
              <a:t>fahrenheit</a:t>
            </a:r>
            <a:r>
              <a:rPr lang="en-US" sz="2200" dirty="0"/>
              <a:t>)</a:t>
            </a:r>
            <a:br>
              <a:rPr lang="en-US" sz="2200" dirty="0"/>
            </a:br>
            <a:br>
              <a:rPr lang="en-US" sz="2200" dirty="0"/>
            </a:br>
            <a:r>
              <a:rPr lang="en-US" sz="2200" dirty="0"/>
              <a:t>    </a:t>
            </a:r>
            <a:r>
              <a:rPr lang="en-US" sz="2200" dirty="0">
                <a:solidFill>
                  <a:srgbClr val="0432FF"/>
                </a:solidFill>
              </a:rPr>
              <a:t>if</a:t>
            </a:r>
            <a:r>
              <a:rPr lang="en-US" sz="2200" dirty="0"/>
              <a:t> (</a:t>
            </a:r>
            <a:r>
              <a:rPr lang="en-US" sz="2200" dirty="0" err="1"/>
              <a:t>fahrenheit</a:t>
            </a:r>
            <a:r>
              <a:rPr lang="en-US" sz="2200" dirty="0"/>
              <a:t> &gt;= 90):</a:t>
            </a:r>
            <a:br>
              <a:rPr lang="en-US" sz="2200" dirty="0"/>
            </a:br>
            <a:r>
              <a:rPr lang="en-US" sz="2200" dirty="0"/>
              <a:t>        print(</a:t>
            </a:r>
            <a:r>
              <a:rPr lang="en-US" sz="2200" dirty="0">
                <a:solidFill>
                  <a:srgbClr val="C00000"/>
                </a:solidFill>
              </a:rPr>
              <a:t>“heat warning”)</a:t>
            </a:r>
          </a:p>
          <a:p>
            <a:pPr marL="0" indent="0">
              <a:buNone/>
            </a:pPr>
            <a:endParaRPr lang="en-US" dirty="0"/>
          </a:p>
        </p:txBody>
      </p:sp>
      <p:pic>
        <p:nvPicPr>
          <p:cNvPr id="4" name="Graphic 5">
            <a:extLst>
              <a:ext uri="{FF2B5EF4-FFF2-40B4-BE49-F238E27FC236}">
                <a16:creationId xmlns:a16="http://schemas.microsoft.com/office/drawing/2014/main" id="{1335AAA4-29FA-340A-1FAA-D21263F471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68178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E00E-836F-3360-69B1-1B23343A1F5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1C51CF5-5F5F-0EC3-4483-9A0E3138C8E6}"/>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4F6C0853-C026-F874-9139-48C2745B51C5}"/>
              </a:ext>
            </a:extLst>
          </p:cNvPr>
          <p:cNvSpPr>
            <a:spLocks noGrp="1"/>
          </p:cNvSpPr>
          <p:nvPr>
            <p:ph type="title"/>
          </p:nvPr>
        </p:nvSpPr>
        <p:spPr/>
        <p:txBody>
          <a:bodyPr>
            <a:normAutofit/>
          </a:bodyPr>
          <a:lstStyle/>
          <a:p>
            <a:r>
              <a:rPr lang="en-US" sz="3600" b="1" dirty="0"/>
              <a:t>Python</a:t>
            </a:r>
            <a:r>
              <a:rPr lang="en-US" sz="3600" b="1" i="1" dirty="0"/>
              <a:t> – Logical Operators - OR</a:t>
            </a:r>
            <a:endParaRPr lang="en-US" sz="3600" b="1" dirty="0"/>
          </a:p>
        </p:txBody>
      </p:sp>
      <p:sp>
        <p:nvSpPr>
          <p:cNvPr id="3" name="Content Placeholder 2">
            <a:extLst>
              <a:ext uri="{FF2B5EF4-FFF2-40B4-BE49-F238E27FC236}">
                <a16:creationId xmlns:a16="http://schemas.microsoft.com/office/drawing/2014/main" id="{8B195AB7-EC47-25C8-9195-55101D1429B6}"/>
              </a:ext>
            </a:extLst>
          </p:cNvPr>
          <p:cNvSpPr>
            <a:spLocks noGrp="1"/>
          </p:cNvSpPr>
          <p:nvPr>
            <p:ph idx="1"/>
          </p:nvPr>
        </p:nvSpPr>
        <p:spPr>
          <a:xfrm>
            <a:off x="579437" y="2133600"/>
            <a:ext cx="7985125" cy="2590800"/>
          </a:xfrm>
        </p:spPr>
        <p:txBody>
          <a:bodyPr>
            <a:normAutofit fontScale="92500" lnSpcReduction="10000"/>
          </a:bodyPr>
          <a:lstStyle/>
          <a:p>
            <a:pPr marL="0" indent="0">
              <a:buNone/>
            </a:pPr>
            <a:r>
              <a:rPr lang="en-US" sz="2000" dirty="0">
                <a:solidFill>
                  <a:srgbClr val="0432FF"/>
                </a:solidFill>
              </a:rPr>
              <a:t>if</a:t>
            </a:r>
            <a:r>
              <a:rPr lang="en-US" sz="2000" dirty="0"/>
              <a:t> __name__ == “__main__”:</a:t>
            </a:r>
          </a:p>
          <a:p>
            <a:pPr marL="0" indent="0">
              <a:buNone/>
            </a:pPr>
            <a:r>
              <a:rPr lang="en-US" sz="2000" dirty="0"/>
              <a:t>    </a:t>
            </a:r>
            <a:r>
              <a:rPr lang="en-US" sz="2000" dirty="0" err="1"/>
              <a:t>celsius</a:t>
            </a:r>
            <a:r>
              <a:rPr lang="en-US" sz="2000" dirty="0"/>
              <a:t> = float(input(</a:t>
            </a:r>
            <a:r>
              <a:rPr lang="en-US" sz="2000" dirty="0">
                <a:solidFill>
                  <a:srgbClr val="C00000"/>
                </a:solidFill>
              </a:rPr>
              <a:t>“Enter Celsius temperature: ”</a:t>
            </a:r>
            <a:r>
              <a:rPr lang="en-US" sz="2000" dirty="0"/>
              <a:t>))</a:t>
            </a:r>
            <a:endParaRPr lang="en-US" sz="2000" dirty="0">
              <a:solidFill>
                <a:srgbClr val="C00000"/>
              </a:solidFill>
            </a:endParaRPr>
          </a:p>
          <a:p>
            <a:pPr marL="0" indent="0">
              <a:lnSpc>
                <a:spcPct val="120000"/>
              </a:lnSpc>
              <a:spcBef>
                <a:spcPts val="600"/>
              </a:spcBef>
              <a:buNone/>
            </a:pPr>
            <a:r>
              <a:rPr lang="en-US" sz="2000" dirty="0"/>
              <a:t>    </a:t>
            </a:r>
            <a:r>
              <a:rPr lang="en-US" sz="2000" dirty="0" err="1"/>
              <a:t>fahrenheit</a:t>
            </a:r>
            <a:r>
              <a:rPr lang="en-US" sz="2000" dirty="0"/>
              <a:t> = 9.0 / 5.0 * </a:t>
            </a:r>
            <a:r>
              <a:rPr lang="en-US" sz="2000" dirty="0" err="1"/>
              <a:t>celsius</a:t>
            </a:r>
            <a:r>
              <a:rPr lang="en-US" sz="2000" dirty="0"/>
              <a:t> + 32 </a:t>
            </a:r>
          </a:p>
          <a:p>
            <a:pPr marL="0" indent="0">
              <a:lnSpc>
                <a:spcPct val="120000"/>
              </a:lnSpc>
              <a:spcBef>
                <a:spcPts val="600"/>
              </a:spcBef>
              <a:buNone/>
            </a:pPr>
            <a:r>
              <a:rPr lang="en-US" sz="2000" dirty="0"/>
              <a:t>    print(</a:t>
            </a:r>
            <a:r>
              <a:rPr lang="en-US" sz="2000" dirty="0" err="1"/>
              <a:t>fahrenheit</a:t>
            </a:r>
            <a:r>
              <a:rPr lang="en-US" sz="2000" dirty="0"/>
              <a:t>)</a:t>
            </a:r>
          </a:p>
          <a:p>
            <a:pPr marL="0" indent="0">
              <a:lnSpc>
                <a:spcPct val="120000"/>
              </a:lnSpc>
              <a:spcBef>
                <a:spcPts val="600"/>
              </a:spcBef>
              <a:buNone/>
            </a:pP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20 &gt;= </a:t>
            </a:r>
            <a:r>
              <a:rPr lang="en-US" sz="1900" dirty="0" err="1">
                <a:latin typeface="Consolas" panose="020B0609020204030204" pitchFamily="49" charset="0"/>
                <a:cs typeface="Consolas" panose="020B0609020204030204" pitchFamily="49" charset="0"/>
              </a:rPr>
              <a:t>fahrenheit</a:t>
            </a:r>
            <a:r>
              <a:rPr lang="en-US" sz="1900" dirty="0">
                <a:latin typeface="Consolas" panose="020B0609020204030204" pitchFamily="49" charset="0"/>
                <a:cs typeface="Consolas" panose="020B0609020204030204" pitchFamily="49" charset="0"/>
              </a:rPr>
              <a:t> or </a:t>
            </a:r>
            <a:r>
              <a:rPr lang="en-US" sz="1900" dirty="0" err="1">
                <a:latin typeface="Consolas" panose="020B0609020204030204" pitchFamily="49" charset="0"/>
                <a:cs typeface="Consolas" panose="020B0609020204030204" pitchFamily="49" charset="0"/>
              </a:rPr>
              <a:t>fahrenheit</a:t>
            </a:r>
            <a:r>
              <a:rPr lang="en-US" sz="1900" dirty="0">
                <a:latin typeface="Consolas" panose="020B0609020204030204" pitchFamily="49" charset="0"/>
                <a:cs typeface="Consolas" panose="020B0609020204030204" pitchFamily="49" charset="0"/>
              </a:rPr>
              <a:t> &gt;= 90:</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a:t>
            </a:r>
            <a:r>
              <a:rPr lang="en-US" sz="1900" dirty="0">
                <a:solidFill>
                  <a:srgbClr val="C00000"/>
                </a:solidFill>
                <a:latin typeface="Consolas" panose="020B0609020204030204" pitchFamily="49" charset="0"/>
                <a:cs typeface="Consolas" panose="020B0609020204030204" pitchFamily="49" charset="0"/>
              </a:rPr>
              <a:t>“Extreme weather warning!”</a:t>
            </a:r>
            <a:r>
              <a:rPr lang="en-US" sz="1900" dirty="0">
                <a:latin typeface="Consolas" panose="020B0609020204030204" pitchFamily="49" charset="0"/>
                <a:cs typeface="Consolas" panose="020B0609020204030204" pitchFamily="49" charset="0"/>
              </a:rPr>
              <a:t>)</a:t>
            </a:r>
            <a:endParaRPr lang="en-US" sz="1900" dirty="0">
              <a:solidFill>
                <a:srgbClr val="C00000"/>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A2545902-41A0-4BAC-8F94-4A2AE9D46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6716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Structure of an </a:t>
            </a:r>
            <a:r>
              <a:rPr lang="en-US" altLang="en-US" sz="3600" b="1" i="1" dirty="0"/>
              <a:t>IF-ELSE </a:t>
            </a:r>
            <a:r>
              <a:rPr lang="en-US" altLang="en-US" sz="3600" b="1" dirty="0"/>
              <a:t>Statement</a:t>
            </a:r>
          </a:p>
        </p:txBody>
      </p:sp>
      <p:sp>
        <p:nvSpPr>
          <p:cNvPr id="26627" name="Rectangle 3"/>
          <p:cNvSpPr>
            <a:spLocks noGrp="1" noChangeArrowheads="1"/>
          </p:cNvSpPr>
          <p:nvPr>
            <p:ph idx="1"/>
          </p:nvPr>
        </p:nvSpPr>
        <p:spPr>
          <a:noFill/>
        </p:spPr>
        <p:txBody>
          <a:bodyPr lIns="92075" tIns="46038" rIns="92075" bIns="46038">
            <a:normAutofit/>
          </a:bodyPr>
          <a:lstStyle/>
          <a:p>
            <a:pPr marL="0" indent="0">
              <a:buNone/>
            </a:pPr>
            <a:r>
              <a:rPr lang="en-US" i="1" dirty="0">
                <a:solidFill>
                  <a:srgbClr val="0000FF"/>
                </a:solidFill>
              </a:rPr>
              <a:t>IF</a:t>
            </a:r>
            <a:r>
              <a:rPr lang="en-US" dirty="0"/>
              <a:t> has a counterpart – the </a:t>
            </a:r>
            <a:r>
              <a:rPr lang="en-US" i="1" dirty="0">
                <a:solidFill>
                  <a:srgbClr val="0000FF"/>
                </a:solidFill>
              </a:rPr>
              <a:t>ELSE</a:t>
            </a:r>
            <a:r>
              <a:rPr lang="en-US" dirty="0"/>
              <a:t> statement</a:t>
            </a:r>
            <a:endParaRPr lang="en-US" altLang="en-US" i="1" dirty="0"/>
          </a:p>
          <a:p>
            <a:pPr eaLnBrk="1" hangingPunct="1"/>
            <a:r>
              <a:rPr lang="en-US" altLang="en-US" dirty="0"/>
              <a:t>Has format:</a:t>
            </a: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if</a:t>
            </a:r>
            <a:r>
              <a:rPr lang="en-US" altLang="en-US"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spc="-15" dirty="0">
                <a:latin typeface="Consolas" panose="020B0609020204030204" pitchFamily="49" charset="0"/>
                <a:cs typeface="Consolas" panose="020B0609020204030204" pitchFamily="49" charset="0"/>
              </a:rPr>
              <a:t>condition):</a:t>
            </a:r>
            <a:endParaRPr lang="en-US" altLang="en-US" dirty="0">
              <a:solidFill>
                <a:srgbClr val="0432FF"/>
              </a:solidFill>
              <a:latin typeface="Consolas" panose="020B0609020204030204" pitchFamily="49" charset="0"/>
              <a:cs typeface="Consolas" panose="020B0609020204030204" pitchFamily="49" charset="0"/>
            </a:endParaRP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true</a:t>
            </a:r>
            <a:endParaRPr lang="en-US" altLang="en-US" dirty="0">
              <a:latin typeface="Consolas" panose="020B0609020204030204" pitchFamily="49" charset="0"/>
              <a:cs typeface="Consolas" panose="020B0609020204030204" pitchFamily="49" charset="0"/>
            </a:endParaRP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else</a:t>
            </a:r>
            <a:r>
              <a:rPr lang="en-US" altLang="en-US" dirty="0">
                <a:latin typeface="Consolas" panose="020B0609020204030204" pitchFamily="49" charset="0"/>
                <a:cs typeface="Consolas" panose="020B0609020204030204" pitchFamily="49" charset="0"/>
              </a:rPr>
              <a:t>:</a:t>
            </a: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false</a:t>
            </a:r>
          </a:p>
          <a:p>
            <a:pPr marL="0" indent="0">
              <a:spcBef>
                <a:spcPct val="70000"/>
              </a:spcBef>
              <a:buClrTx/>
              <a:buNone/>
            </a:pPr>
            <a:r>
              <a:rPr lang="en-US" altLang="en-US" dirty="0"/>
              <a:t>IF the condition is true, statementBlock1 is executed;  IF the condition is false, statementBlock2 is executed</a:t>
            </a:r>
          </a:p>
          <a:p>
            <a:pPr marL="0" indent="0" eaLnBrk="1" hangingPunct="1">
              <a:spcBef>
                <a:spcPct val="70000"/>
              </a:spcBef>
              <a:buClrTx/>
              <a:buNone/>
            </a:pPr>
            <a:r>
              <a:rPr lang="en-US" altLang="en-US" dirty="0"/>
              <a:t>Notice there is no (condition) after the ELSE statement.</a:t>
            </a:r>
          </a:p>
          <a:p>
            <a:pPr marL="0" indent="0" eaLnBrk="1" hangingPunct="1">
              <a:spcBef>
                <a:spcPct val="70000"/>
              </a:spcBef>
              <a:buClrTx/>
              <a:buNone/>
            </a:pPr>
            <a:r>
              <a:rPr lang="en-US" altLang="en-US" dirty="0"/>
              <a:t>One or the other will be executed, </a:t>
            </a:r>
            <a:r>
              <a:rPr lang="en-US" altLang="en-US" u="sng" dirty="0"/>
              <a:t>but not both</a:t>
            </a:r>
          </a:p>
          <a:p>
            <a:pPr>
              <a:spcBef>
                <a:spcPct val="0"/>
              </a:spcBef>
              <a:buClrTx/>
              <a:buFontTx/>
              <a:buNone/>
            </a:pPr>
            <a:endParaRPr lang="en-US" altLang="en-US" dirty="0">
              <a:latin typeface="Courier New" panose="02070309020205020404" pitchFamily="49" charset="0"/>
            </a:endParaRPr>
          </a:p>
          <a:p>
            <a:pPr eaLnBrk="1" hangingPunct="1"/>
            <a:endParaRPr lang="en-US" altLang="en-US" dirty="0"/>
          </a:p>
          <a:p>
            <a:pPr marL="0" indent="0" eaLnBrk="1" hangingPunct="1">
              <a:buNone/>
            </a:pPr>
            <a:endParaRPr lang="en-US" altLang="en-US" dirty="0">
              <a:latin typeface="Courier New" panose="02070309020205020404" pitchFamily="49" charset="0"/>
            </a:endParaRPr>
          </a:p>
        </p:txBody>
      </p:sp>
    </p:spTree>
    <p:extLst>
      <p:ext uri="{BB962C8B-B14F-4D97-AF65-F5344CB8AC3E}">
        <p14:creationId xmlns:p14="http://schemas.microsoft.com/office/powerpoint/2010/main" val="220528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b="1" dirty="0"/>
              <a:t>Logic of an </a:t>
            </a:r>
            <a:r>
              <a:rPr lang="en-US" altLang="en-US" sz="3600" b="1" i="1" dirty="0"/>
              <a:t>IF-ELSE</a:t>
            </a:r>
            <a:r>
              <a:rPr lang="en-US" altLang="en-US" sz="3600" b="1" dirty="0"/>
              <a:t> statement</a:t>
            </a:r>
          </a:p>
        </p:txBody>
      </p:sp>
      <p:pic>
        <p:nvPicPr>
          <p:cNvPr id="6" name="Picture 5" descr="An image that shows a flow chart based on a condition.  If the condition is true, statement block #1 is executed.  If it is false, statement block #2 is executed.">
            <a:extLst>
              <a:ext uri="{FF2B5EF4-FFF2-40B4-BE49-F238E27FC236}">
                <a16:creationId xmlns:a16="http://schemas.microsoft.com/office/drawing/2014/main" id="{8582F306-824E-D045-A97B-5DC54593A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28800"/>
            <a:ext cx="7010400" cy="4404669"/>
          </a:xfrm>
          <a:prstGeom prst="rect">
            <a:avLst/>
          </a:prstGeom>
        </p:spPr>
      </p:pic>
    </p:spTree>
    <p:extLst>
      <p:ext uri="{BB962C8B-B14F-4D97-AF65-F5344CB8AC3E}">
        <p14:creationId xmlns:p14="http://schemas.microsoft.com/office/powerpoint/2010/main" val="186651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AD66-3F6B-8B4A-916F-6652E94609C7}"/>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1D96D758-C7AA-394D-87FD-F6C4D84EF2E8}"/>
              </a:ext>
            </a:extLst>
          </p:cNvPr>
          <p:cNvSpPr>
            <a:spLocks noGrp="1"/>
          </p:cNvSpPr>
          <p:nvPr>
            <p:ph idx="1"/>
          </p:nvPr>
        </p:nvSpPr>
        <p:spPr>
          <a:xfrm>
            <a:off x="628650" y="1524000"/>
            <a:ext cx="7886700" cy="4351339"/>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a:t>
            </a:r>
            <a:br>
              <a:rPr lang="en-US" sz="2400" dirty="0"/>
            </a:br>
            <a:br>
              <a:rPr lang="en-US" sz="2400" dirty="0"/>
            </a:br>
            <a:r>
              <a:rPr lang="en-US" sz="2400" dirty="0"/>
              <a:t>Add: </a:t>
            </a:r>
            <a:r>
              <a:rPr lang="en-US" sz="2400" i="1" dirty="0"/>
              <a:t>IF the temperature is not that high, output a message to the user.</a:t>
            </a:r>
            <a:endParaRPr lang="en-US" sz="2400" dirty="0"/>
          </a:p>
        </p:txBody>
      </p:sp>
    </p:spTree>
    <p:extLst>
      <p:ext uri="{BB962C8B-B14F-4D97-AF65-F5344CB8AC3E}">
        <p14:creationId xmlns:p14="http://schemas.microsoft.com/office/powerpoint/2010/main" val="30776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9A7B-801E-8D7D-9423-83A8BB12330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6251640-3448-3751-76CE-31C4D5CA0788}"/>
              </a:ext>
            </a:extLst>
          </p:cNvPr>
          <p:cNvSpPr txBox="1"/>
          <p:nvPr/>
        </p:nvSpPr>
        <p:spPr>
          <a:xfrm>
            <a:off x="6447790" y="5236209"/>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D9377DCB-43A1-D33E-BBDD-9FA2358285C6}"/>
              </a:ext>
            </a:extLst>
          </p:cNvPr>
          <p:cNvSpPr>
            <a:spLocks noGrp="1"/>
          </p:cNvSpPr>
          <p:nvPr>
            <p:ph type="title"/>
          </p:nvPr>
        </p:nvSpPr>
        <p:spPr/>
        <p:txBody>
          <a:bodyPr>
            <a:normAutofit/>
          </a:bodyPr>
          <a:lstStyle/>
          <a:p>
            <a:r>
              <a:rPr lang="en-US" sz="3600" b="1" dirty="0"/>
              <a:t>Python</a:t>
            </a:r>
            <a:r>
              <a:rPr lang="en-US" sz="3600" b="1" i="1" dirty="0"/>
              <a:t> – IF-ELSE </a:t>
            </a:r>
            <a:r>
              <a:rPr lang="en-US" sz="3600" b="1" dirty="0"/>
              <a:t>Statement</a:t>
            </a:r>
          </a:p>
        </p:txBody>
      </p:sp>
      <p:sp>
        <p:nvSpPr>
          <p:cNvPr id="3" name="Content Placeholder 2">
            <a:extLst>
              <a:ext uri="{FF2B5EF4-FFF2-40B4-BE49-F238E27FC236}">
                <a16:creationId xmlns:a16="http://schemas.microsoft.com/office/drawing/2014/main" id="{2B71DA83-83DC-5CA5-2413-90A780C0BFDE}"/>
              </a:ext>
            </a:extLst>
          </p:cNvPr>
          <p:cNvSpPr>
            <a:spLocks noGrp="1"/>
          </p:cNvSpPr>
          <p:nvPr>
            <p:ph idx="1"/>
          </p:nvPr>
        </p:nvSpPr>
        <p:spPr>
          <a:xfrm>
            <a:off x="628650" y="1524000"/>
            <a:ext cx="7543800" cy="4402137"/>
          </a:xfrm>
        </p:spPr>
        <p:txBody>
          <a:bodyPr>
            <a:normAutofit fontScale="92500" lnSpcReduction="10000"/>
          </a:bodyPr>
          <a:lstStyle/>
          <a:p>
            <a:pPr marL="0" indent="0">
              <a:buNone/>
            </a:pPr>
            <a:r>
              <a:rPr lang="en-US" sz="2400" dirty="0">
                <a:solidFill>
                  <a:srgbClr val="0432FF"/>
                </a:solidFill>
              </a:rPr>
              <a:t>if</a:t>
            </a:r>
            <a:r>
              <a:rPr lang="en-US" sz="2400" dirty="0"/>
              <a:t> __name__ == “__main__”:</a:t>
            </a:r>
          </a:p>
          <a:p>
            <a:pPr marL="0" indent="0">
              <a:buNone/>
            </a:pPr>
            <a:r>
              <a:rPr lang="en-US" sz="2400" dirty="0"/>
              <a:t>    </a:t>
            </a:r>
            <a:r>
              <a:rPr lang="en-US" sz="2400" dirty="0" err="1"/>
              <a:t>celsius</a:t>
            </a:r>
            <a:r>
              <a:rPr lang="en-US" sz="2400" dirty="0"/>
              <a:t> = float(input(</a:t>
            </a:r>
            <a:r>
              <a:rPr lang="en-US" sz="2400" dirty="0">
                <a:solidFill>
                  <a:srgbClr val="C00000"/>
                </a:solidFill>
              </a:rPr>
              <a:t>“Enter Celsius temperature: ”</a:t>
            </a:r>
            <a:r>
              <a:rPr lang="en-US" sz="2400" dirty="0"/>
              <a:t>))</a:t>
            </a:r>
            <a:endParaRPr lang="en-US" sz="2400" dirty="0">
              <a:solidFill>
                <a:srgbClr val="C00000"/>
              </a:solidFill>
            </a:endParaRPr>
          </a:p>
          <a:p>
            <a:pPr marL="0" indent="0">
              <a:lnSpc>
                <a:spcPct val="120000"/>
              </a:lnSpc>
              <a:spcBef>
                <a:spcPts val="600"/>
              </a:spcBef>
              <a:buNone/>
            </a:pPr>
            <a:r>
              <a:rPr lang="en-US" sz="2400" dirty="0"/>
              <a:t>    </a:t>
            </a:r>
            <a:r>
              <a:rPr lang="en-US" sz="2400" dirty="0" err="1"/>
              <a:t>fahrenheit</a:t>
            </a:r>
            <a:r>
              <a:rPr lang="en-US" sz="2400" dirty="0"/>
              <a:t> = 9.0 / 5.0 * </a:t>
            </a:r>
            <a:r>
              <a:rPr lang="en-US" sz="2400" dirty="0" err="1"/>
              <a:t>celsius</a:t>
            </a:r>
            <a:r>
              <a:rPr lang="en-US" sz="2400" dirty="0"/>
              <a:t> + 32 </a:t>
            </a:r>
          </a:p>
          <a:p>
            <a:pPr marL="0" indent="0">
              <a:lnSpc>
                <a:spcPct val="120000"/>
              </a:lnSpc>
              <a:spcBef>
                <a:spcPts val="600"/>
              </a:spcBef>
              <a:buNone/>
            </a:pPr>
            <a:r>
              <a:rPr lang="en-US" sz="2400" dirty="0"/>
              <a:t>    print(</a:t>
            </a:r>
            <a:r>
              <a:rPr lang="en-US" sz="2400" dirty="0" err="1"/>
              <a:t>fahrenheit</a:t>
            </a:r>
            <a:r>
              <a:rPr lang="en-US" sz="2400" dirty="0"/>
              <a:t>)</a:t>
            </a:r>
          </a:p>
          <a:p>
            <a:pPr marL="0" indent="0">
              <a:lnSpc>
                <a:spcPct val="120000"/>
              </a:lnSpc>
              <a:spcBef>
                <a:spcPts val="600"/>
              </a:spcBef>
              <a:buNone/>
            </a:pP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if</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fahrenheit</a:t>
            </a:r>
            <a:r>
              <a:rPr lang="en-US" sz="2400" dirty="0">
                <a:latin typeface="Consolas" panose="020B0609020204030204" pitchFamily="49" charset="0"/>
                <a:cs typeface="Consolas" panose="020B0609020204030204" pitchFamily="49" charset="0"/>
              </a:rPr>
              <a:t> &gt;= 90:</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print(</a:t>
            </a:r>
            <a:r>
              <a:rPr lang="en-US" sz="2400" dirty="0">
                <a:solidFill>
                  <a:srgbClr val="C00000"/>
                </a:solidFill>
                <a:latin typeface="Consolas" panose="020B0609020204030204" pitchFamily="49" charset="0"/>
                <a:cs typeface="Consolas" panose="020B0609020204030204" pitchFamily="49" charset="0"/>
              </a:rPr>
              <a:t>“heat warning!”</a:t>
            </a:r>
            <a:r>
              <a:rPr lang="en-US" sz="24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2400" dirty="0">
                <a:solidFill>
                  <a:srgbClr val="0432FF"/>
                </a:solidFill>
                <a:latin typeface="Consolas" panose="020B0609020204030204" pitchFamily="49" charset="0"/>
              </a:rPr>
              <a:t>    else</a:t>
            </a:r>
            <a:r>
              <a:rPr lang="en-US" sz="2400" dirty="0">
                <a:latin typeface="Consolas" panose="020B0609020204030204" pitchFamily="49" charset="0"/>
              </a:rPr>
              <a:t>:</a:t>
            </a:r>
            <a:br>
              <a:rPr lang="en-US" sz="2400" dirty="0">
                <a:solidFill>
                  <a:srgbClr val="C00000"/>
                </a:solidFill>
                <a:latin typeface="Consolas" panose="020B0609020204030204" pitchFamily="49" charset="0"/>
                <a:cs typeface="Consolas" panose="020B0609020204030204" pitchFamily="49" charset="0"/>
              </a:rPr>
            </a:br>
            <a:r>
              <a:rPr lang="en-US" sz="2400" dirty="0">
                <a:solidFill>
                  <a:srgbClr val="C00000"/>
                </a:solidFill>
                <a:latin typeface="Consolas" panose="020B0609020204030204" pitchFamily="49" charset="0"/>
                <a:cs typeface="Consolas" panose="020B0609020204030204" pitchFamily="49" charset="0"/>
              </a:rPr>
              <a:t>        </a:t>
            </a:r>
            <a:r>
              <a:rPr lang="en-US" sz="2400" dirty="0">
                <a:latin typeface="Consolas" panose="020B0609020204030204" pitchFamily="49" charset="0"/>
              </a:rPr>
              <a:t>print(</a:t>
            </a:r>
            <a:r>
              <a:rPr lang="en-US" sz="2400" dirty="0">
                <a:solidFill>
                  <a:srgbClr val="C00000"/>
                </a:solidFill>
                <a:latin typeface="Consolas" panose="020B0609020204030204" pitchFamily="49" charset="0"/>
                <a:cs typeface="Consolas" panose="020B0609020204030204" pitchFamily="49" charset="0"/>
              </a:rPr>
              <a:t>”there is no extreme heat”</a:t>
            </a:r>
            <a:r>
              <a:rPr lang="en-US" sz="2400" dirty="0">
                <a:latin typeface="Consolas" panose="020B0609020204030204" pitchFamily="49" charset="0"/>
                <a:cs typeface="Consolas" panose="020B0609020204030204" pitchFamily="49" charset="0"/>
              </a:rPr>
              <a:t>)</a:t>
            </a:r>
            <a:endParaRPr lang="en-US" sz="2400" dirty="0">
              <a:latin typeface="Consolas" panose="020B0609020204030204" pitchFamily="49" charset="0"/>
            </a:endParaRPr>
          </a:p>
          <a:p>
            <a:pPr marL="0" indent="0">
              <a:buNone/>
            </a:pPr>
            <a:br>
              <a:rPr lang="en-US" sz="2200" dirty="0">
                <a:latin typeface="Consolas" panose="020B0609020204030204" pitchFamily="49" charset="0"/>
                <a:cs typeface="Consolas" panose="020B0609020204030204" pitchFamily="49" charset="0"/>
              </a:rPr>
            </a:br>
            <a:endParaRPr lang="en-US" dirty="0"/>
          </a:p>
          <a:p>
            <a:pPr marL="0" indent="0">
              <a:buNone/>
            </a:pPr>
            <a:endParaRPr lang="en-US" dirty="0"/>
          </a:p>
          <a:p>
            <a:pPr marL="0" indent="0">
              <a:buNone/>
            </a:pPr>
            <a:endParaRPr lang="en-US" dirty="0"/>
          </a:p>
        </p:txBody>
      </p:sp>
      <p:pic>
        <p:nvPicPr>
          <p:cNvPr id="4" name="Graphic 5">
            <a:extLst>
              <a:ext uri="{FF2B5EF4-FFF2-40B4-BE49-F238E27FC236}">
                <a16:creationId xmlns:a16="http://schemas.microsoft.com/office/drawing/2014/main" id="{3DA68992-D472-F2DE-9FFC-DF6B820C4E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8725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B6B7-3B88-FC46-43B5-CF652CEA15C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B07C606-58DD-7F74-2BA0-5D97C8DF286E}"/>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24A2A1BA-A29A-A3DD-5656-3AE0E176EE79}"/>
              </a:ext>
            </a:extLst>
          </p:cNvPr>
          <p:cNvSpPr>
            <a:spLocks noGrp="1"/>
          </p:cNvSpPr>
          <p:nvPr>
            <p:ph type="title"/>
          </p:nvPr>
        </p:nvSpPr>
        <p:spPr/>
        <p:txBody>
          <a:bodyPr>
            <a:normAutofit/>
          </a:bodyPr>
          <a:lstStyle/>
          <a:p>
            <a:r>
              <a:rPr lang="en-US" sz="3600" b="1" dirty="0"/>
              <a:t>Python</a:t>
            </a:r>
            <a:r>
              <a:rPr lang="en-US" sz="3600" b="1" i="1" dirty="0"/>
              <a:t> –</a:t>
            </a:r>
            <a:r>
              <a:rPr lang="en-US" altLang="en-US" sz="3600" b="1" dirty="0">
                <a:solidFill>
                  <a:prstClr val="black"/>
                </a:solidFill>
              </a:rPr>
              <a:t> </a:t>
            </a:r>
            <a:r>
              <a:rPr lang="en-US" altLang="en-US" sz="3600" b="1" i="1" dirty="0">
                <a:solidFill>
                  <a:prstClr val="black"/>
                </a:solidFill>
              </a:rPr>
              <a:t>Logical Operators - AND</a:t>
            </a:r>
            <a:endParaRPr lang="en-US" sz="3600" b="1" dirty="0"/>
          </a:p>
        </p:txBody>
      </p:sp>
      <p:sp>
        <p:nvSpPr>
          <p:cNvPr id="3" name="Content Placeholder 2">
            <a:extLst>
              <a:ext uri="{FF2B5EF4-FFF2-40B4-BE49-F238E27FC236}">
                <a16:creationId xmlns:a16="http://schemas.microsoft.com/office/drawing/2014/main" id="{E9518E83-590E-3D30-BA6A-DB1021B2A826}"/>
              </a:ext>
            </a:extLst>
          </p:cNvPr>
          <p:cNvSpPr>
            <a:spLocks noGrp="1"/>
          </p:cNvSpPr>
          <p:nvPr>
            <p:ph idx="1"/>
          </p:nvPr>
        </p:nvSpPr>
        <p:spPr>
          <a:xfrm>
            <a:off x="381000" y="1912938"/>
            <a:ext cx="8915400" cy="3429000"/>
          </a:xfrm>
        </p:spPr>
        <p:txBody>
          <a:bodyPr>
            <a:normAutofit fontScale="92500" lnSpcReduction="10000"/>
          </a:bodyPr>
          <a:lstStyle/>
          <a:p>
            <a:pPr marL="0" indent="0">
              <a:buNone/>
            </a:pPr>
            <a:r>
              <a:rPr lang="en-US" sz="2000" dirty="0">
                <a:solidFill>
                  <a:srgbClr val="0432FF"/>
                </a:solidFill>
              </a:rPr>
              <a:t>if</a:t>
            </a:r>
            <a:r>
              <a:rPr lang="en-US" sz="2000" dirty="0"/>
              <a:t> __name__ == “__main__”:</a:t>
            </a:r>
          </a:p>
          <a:p>
            <a:pPr marL="0" indent="0">
              <a:buNone/>
            </a:pPr>
            <a:r>
              <a:rPr lang="en-US" sz="2000" dirty="0"/>
              <a:t>    </a:t>
            </a:r>
            <a:r>
              <a:rPr lang="en-US" sz="2000" dirty="0" err="1"/>
              <a:t>celsius</a:t>
            </a:r>
            <a:r>
              <a:rPr lang="en-US" sz="2000" dirty="0"/>
              <a:t> = float(input(</a:t>
            </a:r>
            <a:r>
              <a:rPr lang="en-US" sz="2000" dirty="0">
                <a:solidFill>
                  <a:srgbClr val="C00000"/>
                </a:solidFill>
              </a:rPr>
              <a:t>“Enter Celsius temperature: ”</a:t>
            </a:r>
            <a:r>
              <a:rPr lang="en-US" sz="2000" dirty="0"/>
              <a:t>))</a:t>
            </a:r>
            <a:endParaRPr lang="en-US" sz="2000" dirty="0">
              <a:solidFill>
                <a:srgbClr val="C00000"/>
              </a:solidFill>
            </a:endParaRPr>
          </a:p>
          <a:p>
            <a:pPr marL="0" indent="0">
              <a:lnSpc>
                <a:spcPct val="120000"/>
              </a:lnSpc>
              <a:spcBef>
                <a:spcPts val="600"/>
              </a:spcBef>
              <a:buNone/>
            </a:pPr>
            <a:r>
              <a:rPr lang="en-US" sz="2000" dirty="0"/>
              <a:t>    </a:t>
            </a:r>
            <a:r>
              <a:rPr lang="en-US" sz="2000" dirty="0" err="1"/>
              <a:t>fahrenheit</a:t>
            </a:r>
            <a:r>
              <a:rPr lang="en-US" sz="2000" dirty="0"/>
              <a:t> = 9.0 / 5.0 * </a:t>
            </a:r>
            <a:r>
              <a:rPr lang="en-US" sz="2000" dirty="0" err="1"/>
              <a:t>celsius</a:t>
            </a:r>
            <a:r>
              <a:rPr lang="en-US" sz="2000" dirty="0"/>
              <a:t> + 32 </a:t>
            </a:r>
          </a:p>
          <a:p>
            <a:pPr marL="0" indent="0">
              <a:lnSpc>
                <a:spcPct val="120000"/>
              </a:lnSpc>
              <a:spcBef>
                <a:spcPts val="600"/>
              </a:spcBef>
              <a:buNone/>
            </a:pPr>
            <a:r>
              <a:rPr lang="en-US" sz="2000" dirty="0"/>
              <a:t>    print(</a:t>
            </a:r>
            <a:r>
              <a:rPr lang="en-US" sz="2000" dirty="0" err="1"/>
              <a:t>fahrenheit</a:t>
            </a:r>
            <a:r>
              <a:rPr lang="en-US" sz="2000" dirty="0"/>
              <a:t>)</a:t>
            </a:r>
          </a:p>
          <a:p>
            <a:pPr marL="0" indent="0">
              <a:lnSpc>
                <a:spcPct val="120000"/>
              </a:lnSpc>
              <a:spcBef>
                <a:spcPts val="600"/>
              </a:spcBef>
              <a:buNone/>
            </a:pP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a:solidFill>
                  <a:srgbClr val="0432FF"/>
                </a:solidFill>
                <a:latin typeface="Consolas" panose="020B0609020204030204" pitchFamily="49" charset="0"/>
                <a:cs typeface="Consolas" panose="020B0609020204030204" pitchFamily="49" charset="0"/>
              </a:rPr>
              <a:t>if</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fahrenheit</a:t>
            </a:r>
            <a:r>
              <a:rPr lang="en-US" sz="2000" dirty="0">
                <a:latin typeface="Consolas" panose="020B0609020204030204" pitchFamily="49" charset="0"/>
                <a:cs typeface="Consolas" panose="020B0609020204030204" pitchFamily="49" charset="0"/>
              </a:rPr>
              <a:t> &gt;= 50 and Fahrenheit &lt;= 80:</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print(</a:t>
            </a:r>
            <a:r>
              <a:rPr lang="en-US" sz="2000" dirty="0">
                <a:solidFill>
                  <a:srgbClr val="C00000"/>
                </a:solidFill>
                <a:latin typeface="Consolas" panose="020B0609020204030204" pitchFamily="49" charset="0"/>
                <a:cs typeface="Consolas" panose="020B0609020204030204" pitchFamily="49" charset="0"/>
              </a:rPr>
              <a:t>“It’s a pretty good day!”</a:t>
            </a:r>
            <a:r>
              <a:rPr lang="en-US" sz="20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2000" dirty="0">
                <a:solidFill>
                  <a:srgbClr val="0432FF"/>
                </a:solidFill>
                <a:latin typeface="Consolas" panose="020B0609020204030204" pitchFamily="49" charset="0"/>
              </a:rPr>
              <a:t>    else</a:t>
            </a:r>
            <a:r>
              <a:rPr lang="en-US" sz="2000" dirty="0">
                <a:latin typeface="Consolas" panose="020B0609020204030204" pitchFamily="49" charset="0"/>
              </a:rPr>
              <a:t>:</a:t>
            </a:r>
            <a:br>
              <a:rPr lang="en-US" sz="2000" dirty="0">
                <a:solidFill>
                  <a:srgbClr val="C00000"/>
                </a:solidFill>
                <a:latin typeface="Consolas" panose="020B0609020204030204" pitchFamily="49" charset="0"/>
                <a:cs typeface="Consolas" panose="020B0609020204030204" pitchFamily="49" charset="0"/>
              </a:rPr>
            </a:br>
            <a:r>
              <a:rPr lang="en-US" sz="2000" dirty="0">
                <a:solidFill>
                  <a:srgbClr val="C00000"/>
                </a:solidFill>
                <a:latin typeface="Consolas" panose="020B0609020204030204" pitchFamily="49" charset="0"/>
                <a:cs typeface="Consolas" panose="020B0609020204030204" pitchFamily="49" charset="0"/>
              </a:rPr>
              <a:t>        </a:t>
            </a:r>
            <a:r>
              <a:rPr lang="en-US" sz="2000" dirty="0">
                <a:latin typeface="Consolas" panose="020B0609020204030204" pitchFamily="49" charset="0"/>
              </a:rPr>
              <a:t>print(</a:t>
            </a:r>
            <a:r>
              <a:rPr lang="en-US" sz="2000" dirty="0">
                <a:solidFill>
                  <a:srgbClr val="C00000"/>
                </a:solidFill>
                <a:latin typeface="Consolas" panose="020B0609020204030204" pitchFamily="49" charset="0"/>
                <a:cs typeface="Consolas" panose="020B0609020204030204" pitchFamily="49" charset="0"/>
              </a:rPr>
              <a:t>”It may be better to stay inside.”</a:t>
            </a:r>
            <a:r>
              <a:rPr 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endParaRPr>
          </a:p>
          <a:p>
            <a:pPr marL="0" indent="0">
              <a:lnSpc>
                <a:spcPct val="120000"/>
              </a:lnSpc>
              <a:spcBef>
                <a:spcPts val="0"/>
              </a:spcBef>
              <a:spcAft>
                <a:spcPts val="0"/>
              </a:spcAft>
              <a:buNone/>
            </a:pPr>
            <a:endParaRPr lang="en-US" sz="1900" dirty="0">
              <a:solidFill>
                <a:srgbClr val="0432FF"/>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28BB85FE-0843-C810-8A5B-DE0C21E9D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8075" y="5010318"/>
            <a:ext cx="1057275" cy="1285875"/>
          </a:xfrm>
          <a:prstGeom prst="rect">
            <a:avLst/>
          </a:prstGeom>
        </p:spPr>
      </p:pic>
    </p:spTree>
    <p:extLst>
      <p:ext uri="{BB962C8B-B14F-4D97-AF65-F5344CB8AC3E}">
        <p14:creationId xmlns:p14="http://schemas.microsoft.com/office/powerpoint/2010/main" val="221753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Structure of an </a:t>
            </a:r>
            <a:r>
              <a:rPr lang="en-US" sz="3600" b="1" i="1" dirty="0">
                <a:cs typeface="Arial"/>
              </a:rPr>
              <a:t>IF-ELSE-IF</a:t>
            </a:r>
            <a:endParaRPr sz="3600" b="1" dirty="0">
              <a:cs typeface="Arial"/>
            </a:endParaRPr>
          </a:p>
        </p:txBody>
      </p:sp>
      <p:sp>
        <p:nvSpPr>
          <p:cNvPr id="7" name="Content Placeholder 6">
            <a:extLst>
              <a:ext uri="{FF2B5EF4-FFF2-40B4-BE49-F238E27FC236}">
                <a16:creationId xmlns:a16="http://schemas.microsoft.com/office/drawing/2014/main" id="{A9E11AD0-B1CB-0B49-8996-ABE299C80E95}"/>
              </a:ext>
            </a:extLst>
          </p:cNvPr>
          <p:cNvSpPr>
            <a:spLocks noGrp="1"/>
          </p:cNvSpPr>
          <p:nvPr>
            <p:ph idx="1"/>
          </p:nvPr>
        </p:nvSpPr>
        <p:spPr>
          <a:xfrm>
            <a:off x="501650" y="1524000"/>
            <a:ext cx="8667750" cy="4351339"/>
          </a:xfrm>
        </p:spPr>
        <p:txBody>
          <a:bodyPr>
            <a:noAutofit/>
          </a:bodyPr>
          <a:lstStyle/>
          <a:p>
            <a:pPr marL="0" indent="0">
              <a:lnSpc>
                <a:spcPct val="100000"/>
              </a:lnSpc>
              <a:spcBef>
                <a:spcPts val="0"/>
              </a:spcBef>
              <a:spcAft>
                <a:spcPts val="0"/>
              </a:spcAft>
              <a:buNone/>
              <a:tabLst>
                <a:tab pos="354965" algn="l"/>
              </a:tabLst>
            </a:pPr>
            <a:r>
              <a:rPr lang="en-US" sz="2400" spc="-10" dirty="0">
                <a:cs typeface="Arial"/>
              </a:rPr>
              <a:t>S</a:t>
            </a:r>
            <a:r>
              <a:rPr lang="en-US" sz="2400" dirty="0">
                <a:cs typeface="Arial"/>
              </a:rPr>
              <a:t>electing</a:t>
            </a:r>
            <a:r>
              <a:rPr lang="en-US" sz="2400" spc="-20" dirty="0">
                <a:cs typeface="Arial"/>
              </a:rPr>
              <a:t> </a:t>
            </a:r>
            <a:r>
              <a:rPr lang="en-US" sz="2400" u="sng" dirty="0">
                <a:cs typeface="Arial"/>
              </a:rPr>
              <a:t>one</a:t>
            </a:r>
            <a:r>
              <a:rPr lang="en-US" sz="2400" u="sng" spc="-15" dirty="0">
                <a:cs typeface="Arial"/>
              </a:rPr>
              <a:t> </a:t>
            </a:r>
            <a:r>
              <a:rPr lang="en-US" sz="2400" u="sng" dirty="0">
                <a:cs typeface="Arial"/>
              </a:rPr>
              <a:t>from</a:t>
            </a:r>
            <a:r>
              <a:rPr lang="en-US" sz="2400" u="sng" spc="-35" dirty="0">
                <a:cs typeface="Arial"/>
              </a:rPr>
              <a:t> </a:t>
            </a:r>
            <a:r>
              <a:rPr lang="en-US" sz="2400" u="sng" dirty="0">
                <a:cs typeface="Arial"/>
              </a:rPr>
              <a:t>many</a:t>
            </a:r>
          </a:p>
          <a:p>
            <a:pPr marL="0" indent="0">
              <a:lnSpc>
                <a:spcPct val="100000"/>
              </a:lnSpc>
              <a:spcBef>
                <a:spcPts val="0"/>
              </a:spcBef>
              <a:spcAft>
                <a:spcPts val="0"/>
              </a:spcAft>
              <a:buNone/>
              <a:tabLst>
                <a:tab pos="354965" algn="l"/>
              </a:tabLst>
            </a:pPr>
            <a:r>
              <a:rPr lang="en-US" sz="2400" spc="-10" dirty="0">
                <a:cs typeface="Arial"/>
              </a:rPr>
              <a:t>A</a:t>
            </a:r>
            <a:r>
              <a:rPr lang="en-US" sz="2400" dirty="0">
                <a:cs typeface="Arial"/>
              </a:rPr>
              <a:t>s soon</a:t>
            </a:r>
            <a:r>
              <a:rPr lang="en-US" sz="2400" spc="-25" dirty="0">
                <a:cs typeface="Arial"/>
              </a:rPr>
              <a:t> </a:t>
            </a:r>
            <a:r>
              <a:rPr lang="en-US" sz="2400" dirty="0">
                <a:cs typeface="Arial"/>
              </a:rPr>
              <a:t>as</a:t>
            </a:r>
            <a:r>
              <a:rPr lang="en-US" sz="2400" spc="-15" dirty="0">
                <a:cs typeface="Arial"/>
              </a:rPr>
              <a:t> </a:t>
            </a:r>
            <a:r>
              <a:rPr lang="en-US" sz="2400" dirty="0">
                <a:cs typeface="Arial"/>
              </a:rPr>
              <a:t>one</a:t>
            </a:r>
            <a:r>
              <a:rPr lang="en-US" sz="2400" spc="-15" dirty="0">
                <a:cs typeface="Arial"/>
              </a:rPr>
              <a:t> </a:t>
            </a:r>
            <a:r>
              <a:rPr lang="en-US" sz="2400" dirty="0">
                <a:cs typeface="Arial"/>
              </a:rPr>
              <a:t>is</a:t>
            </a:r>
            <a:r>
              <a:rPr lang="en-US" sz="2400" spc="-15" dirty="0">
                <a:cs typeface="Arial"/>
              </a:rPr>
              <a:t> </a:t>
            </a:r>
            <a:r>
              <a:rPr lang="en-US" sz="2400" dirty="0">
                <a:cs typeface="Arial"/>
              </a:rPr>
              <a:t>true,</a:t>
            </a:r>
            <a:r>
              <a:rPr lang="en-US" sz="2400" spc="-25" dirty="0">
                <a:cs typeface="Arial"/>
              </a:rPr>
              <a:t> </a:t>
            </a:r>
            <a:r>
              <a:rPr lang="en-US" sz="2400" dirty="0">
                <a:cs typeface="Arial"/>
              </a:rPr>
              <a:t>the</a:t>
            </a:r>
            <a:r>
              <a:rPr lang="en-US" sz="2400" spc="-25" dirty="0">
                <a:cs typeface="Arial"/>
              </a:rPr>
              <a:t> </a:t>
            </a:r>
            <a:r>
              <a:rPr lang="en-US" sz="2400" dirty="0">
                <a:cs typeface="Arial"/>
              </a:rPr>
              <a:t>re</a:t>
            </a:r>
            <a:r>
              <a:rPr lang="en-US" sz="2400" spc="5" dirty="0">
                <a:cs typeface="Arial"/>
              </a:rPr>
              <a:t>s</a:t>
            </a:r>
            <a:r>
              <a:rPr lang="en-US" sz="2400" dirty="0">
                <a:cs typeface="Arial"/>
              </a:rPr>
              <a:t>t</a:t>
            </a:r>
            <a:r>
              <a:rPr lang="en-US" sz="2400" spc="-35" dirty="0">
                <a:cs typeface="Arial"/>
              </a:rPr>
              <a:t> </a:t>
            </a:r>
            <a:r>
              <a:rPr lang="en-US" sz="2400" dirty="0">
                <a:cs typeface="Arial"/>
              </a:rPr>
              <a:t>are</a:t>
            </a:r>
            <a:r>
              <a:rPr lang="en-US" sz="2400" spc="-25" dirty="0">
                <a:cs typeface="Arial"/>
              </a:rPr>
              <a:t> </a:t>
            </a:r>
            <a:r>
              <a:rPr lang="en-US" sz="2400" dirty="0">
                <a:cs typeface="Arial"/>
              </a:rPr>
              <a:t>not</a:t>
            </a:r>
            <a:r>
              <a:rPr lang="en-US" sz="2400" spc="-25" dirty="0">
                <a:cs typeface="Arial"/>
              </a:rPr>
              <a:t> </a:t>
            </a:r>
            <a:r>
              <a:rPr lang="en-US" sz="2400" dirty="0">
                <a:cs typeface="Arial"/>
              </a:rPr>
              <a:t>con</a:t>
            </a:r>
            <a:r>
              <a:rPr lang="en-US" sz="2400" spc="5" dirty="0">
                <a:cs typeface="Arial"/>
              </a:rPr>
              <a:t>s</a:t>
            </a:r>
            <a:r>
              <a:rPr lang="en-US" sz="2400" dirty="0">
                <a:cs typeface="Arial"/>
              </a:rPr>
              <a:t>idered</a:t>
            </a:r>
          </a:p>
          <a:p>
            <a:pPr marL="0" indent="0">
              <a:lnSpc>
                <a:spcPct val="100000"/>
              </a:lnSpc>
              <a:spcBef>
                <a:spcPts val="0"/>
              </a:spcBef>
              <a:spcAft>
                <a:spcPts val="0"/>
              </a:spcAft>
              <a:buNone/>
              <a:tabLst>
                <a:tab pos="354965" algn="l"/>
              </a:tabLst>
            </a:pPr>
            <a:r>
              <a:rPr lang="en-US" sz="2400" dirty="0">
                <a:cs typeface="Arial"/>
              </a:rPr>
              <a:t>Has</a:t>
            </a:r>
            <a:r>
              <a:rPr lang="en-US" sz="2400" spc="-15" dirty="0">
                <a:cs typeface="Arial"/>
              </a:rPr>
              <a:t> </a:t>
            </a:r>
            <a:r>
              <a:rPr lang="en-US" sz="2400" dirty="0">
                <a:cs typeface="Arial"/>
              </a:rPr>
              <a:t>format:</a:t>
            </a:r>
            <a:br>
              <a:rPr lang="en-US" sz="2400" dirty="0">
                <a:cs typeface="Arial"/>
              </a:rPr>
            </a:br>
            <a:endParaRPr lang="en-US" sz="2400" dirty="0">
              <a:cs typeface="Arial"/>
            </a:endParaRP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err="1">
                <a:solidFill>
                  <a:srgbClr val="0432FF"/>
                </a:solidFill>
                <a:latin typeface="Consolas" panose="020B0609020204030204" pitchFamily="49" charset="0"/>
                <a:cs typeface="Consolas" panose="020B0609020204030204" pitchFamily="49" charset="0"/>
              </a:rPr>
              <a:t>elif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err="1">
                <a:solidFill>
                  <a:srgbClr val="0432FF"/>
                </a:solidFill>
                <a:latin typeface="Consolas" panose="020B0609020204030204" pitchFamily="49" charset="0"/>
                <a:cs typeface="Consolas" panose="020B0609020204030204" pitchFamily="49" charset="0"/>
              </a:rPr>
              <a:t>elif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else</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t>
            </a:r>
            <a:r>
              <a:rPr lang="en-US" sz="1800" u="sng" dirty="0">
                <a:solidFill>
                  <a:srgbClr val="339933"/>
                </a:solidFill>
                <a:latin typeface="Consolas" panose="020B0609020204030204" pitchFamily="49" charset="0"/>
                <a:cs typeface="Consolas" panose="020B0609020204030204" pitchFamily="49" charset="0"/>
              </a:rPr>
              <a:t>nothing</a:t>
            </a:r>
            <a:r>
              <a:rPr lang="en-US" sz="1800" dirty="0">
                <a:solidFill>
                  <a:srgbClr val="339933"/>
                </a:solidFill>
                <a:latin typeface="Consolas" panose="020B0609020204030204" pitchFamily="49" charset="0"/>
                <a:cs typeface="Consolas" panose="020B0609020204030204" pitchFamily="49" charset="0"/>
              </a:rPr>
              <a:t> matched above</a:t>
            </a:r>
          </a:p>
          <a:p>
            <a:pPr marL="0" indent="0">
              <a:lnSpc>
                <a:spcPct val="100000"/>
              </a:lnSpc>
              <a:spcBef>
                <a:spcPts val="0"/>
              </a:spcBef>
              <a:buNone/>
            </a:pPr>
            <a:endParaRPr lang="en-US" sz="2400" dirty="0">
              <a:latin typeface="Courier New"/>
              <a:cs typeface="Courier New"/>
            </a:endParaRPr>
          </a:p>
          <a:p>
            <a:pPr marL="0" indent="0">
              <a:lnSpc>
                <a:spcPct val="100000"/>
              </a:lnSpc>
              <a:spcBef>
                <a:spcPts val="0"/>
              </a:spcBef>
              <a:spcAft>
                <a:spcPts val="0"/>
              </a:spcAft>
              <a:buNone/>
            </a:pPr>
            <a:r>
              <a:rPr lang="en-US" sz="1800" b="1" dirty="0">
                <a:solidFill>
                  <a:schemeClr val="tx1"/>
                </a:solidFill>
                <a:latin typeface="Courier New"/>
                <a:cs typeface="Courier New"/>
              </a:rPr>
              <a:t>Note: only one set of statements will ever </a:t>
            </a:r>
            <a:br>
              <a:rPr lang="en-US" sz="1800" b="1" dirty="0">
                <a:solidFill>
                  <a:schemeClr val="tx1"/>
                </a:solidFill>
                <a:latin typeface="Courier New"/>
                <a:cs typeface="Courier New"/>
              </a:rPr>
            </a:br>
            <a:r>
              <a:rPr lang="en-US" sz="1800" b="1" dirty="0">
                <a:solidFill>
                  <a:schemeClr val="tx1"/>
                </a:solidFill>
                <a:latin typeface="Courier New"/>
                <a:cs typeface="Courier New"/>
              </a:rPr>
              <a:t>execute. Trailing else is optional</a:t>
            </a:r>
            <a:br>
              <a:rPr lang="en-US" sz="2400" dirty="0">
                <a:cs typeface="Arial"/>
              </a:rPr>
            </a:br>
            <a:endParaRPr lang="en-US" sz="2400" dirty="0">
              <a:cs typeface="Arial"/>
            </a:endParaRPr>
          </a:p>
          <a:p>
            <a:pPr marL="0" indent="0">
              <a:spcBef>
                <a:spcPts val="0"/>
              </a:spcBef>
              <a:spcAft>
                <a:spcPts val="0"/>
              </a:spcAft>
              <a:buNone/>
            </a:pPr>
            <a:endParaRPr lang="en-US" sz="2400" dirty="0"/>
          </a:p>
        </p:txBody>
      </p:sp>
    </p:spTree>
    <p:extLst>
      <p:ext uri="{BB962C8B-B14F-4D97-AF65-F5344CB8AC3E}">
        <p14:creationId xmlns:p14="http://schemas.microsoft.com/office/powerpoint/2010/main" val="1466040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16" name="Title 15">
            <a:extLst>
              <a:ext uri="{FF2B5EF4-FFF2-40B4-BE49-F238E27FC236}">
                <a16:creationId xmlns:a16="http://schemas.microsoft.com/office/drawing/2014/main" id="{7A4FD32F-8CDD-1F49-AA85-9AD6E8DB45AD}"/>
              </a:ext>
            </a:extLst>
          </p:cNvPr>
          <p:cNvSpPr>
            <a:spLocks noGrp="1"/>
          </p:cNvSpPr>
          <p:nvPr>
            <p:ph type="title"/>
          </p:nvPr>
        </p:nvSpPr>
        <p:spPr>
          <a:xfrm>
            <a:off x="800100" y="331634"/>
            <a:ext cx="7543800" cy="931862"/>
          </a:xfrm>
        </p:spPr>
        <p:txBody>
          <a:bodyPr>
            <a:normAutofit/>
          </a:bodyPr>
          <a:lstStyle/>
          <a:p>
            <a:r>
              <a:rPr lang="en-US" altLang="en-US" sz="3600" b="1" dirty="0"/>
              <a:t>8. Logic of an </a:t>
            </a:r>
            <a:r>
              <a:rPr lang="en-US" altLang="en-US" sz="3600" b="1" i="1" dirty="0"/>
              <a:t>IF-ELSE-IF</a:t>
            </a:r>
            <a:endParaRPr lang="en-US" sz="3600" b="1" dirty="0"/>
          </a:p>
        </p:txBody>
      </p:sp>
      <p:pic>
        <p:nvPicPr>
          <p:cNvPr id="20" name="Picture 19" descr="An image that shows a flow chart based on a condition.  If the condition is true, statement block #1 is executed.  Otherwise, if the second condition is true, the second statement block is executed.  This continues for several statement blocks.  If all conditions are false, the final statement block executes.">
            <a:extLst>
              <a:ext uri="{FF2B5EF4-FFF2-40B4-BE49-F238E27FC236}">
                <a16:creationId xmlns:a16="http://schemas.microsoft.com/office/drawing/2014/main" id="{CCFCCA10-BA0F-144F-93F1-DC98ACAC2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31188"/>
            <a:ext cx="7894910" cy="4888182"/>
          </a:xfrm>
          <a:prstGeom prst="rect">
            <a:avLst/>
          </a:prstGeom>
        </p:spPr>
      </p:pic>
    </p:spTree>
    <p:extLst>
      <p:ext uri="{BB962C8B-B14F-4D97-AF65-F5344CB8AC3E}">
        <p14:creationId xmlns:p14="http://schemas.microsoft.com/office/powerpoint/2010/main" val="144372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9D3F-E2D3-5244-83AC-A206B0D70F8C}"/>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8F235804-D8EF-BD41-AB75-B70DCF883B55}"/>
              </a:ext>
            </a:extLst>
          </p:cNvPr>
          <p:cNvSpPr>
            <a:spLocks noGrp="1"/>
          </p:cNvSpPr>
          <p:nvPr>
            <p:ph idx="1"/>
          </p:nvPr>
        </p:nvSpPr>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  </a:t>
            </a:r>
            <a:br>
              <a:rPr lang="en-US" sz="2400" dirty="0"/>
            </a:br>
            <a:br>
              <a:rPr lang="en-US" sz="2400" dirty="0"/>
            </a:br>
            <a:r>
              <a:rPr lang="en-US" sz="2400" dirty="0"/>
              <a:t>Add: </a:t>
            </a:r>
            <a:r>
              <a:rPr lang="en-US" sz="2400" i="1" dirty="0"/>
              <a:t>two additional messages to recommend an action based on temperature (in the 70’s or in the 80’s), and a trailing else.</a:t>
            </a:r>
            <a:endParaRPr lang="en-US" sz="2800" dirty="0"/>
          </a:p>
          <a:p>
            <a:endParaRPr lang="en-US" sz="2400" dirty="0"/>
          </a:p>
        </p:txBody>
      </p:sp>
    </p:spTree>
    <p:extLst>
      <p:ext uri="{BB962C8B-B14F-4D97-AF65-F5344CB8AC3E}">
        <p14:creationId xmlns:p14="http://schemas.microsoft.com/office/powerpoint/2010/main" val="249181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t>Motivation</a:t>
            </a:r>
          </a:p>
        </p:txBody>
      </p:sp>
      <p:sp>
        <p:nvSpPr>
          <p:cNvPr id="7" name="Content Placeholder 6"/>
          <p:cNvSpPr>
            <a:spLocks noGrp="1"/>
          </p:cNvSpPr>
          <p:nvPr>
            <p:ph idx="1"/>
          </p:nvPr>
        </p:nvSpPr>
        <p:spPr>
          <a:xfrm>
            <a:off x="628650" y="1690688"/>
            <a:ext cx="7886700" cy="4351339"/>
          </a:xfrm>
        </p:spPr>
        <p:txBody>
          <a:bodyPr>
            <a:normAutofit/>
          </a:bodyPr>
          <a:lstStyle/>
          <a:p>
            <a:pPr marL="0" indent="0">
              <a:buNone/>
            </a:pPr>
            <a:r>
              <a:rPr lang="en-US" sz="2800" dirty="0"/>
              <a:t>In the programs we have written thus far, statements are executed one after the other, in the order in which they appear.</a:t>
            </a:r>
          </a:p>
          <a:p>
            <a:pPr marL="0" indent="0">
              <a:buNone/>
            </a:pPr>
            <a:endParaRPr lang="en-US" sz="2800" dirty="0"/>
          </a:p>
          <a:p>
            <a:pPr marL="0" indent="0">
              <a:buNone/>
            </a:pPr>
            <a:r>
              <a:rPr lang="en-US" sz="2800" dirty="0"/>
              <a:t>However, programs often need </a:t>
            </a:r>
            <a:r>
              <a:rPr lang="en-US" sz="2800" u="sng" dirty="0"/>
              <a:t>more than one path</a:t>
            </a:r>
            <a:r>
              <a:rPr lang="en-US" sz="2800" dirty="0"/>
              <a:t> of execution.  Many algorithms require a program to execute some statements only under certain circumstances.  This can be accomplished with decision structures.  </a:t>
            </a:r>
          </a:p>
        </p:txBody>
      </p:sp>
    </p:spTree>
    <p:extLst>
      <p:ext uri="{BB962C8B-B14F-4D97-AF65-F5344CB8AC3E}">
        <p14:creationId xmlns:p14="http://schemas.microsoft.com/office/powerpoint/2010/main" val="388550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5B50-4215-14B8-29BB-3AEF9BCE2B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28A453-2584-E517-ECCE-933A2D79D425}"/>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C1D0B7C2-C5E8-FAA8-18B9-20D819E4D875}"/>
              </a:ext>
            </a:extLst>
          </p:cNvPr>
          <p:cNvSpPr>
            <a:spLocks noGrp="1"/>
          </p:cNvSpPr>
          <p:nvPr>
            <p:ph type="title"/>
          </p:nvPr>
        </p:nvSpPr>
        <p:spPr/>
        <p:txBody>
          <a:bodyPr>
            <a:normAutofit/>
          </a:bodyPr>
          <a:lstStyle/>
          <a:p>
            <a:r>
              <a:rPr lang="en-US" sz="3600" b="1" dirty="0"/>
              <a:t>Python</a:t>
            </a:r>
            <a:r>
              <a:rPr lang="en-US" sz="3600" b="1" i="1" dirty="0"/>
              <a:t> – IF-ELIF-ELSE</a:t>
            </a:r>
            <a:endParaRPr lang="en-US" sz="3600" b="1" dirty="0"/>
          </a:p>
        </p:txBody>
      </p:sp>
      <p:sp>
        <p:nvSpPr>
          <p:cNvPr id="3" name="Content Placeholder 2">
            <a:extLst>
              <a:ext uri="{FF2B5EF4-FFF2-40B4-BE49-F238E27FC236}">
                <a16:creationId xmlns:a16="http://schemas.microsoft.com/office/drawing/2014/main" id="{E8DBB37E-F3C8-875E-028E-E343545F3060}"/>
              </a:ext>
            </a:extLst>
          </p:cNvPr>
          <p:cNvSpPr>
            <a:spLocks noGrp="1"/>
          </p:cNvSpPr>
          <p:nvPr>
            <p:ph idx="1"/>
          </p:nvPr>
        </p:nvSpPr>
        <p:spPr>
          <a:xfrm>
            <a:off x="533400" y="1447800"/>
            <a:ext cx="8035802" cy="4876801"/>
          </a:xfrm>
        </p:spPr>
        <p:txBody>
          <a:bodyPr>
            <a:normAutofit/>
          </a:bodyPr>
          <a:lstStyle/>
          <a:p>
            <a:pPr marL="0" indent="0">
              <a:buNone/>
            </a:pPr>
            <a:r>
              <a:rPr lang="en-US" sz="1600" dirty="0">
                <a:solidFill>
                  <a:srgbClr val="0432FF"/>
                </a:solidFill>
              </a:rPr>
              <a:t>if</a:t>
            </a:r>
            <a:r>
              <a:rPr lang="en-US" sz="1600" dirty="0"/>
              <a:t> __name__ == “__main__”:</a:t>
            </a:r>
          </a:p>
          <a:p>
            <a:pPr marL="0" indent="0">
              <a:buNone/>
            </a:pPr>
            <a:r>
              <a:rPr lang="en-US" sz="1600" dirty="0"/>
              <a:t>    </a:t>
            </a:r>
            <a:r>
              <a:rPr lang="en-US" sz="1600" dirty="0" err="1"/>
              <a:t>celsius</a:t>
            </a:r>
            <a:r>
              <a:rPr lang="en-US" sz="1600" dirty="0"/>
              <a:t> = float(input(</a:t>
            </a:r>
            <a:r>
              <a:rPr lang="en-US" sz="1600" dirty="0">
                <a:solidFill>
                  <a:srgbClr val="C00000"/>
                </a:solidFill>
              </a:rPr>
              <a:t>“Enter Celsius temperature: ”</a:t>
            </a:r>
            <a:r>
              <a:rPr lang="en-US" sz="1600" dirty="0"/>
              <a:t>))</a:t>
            </a:r>
            <a:endParaRPr lang="en-US" sz="1600" dirty="0">
              <a:solidFill>
                <a:srgbClr val="C00000"/>
              </a:solidFill>
            </a:endParaRPr>
          </a:p>
          <a:p>
            <a:pPr marL="0" indent="0">
              <a:lnSpc>
                <a:spcPct val="120000"/>
              </a:lnSpc>
              <a:spcBef>
                <a:spcPts val="600"/>
              </a:spcBef>
              <a:buNone/>
            </a:pPr>
            <a:r>
              <a:rPr lang="en-US" sz="1600" dirty="0"/>
              <a:t>    </a:t>
            </a:r>
            <a:r>
              <a:rPr lang="en-US" sz="1600" dirty="0" err="1"/>
              <a:t>fahrenheit</a:t>
            </a:r>
            <a:r>
              <a:rPr lang="en-US" sz="1600" dirty="0"/>
              <a:t> = 9.0 / 5.0 * </a:t>
            </a:r>
            <a:r>
              <a:rPr lang="en-US" sz="1600" dirty="0" err="1"/>
              <a:t>celsius</a:t>
            </a:r>
            <a:r>
              <a:rPr lang="en-US" sz="1600" dirty="0"/>
              <a:t> + 32 </a:t>
            </a:r>
          </a:p>
          <a:p>
            <a:pPr marL="0" indent="0">
              <a:lnSpc>
                <a:spcPct val="120000"/>
              </a:lnSpc>
              <a:spcBef>
                <a:spcPts val="600"/>
              </a:spcBef>
              <a:buNone/>
            </a:pPr>
            <a:r>
              <a:rPr lang="en-US" sz="1600" dirty="0"/>
              <a:t>    print(</a:t>
            </a:r>
            <a:r>
              <a:rPr lang="en-US" sz="1600" dirty="0" err="1"/>
              <a:t>fahrenheit</a:t>
            </a:r>
            <a:r>
              <a:rPr lang="en-US" sz="1600" dirty="0"/>
              <a:t>)</a:t>
            </a:r>
          </a:p>
          <a:p>
            <a:pPr marL="0" indent="0">
              <a:lnSpc>
                <a:spcPct val="120000"/>
              </a:lnSpc>
              <a:spcBef>
                <a:spcPts val="600"/>
              </a:spcBef>
              <a:buNone/>
            </a:pP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432FF"/>
                </a:solidFill>
                <a:latin typeface="Consolas" panose="020B0609020204030204" pitchFamily="49" charset="0"/>
                <a:cs typeface="Consolas" panose="020B0609020204030204" pitchFamily="49" charset="0"/>
              </a:rPr>
              <a:t>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90: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“heat warning”</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cs typeface="Consolas" panose="020B0609020204030204" pitchFamily="49" charset="0"/>
              </a:rPr>
              <a:t>    </a:t>
            </a:r>
            <a:r>
              <a:rPr lang="en-US" sz="1600" dirty="0" err="1">
                <a:solidFill>
                  <a:srgbClr val="0432FF"/>
                </a:solidFill>
                <a:latin typeface="Consolas" panose="020B0609020204030204" pitchFamily="49" charset="0"/>
                <a:cs typeface="Consolas" panose="020B0609020204030204" pitchFamily="49" charset="0"/>
              </a:rPr>
              <a:t>elif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80: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“it is warm, but there is no extreme heat”</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cs typeface="Consolas" panose="020B0609020204030204" pitchFamily="49" charset="0"/>
              </a:rPr>
              <a:t>    </a:t>
            </a:r>
            <a:r>
              <a:rPr lang="en-US" sz="1600" dirty="0" err="1">
                <a:solidFill>
                  <a:srgbClr val="0432FF"/>
                </a:solidFill>
                <a:latin typeface="Consolas" panose="020B0609020204030204" pitchFamily="49" charset="0"/>
                <a:cs typeface="Consolas" panose="020B0609020204030204" pitchFamily="49" charset="0"/>
              </a:rPr>
              <a:t>elif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70: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“the temperature is pleasant and suggest a picnic”</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rPr>
              <a:t>    else</a:t>
            </a:r>
            <a:r>
              <a:rPr lang="en-US" sz="1600" dirty="0">
                <a:latin typeface="Consolas" panose="020B0609020204030204" pitchFamily="49" charset="0"/>
              </a:rPr>
              <a:t>:</a:t>
            </a:r>
            <a:br>
              <a:rPr lang="en-US" sz="1600" dirty="0">
                <a:solidFill>
                  <a:srgbClr val="C00000"/>
                </a:solidFill>
                <a:latin typeface="Consolas" panose="020B0609020204030204" pitchFamily="49" charset="0"/>
                <a:cs typeface="Consolas" panose="020B0609020204030204" pitchFamily="49" charset="0"/>
              </a:rPr>
            </a:br>
            <a:r>
              <a:rPr lang="en-US" sz="1600" dirty="0">
                <a:solidFill>
                  <a:srgbClr val="C00000"/>
                </a:solidFill>
                <a:latin typeface="Consolas" panose="020B0609020204030204" pitchFamily="49" charset="0"/>
                <a:cs typeface="Consolas" panose="020B0609020204030204" pitchFamily="49" charset="0"/>
              </a:rPr>
              <a:t>        </a:t>
            </a:r>
            <a:r>
              <a:rPr lang="en-US" sz="1600" dirty="0">
                <a:latin typeface="Consolas" panose="020B0609020204030204" pitchFamily="49" charset="0"/>
              </a:rPr>
              <a:t>print(</a:t>
            </a:r>
            <a:r>
              <a:rPr lang="en-US" sz="1600" dirty="0">
                <a:solidFill>
                  <a:srgbClr val="C00000"/>
                </a:solidFill>
                <a:latin typeface="Consolas" panose="020B0609020204030204" pitchFamily="49" charset="0"/>
                <a:cs typeface="Consolas" panose="020B0609020204030204" pitchFamily="49" charset="0"/>
              </a:rPr>
              <a:t>”a suggestion to take a jacket”</a:t>
            </a:r>
            <a:r>
              <a:rPr lang="en-US"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endParaRPr>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p:txBody>
      </p:sp>
      <p:pic>
        <p:nvPicPr>
          <p:cNvPr id="4" name="Graphic 5">
            <a:extLst>
              <a:ext uri="{FF2B5EF4-FFF2-40B4-BE49-F238E27FC236}">
                <a16:creationId xmlns:a16="http://schemas.microsoft.com/office/drawing/2014/main" id="{B0548CE7-C540-408B-84E5-4313A3211A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1905000"/>
            <a:ext cx="1057275" cy="1285875"/>
          </a:xfrm>
          <a:prstGeom prst="rect">
            <a:avLst/>
          </a:prstGeom>
        </p:spPr>
      </p:pic>
    </p:spTree>
    <p:extLst>
      <p:ext uri="{BB962C8B-B14F-4D97-AF65-F5344CB8AC3E}">
        <p14:creationId xmlns:p14="http://schemas.microsoft.com/office/powerpoint/2010/main" val="99605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5B50-4215-14B8-29BB-3AEF9BCE2B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28A453-2584-E517-ECCE-933A2D79D425}"/>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C1D0B7C2-C5E8-FAA8-18B9-20D819E4D875}"/>
              </a:ext>
            </a:extLst>
          </p:cNvPr>
          <p:cNvSpPr>
            <a:spLocks noGrp="1"/>
          </p:cNvSpPr>
          <p:nvPr>
            <p:ph type="title"/>
          </p:nvPr>
        </p:nvSpPr>
        <p:spPr/>
        <p:txBody>
          <a:bodyPr>
            <a:normAutofit/>
          </a:bodyPr>
          <a:lstStyle/>
          <a:p>
            <a:r>
              <a:rPr lang="en-US" sz="3600" b="1" dirty="0"/>
              <a:t>Python</a:t>
            </a:r>
            <a:r>
              <a:rPr lang="en-US" sz="3600" b="1" i="1" dirty="0"/>
              <a:t> – IF-ELIF-ELSE – BAD VERSION</a:t>
            </a:r>
            <a:endParaRPr lang="en-US" sz="3600" b="1" dirty="0"/>
          </a:p>
        </p:txBody>
      </p:sp>
      <p:sp>
        <p:nvSpPr>
          <p:cNvPr id="3" name="Content Placeholder 2">
            <a:extLst>
              <a:ext uri="{FF2B5EF4-FFF2-40B4-BE49-F238E27FC236}">
                <a16:creationId xmlns:a16="http://schemas.microsoft.com/office/drawing/2014/main" id="{E8DBB37E-F3C8-875E-028E-E343545F3060}"/>
              </a:ext>
            </a:extLst>
          </p:cNvPr>
          <p:cNvSpPr>
            <a:spLocks noGrp="1"/>
          </p:cNvSpPr>
          <p:nvPr>
            <p:ph idx="1"/>
          </p:nvPr>
        </p:nvSpPr>
        <p:spPr>
          <a:xfrm>
            <a:off x="533400" y="1447800"/>
            <a:ext cx="8035802" cy="4876801"/>
          </a:xfrm>
        </p:spPr>
        <p:txBody>
          <a:bodyPr>
            <a:normAutofit/>
          </a:bodyPr>
          <a:lstStyle/>
          <a:p>
            <a:pPr marL="0" indent="0">
              <a:buNone/>
            </a:pPr>
            <a:r>
              <a:rPr lang="en-US" sz="1600" dirty="0">
                <a:solidFill>
                  <a:srgbClr val="0432FF"/>
                </a:solidFill>
              </a:rPr>
              <a:t>if</a:t>
            </a:r>
            <a:r>
              <a:rPr lang="en-US" sz="1600" dirty="0"/>
              <a:t> __name__ == “__main__”:</a:t>
            </a:r>
          </a:p>
          <a:p>
            <a:pPr marL="0" indent="0">
              <a:buNone/>
            </a:pPr>
            <a:r>
              <a:rPr lang="en-US" sz="1600" dirty="0"/>
              <a:t>    </a:t>
            </a:r>
            <a:r>
              <a:rPr lang="en-US" sz="1600" dirty="0" err="1"/>
              <a:t>celsius</a:t>
            </a:r>
            <a:r>
              <a:rPr lang="en-US" sz="1600" dirty="0"/>
              <a:t> = float(input(</a:t>
            </a:r>
            <a:r>
              <a:rPr lang="en-US" sz="1600" dirty="0">
                <a:solidFill>
                  <a:srgbClr val="C00000"/>
                </a:solidFill>
              </a:rPr>
              <a:t>“Enter Celsius temperature: ”</a:t>
            </a:r>
            <a:r>
              <a:rPr lang="en-US" sz="1600" dirty="0"/>
              <a:t>))</a:t>
            </a:r>
            <a:endParaRPr lang="en-US" sz="1600" dirty="0">
              <a:solidFill>
                <a:srgbClr val="C00000"/>
              </a:solidFill>
            </a:endParaRPr>
          </a:p>
          <a:p>
            <a:pPr marL="0" indent="0">
              <a:lnSpc>
                <a:spcPct val="120000"/>
              </a:lnSpc>
              <a:spcBef>
                <a:spcPts val="600"/>
              </a:spcBef>
              <a:buNone/>
            </a:pPr>
            <a:r>
              <a:rPr lang="en-US" sz="1600" dirty="0"/>
              <a:t>    </a:t>
            </a:r>
            <a:r>
              <a:rPr lang="en-US" sz="1600" dirty="0" err="1"/>
              <a:t>fahrenheit</a:t>
            </a:r>
            <a:r>
              <a:rPr lang="en-US" sz="1600" dirty="0"/>
              <a:t> = 9.0 / 5.0 * </a:t>
            </a:r>
            <a:r>
              <a:rPr lang="en-US" sz="1600" dirty="0" err="1"/>
              <a:t>celsius</a:t>
            </a:r>
            <a:r>
              <a:rPr lang="en-US" sz="1600" dirty="0"/>
              <a:t> + 32 </a:t>
            </a:r>
          </a:p>
          <a:p>
            <a:pPr marL="0" indent="0">
              <a:lnSpc>
                <a:spcPct val="120000"/>
              </a:lnSpc>
              <a:spcBef>
                <a:spcPts val="600"/>
              </a:spcBef>
              <a:buNone/>
            </a:pPr>
            <a:r>
              <a:rPr lang="en-US" sz="1600" dirty="0"/>
              <a:t>    print(</a:t>
            </a:r>
            <a:r>
              <a:rPr lang="en-US" sz="1600" dirty="0" err="1"/>
              <a:t>fahrenheit</a:t>
            </a:r>
            <a:r>
              <a:rPr lang="en-US" sz="1600" dirty="0"/>
              <a:t>)</a:t>
            </a:r>
          </a:p>
          <a:p>
            <a:pPr marL="0" indent="0">
              <a:lnSpc>
                <a:spcPct val="120000"/>
              </a:lnSpc>
              <a:spcBef>
                <a:spcPts val="600"/>
              </a:spcBef>
              <a:buNone/>
            </a:pPr>
            <a:br>
              <a:rPr lang="en-US" sz="1600" dirty="0">
                <a:cs typeface="Consolas" panose="020B0609020204030204" pitchFamily="49" charset="0"/>
              </a:rPr>
            </a:br>
            <a:r>
              <a:rPr lang="en-US" sz="1600" dirty="0">
                <a:cs typeface="Consolas" panose="020B0609020204030204" pitchFamily="49" charset="0"/>
              </a:rPr>
              <a:t>    </a:t>
            </a:r>
            <a:r>
              <a:rPr lang="en-US" sz="1600" dirty="0">
                <a:solidFill>
                  <a:srgbClr val="0432FF"/>
                </a:solidFill>
                <a:cs typeface="Consolas" panose="020B0609020204030204" pitchFamily="49" charset="0"/>
              </a:rPr>
              <a:t>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70:</a:t>
            </a:r>
            <a:br>
              <a:rPr lang="en-US" sz="1600" dirty="0">
                <a:cs typeface="Consolas" panose="020B0609020204030204" pitchFamily="49" charset="0"/>
              </a:rPr>
            </a:br>
            <a:r>
              <a:rPr lang="en-US" sz="1600" dirty="0">
                <a:cs typeface="Consolas" panose="020B0609020204030204" pitchFamily="49" charset="0"/>
              </a:rPr>
              <a:t>        print(</a:t>
            </a:r>
            <a:r>
              <a:rPr lang="en-US" sz="1600" dirty="0">
                <a:solidFill>
                  <a:srgbClr val="C00000"/>
                </a:solidFill>
                <a:cs typeface="Consolas" panose="020B0609020204030204" pitchFamily="49" charset="0"/>
              </a:rPr>
              <a:t>“the temperature is pleasant and suggest a picnic”</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cs typeface="Consolas" panose="020B0609020204030204" pitchFamily="49" charset="0"/>
              </a:rPr>
              <a:t>    </a:t>
            </a:r>
            <a:r>
              <a:rPr lang="en-US" sz="1600" dirty="0" err="1">
                <a:solidFill>
                  <a:srgbClr val="0432FF"/>
                </a:solidFill>
                <a:cs typeface="Consolas" panose="020B0609020204030204" pitchFamily="49" charset="0"/>
              </a:rPr>
              <a:t>elif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80:</a:t>
            </a:r>
            <a:br>
              <a:rPr lang="en-US" sz="1600" dirty="0">
                <a:cs typeface="Consolas" panose="020B0609020204030204" pitchFamily="49" charset="0"/>
              </a:rPr>
            </a:br>
            <a:r>
              <a:rPr lang="en-US" sz="1600" dirty="0">
                <a:cs typeface="Consolas" panose="020B0609020204030204" pitchFamily="49" charset="0"/>
              </a:rPr>
              <a:t>        print(</a:t>
            </a:r>
            <a:r>
              <a:rPr lang="en-US" sz="1600" dirty="0">
                <a:solidFill>
                  <a:srgbClr val="C00000"/>
                </a:solidFill>
                <a:cs typeface="Consolas" panose="020B0609020204030204" pitchFamily="49" charset="0"/>
              </a:rPr>
              <a:t>“it is warm, but there is no extreme heat”</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cs typeface="Consolas" panose="020B0609020204030204" pitchFamily="49" charset="0"/>
              </a:rPr>
              <a:t>    </a:t>
            </a:r>
            <a:r>
              <a:rPr lang="en-US" sz="1600" dirty="0" err="1">
                <a:solidFill>
                  <a:srgbClr val="0432FF"/>
                </a:solidFill>
                <a:cs typeface="Consolas" panose="020B0609020204030204" pitchFamily="49" charset="0"/>
              </a:rPr>
              <a:t>elif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90:</a:t>
            </a:r>
          </a:p>
          <a:p>
            <a:pPr marL="0" indent="0">
              <a:lnSpc>
                <a:spcPct val="120000"/>
              </a:lnSpc>
              <a:spcBef>
                <a:spcPts val="600"/>
              </a:spcBef>
              <a:buNone/>
            </a:pPr>
            <a:r>
              <a:rPr lang="en-US" sz="1600" dirty="0">
                <a:cs typeface="Consolas" panose="020B0609020204030204" pitchFamily="49" charset="0"/>
              </a:rPr>
              <a:t>        print(</a:t>
            </a:r>
            <a:r>
              <a:rPr lang="en-US" sz="1600" dirty="0">
                <a:solidFill>
                  <a:srgbClr val="C00000"/>
                </a:solidFill>
                <a:cs typeface="Consolas" panose="020B0609020204030204" pitchFamily="49" charset="0"/>
              </a:rPr>
              <a:t>“heat warning”</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rPr>
              <a:t>    else</a:t>
            </a:r>
            <a:r>
              <a:rPr lang="en-US" sz="1600" dirty="0"/>
              <a:t>:</a:t>
            </a:r>
            <a:br>
              <a:rPr lang="en-US" sz="1600" dirty="0">
                <a:solidFill>
                  <a:srgbClr val="C00000"/>
                </a:solidFill>
                <a:cs typeface="Consolas" panose="020B0609020204030204" pitchFamily="49" charset="0"/>
              </a:rPr>
            </a:br>
            <a:r>
              <a:rPr lang="en-US" sz="1600" dirty="0">
                <a:solidFill>
                  <a:srgbClr val="C00000"/>
                </a:solidFill>
                <a:cs typeface="Consolas" panose="020B0609020204030204" pitchFamily="49" charset="0"/>
              </a:rPr>
              <a:t>        </a:t>
            </a:r>
            <a:r>
              <a:rPr lang="en-US" sz="1600" dirty="0"/>
              <a:t>print(</a:t>
            </a:r>
            <a:r>
              <a:rPr lang="en-US" sz="1600" dirty="0">
                <a:solidFill>
                  <a:srgbClr val="C00000"/>
                </a:solidFill>
                <a:cs typeface="Consolas" panose="020B0609020204030204" pitchFamily="49" charset="0"/>
              </a:rPr>
              <a:t>”a suggestion to take a jacket”</a:t>
            </a:r>
            <a:r>
              <a:rPr lang="en-US" sz="1600" dirty="0">
                <a:cs typeface="Consolas" panose="020B0609020204030204" pitchFamily="49" charset="0"/>
              </a:rPr>
              <a:t>)</a:t>
            </a:r>
            <a:endParaRPr lang="en-US" sz="16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p:txBody>
      </p:sp>
      <p:pic>
        <p:nvPicPr>
          <p:cNvPr id="4" name="Graphic 5">
            <a:extLst>
              <a:ext uri="{FF2B5EF4-FFF2-40B4-BE49-F238E27FC236}">
                <a16:creationId xmlns:a16="http://schemas.microsoft.com/office/drawing/2014/main" id="{B0548CE7-C540-408B-84E5-4313A3211A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1905000"/>
            <a:ext cx="1057275" cy="1285875"/>
          </a:xfrm>
          <a:prstGeom prst="rect">
            <a:avLst/>
          </a:prstGeom>
        </p:spPr>
      </p:pic>
    </p:spTree>
    <p:extLst>
      <p:ext uri="{BB962C8B-B14F-4D97-AF65-F5344CB8AC3E}">
        <p14:creationId xmlns:p14="http://schemas.microsoft.com/office/powerpoint/2010/main" val="426109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A2C3-CBD2-A8BA-22B9-7B74F00BD23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8AD5BD1-B3CF-4E86-C72D-37BDCA48F7D8}"/>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EF7DF6D-7A94-B964-F9A0-E6C57270A4AB}"/>
              </a:ext>
            </a:extLst>
          </p:cNvPr>
          <p:cNvSpPr>
            <a:spLocks noGrp="1"/>
          </p:cNvSpPr>
          <p:nvPr>
            <p:ph type="title"/>
          </p:nvPr>
        </p:nvSpPr>
        <p:spPr/>
        <p:txBody>
          <a:bodyPr>
            <a:normAutofit/>
          </a:bodyPr>
          <a:lstStyle/>
          <a:p>
            <a:r>
              <a:rPr lang="en-US" sz="3600" b="1" dirty="0"/>
              <a:t>Nested IF statements</a:t>
            </a:r>
          </a:p>
        </p:txBody>
      </p:sp>
      <p:sp>
        <p:nvSpPr>
          <p:cNvPr id="3" name="Content Placeholder 2">
            <a:extLst>
              <a:ext uri="{FF2B5EF4-FFF2-40B4-BE49-F238E27FC236}">
                <a16:creationId xmlns:a16="http://schemas.microsoft.com/office/drawing/2014/main" id="{FE645C66-7042-1328-2AAD-5B67155FDAF1}"/>
              </a:ext>
            </a:extLst>
          </p:cNvPr>
          <p:cNvSpPr>
            <a:spLocks noGrp="1"/>
          </p:cNvSpPr>
          <p:nvPr>
            <p:ph idx="1"/>
          </p:nvPr>
        </p:nvSpPr>
        <p:spPr>
          <a:xfrm>
            <a:off x="533400" y="1447801"/>
            <a:ext cx="8035802" cy="1219200"/>
          </a:xfrm>
        </p:spPr>
        <p:txBody>
          <a:bodyPr>
            <a:normAutofit/>
          </a:bodyPr>
          <a:lstStyle/>
          <a:p>
            <a:r>
              <a:rPr lang="en-US" sz="1800" dirty="0"/>
              <a:t>An </a:t>
            </a:r>
            <a:r>
              <a:rPr lang="en-US" sz="1800" dirty="0">
                <a:solidFill>
                  <a:srgbClr val="0432FF"/>
                </a:solidFill>
                <a:latin typeface="Consolas" panose="020B0609020204030204" pitchFamily="49" charset="0"/>
              </a:rPr>
              <a:t>if</a:t>
            </a:r>
            <a:r>
              <a:rPr lang="en-US" sz="1800" dirty="0"/>
              <a:t> statement can be put inside of another </a:t>
            </a:r>
            <a:r>
              <a:rPr lang="en-US" sz="1800" dirty="0">
                <a:solidFill>
                  <a:srgbClr val="0432FF"/>
                </a:solidFill>
                <a:latin typeface="Consolas" panose="020B0609020204030204" pitchFamily="49" charset="0"/>
              </a:rPr>
              <a:t>if</a:t>
            </a:r>
            <a:r>
              <a:rPr lang="en-US" sz="1800" dirty="0"/>
              <a:t> statement</a:t>
            </a:r>
          </a:p>
          <a:p>
            <a:r>
              <a:rPr lang="en-US" sz="1800" dirty="0"/>
              <a:t>This is called a “nested if statement”</a:t>
            </a:r>
          </a:p>
          <a:p>
            <a:r>
              <a:rPr lang="en-US" sz="1800" dirty="0"/>
              <a:t>The second </a:t>
            </a:r>
            <a:r>
              <a:rPr lang="en-US" sz="1800" dirty="0">
                <a:solidFill>
                  <a:srgbClr val="0432FF"/>
                </a:solidFill>
                <a:latin typeface="Consolas" panose="020B0609020204030204" pitchFamily="49" charset="0"/>
              </a:rPr>
              <a:t>if</a:t>
            </a:r>
            <a:r>
              <a:rPr lang="en-US" sz="1800" dirty="0"/>
              <a:t> will be evaluated only if the first </a:t>
            </a:r>
            <a:r>
              <a:rPr lang="en-US" sz="1800" dirty="0">
                <a:solidFill>
                  <a:srgbClr val="0432FF"/>
                </a:solidFill>
                <a:latin typeface="Consolas" panose="020B0609020204030204" pitchFamily="49" charset="0"/>
              </a:rPr>
              <a:t>if</a:t>
            </a:r>
            <a:r>
              <a:rPr lang="en-US" sz="1800" dirty="0"/>
              <a:t> evaluates to true</a:t>
            </a:r>
          </a:p>
        </p:txBody>
      </p:sp>
      <p:sp>
        <p:nvSpPr>
          <p:cNvPr id="9" name="Content Placeholder 2">
            <a:extLst>
              <a:ext uri="{FF2B5EF4-FFF2-40B4-BE49-F238E27FC236}">
                <a16:creationId xmlns:a16="http://schemas.microsoft.com/office/drawing/2014/main" id="{75FE98BF-A259-FDB0-C6EB-AEAE27E0326B}"/>
              </a:ext>
            </a:extLst>
          </p:cNvPr>
          <p:cNvSpPr txBox="1">
            <a:spLocks/>
          </p:cNvSpPr>
          <p:nvPr/>
        </p:nvSpPr>
        <p:spPr>
          <a:xfrm>
            <a:off x="521855" y="2519745"/>
            <a:ext cx="8035802" cy="36524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spcAft>
                <a:spcPts val="0"/>
              </a:spcAft>
              <a:buNone/>
            </a:pPr>
            <a:r>
              <a:rPr lang="en-US" sz="1700" dirty="0">
                <a:solidFill>
                  <a:srgbClr val="0432FF"/>
                </a:solidFill>
              </a:rPr>
              <a:t>if</a:t>
            </a:r>
            <a:r>
              <a:rPr lang="en-US" sz="1700" dirty="0"/>
              <a:t> __name__ == “__main__”:</a:t>
            </a:r>
          </a:p>
          <a:p>
            <a:pPr marL="0" indent="0">
              <a:lnSpc>
                <a:spcPct val="120000"/>
              </a:lnSpc>
              <a:spcBef>
                <a:spcPts val="0"/>
              </a:spcBef>
              <a:spcAft>
                <a:spcPts val="0"/>
              </a:spcAft>
              <a:buNone/>
            </a:pPr>
            <a:r>
              <a:rPr lang="en-US" sz="1700" dirty="0">
                <a:cs typeface="Consolas" panose="020B0609020204030204" pitchFamily="49" charset="0"/>
              </a:rPr>
              <a:t>    age = 0,</a:t>
            </a:r>
          </a:p>
          <a:p>
            <a:pPr marL="0" indent="0">
              <a:lnSpc>
                <a:spcPct val="120000"/>
              </a:lnSpc>
              <a:spcBef>
                <a:spcPts val="0"/>
              </a:spcBef>
              <a:spcAft>
                <a:spcPts val="0"/>
              </a:spcAft>
              <a:buNone/>
            </a:pPr>
            <a:r>
              <a:rPr lang="en-US" sz="1700" dirty="0">
                <a:cs typeface="Consolas" panose="020B0609020204030204" pitchFamily="49" charset="0"/>
              </a:rPr>
              <a:t>    country = input(</a:t>
            </a:r>
            <a:r>
              <a:rPr lang="en-US" sz="1700" dirty="0">
                <a:solidFill>
                  <a:srgbClr val="C00000"/>
                </a:solidFill>
                <a:cs typeface="Consolas" panose="020B0609020204030204" pitchFamily="49" charset="0"/>
              </a:rPr>
              <a:t>“Enter your country of residence: ”</a:t>
            </a:r>
            <a:r>
              <a:rPr lang="en-US" sz="1700" dirty="0">
                <a:cs typeface="Consolas" panose="020B0609020204030204" pitchFamily="49" charset="0"/>
              </a:rPr>
              <a:t>)</a:t>
            </a:r>
          </a:p>
          <a:p>
            <a:pPr marL="0" indent="0">
              <a:lnSpc>
                <a:spcPct val="120000"/>
              </a:lnSpc>
              <a:spcBef>
                <a:spcPts val="0"/>
              </a:spcBef>
              <a:spcAft>
                <a:spcPts val="0"/>
              </a:spcAft>
              <a:buNone/>
            </a:pPr>
            <a:br>
              <a:rPr lang="en-US" sz="1700" dirty="0">
                <a:cs typeface="Consolas" panose="020B0609020204030204" pitchFamily="49" charset="0"/>
              </a:rPr>
            </a:br>
            <a:r>
              <a:rPr lang="en-US" sz="1700" dirty="0">
                <a:cs typeface="Consolas" panose="020B0609020204030204" pitchFamily="49" charset="0"/>
              </a:rPr>
              <a:t>    </a:t>
            </a:r>
            <a:r>
              <a:rPr lang="en-US" sz="1700" dirty="0">
                <a:solidFill>
                  <a:srgbClr val="0432FF"/>
                </a:solidFill>
                <a:cs typeface="Consolas" panose="020B0609020204030204" pitchFamily="49" charset="0"/>
              </a:rPr>
              <a:t>if</a:t>
            </a:r>
            <a:r>
              <a:rPr lang="en-US" sz="1700" dirty="0">
                <a:cs typeface="Consolas" panose="020B0609020204030204" pitchFamily="49" charset="0"/>
              </a:rPr>
              <a:t> (country == </a:t>
            </a:r>
            <a:r>
              <a:rPr lang="en-US" sz="1700" dirty="0">
                <a:solidFill>
                  <a:srgbClr val="C00000"/>
                </a:solidFill>
                <a:cs typeface="Consolas" panose="020B0609020204030204" pitchFamily="49" charset="0"/>
              </a:rPr>
              <a:t>“US”</a:t>
            </a:r>
            <a:r>
              <a:rPr lang="en-US" sz="1700" dirty="0">
                <a:cs typeface="Consolas" panose="020B0609020204030204" pitchFamily="49" charset="0"/>
              </a:rPr>
              <a:t>):</a:t>
            </a:r>
            <a:endParaRPr lang="en-US" sz="1700" dirty="0">
              <a:solidFill>
                <a:srgbClr val="0432FF"/>
              </a:solidFill>
              <a:cs typeface="Consolas" panose="020B0609020204030204" pitchFamily="49" charset="0"/>
            </a:endParaRPr>
          </a:p>
          <a:p>
            <a:pPr marL="0" indent="0">
              <a:lnSpc>
                <a:spcPct val="120000"/>
              </a:lnSpc>
              <a:spcBef>
                <a:spcPts val="0"/>
              </a:spcBef>
              <a:spcAft>
                <a:spcPts val="0"/>
              </a:spcAft>
              <a:buNone/>
            </a:pPr>
            <a:r>
              <a:rPr lang="en-US" sz="1700" dirty="0">
                <a:cs typeface="Consolas" panose="020B0609020204030204" pitchFamily="49" charset="0"/>
              </a:rPr>
              <a:t>        age = int(input(</a:t>
            </a:r>
            <a:r>
              <a:rPr lang="en-US" sz="1700" dirty="0">
                <a:solidFill>
                  <a:srgbClr val="C00000"/>
                </a:solidFill>
                <a:cs typeface="Consolas" panose="020B0609020204030204" pitchFamily="49" charset="0"/>
              </a:rPr>
              <a:t>“How old are you? ”</a:t>
            </a:r>
            <a:r>
              <a:rPr lang="en-US" sz="1700" dirty="0">
                <a:cs typeface="Consolas" panose="020B0609020204030204" pitchFamily="49" charset="0"/>
              </a:rPr>
              <a:t>)</a:t>
            </a:r>
          </a:p>
          <a:p>
            <a:pPr marL="0" indent="0">
              <a:lnSpc>
                <a:spcPct val="120000"/>
              </a:lnSpc>
              <a:spcBef>
                <a:spcPts val="0"/>
              </a:spcBef>
              <a:spcAft>
                <a:spcPts val="0"/>
              </a:spcAft>
              <a:buNone/>
            </a:pPr>
            <a:r>
              <a:rPr lang="en-US" sz="1700" dirty="0">
                <a:solidFill>
                  <a:srgbClr val="0432FF"/>
                </a:solidFill>
                <a:cs typeface="Consolas" panose="020B0609020204030204" pitchFamily="49" charset="0"/>
              </a:rPr>
              <a:t>        if</a:t>
            </a:r>
            <a:r>
              <a:rPr lang="en-US" sz="1700" dirty="0">
                <a:cs typeface="Consolas" panose="020B0609020204030204" pitchFamily="49" charset="0"/>
              </a:rPr>
              <a:t> (age &gt;= 21):</a:t>
            </a:r>
            <a:endParaRPr lang="en-US" sz="1700" dirty="0">
              <a:solidFill>
                <a:srgbClr val="0432FF"/>
              </a:solidFill>
              <a:cs typeface="Consolas" panose="020B0609020204030204" pitchFamily="49" charset="0"/>
            </a:endParaRPr>
          </a:p>
          <a:p>
            <a:pPr marL="0" indent="0">
              <a:lnSpc>
                <a:spcPct val="120000"/>
              </a:lnSpc>
              <a:spcBef>
                <a:spcPts val="0"/>
              </a:spcBef>
              <a:spcAft>
                <a:spcPts val="0"/>
              </a:spcAft>
              <a:buNone/>
            </a:pPr>
            <a:r>
              <a:rPr lang="en-US" sz="1700" dirty="0">
                <a:cs typeface="Consolas" panose="020B0609020204030204" pitchFamily="49" charset="0"/>
              </a:rPr>
              <a:t>            print(</a:t>
            </a:r>
            <a:r>
              <a:rPr lang="en-US" sz="1700" dirty="0">
                <a:solidFill>
                  <a:srgbClr val="C00000"/>
                </a:solidFill>
                <a:cs typeface="Consolas" panose="020B0609020204030204" pitchFamily="49" charset="0"/>
              </a:rPr>
              <a:t>“You are allowed to drink”</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#This IF is nested inside the IF above</a:t>
            </a:r>
          </a:p>
          <a:p>
            <a:pPr marL="0" indent="0">
              <a:lnSpc>
                <a:spcPct val="120000"/>
              </a:lnSpc>
              <a:spcBef>
                <a:spcPts val="0"/>
              </a:spcBef>
              <a:buNone/>
            </a:pPr>
            <a:r>
              <a:rPr lang="en-US" sz="1700" dirty="0">
                <a:solidFill>
                  <a:srgbClr val="0432FF"/>
                </a:solidFill>
                <a:cs typeface="Consolas" panose="020B0609020204030204" pitchFamily="49" charset="0"/>
              </a:rPr>
              <a:t>        else</a:t>
            </a:r>
            <a:r>
              <a:rPr lang="en-US" sz="1700" dirty="0">
                <a:cs typeface="Consolas" panose="020B0609020204030204" pitchFamily="49" charset="0"/>
              </a:rPr>
              <a:t> :</a:t>
            </a:r>
            <a:br>
              <a:rPr lang="en-US" sz="1700" dirty="0">
                <a:cs typeface="Consolas" panose="020B0609020204030204" pitchFamily="49" charset="0"/>
              </a:rPr>
            </a:br>
            <a:r>
              <a:rPr lang="en-US" sz="1700" dirty="0">
                <a:cs typeface="Consolas" panose="020B0609020204030204" pitchFamily="49" charset="0"/>
              </a:rPr>
              <a:t>            print(</a:t>
            </a:r>
            <a:r>
              <a:rPr lang="en-US" sz="1700" dirty="0">
                <a:solidFill>
                  <a:srgbClr val="C00000"/>
                </a:solidFill>
                <a:cs typeface="Consolas" panose="020B0609020204030204" pitchFamily="49" charset="0"/>
              </a:rPr>
              <a:t>“You are not allowed to drink”</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#part of the nested IF</a:t>
            </a:r>
          </a:p>
          <a:p>
            <a:pPr marL="0" indent="0">
              <a:lnSpc>
                <a:spcPct val="120000"/>
              </a:lnSpc>
              <a:spcBef>
                <a:spcPts val="0"/>
              </a:spcBef>
              <a:buNone/>
            </a:pPr>
            <a:r>
              <a:rPr lang="en-US" sz="1700" dirty="0">
                <a:solidFill>
                  <a:schemeClr val="accent6">
                    <a:lumMod val="75000"/>
                  </a:schemeClr>
                </a:solidFill>
                <a:cs typeface="Consolas" panose="020B0609020204030204" pitchFamily="49" charset="0"/>
              </a:rPr>
              <a:t>    </a:t>
            </a:r>
            <a:r>
              <a:rPr lang="en-US" sz="1700" dirty="0">
                <a:solidFill>
                  <a:srgbClr val="0432FF"/>
                </a:solidFill>
                <a:cs typeface="Consolas" panose="020B0609020204030204" pitchFamily="49" charset="0"/>
              </a:rPr>
              <a:t>else</a:t>
            </a:r>
            <a:r>
              <a:rPr lang="en-US" sz="1700" dirty="0">
                <a:cs typeface="Consolas" panose="020B0609020204030204" pitchFamily="49" charset="0"/>
              </a:rPr>
              <a:t>:</a:t>
            </a:r>
            <a:br>
              <a:rPr lang="en-US" sz="1700" dirty="0">
                <a:cs typeface="Consolas" panose="020B0609020204030204" pitchFamily="49" charset="0"/>
              </a:rPr>
            </a:br>
            <a:r>
              <a:rPr lang="en-US" sz="1700" dirty="0">
                <a:cs typeface="Consolas" panose="020B0609020204030204" pitchFamily="49" charset="0"/>
              </a:rPr>
              <a:t>        print(</a:t>
            </a:r>
            <a:r>
              <a:rPr lang="en-US" sz="1700" dirty="0">
                <a:solidFill>
                  <a:srgbClr val="C00000"/>
                </a:solidFill>
                <a:cs typeface="Consolas" panose="020B0609020204030204" pitchFamily="49" charset="0"/>
              </a:rPr>
              <a:t>“Drinking laws unknown”</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#part of the IF evaluating the user’s country</a:t>
            </a:r>
          </a:p>
        </p:txBody>
      </p:sp>
      <p:pic>
        <p:nvPicPr>
          <p:cNvPr id="4" name="Graphic 5">
            <a:extLst>
              <a:ext uri="{FF2B5EF4-FFF2-40B4-BE49-F238E27FC236}">
                <a16:creationId xmlns:a16="http://schemas.microsoft.com/office/drawing/2014/main" id="{24D8B557-2A2A-8BB8-BB2D-382B8336E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3325" y="685800"/>
            <a:ext cx="1057275" cy="1285875"/>
          </a:xfrm>
          <a:prstGeom prst="rect">
            <a:avLst/>
          </a:prstGeom>
        </p:spPr>
      </p:pic>
    </p:spTree>
    <p:extLst>
      <p:ext uri="{BB962C8B-B14F-4D97-AF65-F5344CB8AC3E}">
        <p14:creationId xmlns:p14="http://schemas.microsoft.com/office/powerpoint/2010/main" val="140734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The </a:t>
            </a:r>
            <a:r>
              <a:rPr lang="en-US" altLang="en-US" sz="3600" b="1" i="1" dirty="0"/>
              <a:t>match</a:t>
            </a:r>
            <a:r>
              <a:rPr lang="en-US" altLang="en-US" sz="3600" b="1" dirty="0"/>
              <a:t> Statement (Python 3.11+)</a:t>
            </a:r>
          </a:p>
        </p:txBody>
      </p:sp>
      <p:sp>
        <p:nvSpPr>
          <p:cNvPr id="49155" name="Rectangle 3"/>
          <p:cNvSpPr>
            <a:spLocks noGrp="1" noChangeArrowheads="1"/>
          </p:cNvSpPr>
          <p:nvPr>
            <p:ph idx="1"/>
          </p:nvPr>
        </p:nvSpPr>
        <p:spPr>
          <a:noFill/>
        </p:spPr>
        <p:txBody>
          <a:bodyPr lIns="92075" tIns="46038" rIns="92075" bIns="46038">
            <a:normAutofit/>
          </a:bodyPr>
          <a:lstStyle/>
          <a:p>
            <a:pPr eaLnBrk="1" hangingPunct="1">
              <a:spcBef>
                <a:spcPct val="75000"/>
              </a:spcBef>
            </a:pPr>
            <a:r>
              <a:rPr lang="en-US" altLang="en-US" sz="2400" dirty="0">
                <a:solidFill>
                  <a:schemeClr val="tx1"/>
                </a:solidFill>
              </a:rPr>
              <a:t>The </a:t>
            </a:r>
            <a:r>
              <a:rPr lang="en-US" altLang="en-US" sz="2400" i="1" dirty="0">
                <a:solidFill>
                  <a:schemeClr val="tx1"/>
                </a:solidFill>
              </a:rPr>
              <a:t>match statement</a:t>
            </a:r>
            <a:r>
              <a:rPr lang="en-US" altLang="en-US" sz="2400" dirty="0">
                <a:solidFill>
                  <a:schemeClr val="tx1"/>
                </a:solidFill>
              </a:rPr>
              <a:t> provides another way to decide which statement to execute next</a:t>
            </a:r>
          </a:p>
          <a:p>
            <a:pPr eaLnBrk="1" hangingPunct="1">
              <a:spcBef>
                <a:spcPct val="75000"/>
              </a:spcBef>
            </a:pPr>
            <a:r>
              <a:rPr lang="en-US" altLang="en-US" sz="2400" dirty="0">
                <a:solidFill>
                  <a:schemeClr val="tx1"/>
                </a:solidFill>
              </a:rPr>
              <a:t>The </a:t>
            </a:r>
            <a:r>
              <a:rPr lang="en-US" altLang="en-US" sz="2400" i="1" dirty="0">
                <a:solidFill>
                  <a:schemeClr val="tx1"/>
                </a:solidFill>
              </a:rPr>
              <a:t>match</a:t>
            </a:r>
            <a:r>
              <a:rPr lang="en-US" altLang="en-US" sz="2400" dirty="0">
                <a:solidFill>
                  <a:schemeClr val="tx1"/>
                </a:solidFill>
              </a:rPr>
              <a:t> statement uses a </a:t>
            </a:r>
            <a:r>
              <a:rPr lang="en-US" altLang="en-US" sz="2400" u="sng" dirty="0">
                <a:solidFill>
                  <a:schemeClr val="tx1"/>
                </a:solidFill>
              </a:rPr>
              <a:t>variable</a:t>
            </a:r>
            <a:r>
              <a:rPr lang="en-US" altLang="en-US" sz="2400" dirty="0">
                <a:solidFill>
                  <a:schemeClr val="tx1"/>
                </a:solidFill>
              </a:rPr>
              <a:t> and attempts to match the value to one of </a:t>
            </a:r>
            <a:r>
              <a:rPr lang="en-US" altLang="en-US" sz="2400" u="sng" dirty="0">
                <a:solidFill>
                  <a:schemeClr val="tx1"/>
                </a:solidFill>
              </a:rPr>
              <a:t>several possible </a:t>
            </a:r>
            <a:r>
              <a:rPr lang="en-US" altLang="en-US" sz="2400" i="1" u="sng" dirty="0">
                <a:solidFill>
                  <a:schemeClr val="tx1"/>
                </a:solidFill>
              </a:rPr>
              <a:t>cases (cases)</a:t>
            </a:r>
            <a:endParaRPr lang="en-US" altLang="en-US" sz="2400" u="sng" dirty="0">
              <a:solidFill>
                <a:schemeClr val="tx1"/>
              </a:solidFill>
            </a:endParaRPr>
          </a:p>
          <a:p>
            <a:pPr eaLnBrk="1" hangingPunct="1">
              <a:spcBef>
                <a:spcPct val="75000"/>
              </a:spcBef>
            </a:pPr>
            <a:r>
              <a:rPr lang="en-US" altLang="en-US" sz="2400" dirty="0">
                <a:solidFill>
                  <a:schemeClr val="tx1"/>
                </a:solidFill>
              </a:rPr>
              <a:t>Each case contains a value and a list of statements</a:t>
            </a:r>
          </a:p>
          <a:p>
            <a:pPr eaLnBrk="1" hangingPunct="1">
              <a:spcBef>
                <a:spcPct val="75000"/>
              </a:spcBef>
            </a:pPr>
            <a:r>
              <a:rPr lang="en-US" altLang="en-US" sz="2400" dirty="0">
                <a:solidFill>
                  <a:schemeClr val="tx1"/>
                </a:solidFill>
              </a:rPr>
              <a:t>The flow of control transfers to statement associated with the </a:t>
            </a:r>
            <a:r>
              <a:rPr lang="en-US" altLang="en-US" sz="2400" u="sng" dirty="0">
                <a:solidFill>
                  <a:schemeClr val="tx1"/>
                </a:solidFill>
              </a:rPr>
              <a:t>first case value that matches</a:t>
            </a:r>
          </a:p>
          <a:p>
            <a:pPr>
              <a:spcBef>
                <a:spcPct val="75000"/>
              </a:spcBef>
            </a:pPr>
            <a:r>
              <a:rPr lang="en-US" altLang="en-US" sz="2400" dirty="0">
                <a:solidFill>
                  <a:schemeClr val="tx1"/>
                </a:solidFill>
              </a:rPr>
              <a:t>Allow for relational checks (not all languages allow for this)</a:t>
            </a:r>
          </a:p>
          <a:p>
            <a:pPr eaLnBrk="1" hangingPunct="1">
              <a:spcBef>
                <a:spcPct val="75000"/>
              </a:spcBef>
            </a:pPr>
            <a:endParaRPr lang="en-US" altLang="en-US" sz="2400" u="sng" dirty="0">
              <a:solidFill>
                <a:schemeClr val="tx1"/>
              </a:solidFill>
            </a:endParaRPr>
          </a:p>
        </p:txBody>
      </p:sp>
    </p:spTree>
    <p:extLst>
      <p:ext uri="{BB962C8B-B14F-4D97-AF65-F5344CB8AC3E}">
        <p14:creationId xmlns:p14="http://schemas.microsoft.com/office/powerpoint/2010/main" val="3442773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3600" b="1" dirty="0"/>
              <a:t>Structure of a </a:t>
            </a:r>
            <a:r>
              <a:rPr lang="en-US" altLang="en-US" sz="3600" b="1" i="1" dirty="0"/>
              <a:t>match</a:t>
            </a:r>
            <a:endParaRPr lang="en-US" altLang="en-US" sz="3600" b="1" dirty="0"/>
          </a:p>
        </p:txBody>
      </p:sp>
      <p:sp>
        <p:nvSpPr>
          <p:cNvPr id="50179" name="Rectangle 3"/>
          <p:cNvSpPr>
            <a:spLocks noGrp="1" noChangeArrowheads="1"/>
          </p:cNvSpPr>
          <p:nvPr>
            <p:ph idx="1"/>
          </p:nvPr>
        </p:nvSpPr>
        <p:spPr>
          <a:xfrm>
            <a:off x="441324" y="1524000"/>
            <a:ext cx="8702676" cy="4344988"/>
          </a:xfrm>
        </p:spPr>
        <p:txBody>
          <a:bodyPr>
            <a:noAutofit/>
          </a:bodyPr>
          <a:lstStyle/>
          <a:p>
            <a:pPr eaLnBrk="1" hangingPunct="1"/>
            <a:r>
              <a:rPr lang="en-US" altLang="en-US" sz="2000" dirty="0"/>
              <a:t>The general syntax of a </a:t>
            </a:r>
            <a:r>
              <a:rPr lang="en-US" altLang="en-US" sz="2000" dirty="0">
                <a:latin typeface="Courier New" panose="02070309020205020404" pitchFamily="49" charset="0"/>
              </a:rPr>
              <a:t>match</a:t>
            </a:r>
            <a:r>
              <a:rPr lang="en-US" altLang="en-US" sz="2000" dirty="0"/>
              <a:t> statement is:</a:t>
            </a: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match</a:t>
            </a:r>
            <a:r>
              <a:rPr lang="en-US" altLang="en-US" sz="1600" dirty="0">
                <a:latin typeface="Consolas" panose="020B0609020204030204" pitchFamily="49" charset="0"/>
                <a:cs typeface="Consolas" panose="020B0609020204030204" pitchFamily="49" charset="0"/>
              </a:rPr>
              <a:t> (</a:t>
            </a:r>
            <a:r>
              <a:rPr lang="en-US" altLang="en-US" sz="1600" i="1" dirty="0">
                <a:latin typeface="Consolas" panose="020B0609020204030204" pitchFamily="49" charset="0"/>
                <a:cs typeface="Consolas" panose="020B0609020204030204" pitchFamily="49" charset="0"/>
              </a:rPr>
              <a:t>variable):</a:t>
            </a:r>
            <a:endParaRPr lang="en-US" altLang="en-US" sz="1600" i="1" dirty="0">
              <a:solidFill>
                <a:srgbClr val="0432FF"/>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latin typeface="Consolas" panose="020B0609020204030204" pitchFamily="49" charset="0"/>
                <a:cs typeface="Consolas" panose="020B0609020204030204" pitchFamily="49" charset="0"/>
              </a:rPr>
              <a:t> 1:</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latin typeface="Consolas" panose="020B0609020204030204" pitchFamily="49" charset="0"/>
                <a:cs typeface="Consolas" panose="020B0609020204030204" pitchFamily="49" charset="0"/>
              </a:rPr>
              <a:t> 2:</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r>
              <a:rPr lang="en-US" altLang="en-US" sz="1600" i="1" dirty="0">
                <a:solidFill>
                  <a:srgbClr val="008000"/>
                </a:solidFill>
                <a:latin typeface="Consolas" panose="020B0609020204030204" pitchFamily="49" charset="0"/>
                <a:cs typeface="Consolas" panose="020B0609020204030204" pitchFamily="49" charset="0"/>
              </a:rPr>
              <a:t>       </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latin typeface="Consolas" panose="020B0609020204030204" pitchFamily="49" charset="0"/>
                <a:cs typeface="Consolas" panose="020B0609020204030204" pitchFamily="49" charset="0"/>
              </a:rPr>
              <a:t> 3:</a:t>
            </a:r>
            <a:endParaRPr lang="en-US" altLang="en-US" sz="1600" dirty="0">
              <a:solidFill>
                <a:srgbClr val="FFFF99"/>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i="1"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solidFill>
                  <a:srgbClr val="FFFF99"/>
                </a:solidFill>
                <a:latin typeface="Consolas" panose="020B0609020204030204" pitchFamily="49" charset="0"/>
                <a:cs typeface="Consolas" panose="020B0609020204030204" pitchFamily="49" charset="0"/>
              </a:rPr>
              <a:t> </a:t>
            </a:r>
            <a:r>
              <a:rPr lang="en-US" altLang="en-US" sz="1600" dirty="0">
                <a:solidFill>
                  <a:srgbClr val="008000"/>
                </a:solidFill>
                <a:latin typeface="Consolas" panose="020B0609020204030204" pitchFamily="49" charset="0"/>
                <a:cs typeface="Consolas" panose="020B0609020204030204" pitchFamily="49" charset="0"/>
              </a:rPr>
              <a:t>...</a:t>
            </a:r>
            <a:br>
              <a:rPr lang="en-US" altLang="en-US" sz="1600" dirty="0">
                <a:solidFill>
                  <a:srgbClr val="008000"/>
                </a:solidFill>
                <a:latin typeface="Consolas" panose="020B0609020204030204" pitchFamily="49" charset="0"/>
                <a:cs typeface="Consolas" panose="020B0609020204030204" pitchFamily="49" charset="0"/>
              </a:rPr>
            </a:br>
            <a:r>
              <a:rPr lang="en-US" altLang="en-US" sz="1600" dirty="0">
                <a:solidFill>
                  <a:srgbClr val="008000"/>
                </a:solidFill>
                <a:latin typeface="Consolas" panose="020B0609020204030204" pitchFamily="49" charset="0"/>
                <a:cs typeface="Consolas" panose="020B0609020204030204" pitchFamily="49" charset="0"/>
              </a:rPr>
              <a:t>        ...</a:t>
            </a:r>
          </a:p>
          <a:p>
            <a:pPr marL="0" indent="0">
              <a:lnSpc>
                <a:spcPct val="100000"/>
              </a:lnSpc>
              <a:spcBef>
                <a:spcPct val="0"/>
              </a:spcBef>
              <a:spcAft>
                <a:spcPts val="0"/>
              </a:spcAft>
              <a:buClrTx/>
              <a:buFontTx/>
              <a:buNone/>
            </a:pPr>
            <a:r>
              <a:rPr lang="en-US" altLang="en-US" sz="1600" dirty="0">
                <a:solidFill>
                  <a:srgbClr val="0000FF"/>
                </a:solidFill>
                <a:latin typeface="Consolas" panose="020B0609020204030204" pitchFamily="49" charset="0"/>
                <a:cs typeface="Consolas" panose="020B0609020204030204" pitchFamily="49" charset="0"/>
              </a:rPr>
              <a:t>    case _:</a:t>
            </a:r>
            <a:br>
              <a:rPr lang="en-US" altLang="en-US" sz="1600" dirty="0">
                <a:solidFill>
                  <a:srgbClr val="0000FF"/>
                </a:solidFill>
                <a:latin typeface="Consolas" panose="020B0609020204030204" pitchFamily="49" charset="0"/>
                <a:cs typeface="Consolas" panose="020B0609020204030204" pitchFamily="49" charset="0"/>
              </a:rPr>
            </a:b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071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altLang="en-US" dirty="0"/>
              <a:t>Logic of </a:t>
            </a:r>
            <a:r>
              <a:rPr lang="en-US" altLang="en-US" i="1" dirty="0"/>
              <a:t>match</a:t>
            </a:r>
            <a:r>
              <a:rPr lang="en-US" altLang="en-US" dirty="0"/>
              <a:t> statement</a:t>
            </a:r>
          </a:p>
        </p:txBody>
      </p:sp>
      <p:pic>
        <p:nvPicPr>
          <p:cNvPr id="7" name="Picture 6" descr="An image that shows a flow chart based on a switch condition.  The expression can match one of the cases, which will execute its statement block">
            <a:extLst>
              <a:ext uri="{FF2B5EF4-FFF2-40B4-BE49-F238E27FC236}">
                <a16:creationId xmlns:a16="http://schemas.microsoft.com/office/drawing/2014/main" id="{84C80A87-772F-354F-B312-B05FA082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8986"/>
            <a:ext cx="4953000" cy="4572732"/>
          </a:xfrm>
          <a:prstGeom prst="rect">
            <a:avLst/>
          </a:prstGeom>
        </p:spPr>
      </p:pic>
    </p:spTree>
    <p:extLst>
      <p:ext uri="{BB962C8B-B14F-4D97-AF65-F5344CB8AC3E}">
        <p14:creationId xmlns:p14="http://schemas.microsoft.com/office/powerpoint/2010/main" val="115057961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sz="3600" b="1" dirty="0"/>
              <a:t>Default Case</a:t>
            </a:r>
          </a:p>
        </p:txBody>
      </p:sp>
      <p:sp>
        <p:nvSpPr>
          <p:cNvPr id="70659" name="Rectangle 3"/>
          <p:cNvSpPr>
            <a:spLocks noGrp="1" noChangeArrowheads="1"/>
          </p:cNvSpPr>
          <p:nvPr>
            <p:ph idx="1"/>
          </p:nvPr>
        </p:nvSpPr>
        <p:spPr/>
        <p:txBody>
          <a:bodyPr>
            <a:normAutofit/>
          </a:bodyPr>
          <a:lstStyle/>
          <a:p>
            <a:pPr eaLnBrk="1" hangingPunct="1">
              <a:spcBef>
                <a:spcPct val="75000"/>
              </a:spcBef>
            </a:pPr>
            <a:r>
              <a:rPr lang="en-US" altLang="en-US" sz="2400" dirty="0">
                <a:solidFill>
                  <a:schemeClr val="tx1"/>
                </a:solidFill>
              </a:rPr>
              <a:t>A </a:t>
            </a:r>
            <a:r>
              <a:rPr lang="en-US" altLang="en-US" sz="2400" dirty="0">
                <a:solidFill>
                  <a:srgbClr val="0432FF"/>
                </a:solidFill>
                <a:latin typeface="Consolas" panose="020B0609020204030204" pitchFamily="49" charset="0"/>
                <a:cs typeface="Consolas" panose="020B0609020204030204" pitchFamily="49" charset="0"/>
              </a:rPr>
              <a:t>match</a:t>
            </a:r>
            <a:r>
              <a:rPr lang="en-US" altLang="en-US" sz="2400" dirty="0">
                <a:solidFill>
                  <a:schemeClr val="tx1"/>
                </a:solidFill>
              </a:rPr>
              <a:t> statement can have an optional </a:t>
            </a:r>
            <a:r>
              <a:rPr lang="en-US" altLang="en-US" sz="2400" i="1" dirty="0">
                <a:solidFill>
                  <a:schemeClr val="tx1"/>
                </a:solidFill>
              </a:rPr>
              <a:t>default case</a:t>
            </a:r>
            <a:endParaRPr lang="en-US" altLang="en-US" sz="2400" dirty="0">
              <a:solidFill>
                <a:schemeClr val="tx1"/>
              </a:solidFill>
            </a:endParaRPr>
          </a:p>
          <a:p>
            <a:pPr eaLnBrk="1" hangingPunct="1">
              <a:spcBef>
                <a:spcPct val="75000"/>
              </a:spcBef>
            </a:pPr>
            <a:r>
              <a:rPr lang="en-US" altLang="en-US" sz="2400" dirty="0">
                <a:solidFill>
                  <a:schemeClr val="tx1"/>
                </a:solidFill>
              </a:rPr>
              <a:t>The default case uses an underscore (_)</a:t>
            </a:r>
            <a:endParaRPr lang="en-US" altLang="en-US" sz="2400" dirty="0">
              <a:solidFill>
                <a:srgbClr val="0432FF"/>
              </a:solidFill>
              <a:latin typeface="Consolas" panose="020B0609020204030204" pitchFamily="49" charset="0"/>
              <a:cs typeface="Consolas" panose="020B0609020204030204" pitchFamily="49" charset="0"/>
            </a:endParaRPr>
          </a:p>
          <a:p>
            <a:pPr eaLnBrk="1" hangingPunct="1">
              <a:spcBef>
                <a:spcPct val="75000"/>
              </a:spcBef>
            </a:pPr>
            <a:r>
              <a:rPr lang="en-US" altLang="en-US" sz="2400" dirty="0">
                <a:solidFill>
                  <a:schemeClr val="tx1"/>
                </a:solidFill>
              </a:rPr>
              <a:t>If the default case is present, control will transfer to the default case if no other case value matches</a:t>
            </a:r>
          </a:p>
          <a:p>
            <a:pPr eaLnBrk="1" hangingPunct="1">
              <a:spcBef>
                <a:spcPct val="75000"/>
              </a:spcBef>
            </a:pPr>
            <a:r>
              <a:rPr lang="en-US" altLang="en-US" sz="2400" dirty="0">
                <a:solidFill>
                  <a:schemeClr val="tx1"/>
                </a:solidFill>
              </a:rPr>
              <a:t>If there is no default case, and no other value matches, control falls through to the statement after the switch statement</a:t>
            </a:r>
          </a:p>
        </p:txBody>
      </p:sp>
    </p:spTree>
    <p:extLst>
      <p:ext uri="{BB962C8B-B14F-4D97-AF65-F5344CB8AC3E}">
        <p14:creationId xmlns:p14="http://schemas.microsoft.com/office/powerpoint/2010/main" val="320976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0C8B-0D95-514A-8ABD-9D858118ABDE}"/>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6FBBFEB1-0E5F-9249-8F4C-98D9F1598CE7}"/>
              </a:ext>
            </a:extLst>
          </p:cNvPr>
          <p:cNvSpPr>
            <a:spLocks noGrp="1"/>
          </p:cNvSpPr>
          <p:nvPr>
            <p:ph idx="1"/>
          </p:nvPr>
        </p:nvSpPr>
        <p:spPr>
          <a:xfrm>
            <a:off x="628650" y="1143001"/>
            <a:ext cx="7886700" cy="5033964"/>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a:t>
            </a:r>
            <a:br>
              <a:rPr lang="en-US" sz="2400" dirty="0"/>
            </a:br>
            <a:br>
              <a:rPr lang="en-US" sz="2400" dirty="0"/>
            </a:br>
            <a:r>
              <a:rPr lang="en-US" sz="2400" dirty="0"/>
              <a:t>Add: </a:t>
            </a:r>
            <a:r>
              <a:rPr lang="en-US" sz="2400" i="1" dirty="0"/>
              <a:t>Using the Fahrenheit temperature and division, determine the conditions outside (i.e., in the 100’s, 90’s, etc.).  Use a switch statement to recommend user action based on the result.  If it is in the 60’s or below, suggest the user take a jacket.</a:t>
            </a:r>
            <a:endParaRPr lang="en-US" sz="2400" dirty="0"/>
          </a:p>
        </p:txBody>
      </p:sp>
    </p:spTree>
    <p:extLst>
      <p:ext uri="{BB962C8B-B14F-4D97-AF65-F5344CB8AC3E}">
        <p14:creationId xmlns:p14="http://schemas.microsoft.com/office/powerpoint/2010/main" val="217985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D980A-302A-67B4-ABCD-FE0ADEE24F1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22B181F-A475-26DB-32EF-82AA1F54C177}"/>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E80D1EB-DF47-D6F6-7CB4-B5F7F8E26367}"/>
              </a:ext>
            </a:extLst>
          </p:cNvPr>
          <p:cNvSpPr>
            <a:spLocks noGrp="1"/>
          </p:cNvSpPr>
          <p:nvPr>
            <p:ph type="title"/>
          </p:nvPr>
        </p:nvSpPr>
        <p:spPr/>
        <p:txBody>
          <a:bodyPr>
            <a:normAutofit/>
          </a:bodyPr>
          <a:lstStyle/>
          <a:p>
            <a:r>
              <a:rPr lang="en-US" sz="3600" b="1" dirty="0"/>
              <a:t>Python</a:t>
            </a:r>
            <a:r>
              <a:rPr lang="en-US" sz="3600" b="1" i="1" dirty="0"/>
              <a:t> – match </a:t>
            </a:r>
            <a:r>
              <a:rPr lang="en-US" sz="3600" b="1" dirty="0"/>
              <a:t>Statement</a:t>
            </a:r>
          </a:p>
        </p:txBody>
      </p:sp>
      <p:sp>
        <p:nvSpPr>
          <p:cNvPr id="3" name="Content Placeholder 2">
            <a:extLst>
              <a:ext uri="{FF2B5EF4-FFF2-40B4-BE49-F238E27FC236}">
                <a16:creationId xmlns:a16="http://schemas.microsoft.com/office/drawing/2014/main" id="{DCA11238-68DD-497C-B28F-7DB8015F1C6C}"/>
              </a:ext>
            </a:extLst>
          </p:cNvPr>
          <p:cNvSpPr>
            <a:spLocks noGrp="1"/>
          </p:cNvSpPr>
          <p:nvPr>
            <p:ph idx="1"/>
          </p:nvPr>
        </p:nvSpPr>
        <p:spPr>
          <a:xfrm>
            <a:off x="424199" y="1675448"/>
            <a:ext cx="8534400" cy="4022725"/>
          </a:xfrm>
        </p:spPr>
        <p:txBody>
          <a:bodyPr>
            <a:normAutofit fontScale="77500" lnSpcReduction="20000"/>
          </a:bodyPr>
          <a:lstStyle/>
          <a:p>
            <a:pPr marL="0" indent="0">
              <a:buNone/>
            </a:pPr>
            <a:r>
              <a:rPr lang="en-US" dirty="0">
                <a:solidFill>
                  <a:srgbClr val="339933"/>
                </a:solidFill>
                <a:latin typeface="Consolas" panose="020B0609020204030204" pitchFamily="49" charset="0"/>
                <a:cs typeface="Consolas" panose="020B0609020204030204" pitchFamily="49" charset="0"/>
              </a:rPr>
              <a:t># Read user input like before</a:t>
            </a:r>
            <a:br>
              <a:rPr lang="en-US" dirty="0">
                <a:latin typeface="Consolas" panose="020B0609020204030204" pitchFamily="49" charset="0"/>
                <a:cs typeface="Consolas" panose="020B0609020204030204" pitchFamily="49" charset="0"/>
              </a:rPr>
            </a:b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conditions = int(</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 10)</a:t>
            </a:r>
          </a:p>
          <a:p>
            <a:pPr marL="0" indent="0">
              <a:buNone/>
              <a:tabLst>
                <a:tab pos="1030288" algn="r"/>
              </a:tabLst>
            </a:pPr>
            <a:r>
              <a:rPr lang="en-US" dirty="0">
                <a:latin typeface="Consolas" panose="020B0609020204030204" pitchFamily="49" charset="0"/>
                <a:cs typeface="Consolas" panose="020B0609020204030204" pitchFamily="49" charset="0"/>
              </a:rPr>
              <a:t>print(</a:t>
            </a:r>
            <a:r>
              <a:rPr lang="en-US" dirty="0">
                <a:solidFill>
                  <a:srgbClr val="C00000"/>
                </a:solidFill>
                <a:latin typeface="Consolas" panose="020B0609020204030204" pitchFamily="49" charset="0"/>
              </a:rPr>
              <a:t>"It is in the " </a:t>
            </a:r>
            <a:r>
              <a:rPr lang="en-US" dirty="0">
                <a:latin typeface="Consolas" panose="020B0609020204030204" pitchFamily="49" charset="0"/>
              </a:rPr>
              <a:t>+ str(conditions) + </a:t>
            </a:r>
            <a:r>
              <a:rPr lang="en-US" dirty="0">
                <a:solidFill>
                  <a:srgbClr val="C00000"/>
                </a:solidFill>
                <a:latin typeface="Consolas" panose="020B0609020204030204" pitchFamily="49" charset="0"/>
              </a:rPr>
              <a:t>"0's."</a:t>
            </a:r>
            <a:r>
              <a:rPr lang="en-US" dirty="0">
                <a:latin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match</a:t>
            </a:r>
            <a:r>
              <a:rPr lang="en-US" dirty="0">
                <a:latin typeface="Consolas" panose="020B0609020204030204" pitchFamily="49" charset="0"/>
                <a:cs typeface="Consolas" panose="020B0609020204030204" pitchFamily="49" charset="0"/>
              </a:rPr>
              <a:t> conditions:</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10:</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“stay inside”</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9:</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“be careful due to heat”</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8:</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“it is hot, but not extreme”</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7:</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“pack a picnic”</a:t>
            </a:r>
            <a:r>
              <a:rPr lang="en-US" dirty="0">
                <a:latin typeface="Consolas" panose="020B0609020204030204" pitchFamily="49" charset="0"/>
                <a:cs typeface="Consolas" panose="020B0609020204030204" pitchFamily="49" charset="0"/>
              </a:rPr>
              <a:t> )</a:t>
            </a:r>
            <a:br>
              <a:rPr lang="en-US" dirty="0">
                <a:solidFill>
                  <a:srgbClr val="C00000"/>
                </a:solidFill>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_:</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“take a jacket”</a:t>
            </a:r>
            <a:r>
              <a:rPr lang="en-US" dirty="0">
                <a:latin typeface="Consolas" panose="020B0609020204030204" pitchFamily="49" charset="0"/>
                <a:cs typeface="Consolas" panose="020B0609020204030204" pitchFamily="49" charset="0"/>
              </a:rPr>
              <a:t> )</a:t>
            </a:r>
            <a:endParaRPr lang="en-US" dirty="0">
              <a:solidFill>
                <a:srgbClr val="0432FF"/>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0F24E2D4-31DC-FE86-BC75-8A2AFD9BC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400" y="4800600"/>
            <a:ext cx="1057275" cy="1285875"/>
          </a:xfrm>
          <a:prstGeom prst="rect">
            <a:avLst/>
          </a:prstGeom>
        </p:spPr>
      </p:pic>
    </p:spTree>
    <p:extLst>
      <p:ext uri="{BB962C8B-B14F-4D97-AF65-F5344CB8AC3E}">
        <p14:creationId xmlns:p14="http://schemas.microsoft.com/office/powerpoint/2010/main" val="3977732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7AA24-90A7-82C4-CBCE-A6CD721B54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4B30D43-98DB-8A20-C66F-A2884DFE1F92}"/>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3E177CBC-415C-EAA7-7198-D14886A0360C}"/>
              </a:ext>
            </a:extLst>
          </p:cNvPr>
          <p:cNvSpPr>
            <a:spLocks noGrp="1"/>
          </p:cNvSpPr>
          <p:nvPr>
            <p:ph type="title"/>
          </p:nvPr>
        </p:nvSpPr>
        <p:spPr/>
        <p:txBody>
          <a:bodyPr>
            <a:normAutofit/>
          </a:bodyPr>
          <a:lstStyle/>
          <a:p>
            <a:r>
              <a:rPr lang="en-US" sz="3600" b="1" dirty="0"/>
              <a:t>Python</a:t>
            </a:r>
            <a:r>
              <a:rPr lang="en-US" sz="3600" b="1" i="1" dirty="0"/>
              <a:t> – match </a:t>
            </a:r>
            <a:r>
              <a:rPr lang="en-US" sz="3600" b="1" dirty="0"/>
              <a:t>with relational check</a:t>
            </a:r>
          </a:p>
        </p:txBody>
      </p:sp>
      <p:sp>
        <p:nvSpPr>
          <p:cNvPr id="3" name="Content Placeholder 2">
            <a:extLst>
              <a:ext uri="{FF2B5EF4-FFF2-40B4-BE49-F238E27FC236}">
                <a16:creationId xmlns:a16="http://schemas.microsoft.com/office/drawing/2014/main" id="{3B1F5B9D-77B3-835F-7433-21A61EE68210}"/>
              </a:ext>
            </a:extLst>
          </p:cNvPr>
          <p:cNvSpPr>
            <a:spLocks noGrp="1"/>
          </p:cNvSpPr>
          <p:nvPr>
            <p:ph idx="1"/>
          </p:nvPr>
        </p:nvSpPr>
        <p:spPr>
          <a:xfrm>
            <a:off x="424199" y="1675448"/>
            <a:ext cx="8534400" cy="4022725"/>
          </a:xfrm>
        </p:spPr>
        <p:txBody>
          <a:bodyPr>
            <a:normAutofit fontScale="85000" lnSpcReduction="20000"/>
          </a:bodyPr>
          <a:lstStyle/>
          <a:p>
            <a:pPr marL="0" indent="0">
              <a:buNone/>
            </a:pPr>
            <a:r>
              <a:rPr lang="en-US" dirty="0">
                <a:solidFill>
                  <a:srgbClr val="339933"/>
                </a:solidFill>
                <a:latin typeface="Consolas" panose="020B0609020204030204" pitchFamily="49" charset="0"/>
                <a:cs typeface="Consolas" panose="020B0609020204030204" pitchFamily="49" charset="0"/>
              </a:rPr>
              <a:t># Read user input like before</a:t>
            </a:r>
            <a:br>
              <a:rPr lang="en-US" dirty="0">
                <a:latin typeface="Consolas" panose="020B0609020204030204" pitchFamily="49" charset="0"/>
                <a:cs typeface="Consolas" panose="020B0609020204030204" pitchFamily="49" charset="0"/>
              </a:rPr>
            </a:br>
            <a:endParaRPr lang="en-US" dirty="0">
              <a:latin typeface="Consolas" panose="020B0609020204030204" pitchFamily="49" charset="0"/>
              <a:cs typeface="Consolas" panose="020B0609020204030204" pitchFamily="49" charset="0"/>
            </a:endParaRP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match </a:t>
            </a:r>
            <a:r>
              <a:rPr lang="en-US" sz="2000" dirty="0" err="1">
                <a:latin typeface="Consolas" panose="020B0609020204030204" pitchFamily="49" charset="0"/>
              </a:rPr>
              <a:t>fahrenheit</a:t>
            </a:r>
            <a:r>
              <a:rPr lang="en-US" sz="2000" dirty="0">
                <a:latin typeface="Consolas" panose="020B0609020204030204" pitchFamily="49" charset="0"/>
              </a:rPr>
              <a:t>:</a:t>
            </a:r>
          </a:p>
          <a:p>
            <a:pPr marL="0" indent="0">
              <a:buNone/>
              <a:tabLst>
                <a:tab pos="1030288" algn="r"/>
              </a:tabLst>
            </a:pPr>
            <a:r>
              <a:rPr lang="en-US" sz="2000" dirty="0">
                <a:latin typeface="Consolas" panose="020B0609020204030204" pitchFamily="49" charset="0"/>
              </a:rPr>
              <a:t>    </a:t>
            </a:r>
            <a:r>
              <a:rPr lang="en-US" dirty="0">
                <a:solidFill>
                  <a:srgbClr val="0432FF"/>
                </a:solidFill>
                <a:latin typeface="Consolas" panose="020B0609020204030204" pitchFamily="49" charset="0"/>
              </a:rPr>
              <a:t>case</a:t>
            </a:r>
            <a:r>
              <a:rPr lang="en-US" sz="2000" dirty="0">
                <a:latin typeface="Consolas" panose="020B0609020204030204" pitchFamily="49" charset="0"/>
              </a:rPr>
              <a:t> </a:t>
            </a:r>
            <a:r>
              <a:rPr lang="en-US" sz="2000" dirty="0" err="1">
                <a:latin typeface="Consolas" panose="020B0609020204030204" pitchFamily="49" charset="0"/>
              </a:rPr>
              <a:t>fahrenheit</a:t>
            </a:r>
            <a:r>
              <a:rPr lang="en-US" sz="2000" dirty="0">
                <a:latin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if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100: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rPr>
              <a:t>(</a:t>
            </a:r>
            <a:r>
              <a:rPr lang="en-US" dirty="0">
                <a:solidFill>
                  <a:srgbClr val="C00000"/>
                </a:solidFill>
                <a:latin typeface="Consolas" panose="020B0609020204030204" pitchFamily="49" charset="0"/>
              </a:rPr>
              <a:t>”stay inside”</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90: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”be careful due to heat”</a:t>
            </a:r>
            <a:r>
              <a:rPr lang="en-US" dirty="0">
                <a:latin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solidFill>
                  <a:srgbClr val="0432FF"/>
                </a:solidFill>
                <a:latin typeface="Consolas" panose="020B0609020204030204" pitchFamily="49" charset="0"/>
                <a:cs typeface="Consolas" panose="020B0609020204030204" pitchFamily="49" charset="0"/>
              </a:rPr>
              <a:t> if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80: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”it is hot, but not extreme”</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70: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”pack a picnic”</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a:t>
            </a:r>
            <a:r>
              <a:rPr lang="en-US" dirty="0">
                <a:latin typeface="Consolas" panose="020B0609020204030204" pitchFamily="49" charset="0"/>
                <a:cs typeface="Consolas" panose="020B0609020204030204" pitchFamily="49" charset="0"/>
              </a:rPr>
              <a:t> _:</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rPr>
              <a:t>(</a:t>
            </a:r>
            <a:r>
              <a:rPr lang="en-US" dirty="0">
                <a:solidFill>
                  <a:srgbClr val="C00000"/>
                </a:solidFill>
                <a:latin typeface="Consolas" panose="020B0609020204030204" pitchFamily="49" charset="0"/>
              </a:rPr>
              <a:t>"take a jacket"</a:t>
            </a:r>
            <a:r>
              <a:rPr lang="en-US" dirty="0">
                <a:latin typeface="Consolas" panose="020B0609020204030204" pitchFamily="49" charset="0"/>
              </a:rPr>
              <a:t>)</a:t>
            </a:r>
          </a:p>
        </p:txBody>
      </p:sp>
      <p:pic>
        <p:nvPicPr>
          <p:cNvPr id="4" name="Graphic 5">
            <a:extLst>
              <a:ext uri="{FF2B5EF4-FFF2-40B4-BE49-F238E27FC236}">
                <a16:creationId xmlns:a16="http://schemas.microsoft.com/office/drawing/2014/main" id="{D8823B94-C5A4-B32C-06F5-45B10393FE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400" y="4800600"/>
            <a:ext cx="1057275" cy="1285875"/>
          </a:xfrm>
          <a:prstGeom prst="rect">
            <a:avLst/>
          </a:prstGeom>
        </p:spPr>
      </p:pic>
    </p:spTree>
    <p:extLst>
      <p:ext uri="{BB962C8B-B14F-4D97-AF65-F5344CB8AC3E}">
        <p14:creationId xmlns:p14="http://schemas.microsoft.com/office/powerpoint/2010/main" val="77130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3600" b="1" dirty="0"/>
              <a:t>Flow of Control</a:t>
            </a:r>
          </a:p>
        </p:txBody>
      </p:sp>
      <p:sp>
        <p:nvSpPr>
          <p:cNvPr id="9219" name="Rectangle 3"/>
          <p:cNvSpPr>
            <a:spLocks noGrp="1" noChangeArrowheads="1"/>
          </p:cNvSpPr>
          <p:nvPr>
            <p:ph idx="1"/>
          </p:nvPr>
        </p:nvSpPr>
        <p:spPr/>
        <p:txBody>
          <a:bodyPr>
            <a:normAutofit/>
          </a:bodyPr>
          <a:lstStyle/>
          <a:p>
            <a:pPr marL="0" indent="0" eaLnBrk="1" hangingPunct="1">
              <a:spcBef>
                <a:spcPct val="50000"/>
              </a:spcBef>
              <a:buNone/>
            </a:pPr>
            <a:r>
              <a:rPr lang="en-US" altLang="en-US" sz="2400" dirty="0">
                <a:solidFill>
                  <a:schemeClr val="tx1"/>
                </a:solidFill>
              </a:rPr>
              <a:t>The order of statement execution is called the </a:t>
            </a:r>
            <a:r>
              <a:rPr lang="en-US" altLang="en-US" sz="2400" i="1" u="sng" dirty="0">
                <a:solidFill>
                  <a:schemeClr val="tx1"/>
                </a:solidFill>
              </a:rPr>
              <a:t>flow of control</a:t>
            </a:r>
          </a:p>
          <a:p>
            <a:pPr marL="0" indent="0" eaLnBrk="1" hangingPunct="1">
              <a:spcBef>
                <a:spcPct val="50000"/>
              </a:spcBef>
              <a:buNone/>
            </a:pPr>
            <a:r>
              <a:rPr lang="en-US" altLang="en-US" sz="2400" dirty="0">
                <a:solidFill>
                  <a:schemeClr val="tx1"/>
                </a:solidFill>
              </a:rPr>
              <a:t>By default, execution is </a:t>
            </a:r>
            <a:r>
              <a:rPr lang="en-US" altLang="en-US" sz="2400" u="sng" dirty="0">
                <a:solidFill>
                  <a:schemeClr val="tx1"/>
                </a:solidFill>
              </a:rPr>
              <a:t>linear</a:t>
            </a:r>
            <a:r>
              <a:rPr lang="en-US" altLang="en-US" sz="2400" dirty="0">
                <a:solidFill>
                  <a:schemeClr val="tx1"/>
                </a:solidFill>
              </a:rPr>
              <a:t>: one statement after another</a:t>
            </a:r>
          </a:p>
          <a:p>
            <a:pPr marL="0" indent="0" eaLnBrk="1" hangingPunct="1">
              <a:spcBef>
                <a:spcPct val="70000"/>
              </a:spcBef>
              <a:buNone/>
            </a:pPr>
            <a:r>
              <a:rPr lang="en-US" altLang="en-US" sz="2400" dirty="0">
                <a:solidFill>
                  <a:schemeClr val="tx1"/>
                </a:solidFill>
              </a:rPr>
              <a:t>However, we can:</a:t>
            </a:r>
          </a:p>
          <a:p>
            <a:pPr lvl="1">
              <a:spcBef>
                <a:spcPct val="50000"/>
              </a:spcBef>
            </a:pPr>
            <a:r>
              <a:rPr lang="en-US" altLang="en-US" sz="2000" u="sng" dirty="0">
                <a:solidFill>
                  <a:schemeClr val="tx1"/>
                </a:solidFill>
              </a:rPr>
              <a:t>decide</a:t>
            </a:r>
            <a:r>
              <a:rPr lang="en-US" altLang="en-US" sz="2000" dirty="0">
                <a:solidFill>
                  <a:schemeClr val="tx1"/>
                </a:solidFill>
              </a:rPr>
              <a:t> whether or not to execute a particular statement</a:t>
            </a:r>
          </a:p>
          <a:p>
            <a:pPr lvl="1"/>
            <a:r>
              <a:rPr lang="en-US" altLang="en-US" sz="2000" dirty="0">
                <a:solidFill>
                  <a:schemeClr val="tx1"/>
                </a:solidFill>
              </a:rPr>
              <a:t>execute a statement over and over, repetitively</a:t>
            </a:r>
          </a:p>
          <a:p>
            <a:pPr marL="0" indent="0" eaLnBrk="1" hangingPunct="1">
              <a:spcBef>
                <a:spcPct val="70000"/>
              </a:spcBef>
              <a:buNone/>
            </a:pPr>
            <a:r>
              <a:rPr lang="en-US" altLang="en-US" sz="2400" dirty="0">
                <a:solidFill>
                  <a:schemeClr val="tx1"/>
                </a:solidFill>
              </a:rPr>
              <a:t>These selection (decision) statements are </a:t>
            </a:r>
            <a:r>
              <a:rPr lang="en-US" altLang="en-US" sz="2400" u="sng" dirty="0">
                <a:solidFill>
                  <a:schemeClr val="tx1"/>
                </a:solidFill>
              </a:rPr>
              <a:t>based on </a:t>
            </a:r>
            <a:r>
              <a:rPr lang="en-US" altLang="en-US" sz="2400" i="1" u="sng" dirty="0" err="1">
                <a:solidFill>
                  <a:schemeClr val="tx1"/>
                </a:solidFill>
              </a:rPr>
              <a:t>boolean</a:t>
            </a:r>
            <a:r>
              <a:rPr lang="en-US" altLang="en-US" sz="2400" i="1" u="sng" dirty="0">
                <a:solidFill>
                  <a:schemeClr val="tx1"/>
                </a:solidFill>
              </a:rPr>
              <a:t> expressions</a:t>
            </a:r>
            <a:r>
              <a:rPr lang="en-US" altLang="en-US" sz="2400" dirty="0">
                <a:solidFill>
                  <a:schemeClr val="tx1"/>
                </a:solidFill>
              </a:rPr>
              <a:t> (or </a:t>
            </a:r>
            <a:r>
              <a:rPr lang="en-US" altLang="en-US" sz="2400" i="1" dirty="0">
                <a:solidFill>
                  <a:schemeClr val="tx1"/>
                </a:solidFill>
              </a:rPr>
              <a:t>conditions</a:t>
            </a:r>
            <a:r>
              <a:rPr lang="en-US" altLang="en-US" sz="2400" dirty="0">
                <a:solidFill>
                  <a:schemeClr val="tx1"/>
                </a:solidFill>
              </a:rPr>
              <a:t>) that evaluate to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solidFill>
                  <a:schemeClr val="tx1"/>
                </a:solidFill>
              </a:rPr>
              <a:t> or </a:t>
            </a:r>
            <a:r>
              <a:rPr lang="en-US" altLang="en-US" sz="2400" dirty="0">
                <a:solidFill>
                  <a:srgbClr val="0432FF"/>
                </a:solidFill>
                <a:latin typeface="Consolas" panose="020B0609020204030204" pitchFamily="49" charset="0"/>
                <a:cs typeface="Consolas" panose="020B0609020204030204" pitchFamily="49" charset="0"/>
              </a:rPr>
              <a:t>False</a:t>
            </a:r>
            <a:endParaRPr lang="en-US" altLang="en-US" sz="2400" i="1" dirty="0">
              <a:solidFill>
                <a:srgbClr val="0432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79728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Summary</a:t>
            </a:r>
            <a:endParaRPr sz="3600" b="1" dirty="0">
              <a:cs typeface="Arial"/>
            </a:endParaRPr>
          </a:p>
        </p:txBody>
      </p:sp>
      <p:sp>
        <p:nvSpPr>
          <p:cNvPr id="7" name="Content Placeholder 6">
            <a:extLst>
              <a:ext uri="{FF2B5EF4-FFF2-40B4-BE49-F238E27FC236}">
                <a16:creationId xmlns:a16="http://schemas.microsoft.com/office/drawing/2014/main" id="{DDF17707-1586-574F-B842-A813B192E717}"/>
              </a:ext>
            </a:extLst>
          </p:cNvPr>
          <p:cNvSpPr>
            <a:spLocks noGrp="1"/>
          </p:cNvSpPr>
          <p:nvPr>
            <p:ph idx="1"/>
          </p:nvPr>
        </p:nvSpPr>
        <p:spPr/>
        <p:txBody>
          <a:bodyPr>
            <a:normAutofit/>
          </a:bodyPr>
          <a:lstStyle/>
          <a:p>
            <a:pPr marL="0" indent="0">
              <a:lnSpc>
                <a:spcPct val="100000"/>
              </a:lnSpc>
              <a:spcAft>
                <a:spcPts val="0"/>
              </a:spcAft>
              <a:buFont typeface="Arial"/>
              <a:buChar char="•"/>
              <a:tabLst>
                <a:tab pos="354965" algn="l"/>
              </a:tabLst>
            </a:pPr>
            <a:r>
              <a:rPr lang="en-US" sz="2400" dirty="0">
                <a:solidFill>
                  <a:schemeClr val="tx1"/>
                </a:solidFill>
                <a:cs typeface="Arial"/>
              </a:rPr>
              <a:t> Bo</a:t>
            </a:r>
            <a:r>
              <a:rPr lang="en-US" sz="2400" spc="-20" dirty="0">
                <a:solidFill>
                  <a:schemeClr val="tx1"/>
                </a:solidFill>
                <a:cs typeface="Arial"/>
              </a:rPr>
              <a:t>o</a:t>
            </a:r>
            <a:r>
              <a:rPr lang="en-US" sz="2400" dirty="0">
                <a:solidFill>
                  <a:schemeClr val="tx1"/>
                </a:solidFill>
                <a:cs typeface="Arial"/>
              </a:rPr>
              <a:t>l</a:t>
            </a:r>
            <a:r>
              <a:rPr lang="en-US" sz="2400" spc="-10" dirty="0">
                <a:solidFill>
                  <a:schemeClr val="tx1"/>
                </a:solidFill>
                <a:cs typeface="Arial"/>
              </a:rPr>
              <a:t>e</a:t>
            </a:r>
            <a:r>
              <a:rPr lang="en-US" sz="2400" dirty="0">
                <a:solidFill>
                  <a:schemeClr val="tx1"/>
                </a:solidFill>
                <a:cs typeface="Arial"/>
              </a:rPr>
              <a:t>an</a:t>
            </a:r>
            <a:r>
              <a:rPr lang="en-US" sz="2400" spc="-15" dirty="0">
                <a:solidFill>
                  <a:schemeClr val="tx1"/>
                </a:solidFill>
                <a:cs typeface="Arial"/>
              </a:rPr>
              <a:t> </a:t>
            </a:r>
            <a:r>
              <a:rPr lang="en-US" sz="2400" dirty="0">
                <a:solidFill>
                  <a:schemeClr val="tx1"/>
                </a:solidFill>
                <a:cs typeface="Arial"/>
              </a:rPr>
              <a:t>val</a:t>
            </a:r>
            <a:r>
              <a:rPr lang="en-US" sz="2400" spc="-20" dirty="0">
                <a:solidFill>
                  <a:schemeClr val="tx1"/>
                </a:solidFill>
                <a:cs typeface="Arial"/>
              </a:rPr>
              <a:t>u</a:t>
            </a:r>
            <a:r>
              <a:rPr lang="en-US" sz="2400" dirty="0">
                <a:solidFill>
                  <a:schemeClr val="tx1"/>
                </a:solidFill>
                <a:cs typeface="Arial"/>
              </a:rPr>
              <a:t>es</a:t>
            </a:r>
            <a:r>
              <a:rPr lang="en-US" sz="2400" spc="-15" dirty="0">
                <a:solidFill>
                  <a:schemeClr val="tx1"/>
                </a:solidFill>
                <a:cs typeface="Arial"/>
              </a:rPr>
              <a:t> </a:t>
            </a:r>
            <a:r>
              <a:rPr lang="en-US" sz="2400" dirty="0">
                <a:solidFill>
                  <a:schemeClr val="tx1"/>
                </a:solidFill>
                <a:cs typeface="Arial"/>
              </a:rPr>
              <a:t>can</a:t>
            </a:r>
            <a:r>
              <a:rPr lang="en-US" sz="2400" spc="-25" dirty="0">
                <a:solidFill>
                  <a:schemeClr val="tx1"/>
                </a:solidFill>
                <a:cs typeface="Arial"/>
              </a:rPr>
              <a:t> </a:t>
            </a:r>
            <a:r>
              <a:rPr lang="en-US" sz="2400" dirty="0">
                <a:solidFill>
                  <a:schemeClr val="tx1"/>
                </a:solidFill>
                <a:cs typeface="Arial"/>
              </a:rPr>
              <a:t>be</a:t>
            </a:r>
            <a:r>
              <a:rPr lang="en-US" sz="2400" spc="-15" dirty="0">
                <a:solidFill>
                  <a:schemeClr val="tx1"/>
                </a:solidFill>
                <a:cs typeface="Arial"/>
              </a:rPr>
              <a:t> </a:t>
            </a:r>
            <a:r>
              <a:rPr lang="en-US" sz="2400" spc="-10" dirty="0">
                <a:solidFill>
                  <a:schemeClr val="tx1"/>
                </a:solidFill>
                <a:cs typeface="Arial"/>
              </a:rPr>
              <a:t>g</a:t>
            </a:r>
            <a:r>
              <a:rPr lang="en-US" sz="2400" dirty="0">
                <a:solidFill>
                  <a:schemeClr val="tx1"/>
                </a:solidFill>
                <a:cs typeface="Arial"/>
              </a:rPr>
              <a:t>e</a:t>
            </a:r>
            <a:r>
              <a:rPr lang="en-US" sz="2400" spc="-15" dirty="0">
                <a:solidFill>
                  <a:schemeClr val="tx1"/>
                </a:solidFill>
                <a:cs typeface="Arial"/>
              </a:rPr>
              <a:t>n</a:t>
            </a:r>
            <a:r>
              <a:rPr lang="en-US" sz="2400" dirty="0">
                <a:solidFill>
                  <a:schemeClr val="tx1"/>
                </a:solidFill>
                <a:cs typeface="Arial"/>
              </a:rPr>
              <a:t>er</a:t>
            </a:r>
            <a:r>
              <a:rPr lang="en-US" sz="2400" spc="-15" dirty="0">
                <a:solidFill>
                  <a:schemeClr val="tx1"/>
                </a:solidFill>
                <a:cs typeface="Arial"/>
              </a:rPr>
              <a:t>a</a:t>
            </a:r>
            <a:r>
              <a:rPr lang="en-US" sz="2400" dirty="0">
                <a:solidFill>
                  <a:schemeClr val="tx1"/>
                </a:solidFill>
                <a:cs typeface="Arial"/>
              </a:rPr>
              <a:t>t</a:t>
            </a:r>
            <a:r>
              <a:rPr lang="en-US" sz="2400" spc="-10" dirty="0">
                <a:solidFill>
                  <a:schemeClr val="tx1"/>
                </a:solidFill>
                <a:cs typeface="Arial"/>
              </a:rPr>
              <a:t>e</a:t>
            </a:r>
            <a:r>
              <a:rPr lang="en-US" sz="2400" dirty="0">
                <a:solidFill>
                  <a:schemeClr val="tx1"/>
                </a:solidFill>
                <a:cs typeface="Arial"/>
              </a:rPr>
              <a:t>d several</a:t>
            </a:r>
            <a:r>
              <a:rPr lang="en-US" sz="2400" spc="-35" dirty="0">
                <a:solidFill>
                  <a:schemeClr val="tx1"/>
                </a:solidFill>
                <a:cs typeface="Arial"/>
              </a:rPr>
              <a:t> </a:t>
            </a:r>
            <a:r>
              <a:rPr lang="en-US" sz="2400" dirty="0">
                <a:solidFill>
                  <a:schemeClr val="tx1"/>
                </a:solidFill>
                <a:cs typeface="Arial"/>
              </a:rPr>
              <a:t>ways</a:t>
            </a:r>
          </a:p>
          <a:p>
            <a:pPr marL="0" indent="0">
              <a:lnSpc>
                <a:spcPts val="750"/>
              </a:lnSpc>
              <a:spcBef>
                <a:spcPts val="17"/>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a:t>
            </a:r>
            <a:r>
              <a:rPr lang="en-US" sz="2400" spc="-25"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d</a:t>
            </a:r>
            <a:r>
              <a:rPr lang="en-US" sz="2400" spc="-10" dirty="0">
                <a:solidFill>
                  <a:schemeClr val="tx1"/>
                </a:solidFill>
                <a:cs typeface="Arial"/>
              </a:rPr>
              <a:t>e</a:t>
            </a:r>
            <a:r>
              <a:rPr lang="en-US" sz="2400" dirty="0">
                <a:solidFill>
                  <a:schemeClr val="tx1"/>
                </a:solidFill>
                <a:cs typeface="Arial"/>
              </a:rPr>
              <a:t>cide</a:t>
            </a:r>
            <a:r>
              <a:rPr lang="en-US" sz="2400" spc="-25" dirty="0">
                <a:solidFill>
                  <a:schemeClr val="tx1"/>
                </a:solidFill>
                <a:cs typeface="Arial"/>
              </a:rPr>
              <a:t> </a:t>
            </a:r>
            <a:r>
              <a:rPr lang="en-US" sz="2400" dirty="0">
                <a:solidFill>
                  <a:schemeClr val="tx1"/>
                </a:solidFill>
                <a:cs typeface="Arial"/>
              </a:rPr>
              <a:t>which p</a:t>
            </a:r>
            <a:r>
              <a:rPr lang="en-US" sz="2400" spc="-15" dirty="0">
                <a:solidFill>
                  <a:schemeClr val="tx1"/>
                </a:solidFill>
                <a:cs typeface="Arial"/>
              </a:rPr>
              <a:t>a</a:t>
            </a:r>
            <a:r>
              <a:rPr lang="en-US" sz="2400" dirty="0">
                <a:solidFill>
                  <a:schemeClr val="tx1"/>
                </a:solidFill>
                <a:cs typeface="Arial"/>
              </a:rPr>
              <a:t>th</a:t>
            </a:r>
            <a:r>
              <a:rPr lang="en-US" sz="2400" spc="-10" dirty="0">
                <a:solidFill>
                  <a:schemeClr val="tx1"/>
                </a:solidFill>
                <a:cs typeface="Arial"/>
              </a:rPr>
              <a:t> </a:t>
            </a:r>
            <a:r>
              <a:rPr lang="en-US" sz="2400" dirty="0">
                <a:solidFill>
                  <a:schemeClr val="tx1"/>
                </a:solidFill>
                <a:cs typeface="Arial"/>
              </a:rPr>
              <a:t>to</a:t>
            </a:r>
            <a:r>
              <a:rPr lang="en-US" sz="2400" spc="-30" dirty="0">
                <a:solidFill>
                  <a:schemeClr val="tx1"/>
                </a:solidFill>
                <a:cs typeface="Arial"/>
              </a:rPr>
              <a:t> </a:t>
            </a:r>
            <a:r>
              <a:rPr lang="en-US" sz="2400" dirty="0">
                <a:solidFill>
                  <a:schemeClr val="tx1"/>
                </a:solidFill>
                <a:cs typeface="Arial"/>
              </a:rPr>
              <a:t>t</a:t>
            </a:r>
            <a:r>
              <a:rPr lang="en-US" sz="2400" spc="-10" dirty="0">
                <a:solidFill>
                  <a:schemeClr val="tx1"/>
                </a:solidFill>
                <a:cs typeface="Arial"/>
              </a:rPr>
              <a:t>a</a:t>
            </a:r>
            <a:r>
              <a:rPr lang="en-US" sz="2400" dirty="0">
                <a:solidFill>
                  <a:schemeClr val="tx1"/>
                </a:solidFill>
                <a:cs typeface="Arial"/>
              </a:rPr>
              <a:t>ke</a:t>
            </a:r>
          </a:p>
          <a:p>
            <a:pPr marL="0" indent="0">
              <a:lnSpc>
                <a:spcPts val="750"/>
              </a:lnSpc>
              <a:spcBef>
                <a:spcPts val="18"/>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rgbClr val="0432FF"/>
                </a:solidFill>
                <a:cs typeface="Arial"/>
              </a:rPr>
              <a:t>else</a:t>
            </a:r>
            <a:r>
              <a:rPr lang="en-US" sz="2400" spc="-20"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take</a:t>
            </a:r>
            <a:r>
              <a:rPr lang="en-US" sz="2400" spc="-2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chemeClr val="tx1"/>
                </a:solidFill>
                <a:cs typeface="Arial"/>
              </a:rPr>
              <a:t>a</a:t>
            </a:r>
            <a:r>
              <a:rPr lang="en-US" sz="2400" spc="-15" dirty="0">
                <a:solidFill>
                  <a:schemeClr val="tx1"/>
                </a:solidFill>
                <a:cs typeface="Arial"/>
              </a:rPr>
              <a:t>l</a:t>
            </a:r>
            <a:r>
              <a:rPr lang="en-US" sz="2400" dirty="0">
                <a:solidFill>
                  <a:schemeClr val="tx1"/>
                </a:solidFill>
                <a:cs typeface="Arial"/>
              </a:rPr>
              <a:t>ter</a:t>
            </a:r>
            <a:r>
              <a:rPr lang="en-US" sz="2400" spc="-15" dirty="0">
                <a:solidFill>
                  <a:schemeClr val="tx1"/>
                </a:solidFill>
                <a:cs typeface="Arial"/>
              </a:rPr>
              <a:t>n</a:t>
            </a:r>
            <a:r>
              <a:rPr lang="en-US" sz="2400" dirty="0">
                <a:solidFill>
                  <a:schemeClr val="tx1"/>
                </a:solidFill>
                <a:cs typeface="Arial"/>
              </a:rPr>
              <a:t>ate</a:t>
            </a:r>
            <a:r>
              <a:rPr lang="en-US" sz="2400" spc="-30" dirty="0">
                <a:solidFill>
                  <a:schemeClr val="tx1"/>
                </a:solidFill>
                <a:cs typeface="Arial"/>
              </a:rPr>
              <a:t> </a:t>
            </a:r>
            <a:r>
              <a:rPr lang="en-US" sz="2400" dirty="0">
                <a:solidFill>
                  <a:schemeClr val="tx1"/>
                </a:solidFill>
                <a:cs typeface="Arial"/>
              </a:rPr>
              <a:t>p</a:t>
            </a:r>
            <a:r>
              <a:rPr lang="en-US" sz="2400" spc="-10" dirty="0">
                <a:solidFill>
                  <a:schemeClr val="tx1"/>
                </a:solidFill>
                <a:cs typeface="Arial"/>
              </a:rPr>
              <a:t>a</a:t>
            </a:r>
            <a:r>
              <a:rPr lang="en-US" sz="2400" dirty="0">
                <a:solidFill>
                  <a:schemeClr val="tx1"/>
                </a:solidFill>
                <a:cs typeface="Arial"/>
              </a:rPr>
              <a:t>th</a:t>
            </a:r>
          </a:p>
          <a:p>
            <a:pPr marL="0" indent="0">
              <a:lnSpc>
                <a:spcPts val="750"/>
              </a:lnSpc>
              <a:spcBef>
                <a:spcPts val="14"/>
              </a:spcBef>
              <a:spcAft>
                <a:spcPts val="0"/>
              </a:spcAft>
              <a:buFont typeface="Arial"/>
              <a:buChar char="•"/>
            </a:pPr>
            <a:endParaRPr lang="en-US" sz="2400" dirty="0">
              <a:solidFill>
                <a:schemeClr val="tx1"/>
              </a:solidFill>
            </a:endParaRPr>
          </a:p>
          <a:p>
            <a:pPr marL="0" marR="1252220" indent="0">
              <a:lnSpc>
                <a:spcPct val="100099"/>
              </a:lnSpc>
              <a:spcAft>
                <a:spcPts val="0"/>
              </a:spcAft>
              <a:buFont typeface="Arial"/>
              <a:buChar char="•"/>
              <a:tabLst>
                <a:tab pos="354965" algn="l"/>
              </a:tabLst>
            </a:pPr>
            <a:r>
              <a:rPr lang="en-US" sz="2400" dirty="0">
                <a:solidFill>
                  <a:schemeClr val="tx1"/>
                </a:solidFill>
                <a:cs typeface="Arial"/>
              </a:rPr>
              <a:t> The</a:t>
            </a:r>
            <a:r>
              <a:rPr lang="en-US" sz="2400" spc="-30" dirty="0">
                <a:solidFill>
                  <a:schemeClr val="tx1"/>
                </a:solidFill>
                <a:cs typeface="Arial"/>
              </a:rPr>
              <a:t> </a:t>
            </a:r>
            <a:r>
              <a:rPr lang="en-US" sz="2400" dirty="0">
                <a:solidFill>
                  <a:srgbClr val="0432FF"/>
                </a:solidFill>
                <a:cs typeface="Arial"/>
              </a:rPr>
              <a:t>if</a:t>
            </a:r>
            <a:r>
              <a:rPr lang="en-US" sz="2400" dirty="0">
                <a:solidFill>
                  <a:schemeClr val="tx1"/>
                </a:solidFill>
                <a:cs typeface="Arial"/>
              </a:rPr>
              <a:t>-</a:t>
            </a:r>
            <a:r>
              <a:rPr lang="en-US" sz="2400" dirty="0">
                <a:solidFill>
                  <a:srgbClr val="0432FF"/>
                </a:solidFill>
                <a:cs typeface="Arial"/>
              </a:rPr>
              <a:t>els</a:t>
            </a:r>
            <a:r>
              <a:rPr lang="en-US" sz="2400" spc="-10" dirty="0">
                <a:solidFill>
                  <a:srgbClr val="0432FF"/>
                </a:solidFill>
                <a:cs typeface="Arial"/>
              </a:rPr>
              <a:t>e</a:t>
            </a:r>
            <a:r>
              <a:rPr lang="en-US" sz="2400" dirty="0">
                <a:solidFill>
                  <a:schemeClr val="tx1"/>
                </a:solidFill>
                <a:cs typeface="Arial"/>
              </a:rPr>
              <a:t>-</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nts</a:t>
            </a:r>
            <a:r>
              <a:rPr lang="en-US" sz="2400" spc="-30" dirty="0">
                <a:solidFill>
                  <a:schemeClr val="tx1"/>
                </a:solidFill>
                <a:cs typeface="Arial"/>
              </a:rPr>
              <a:t> </a:t>
            </a:r>
            <a:r>
              <a:rPr lang="en-US" sz="2400" dirty="0">
                <a:solidFill>
                  <a:schemeClr val="tx1"/>
                </a:solidFill>
                <a:cs typeface="Arial"/>
              </a:rPr>
              <a:t>al</a:t>
            </a:r>
            <a:r>
              <a:rPr lang="en-US" sz="2400" spc="-15" dirty="0">
                <a:solidFill>
                  <a:schemeClr val="tx1"/>
                </a:solidFill>
                <a:cs typeface="Arial"/>
              </a:rPr>
              <a:t>l</a:t>
            </a:r>
            <a:r>
              <a:rPr lang="en-US" sz="2400" dirty="0">
                <a:solidFill>
                  <a:schemeClr val="tx1"/>
                </a:solidFill>
                <a:cs typeface="Arial"/>
              </a:rPr>
              <a:t>ow f</a:t>
            </a:r>
            <a:r>
              <a:rPr lang="en-US" sz="2400" spc="-15" dirty="0">
                <a:solidFill>
                  <a:schemeClr val="tx1"/>
                </a:solidFill>
                <a:cs typeface="Arial"/>
              </a:rPr>
              <a:t>o</a:t>
            </a:r>
            <a:r>
              <a:rPr lang="en-US" sz="2400" dirty="0">
                <a:solidFill>
                  <a:schemeClr val="tx1"/>
                </a:solidFill>
                <a:cs typeface="Arial"/>
              </a:rPr>
              <a:t>r selecti</a:t>
            </a:r>
            <a:r>
              <a:rPr lang="en-US" sz="2400" spc="-15" dirty="0">
                <a:solidFill>
                  <a:schemeClr val="tx1"/>
                </a:solidFill>
                <a:cs typeface="Arial"/>
              </a:rPr>
              <a:t>n</a:t>
            </a:r>
            <a:r>
              <a:rPr lang="en-US" sz="2400" dirty="0">
                <a:solidFill>
                  <a:schemeClr val="tx1"/>
                </a:solidFill>
                <a:cs typeface="Arial"/>
              </a:rPr>
              <a:t>g</a:t>
            </a:r>
            <a:r>
              <a:rPr lang="en-US" sz="2400" spc="-20" dirty="0">
                <a:solidFill>
                  <a:schemeClr val="tx1"/>
                </a:solidFill>
                <a:cs typeface="Arial"/>
              </a:rPr>
              <a:t> </a:t>
            </a:r>
            <a:r>
              <a:rPr lang="en-US" sz="2400" dirty="0">
                <a:solidFill>
                  <a:schemeClr val="tx1"/>
                </a:solidFill>
                <a:cs typeface="Arial"/>
              </a:rPr>
              <a:t>o</a:t>
            </a:r>
            <a:r>
              <a:rPr lang="en-US" sz="2400" spc="-10" dirty="0">
                <a:solidFill>
                  <a:schemeClr val="tx1"/>
                </a:solidFill>
                <a:cs typeface="Arial"/>
              </a:rPr>
              <a:t>n</a:t>
            </a:r>
            <a:r>
              <a:rPr lang="en-US" sz="2400" dirty="0">
                <a:solidFill>
                  <a:schemeClr val="tx1"/>
                </a:solidFill>
                <a:cs typeface="Arial"/>
              </a:rPr>
              <a:t>e </a:t>
            </a:r>
            <a:r>
              <a:rPr lang="en-US" sz="2400" spc="-10" dirty="0">
                <a:solidFill>
                  <a:schemeClr val="tx1"/>
                </a:solidFill>
                <a:cs typeface="Arial"/>
              </a:rPr>
              <a:t>f</a:t>
            </a:r>
            <a:r>
              <a:rPr lang="en-US" sz="2400" dirty="0">
                <a:solidFill>
                  <a:schemeClr val="tx1"/>
                </a:solidFill>
                <a:cs typeface="Arial"/>
              </a:rPr>
              <a:t>rom</a:t>
            </a:r>
            <a:r>
              <a:rPr lang="en-US" sz="2400" spc="-25" dirty="0">
                <a:solidFill>
                  <a:schemeClr val="tx1"/>
                </a:solidFill>
                <a:cs typeface="Arial"/>
              </a:rPr>
              <a:t> </a:t>
            </a:r>
            <a:r>
              <a:rPr lang="en-US" sz="2400" dirty="0">
                <a:solidFill>
                  <a:schemeClr val="tx1"/>
                </a:solidFill>
                <a:cs typeface="Arial"/>
              </a:rPr>
              <a:t>m</a:t>
            </a:r>
            <a:r>
              <a:rPr lang="en-US" sz="2400" spc="-10" dirty="0">
                <a:solidFill>
                  <a:schemeClr val="tx1"/>
                </a:solidFill>
                <a:cs typeface="Arial"/>
              </a:rPr>
              <a:t>a</a:t>
            </a:r>
            <a:r>
              <a:rPr lang="en-US" sz="2400" dirty="0">
                <a:solidFill>
                  <a:schemeClr val="tx1"/>
                </a:solidFill>
                <a:cs typeface="Arial"/>
              </a:rPr>
              <a:t>ny</a:t>
            </a:r>
          </a:p>
          <a:p>
            <a:pPr marL="0" marR="1252220" indent="0">
              <a:lnSpc>
                <a:spcPct val="100099"/>
              </a:lnSpc>
              <a:spcAft>
                <a:spcPts val="0"/>
              </a:spcAft>
              <a:buFont typeface="Arial"/>
              <a:buChar char="•"/>
              <a:tabLst>
                <a:tab pos="354965" algn="l"/>
              </a:tabLst>
            </a:pPr>
            <a:r>
              <a:rPr lang="en-US" sz="2400" dirty="0">
                <a:solidFill>
                  <a:schemeClr val="tx1"/>
                </a:solidFill>
                <a:cs typeface="Arial"/>
              </a:rPr>
              <a:t> Use the </a:t>
            </a:r>
            <a:r>
              <a:rPr lang="en-US" sz="2400" dirty="0">
                <a:solidFill>
                  <a:srgbClr val="0432FF"/>
                </a:solidFill>
                <a:cs typeface="Arial"/>
              </a:rPr>
              <a:t>match</a:t>
            </a:r>
            <a:r>
              <a:rPr lang="en-US" sz="2400" dirty="0">
                <a:solidFill>
                  <a:schemeClr val="tx1"/>
                </a:solidFill>
                <a:cs typeface="Arial"/>
              </a:rPr>
              <a:t> statement to allow a variable to determine program path</a:t>
            </a:r>
          </a:p>
          <a:p>
            <a:pPr marL="0" indent="0">
              <a:spcAft>
                <a:spcPts val="0"/>
              </a:spcAft>
            </a:pPr>
            <a:endParaRPr lang="en-US" sz="2400" dirty="0">
              <a:solidFill>
                <a:schemeClr val="tx1"/>
              </a:solidFill>
            </a:endParaRPr>
          </a:p>
        </p:txBody>
      </p:sp>
    </p:spTree>
    <p:extLst>
      <p:ext uri="{BB962C8B-B14F-4D97-AF65-F5344CB8AC3E}">
        <p14:creationId xmlns:p14="http://schemas.microsoft.com/office/powerpoint/2010/main" val="152974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6E82-F789-5645-BE24-1C6BB53711E1}"/>
              </a:ext>
            </a:extLst>
          </p:cNvPr>
          <p:cNvSpPr>
            <a:spLocks noGrp="1"/>
          </p:cNvSpPr>
          <p:nvPr>
            <p:ph type="title"/>
          </p:nvPr>
        </p:nvSpPr>
        <p:spPr>
          <a:xfrm>
            <a:off x="822325" y="515938"/>
            <a:ext cx="7543800" cy="703262"/>
          </a:xfrm>
        </p:spPr>
        <p:txBody>
          <a:bodyPr>
            <a:normAutofit/>
          </a:bodyPr>
          <a:lstStyle/>
          <a:p>
            <a:r>
              <a:rPr lang="en-US" b="1" dirty="0"/>
              <a:t>A Flow Diagram</a:t>
            </a:r>
          </a:p>
        </p:txBody>
      </p:sp>
      <p:pic>
        <p:nvPicPr>
          <p:cNvPr id="1026" name="Picture 2">
            <a:extLst>
              <a:ext uri="{FF2B5EF4-FFF2-40B4-BE49-F238E27FC236}">
                <a16:creationId xmlns:a16="http://schemas.microsoft.com/office/drawing/2014/main" id="{77EBD37C-61EC-5A4E-F3F2-776770372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27" y="1562100"/>
            <a:ext cx="727854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9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r>
              <a:rPr sz="3600" b="1" dirty="0"/>
              <a:t>The Boolean</a:t>
            </a:r>
          </a:p>
        </p:txBody>
      </p:sp>
      <p:sp>
        <p:nvSpPr>
          <p:cNvPr id="7" name="Content Placeholder 6">
            <a:extLst>
              <a:ext uri="{FF2B5EF4-FFF2-40B4-BE49-F238E27FC236}">
                <a16:creationId xmlns:a16="http://schemas.microsoft.com/office/drawing/2014/main" id="{B660A1BF-ED4F-9147-ADCD-98A9ACDA2C22}"/>
              </a:ext>
            </a:extLst>
          </p:cNvPr>
          <p:cNvSpPr>
            <a:spLocks noGrp="1"/>
          </p:cNvSpPr>
          <p:nvPr>
            <p:ph idx="1"/>
          </p:nvPr>
        </p:nvSpPr>
        <p:spPr/>
        <p:txBody>
          <a:bodyPr>
            <a:normAutofit lnSpcReduction="10000"/>
          </a:bodyPr>
          <a:lstStyle/>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A</a:t>
            </a:r>
            <a:r>
              <a:rPr lang="en-US" sz="2800" spc="-185" dirty="0">
                <a:solidFill>
                  <a:schemeClr val="tx1"/>
                </a:solidFill>
                <a:cs typeface="Arial"/>
              </a:rPr>
              <a:t> </a:t>
            </a:r>
            <a:r>
              <a:rPr lang="en-US" sz="2800" spc="-10" dirty="0">
                <a:solidFill>
                  <a:schemeClr val="tx1"/>
                </a:solidFill>
                <a:cs typeface="Arial"/>
              </a:rPr>
              <a:t>Boo</a:t>
            </a:r>
            <a:r>
              <a:rPr lang="en-US" sz="2800" dirty="0">
                <a:solidFill>
                  <a:schemeClr val="tx1"/>
                </a:solidFill>
                <a:cs typeface="Arial"/>
              </a:rPr>
              <a:t>lean</a:t>
            </a:r>
            <a:r>
              <a:rPr lang="en-US" sz="2800" spc="-10" dirty="0">
                <a:solidFill>
                  <a:schemeClr val="tx1"/>
                </a:solidFill>
                <a:cs typeface="Arial"/>
              </a:rPr>
              <a:t> </a:t>
            </a:r>
            <a:r>
              <a:rPr lang="en-US" sz="2800" dirty="0">
                <a:solidFill>
                  <a:schemeClr val="tx1"/>
                </a:solidFill>
                <a:cs typeface="Arial"/>
              </a:rPr>
              <a:t>r</a:t>
            </a:r>
            <a:r>
              <a:rPr lang="en-US" sz="2800" spc="-10" dirty="0">
                <a:solidFill>
                  <a:schemeClr val="tx1"/>
                </a:solidFill>
                <a:cs typeface="Arial"/>
              </a:rPr>
              <a:t>e</a:t>
            </a:r>
            <a:r>
              <a:rPr lang="en-US" sz="2800" dirty="0">
                <a:solidFill>
                  <a:schemeClr val="tx1"/>
                </a:solidFill>
                <a:cs typeface="Arial"/>
              </a:rPr>
              <a:t>solves</a:t>
            </a:r>
            <a:r>
              <a:rPr lang="en-US" sz="2800" spc="-40" dirty="0">
                <a:solidFill>
                  <a:schemeClr val="tx1"/>
                </a:solidFill>
                <a:cs typeface="Arial"/>
              </a:rPr>
              <a:t> </a:t>
            </a:r>
            <a:r>
              <a:rPr lang="en-US" sz="2800" dirty="0">
                <a:solidFill>
                  <a:schemeClr val="tx1"/>
                </a:solidFill>
                <a:cs typeface="Arial"/>
              </a:rPr>
              <a:t>to either </a:t>
            </a:r>
            <a:r>
              <a:rPr lang="en-US" sz="2800" dirty="0">
                <a:solidFill>
                  <a:srgbClr val="0432FF"/>
                </a:solidFill>
                <a:latin typeface="Consolas" panose="020B0609020204030204" pitchFamily="49" charset="0"/>
                <a:cs typeface="Arial"/>
              </a:rPr>
              <a:t>T</a:t>
            </a:r>
            <a:r>
              <a:rPr lang="en-US" sz="2800" dirty="0">
                <a:solidFill>
                  <a:srgbClr val="0432FF"/>
                </a:solidFill>
                <a:latin typeface="Consolas" panose="020B0609020204030204" pitchFamily="49" charset="0"/>
                <a:cs typeface="Consolas" panose="020B0609020204030204" pitchFamily="49" charset="0"/>
              </a:rPr>
              <a:t>rue</a:t>
            </a:r>
            <a:r>
              <a:rPr lang="en-US" sz="2800" spc="-30" dirty="0">
                <a:solidFill>
                  <a:schemeClr val="tx1"/>
                </a:solidFill>
                <a:cs typeface="Arial"/>
              </a:rPr>
              <a:t> </a:t>
            </a:r>
            <a:r>
              <a:rPr lang="en-US" sz="2800" dirty="0">
                <a:solidFill>
                  <a:schemeClr val="tx1"/>
                </a:solidFill>
                <a:cs typeface="Arial"/>
              </a:rPr>
              <a:t>or</a:t>
            </a:r>
            <a:r>
              <a:rPr lang="en-US" sz="2800" spc="-10" dirty="0">
                <a:solidFill>
                  <a:schemeClr val="tx1"/>
                </a:solidFill>
                <a:cs typeface="Arial"/>
              </a:rPr>
              <a:t> </a:t>
            </a:r>
            <a:r>
              <a:rPr lang="en-US" sz="2800" dirty="0">
                <a:solidFill>
                  <a:srgbClr val="0432FF"/>
                </a:solidFill>
                <a:latin typeface="Consolas" panose="020B0609020204030204" pitchFamily="49" charset="0"/>
                <a:cs typeface="Consolas" panose="020B0609020204030204" pitchFamily="49" charset="0"/>
              </a:rPr>
              <a:t>Fa</a:t>
            </a:r>
            <a:r>
              <a:rPr lang="en-US" sz="2800" spc="-15" dirty="0">
                <a:solidFill>
                  <a:srgbClr val="0432FF"/>
                </a:solidFill>
                <a:latin typeface="Consolas" panose="020B0609020204030204" pitchFamily="49" charset="0"/>
                <a:cs typeface="Consolas" panose="020B0609020204030204" pitchFamily="49" charset="0"/>
              </a:rPr>
              <a:t>l</a:t>
            </a:r>
            <a:r>
              <a:rPr lang="en-US" sz="2800" dirty="0">
                <a:solidFill>
                  <a:srgbClr val="0432FF"/>
                </a:solidFill>
                <a:latin typeface="Consolas" panose="020B0609020204030204" pitchFamily="49" charset="0"/>
                <a:cs typeface="Consolas" panose="020B0609020204030204" pitchFamily="49" charset="0"/>
              </a:rPr>
              <a:t>se</a:t>
            </a:r>
          </a:p>
          <a:p>
            <a:pPr marL="0">
              <a:lnSpc>
                <a:spcPts val="750"/>
              </a:lnSpc>
              <a:spcBef>
                <a:spcPts val="0"/>
              </a:spcBef>
              <a:spcAft>
                <a:spcPts val="0"/>
              </a:spcAft>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spc="-290" dirty="0">
                <a:solidFill>
                  <a:schemeClr val="tx1"/>
                </a:solidFill>
                <a:cs typeface="Arial"/>
              </a:rPr>
              <a:t>Y</a:t>
            </a:r>
            <a:r>
              <a:rPr lang="en-US" sz="2800" dirty="0">
                <a:solidFill>
                  <a:schemeClr val="tx1"/>
                </a:solidFill>
                <a:cs typeface="Arial"/>
              </a:rPr>
              <a:t>ou</a:t>
            </a:r>
            <a:r>
              <a:rPr lang="en-US" sz="2800" spc="-25" dirty="0">
                <a:solidFill>
                  <a:schemeClr val="tx1"/>
                </a:solidFill>
                <a:cs typeface="Arial"/>
              </a:rPr>
              <a:t> </a:t>
            </a:r>
            <a:r>
              <a:rPr lang="en-US" sz="2800" dirty="0">
                <a:solidFill>
                  <a:schemeClr val="tx1"/>
                </a:solidFill>
                <a:cs typeface="Arial"/>
              </a:rPr>
              <a:t>can </a:t>
            </a:r>
            <a:r>
              <a:rPr lang="en-US" sz="2800" spc="-15" dirty="0">
                <a:solidFill>
                  <a:schemeClr val="tx1"/>
                </a:solidFill>
                <a:cs typeface="Arial"/>
              </a:rPr>
              <a:t>g</a:t>
            </a:r>
            <a:r>
              <a:rPr lang="en-US" sz="2800" dirty="0">
                <a:solidFill>
                  <a:schemeClr val="tx1"/>
                </a:solidFill>
                <a:cs typeface="Arial"/>
              </a:rPr>
              <a:t>et</a:t>
            </a:r>
            <a:r>
              <a:rPr lang="en-US" sz="2800" spc="-25" dirty="0">
                <a:solidFill>
                  <a:schemeClr val="tx1"/>
                </a:solidFill>
                <a:cs typeface="Arial"/>
              </a:rPr>
              <a:t> </a:t>
            </a:r>
            <a:r>
              <a:rPr lang="en-US" sz="2800" dirty="0">
                <a:solidFill>
                  <a:schemeClr val="tx1"/>
                </a:solidFill>
                <a:cs typeface="Arial"/>
              </a:rPr>
              <a:t>Bo</a:t>
            </a:r>
            <a:r>
              <a:rPr lang="en-US" sz="2800" spc="-15" dirty="0">
                <a:solidFill>
                  <a:schemeClr val="tx1"/>
                </a:solidFill>
                <a:cs typeface="Arial"/>
              </a:rPr>
              <a:t>o</a:t>
            </a:r>
            <a:r>
              <a:rPr lang="en-US" sz="2800" dirty="0">
                <a:solidFill>
                  <a:schemeClr val="tx1"/>
                </a:solidFill>
                <a:cs typeface="Arial"/>
              </a:rPr>
              <a:t>le</a:t>
            </a:r>
            <a:r>
              <a:rPr lang="en-US" sz="2800" spc="-15" dirty="0">
                <a:solidFill>
                  <a:schemeClr val="tx1"/>
                </a:solidFill>
                <a:cs typeface="Arial"/>
              </a:rPr>
              <a:t>a</a:t>
            </a:r>
            <a:r>
              <a:rPr lang="en-US" sz="2800" dirty="0">
                <a:solidFill>
                  <a:schemeClr val="tx1"/>
                </a:solidFill>
                <a:cs typeface="Arial"/>
              </a:rPr>
              <a:t>n va</a:t>
            </a:r>
            <a:r>
              <a:rPr lang="en-US" sz="2800" spc="-10" dirty="0">
                <a:solidFill>
                  <a:schemeClr val="tx1"/>
                </a:solidFill>
                <a:cs typeface="Arial"/>
              </a:rPr>
              <a:t>l</a:t>
            </a:r>
            <a:r>
              <a:rPr lang="en-US" sz="2800" dirty="0">
                <a:solidFill>
                  <a:schemeClr val="tx1"/>
                </a:solidFill>
                <a:cs typeface="Arial"/>
              </a:rPr>
              <a:t>u</a:t>
            </a:r>
            <a:r>
              <a:rPr lang="en-US" sz="2800" spc="-10" dirty="0">
                <a:solidFill>
                  <a:schemeClr val="tx1"/>
                </a:solidFill>
                <a:cs typeface="Arial"/>
              </a:rPr>
              <a:t>e</a:t>
            </a:r>
            <a:r>
              <a:rPr lang="en-US" sz="2800" dirty="0">
                <a:solidFill>
                  <a:schemeClr val="tx1"/>
                </a:solidFill>
                <a:cs typeface="Arial"/>
              </a:rPr>
              <a:t>s sever</a:t>
            </a:r>
            <a:r>
              <a:rPr lang="en-US" sz="2800" spc="-15" dirty="0">
                <a:solidFill>
                  <a:schemeClr val="tx1"/>
                </a:solidFill>
                <a:cs typeface="Arial"/>
              </a:rPr>
              <a:t>a</a:t>
            </a:r>
            <a:r>
              <a:rPr lang="en-US" sz="2800" dirty="0">
                <a:solidFill>
                  <a:schemeClr val="tx1"/>
                </a:solidFill>
                <a:cs typeface="Arial"/>
              </a:rPr>
              <a:t>l d</a:t>
            </a:r>
            <a:r>
              <a:rPr lang="en-US" sz="2800" spc="-10" dirty="0">
                <a:solidFill>
                  <a:schemeClr val="tx1"/>
                </a:solidFill>
                <a:cs typeface="Arial"/>
              </a:rPr>
              <a:t>i</a:t>
            </a:r>
            <a:r>
              <a:rPr lang="en-US" sz="2800" spc="-65" dirty="0">
                <a:solidFill>
                  <a:schemeClr val="tx1"/>
                </a:solidFill>
                <a:cs typeface="Arial"/>
              </a:rPr>
              <a:t>f</a:t>
            </a:r>
            <a:r>
              <a:rPr lang="en-US" sz="2800" dirty="0">
                <a:solidFill>
                  <a:schemeClr val="tx1"/>
                </a:solidFill>
                <a:cs typeface="Arial"/>
              </a:rPr>
              <a:t>f</a:t>
            </a:r>
            <a:r>
              <a:rPr lang="en-US" sz="2800" spc="-10" dirty="0">
                <a:solidFill>
                  <a:schemeClr val="tx1"/>
                </a:solidFill>
                <a:cs typeface="Arial"/>
              </a:rPr>
              <a:t>e</a:t>
            </a:r>
            <a:r>
              <a:rPr lang="en-US" sz="2800" dirty="0">
                <a:solidFill>
                  <a:schemeClr val="tx1"/>
                </a:solidFill>
                <a:cs typeface="Arial"/>
              </a:rPr>
              <a:t>re</a:t>
            </a:r>
            <a:r>
              <a:rPr lang="en-US" sz="2800" spc="-15" dirty="0">
                <a:solidFill>
                  <a:schemeClr val="tx1"/>
                </a:solidFill>
                <a:cs typeface="Arial"/>
              </a:rPr>
              <a:t>n</a:t>
            </a:r>
            <a:r>
              <a:rPr lang="en-US" sz="2800" dirty="0">
                <a:solidFill>
                  <a:schemeClr val="tx1"/>
                </a:solidFill>
                <a:cs typeface="Arial"/>
              </a:rPr>
              <a:t>t w</a:t>
            </a:r>
            <a:r>
              <a:rPr lang="en-US" sz="2800" spc="-15" dirty="0">
                <a:solidFill>
                  <a:schemeClr val="tx1"/>
                </a:solidFill>
                <a:cs typeface="Arial"/>
              </a:rPr>
              <a:t>a</a:t>
            </a:r>
            <a:r>
              <a:rPr lang="en-US" sz="2800" dirty="0">
                <a:solidFill>
                  <a:schemeClr val="tx1"/>
                </a:solidFill>
                <a:cs typeface="Arial"/>
              </a:rPr>
              <a:t>ys</a:t>
            </a:r>
          </a:p>
          <a:p>
            <a:pPr marL="0">
              <a:lnSpc>
                <a:spcPts val="650"/>
              </a:lnSpc>
              <a:spcBef>
                <a:spcPts val="0"/>
              </a:spcBef>
              <a:spcAft>
                <a:spcPts val="0"/>
              </a:spcAft>
            </a:pPr>
            <a:endParaRPr lang="en-US" sz="600" dirty="0">
              <a:solidFill>
                <a:schemeClr val="tx1"/>
              </a:solidFill>
            </a:endParaRPr>
          </a:p>
          <a:p>
            <a:pPr marL="576263" lvl="1" indent="-174625">
              <a:lnSpc>
                <a:spcPct val="100000"/>
              </a:lnSpc>
              <a:spcBef>
                <a:spcPts val="0"/>
              </a:spcBef>
              <a:tabLst>
                <a:tab pos="756285" algn="l"/>
              </a:tabLst>
            </a:pPr>
            <a:r>
              <a:rPr lang="en-US" sz="2400" spc="-15" dirty="0">
                <a:solidFill>
                  <a:schemeClr val="tx1"/>
                </a:solidFill>
                <a:cs typeface="Arial"/>
              </a:rPr>
              <a:t>Simple</a:t>
            </a:r>
            <a:endParaRPr lang="en-US" sz="2400" dirty="0">
              <a:solidFill>
                <a:schemeClr val="tx1"/>
              </a:solidFill>
              <a:cs typeface="Arial"/>
            </a:endParaRPr>
          </a:p>
          <a:p>
            <a:pPr marL="576263" lvl="1" indent="-174625">
              <a:lnSpc>
                <a:spcPts val="650"/>
              </a:lnSpc>
              <a:spcBef>
                <a:spcPts val="0"/>
              </a:spcBef>
            </a:pPr>
            <a:endParaRPr lang="en-US" sz="600" dirty="0">
              <a:solidFill>
                <a:schemeClr val="tx1"/>
              </a:solidFill>
            </a:endParaRPr>
          </a:p>
          <a:p>
            <a:pPr marL="576263" lvl="1" indent="-174625">
              <a:lnSpc>
                <a:spcPct val="100000"/>
              </a:lnSpc>
              <a:spcBef>
                <a:spcPts val="0"/>
              </a:spcBef>
              <a:tabLst>
                <a:tab pos="756285" algn="l"/>
              </a:tabLst>
            </a:pPr>
            <a:r>
              <a:rPr lang="en-US" sz="2400" spc="-20" dirty="0">
                <a:solidFill>
                  <a:schemeClr val="tx1"/>
                </a:solidFill>
                <a:cs typeface="Arial"/>
              </a:rPr>
              <a:t>Comp</a:t>
            </a:r>
            <a:r>
              <a:rPr lang="en-US" sz="2400" spc="-5" dirty="0">
                <a:solidFill>
                  <a:schemeClr val="tx1"/>
                </a:solidFill>
                <a:cs typeface="Arial"/>
              </a:rPr>
              <a:t>l</a:t>
            </a:r>
            <a:r>
              <a:rPr lang="en-US" sz="2400" spc="-15" dirty="0">
                <a:solidFill>
                  <a:schemeClr val="tx1"/>
                </a:solidFill>
                <a:cs typeface="Arial"/>
              </a:rPr>
              <a:t>ex</a:t>
            </a:r>
            <a:endParaRPr lang="en-US" sz="2400" dirty="0">
              <a:solidFill>
                <a:schemeClr val="tx1"/>
              </a:solidFill>
              <a:cs typeface="Arial"/>
            </a:endParaRPr>
          </a:p>
          <a:p>
            <a:pPr marL="0" lvl="1">
              <a:lnSpc>
                <a:spcPts val="750"/>
              </a:lnSpc>
              <a:spcBef>
                <a:spcPts val="0"/>
              </a:spcBef>
              <a:spcAft>
                <a:spcPts val="0"/>
              </a:spcAft>
              <a:buFont typeface="Arial"/>
              <a:buChar char="–"/>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T</a:t>
            </a:r>
            <a:r>
              <a:rPr lang="en-US" sz="2800" spc="-10" dirty="0">
                <a:solidFill>
                  <a:schemeClr val="tx1"/>
                </a:solidFill>
                <a:cs typeface="Arial"/>
              </a:rPr>
              <a:t>h</a:t>
            </a:r>
            <a:r>
              <a:rPr lang="en-US" sz="2800" dirty="0">
                <a:solidFill>
                  <a:schemeClr val="tx1"/>
                </a:solidFill>
                <a:cs typeface="Arial"/>
              </a:rPr>
              <a:t>ese</a:t>
            </a:r>
            <a:r>
              <a:rPr lang="en-US" sz="2800" spc="-25" dirty="0">
                <a:solidFill>
                  <a:schemeClr val="tx1"/>
                </a:solidFill>
                <a:cs typeface="Arial"/>
              </a:rPr>
              <a:t> </a:t>
            </a:r>
            <a:r>
              <a:rPr lang="en-US" sz="2800" dirty="0">
                <a:solidFill>
                  <a:schemeClr val="tx1"/>
                </a:solidFill>
                <a:cs typeface="Arial"/>
              </a:rPr>
              <a:t>Booleans</a:t>
            </a:r>
            <a:r>
              <a:rPr lang="en-US" sz="2800" spc="-10" dirty="0">
                <a:solidFill>
                  <a:schemeClr val="tx1"/>
                </a:solidFill>
                <a:cs typeface="Arial"/>
              </a:rPr>
              <a:t> </a:t>
            </a:r>
            <a:r>
              <a:rPr lang="en-US" sz="2800" dirty="0">
                <a:solidFill>
                  <a:schemeClr val="tx1"/>
                </a:solidFill>
                <a:cs typeface="Arial"/>
              </a:rPr>
              <a:t>are </a:t>
            </a:r>
            <a:r>
              <a:rPr lang="en-US" sz="2800" spc="-20" dirty="0">
                <a:solidFill>
                  <a:schemeClr val="tx1"/>
                </a:solidFill>
                <a:cs typeface="Arial"/>
              </a:rPr>
              <a:t>u</a:t>
            </a:r>
            <a:r>
              <a:rPr lang="en-US" sz="2800" dirty="0">
                <a:solidFill>
                  <a:schemeClr val="tx1"/>
                </a:solidFill>
                <a:cs typeface="Arial"/>
              </a:rPr>
              <a:t>sed</a:t>
            </a:r>
            <a:r>
              <a:rPr lang="en-US" sz="2800" spc="-25" dirty="0">
                <a:solidFill>
                  <a:schemeClr val="tx1"/>
                </a:solidFill>
                <a:cs typeface="Arial"/>
              </a:rPr>
              <a:t> </a:t>
            </a:r>
            <a:r>
              <a:rPr lang="en-US" sz="2800" dirty="0">
                <a:solidFill>
                  <a:schemeClr val="tx1"/>
                </a:solidFill>
                <a:cs typeface="Arial"/>
              </a:rPr>
              <a:t>to</a:t>
            </a:r>
            <a:r>
              <a:rPr lang="en-US" sz="2800" spc="-10" dirty="0">
                <a:solidFill>
                  <a:schemeClr val="tx1"/>
                </a:solidFill>
                <a:cs typeface="Arial"/>
              </a:rPr>
              <a:t> m</a:t>
            </a:r>
            <a:r>
              <a:rPr lang="en-US" sz="2800" dirty="0">
                <a:solidFill>
                  <a:schemeClr val="tx1"/>
                </a:solidFill>
                <a:cs typeface="Arial"/>
              </a:rPr>
              <a:t>ake d</a:t>
            </a:r>
            <a:r>
              <a:rPr lang="en-US" sz="2800" spc="-10" dirty="0">
                <a:solidFill>
                  <a:schemeClr val="tx1"/>
                </a:solidFill>
                <a:cs typeface="Arial"/>
              </a:rPr>
              <a:t>e</a:t>
            </a:r>
            <a:r>
              <a:rPr lang="en-US" sz="2800" dirty="0">
                <a:solidFill>
                  <a:schemeClr val="tx1"/>
                </a:solidFill>
                <a:cs typeface="Arial"/>
              </a:rPr>
              <a:t>cisions</a:t>
            </a:r>
          </a:p>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The following are always False:</a:t>
            </a:r>
          </a:p>
          <a:p>
            <a:pPr marL="576263" lvl="1" indent="-174625">
              <a:lnSpc>
                <a:spcPct val="100000"/>
              </a:lnSpc>
              <a:spcBef>
                <a:spcPts val="0"/>
              </a:spcBef>
              <a:buFont typeface="Arial"/>
              <a:buChar char="•"/>
              <a:tabLst>
                <a:tab pos="284163" algn="l"/>
              </a:tabLst>
            </a:pPr>
            <a:r>
              <a:rPr lang="en-US" sz="2500" dirty="0">
                <a:solidFill>
                  <a:srgbClr val="0432FF"/>
                </a:solidFill>
                <a:cs typeface="Arial"/>
              </a:rPr>
              <a:t>None</a:t>
            </a:r>
            <a:r>
              <a:rPr lang="en-US" sz="2500" dirty="0">
                <a:solidFill>
                  <a:schemeClr val="tx1"/>
                </a:solidFill>
                <a:cs typeface="Arial"/>
              </a:rPr>
              <a:t> and </a:t>
            </a:r>
            <a:r>
              <a:rPr lang="en-US" sz="2500" dirty="0">
                <a:solidFill>
                  <a:srgbClr val="0432FF"/>
                </a:solidFill>
                <a:cs typeface="Arial"/>
              </a:rPr>
              <a:t>False</a:t>
            </a:r>
          </a:p>
          <a:p>
            <a:pPr marL="576263" lvl="1" indent="-174625">
              <a:lnSpc>
                <a:spcPct val="100000"/>
              </a:lnSpc>
              <a:spcBef>
                <a:spcPts val="0"/>
              </a:spcBef>
              <a:buFont typeface="Arial"/>
              <a:buChar char="•"/>
              <a:tabLst>
                <a:tab pos="284163" algn="l"/>
              </a:tabLst>
            </a:pPr>
            <a:r>
              <a:rPr lang="en-US" sz="2500" dirty="0">
                <a:solidFill>
                  <a:schemeClr val="tx1"/>
                </a:solidFill>
                <a:cs typeface="Arial"/>
              </a:rPr>
              <a:t>Zero of any Numeric types (0, 0.0, 0j, etc.)</a:t>
            </a:r>
          </a:p>
          <a:p>
            <a:pPr marL="576263" lvl="1" indent="-174625">
              <a:lnSpc>
                <a:spcPct val="100000"/>
              </a:lnSpc>
              <a:spcBef>
                <a:spcPts val="0"/>
              </a:spcBef>
              <a:buFont typeface="Arial"/>
              <a:buChar char="•"/>
              <a:tabLst>
                <a:tab pos="284163" algn="l"/>
              </a:tabLst>
            </a:pPr>
            <a:r>
              <a:rPr lang="en-US" sz="2500" dirty="0">
                <a:solidFill>
                  <a:schemeClr val="tx1"/>
                </a:solidFill>
                <a:cs typeface="Arial"/>
              </a:rPr>
              <a:t>Empty sequences</a:t>
            </a:r>
          </a:p>
          <a:p>
            <a:pPr marL="0" indent="-342900">
              <a:lnSpc>
                <a:spcPct val="100000"/>
              </a:lnSpc>
              <a:spcBef>
                <a:spcPts val="0"/>
              </a:spcBef>
              <a:spcAft>
                <a:spcPts val="0"/>
              </a:spcAft>
              <a:buFont typeface="Arial"/>
              <a:buChar char="•"/>
              <a:tabLst>
                <a:tab pos="354965" algn="l"/>
              </a:tabLst>
            </a:pPr>
            <a:r>
              <a:rPr lang="en-US" sz="2800" dirty="0">
                <a:cs typeface="Arial"/>
              </a:rPr>
              <a:t>Everything else is (usually) True</a:t>
            </a:r>
            <a:endParaRPr lang="en-US" sz="2800" dirty="0">
              <a:solidFill>
                <a:schemeClr val="tx1"/>
              </a:solidFill>
              <a:cs typeface="Arial"/>
            </a:endParaRPr>
          </a:p>
          <a:p>
            <a:pPr marL="0">
              <a:spcBef>
                <a:spcPts val="0"/>
              </a:spcBef>
              <a:spcAft>
                <a:spcPts val="0"/>
              </a:spcAft>
            </a:pPr>
            <a:endParaRPr lang="en-US" sz="1800" dirty="0">
              <a:solidFill>
                <a:schemeClr val="tx1"/>
              </a:solidFill>
            </a:endParaRPr>
          </a:p>
        </p:txBody>
      </p:sp>
    </p:spTree>
    <p:extLst>
      <p:ext uri="{BB962C8B-B14F-4D97-AF65-F5344CB8AC3E}">
        <p14:creationId xmlns:p14="http://schemas.microsoft.com/office/powerpoint/2010/main" val="317051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3600" b="1" dirty="0"/>
              <a:t>Selection Statements</a:t>
            </a:r>
          </a:p>
        </p:txBody>
      </p:sp>
      <p:sp>
        <p:nvSpPr>
          <p:cNvPr id="10243" name="Rectangle 3"/>
          <p:cNvSpPr>
            <a:spLocks noGrp="1" noChangeArrowheads="1"/>
          </p:cNvSpPr>
          <p:nvPr>
            <p:ph idx="1"/>
          </p:nvPr>
        </p:nvSpPr>
        <p:spPr>
          <a:xfrm>
            <a:off x="822325" y="1447800"/>
            <a:ext cx="7543800" cy="4325937"/>
          </a:xfrm>
        </p:spPr>
        <p:txBody>
          <a:bodyPr>
            <a:normAutofit fontScale="92500" lnSpcReduction="20000"/>
          </a:bodyPr>
          <a:lstStyle/>
          <a:p>
            <a:pPr eaLnBrk="1" hangingPunct="1">
              <a:spcBef>
                <a:spcPct val="75000"/>
              </a:spcBef>
            </a:pPr>
            <a:r>
              <a:rPr lang="en-US" altLang="en-US" sz="2600" dirty="0">
                <a:solidFill>
                  <a:schemeClr val="tx1"/>
                </a:solidFill>
              </a:rPr>
              <a:t>A </a:t>
            </a:r>
            <a:r>
              <a:rPr lang="en-US" altLang="en-US" sz="2600" i="1" dirty="0">
                <a:solidFill>
                  <a:schemeClr val="tx1"/>
                </a:solidFill>
              </a:rPr>
              <a:t>Selection (conditional) statement</a:t>
            </a:r>
            <a:r>
              <a:rPr lang="en-US" altLang="en-US" sz="2600" dirty="0">
                <a:solidFill>
                  <a:schemeClr val="tx1"/>
                </a:solidFill>
              </a:rPr>
              <a:t> allows us to choose which statements will be executed next:</a:t>
            </a:r>
          </a:p>
          <a:p>
            <a:pPr lvl="1">
              <a:spcBef>
                <a:spcPct val="70000"/>
              </a:spcBef>
            </a:pP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rPr>
              <a:t> – block of code executes if a Boolean expression is true. If the Boolean expression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t>, the block of code is skipped.</a:t>
            </a:r>
            <a:br>
              <a:rPr lang="en-US" altLang="en-US" sz="2400" dirty="0">
                <a:solidFill>
                  <a:schemeClr val="tx1"/>
                </a:solidFill>
              </a:rPr>
            </a:br>
            <a:r>
              <a:rPr lang="en-US" altLang="en-US" sz="2400" dirty="0">
                <a:solidFill>
                  <a:schemeClr val="tx1"/>
                </a:solidFill>
              </a:rPr>
              <a:t> </a:t>
            </a:r>
            <a:endParaRPr lang="en-US" altLang="en-US" sz="2400" b="0" dirty="0">
              <a:solidFill>
                <a:schemeClr val="tx1"/>
              </a:solidFill>
            </a:endParaRPr>
          </a:p>
          <a:p>
            <a:pPr lvl="1"/>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chemeClr val="tx1"/>
                </a:solidFill>
              </a:rPr>
              <a:t> – must come under an </a:t>
            </a: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latin typeface="Consolas" panose="020B0609020204030204" pitchFamily="49" charset="0"/>
                <a:cs typeface="Consolas" panose="020B0609020204030204" pitchFamily="49" charset="0"/>
              </a:rPr>
              <a:t> or an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chemeClr val="tx1"/>
                </a:solidFill>
              </a:rPr>
              <a:t>. </a:t>
            </a:r>
            <a:r>
              <a:rPr lang="en-US" altLang="en-US" sz="2400" b="0" dirty="0">
                <a:solidFill>
                  <a:schemeClr val="tx1"/>
                </a:solidFill>
              </a:rPr>
              <a:t>Will execute its block of code if the </a:t>
            </a:r>
            <a:r>
              <a:rPr lang="en-US" altLang="en-US" sz="2400" dirty="0">
                <a:solidFill>
                  <a:schemeClr val="tx1"/>
                </a:solidFill>
              </a:rPr>
              <a:t>B</a:t>
            </a:r>
            <a:r>
              <a:rPr lang="en-US" altLang="en-US" sz="2400" b="0" dirty="0">
                <a:solidFill>
                  <a:schemeClr val="tx1"/>
                </a:solidFill>
              </a:rPr>
              <a:t>oolean </a:t>
            </a:r>
            <a:r>
              <a:rPr lang="en-US" altLang="en-US" sz="2400" dirty="0">
                <a:solidFill>
                  <a:schemeClr val="tx1"/>
                </a:solidFill>
              </a:rPr>
              <a:t>expression is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latin typeface="Consolas" panose="020B0609020204030204" pitchFamily="49" charset="0"/>
                <a:cs typeface="Consolas" panose="020B0609020204030204" pitchFamily="49" charset="0"/>
              </a:rPr>
              <a:t> </a:t>
            </a:r>
            <a:r>
              <a:rPr lang="en-US" altLang="en-US" sz="2400" dirty="0">
                <a:solidFill>
                  <a:schemeClr val="tx1"/>
                </a:solidFill>
              </a:rPr>
              <a:t>and if the </a:t>
            </a:r>
            <a:r>
              <a:rPr lang="en-US" altLang="en-US" sz="2400" dirty="0">
                <a:solidFill>
                  <a:srgbClr val="0432FF"/>
                </a:solidFill>
                <a:latin typeface="Consolas" panose="020B0609020204030204" pitchFamily="49" charset="0"/>
              </a:rPr>
              <a:t>if/</a:t>
            </a:r>
            <a:r>
              <a:rPr lang="en-US" altLang="en-US" sz="2400" dirty="0" err="1">
                <a:solidFill>
                  <a:srgbClr val="0432FF"/>
                </a:solidFill>
                <a:latin typeface="Consolas" panose="020B0609020204030204" pitchFamily="49" charset="0"/>
              </a:rPr>
              <a:t>elif</a:t>
            </a:r>
            <a:r>
              <a:rPr lang="en-US" altLang="en-US" sz="2400" dirty="0">
                <a:solidFill>
                  <a:schemeClr val="tx1"/>
                </a:solidFill>
              </a:rPr>
              <a:t> it is attached to evaluates to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a:t>
            </a:r>
            <a:br>
              <a:rPr lang="en-US" altLang="en-US" sz="2400" dirty="0">
                <a:solidFill>
                  <a:schemeClr val="tx1"/>
                </a:solidFill>
              </a:rPr>
            </a:br>
            <a:endParaRPr lang="en-US" altLang="en-US" sz="2400" dirty="0">
              <a:solidFill>
                <a:schemeClr val="tx1"/>
              </a:solidFill>
            </a:endParaRPr>
          </a:p>
          <a:p>
            <a:pPr lvl="1"/>
            <a:r>
              <a:rPr lang="en-US" altLang="en-US" sz="2400" dirty="0">
                <a:solidFill>
                  <a:srgbClr val="0432FF"/>
                </a:solidFill>
                <a:latin typeface="Consolas" panose="020B0609020204030204" pitchFamily="49" charset="0"/>
                <a:cs typeface="Consolas" panose="020B0609020204030204" pitchFamily="49" charset="0"/>
              </a:rPr>
              <a:t>else</a:t>
            </a:r>
            <a:r>
              <a:rPr lang="en-US" altLang="en-US" sz="2400" dirty="0">
                <a:solidFill>
                  <a:schemeClr val="tx1"/>
                </a:solidFill>
              </a:rPr>
              <a:t> – must come under an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dirty="0">
                <a:latin typeface="Consolas" panose="020B0609020204030204" pitchFamily="49" charset="0"/>
                <a:cs typeface="Consolas" panose="020B0609020204030204" pitchFamily="49" charset="0"/>
              </a:rPr>
              <a:t>or</a:t>
            </a:r>
            <a:r>
              <a:rPr lang="en-US" altLang="en-US" sz="2400" dirty="0">
                <a:solidFill>
                  <a:srgbClr val="0432FF"/>
                </a:solidFill>
                <a:latin typeface="Consolas" panose="020B0609020204030204" pitchFamily="49" charset="0"/>
                <a:cs typeface="Consolas" panose="020B0609020204030204" pitchFamily="49" charset="0"/>
              </a:rPr>
              <a:t>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b="0" dirty="0">
                <a:solidFill>
                  <a:schemeClr val="tx1"/>
                </a:solidFill>
              </a:rPr>
              <a:t>., and only one else can be present per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b="0" dirty="0">
                <a:solidFill>
                  <a:schemeClr val="tx1"/>
                </a:solidFill>
              </a:rPr>
              <a:t>block. Will execute if the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b="0" dirty="0">
                <a:solidFill>
                  <a:schemeClr val="tx1"/>
                </a:solidFill>
              </a:rPr>
              <a:t>and all preceding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rgbClr val="0432FF"/>
                </a:solidFill>
                <a:latin typeface="Consolas" panose="020B0609020204030204" pitchFamily="49" charset="0"/>
                <a:cs typeface="Consolas" panose="020B0609020204030204" pitchFamily="49" charset="0"/>
              </a:rPr>
              <a:t> </a:t>
            </a:r>
            <a:r>
              <a:rPr lang="en-US" altLang="en-US" sz="2400" b="0" dirty="0">
                <a:solidFill>
                  <a:schemeClr val="tx1"/>
                </a:solidFill>
              </a:rPr>
              <a:t>(if present) evaluate to </a:t>
            </a:r>
            <a:r>
              <a:rPr lang="en-US" altLang="en-US" sz="2400" dirty="0">
                <a:solidFill>
                  <a:srgbClr val="0432FF"/>
                </a:solidFill>
                <a:latin typeface="Consolas" panose="020B0609020204030204" pitchFamily="49" charset="0"/>
              </a:rPr>
              <a:t>False</a:t>
            </a:r>
            <a:r>
              <a:rPr lang="en-US" altLang="en-US" sz="2400" b="0" dirty="0">
                <a:solidFill>
                  <a:schemeClr val="tx1"/>
                </a:solidFill>
              </a:rPr>
              <a:t>. </a:t>
            </a:r>
            <a:br>
              <a:rPr lang="en-US" altLang="en-US" sz="2400" b="0" dirty="0">
                <a:solidFill>
                  <a:schemeClr val="tx1"/>
                </a:solidFill>
              </a:rPr>
            </a:br>
            <a:r>
              <a:rPr lang="en-US" altLang="en-US" sz="2400" b="0" dirty="0">
                <a:solidFill>
                  <a:schemeClr val="tx1"/>
                </a:solidFill>
              </a:rPr>
              <a:t> </a:t>
            </a:r>
          </a:p>
          <a:p>
            <a:pPr lvl="1"/>
            <a:r>
              <a:rPr lang="en-US" altLang="en-US" sz="2400" dirty="0">
                <a:solidFill>
                  <a:srgbClr val="0432FF"/>
                </a:solidFill>
                <a:latin typeface="Consolas" panose="020B0609020204030204" pitchFamily="49" charset="0"/>
                <a:cs typeface="Consolas" panose="020B0609020204030204" pitchFamily="49" charset="0"/>
              </a:rPr>
              <a:t>switch </a:t>
            </a:r>
            <a:r>
              <a:rPr lang="en-US" altLang="en-US" sz="2400" dirty="0">
                <a:solidFill>
                  <a:schemeClr val="tx1"/>
                </a:solidFill>
              </a:rPr>
              <a:t>– </a:t>
            </a:r>
            <a:r>
              <a:rPr lang="en-US" altLang="en-US" sz="2400" b="0" dirty="0">
                <a:solidFill>
                  <a:schemeClr val="tx1"/>
                </a:solidFill>
              </a:rPr>
              <a:t>lets the value of a variable determine where the program will branch to.</a:t>
            </a:r>
          </a:p>
          <a:p>
            <a:pPr eaLnBrk="1" hangingPunct="1">
              <a:spcBef>
                <a:spcPct val="75000"/>
              </a:spcBef>
            </a:pPr>
            <a:endParaRPr lang="en-US" altLang="en-US" dirty="0">
              <a:solidFill>
                <a:schemeClr val="tx1"/>
              </a:solidFill>
            </a:endParaRPr>
          </a:p>
        </p:txBody>
      </p:sp>
    </p:spTree>
    <p:extLst>
      <p:ext uri="{BB962C8B-B14F-4D97-AF65-F5344CB8AC3E}">
        <p14:creationId xmlns:p14="http://schemas.microsoft.com/office/powerpoint/2010/main" val="302140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C63BE-34C1-F54C-A550-B82AD49ABAFC}"/>
              </a:ext>
            </a:extLst>
          </p:cNvPr>
          <p:cNvSpPr>
            <a:spLocks noGrp="1"/>
          </p:cNvSpPr>
          <p:nvPr>
            <p:ph type="title"/>
          </p:nvPr>
        </p:nvSpPr>
        <p:spPr/>
        <p:txBody>
          <a:bodyPr>
            <a:normAutofit/>
          </a:bodyPr>
          <a:lstStyle/>
          <a:p>
            <a:r>
              <a:rPr lang="en-US" sz="3600" b="1" dirty="0"/>
              <a:t>Relational Operators (reminder)</a:t>
            </a:r>
          </a:p>
        </p:txBody>
      </p:sp>
      <p:sp>
        <p:nvSpPr>
          <p:cNvPr id="8" name="Content Placeholder 7">
            <a:extLst>
              <a:ext uri="{FF2B5EF4-FFF2-40B4-BE49-F238E27FC236}">
                <a16:creationId xmlns:a16="http://schemas.microsoft.com/office/drawing/2014/main" id="{4C912422-0C59-9240-A446-FE5D2B8C66BB}"/>
              </a:ext>
            </a:extLst>
          </p:cNvPr>
          <p:cNvSpPr>
            <a:spLocks noGrp="1"/>
          </p:cNvSpPr>
          <p:nvPr>
            <p:ph idx="1"/>
          </p:nvPr>
        </p:nvSpPr>
        <p:spPr>
          <a:xfrm>
            <a:off x="823823" y="1736725"/>
            <a:ext cx="7543800" cy="4022725"/>
          </a:xfrm>
        </p:spPr>
        <p:txBody>
          <a:bodyPr vert="horz" lIns="91440" tIns="45720" rIns="91440" bIns="45720" rtlCol="0" anchor="t">
            <a:normAutofit fontScale="92500" lnSpcReduction="10000"/>
          </a:bodyPr>
          <a:lstStyle/>
          <a:p>
            <a:pPr>
              <a:lnSpc>
                <a:spcPct val="100000"/>
              </a:lnSpc>
              <a:spcBef>
                <a:spcPts val="15"/>
              </a:spcBef>
            </a:pPr>
            <a:r>
              <a:rPr lang="en-US" dirty="0">
                <a:latin typeface="Arial"/>
                <a:cs typeface="Arial"/>
              </a:rPr>
              <a:t>Create a </a:t>
            </a:r>
            <a:r>
              <a:rPr lang="en-US" dirty="0">
                <a:solidFill>
                  <a:srgbClr val="0432FF"/>
                </a:solidFill>
                <a:latin typeface="Consolas"/>
                <a:cs typeface="Consolas" panose="020B0609020204030204" pitchFamily="49" charset="0"/>
              </a:rPr>
              <a:t>True</a:t>
            </a:r>
            <a:r>
              <a:rPr lang="en-US" dirty="0">
                <a:latin typeface="Arial"/>
                <a:cs typeface="Arial"/>
              </a:rPr>
              <a:t> or </a:t>
            </a:r>
            <a:r>
              <a:rPr lang="en-US" dirty="0">
                <a:solidFill>
                  <a:srgbClr val="0432FF"/>
                </a:solidFill>
                <a:latin typeface="Consolas"/>
                <a:cs typeface="Consolas" panose="020B0609020204030204" pitchFamily="49" charset="0"/>
              </a:rPr>
              <a:t>False</a:t>
            </a:r>
            <a:r>
              <a:rPr lang="en-US" dirty="0">
                <a:latin typeface="Arial"/>
                <a:cs typeface="Arial"/>
              </a:rPr>
              <a:t> using a relational operator:</a:t>
            </a:r>
            <a:br>
              <a:rPr lang="en-US" dirty="0">
                <a:latin typeface="Arial"/>
                <a:cs typeface="Arial"/>
              </a:rPr>
            </a:br>
            <a:endParaRPr lang="en-US" dirty="0">
              <a:latin typeface="Arial"/>
              <a:cs typeface="Arial"/>
            </a:endParaRPr>
          </a:p>
          <a:p>
            <a:pPr marL="469265">
              <a:lnSpc>
                <a:spcPct val="100000"/>
              </a:lnSpc>
              <a:spcBef>
                <a:spcPts val="15"/>
              </a:spcBef>
              <a:spcAft>
                <a:spcPts val="0"/>
              </a:spcAft>
            </a:pPr>
            <a:r>
              <a:rPr lang="en-US" dirty="0">
                <a:latin typeface="Arial"/>
                <a:cs typeface="Arial"/>
              </a:rPr>
              <a:t>	&gt;</a:t>
            </a:r>
            <a:r>
              <a:rPr lang="en-US" spc="-15"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p>
          <a:p>
            <a:pPr marL="469265">
              <a:lnSpc>
                <a:spcPct val="100000"/>
              </a:lnSpc>
              <a:spcAft>
                <a:spcPts val="0"/>
              </a:spcAft>
            </a:pPr>
            <a:r>
              <a:rPr lang="en-US" dirty="0">
                <a:latin typeface="Arial"/>
                <a:cs typeface="Arial"/>
              </a:rPr>
              <a:t>	&lt;</a:t>
            </a:r>
            <a:r>
              <a:rPr lang="en-US" spc="-15" dirty="0">
                <a:latin typeface="Arial"/>
                <a:cs typeface="Arial"/>
              </a:rPr>
              <a:t> 	</a:t>
            </a:r>
            <a:r>
              <a:rPr lang="en-US" dirty="0">
                <a:latin typeface="Arial"/>
                <a:cs typeface="Arial"/>
              </a:rPr>
              <a:t>le</a:t>
            </a:r>
            <a:r>
              <a:rPr lang="en-US" spc="5" dirty="0">
                <a:latin typeface="Arial"/>
                <a:cs typeface="Arial"/>
              </a:rPr>
              <a:t>s</a:t>
            </a:r>
            <a:r>
              <a:rPr lang="en-US" dirty="0">
                <a:latin typeface="Arial"/>
                <a:cs typeface="Arial"/>
              </a:rPr>
              <a:t>s</a:t>
            </a:r>
            <a:r>
              <a:rPr lang="en-US" spc="-10" dirty="0">
                <a:latin typeface="Arial"/>
                <a:cs typeface="Arial"/>
              </a:rPr>
              <a:t> </a:t>
            </a:r>
            <a:r>
              <a:rPr lang="en-US" dirty="0">
                <a:latin typeface="Arial"/>
                <a:cs typeface="Arial"/>
              </a:rPr>
              <a:t>than</a:t>
            </a:r>
          </a:p>
          <a:p>
            <a:pPr marL="469265">
              <a:lnSpc>
                <a:spcPct val="100000"/>
              </a:lnSpc>
              <a:spcAft>
                <a:spcPts val="0"/>
              </a:spcAft>
            </a:pPr>
            <a:r>
              <a:rPr lang="en-US" dirty="0">
                <a:latin typeface="Arial"/>
                <a:cs typeface="Arial"/>
              </a:rPr>
              <a:t>	==</a:t>
            </a:r>
            <a:r>
              <a:rPr lang="en-US" spc="-25" dirty="0">
                <a:latin typeface="Arial"/>
                <a:cs typeface="Arial"/>
              </a:rPr>
              <a:t> 	</a:t>
            </a:r>
            <a:r>
              <a:rPr lang="en-US" dirty="0">
                <a:latin typeface="Arial"/>
                <a:cs typeface="Arial"/>
              </a:rPr>
              <a:t>eq</a:t>
            </a:r>
            <a:r>
              <a:rPr lang="en-US" spc="5" dirty="0">
                <a:latin typeface="Arial"/>
                <a:cs typeface="Arial"/>
              </a:rPr>
              <a:t>u</a:t>
            </a:r>
            <a:r>
              <a:rPr lang="en-US" dirty="0">
                <a:latin typeface="Arial"/>
                <a:cs typeface="Arial"/>
              </a:rPr>
              <a:t>als</a:t>
            </a:r>
          </a:p>
          <a:p>
            <a:pPr marL="469265">
              <a:lnSpc>
                <a:spcPct val="100000"/>
              </a:lnSpc>
            </a:pPr>
            <a:r>
              <a:rPr lang="en-US" dirty="0">
                <a:latin typeface="Arial"/>
                <a:cs typeface="Arial"/>
              </a:rPr>
              <a:t>.equals( ) method for strings</a:t>
            </a:r>
          </a:p>
          <a:p>
            <a:pPr marL="469265">
              <a:lnSpc>
                <a:spcPct val="100000"/>
              </a:lnSpc>
              <a:spcAft>
                <a:spcPts val="0"/>
              </a:spcAft>
            </a:pPr>
            <a:r>
              <a:rPr lang="en-US" dirty="0">
                <a:latin typeface="Arial"/>
                <a:cs typeface="Arial"/>
              </a:rPr>
              <a:t>	!= 	not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&gt;=</a:t>
            </a:r>
            <a:r>
              <a:rPr lang="en-US" spc="-20"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r>
              <a:rPr lang="en-US" spc="10" dirty="0">
                <a:latin typeface="Arial"/>
                <a:cs typeface="Arial"/>
              </a:rPr>
              <a:t> </a:t>
            </a:r>
            <a:r>
              <a:rPr lang="en-US" dirty="0">
                <a:latin typeface="Arial"/>
                <a:cs typeface="Arial"/>
              </a:rPr>
              <a:t>or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&lt;=</a:t>
            </a:r>
            <a:r>
              <a:rPr lang="en-US" spc="-25" dirty="0">
                <a:latin typeface="Arial"/>
                <a:cs typeface="Arial"/>
              </a:rPr>
              <a:t> 	</a:t>
            </a:r>
            <a:r>
              <a:rPr lang="en-US" dirty="0">
                <a:latin typeface="Arial"/>
                <a:cs typeface="Arial"/>
              </a:rPr>
              <a:t>less</a:t>
            </a:r>
            <a:r>
              <a:rPr lang="en-US" spc="-10" dirty="0">
                <a:latin typeface="Arial"/>
                <a:cs typeface="Arial"/>
              </a:rPr>
              <a:t> </a:t>
            </a:r>
            <a:r>
              <a:rPr lang="en-US" dirty="0">
                <a:latin typeface="Arial"/>
                <a:cs typeface="Arial"/>
              </a:rPr>
              <a:t>than</a:t>
            </a:r>
            <a:r>
              <a:rPr lang="en-US" spc="5" dirty="0">
                <a:latin typeface="Arial"/>
                <a:cs typeface="Arial"/>
              </a:rPr>
              <a:t> </a:t>
            </a:r>
            <a:r>
              <a:rPr lang="en-US" dirty="0">
                <a:latin typeface="Arial"/>
                <a:cs typeface="Arial"/>
              </a:rPr>
              <a:t>or equal</a:t>
            </a:r>
            <a:br>
              <a:rPr lang="en-US" dirty="0">
                <a:latin typeface="Arial"/>
                <a:cs typeface="Arial"/>
              </a:rPr>
            </a:br>
            <a:endParaRPr lang="en-US" dirty="0">
              <a:latin typeface="Arial"/>
              <a:cs typeface="Arial"/>
            </a:endParaRPr>
          </a:p>
          <a:p>
            <a:pPr lvl="0">
              <a:spcBef>
                <a:spcPct val="20000"/>
              </a:spcBef>
              <a:spcAft>
                <a:spcPct val="0"/>
              </a:spcAft>
              <a:buClr>
                <a:srgbClr val="C40C42"/>
              </a:buClr>
            </a:pPr>
            <a:r>
              <a:rPr lang="en-US" altLang="en-US" sz="1800" b="1" dirty="0">
                <a:solidFill>
                  <a:srgbClr val="DE2C28"/>
                </a:solidFill>
                <a:latin typeface="Arial"/>
              </a:rPr>
              <a:t>Note the difference between the equality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 and the assignment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a:t>
            </a:r>
          </a:p>
          <a:p>
            <a:endParaRPr lang="en-US" dirty="0"/>
          </a:p>
        </p:txBody>
      </p:sp>
    </p:spTree>
    <p:extLst>
      <p:ext uri="{BB962C8B-B14F-4D97-AF65-F5344CB8AC3E}">
        <p14:creationId xmlns:p14="http://schemas.microsoft.com/office/powerpoint/2010/main" val="23111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2291C0-CD26-D948-9D4C-F0043DE4BFA0}"/>
              </a:ext>
            </a:extLst>
          </p:cNvPr>
          <p:cNvSpPr>
            <a:spLocks noGrp="1"/>
          </p:cNvSpPr>
          <p:nvPr>
            <p:ph type="title"/>
          </p:nvPr>
        </p:nvSpPr>
        <p:spPr/>
        <p:txBody>
          <a:bodyPr>
            <a:normAutofit/>
          </a:bodyPr>
          <a:lstStyle/>
          <a:p>
            <a:r>
              <a:rPr lang="en-US" sz="3600" b="1" dirty="0"/>
              <a:t>Relational Operators Example</a:t>
            </a:r>
          </a:p>
        </p:txBody>
      </p:sp>
      <p:sp>
        <p:nvSpPr>
          <p:cNvPr id="17" name="Content Placeholder 16">
            <a:extLst>
              <a:ext uri="{FF2B5EF4-FFF2-40B4-BE49-F238E27FC236}">
                <a16:creationId xmlns:a16="http://schemas.microsoft.com/office/drawing/2014/main" id="{D64F401D-42B8-5C43-BD15-56ABB6A7E72F}"/>
              </a:ext>
            </a:extLst>
          </p:cNvPr>
          <p:cNvSpPr>
            <a:spLocks noGrp="1"/>
          </p:cNvSpPr>
          <p:nvPr>
            <p:ph idx="1"/>
          </p:nvPr>
        </p:nvSpPr>
        <p:spPr>
          <a:xfrm>
            <a:off x="822325" y="1846263"/>
            <a:ext cx="7543800" cy="4402137"/>
          </a:xfrm>
        </p:spPr>
        <p:txBody>
          <a:bodyPr/>
          <a:lstStyle/>
          <a:p>
            <a:pPr marL="0">
              <a:lnSpc>
                <a:spcPct val="100000"/>
              </a:lnSpc>
              <a:spcBef>
                <a:spcPts val="0"/>
              </a:spcBef>
              <a:spcAft>
                <a:spcPts val="600"/>
              </a:spcAft>
            </a:pPr>
            <a:r>
              <a:rPr lang="en-US" b="1" dirty="0"/>
              <a:t>Literal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5 &gt; 3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6 != 6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solidFill>
                  <a:srgbClr val="0432FF"/>
                </a:solidFill>
                <a:latin typeface="Consolas" panose="020B0609020204030204" pitchFamily="49" charset="0"/>
                <a:cs typeface="Consolas" panose="020B0609020204030204" pitchFamily="49" charset="0"/>
              </a:rPr>
              <a:t>True</a:t>
            </a:r>
            <a:r>
              <a:rPr lang="en-US" dirty="0">
                <a:latin typeface="Consolas" panose="020B0609020204030204" pitchFamily="49" charset="0"/>
                <a:cs typeface="Consolas" panose="020B0609020204030204" pitchFamily="49" charset="0"/>
              </a:rPr>
              <a:t> == (4 &lt;=2)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‘c’ != ‘b’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endParaRPr lang="en-US" dirty="0"/>
          </a:p>
          <a:p>
            <a:pPr marL="0">
              <a:lnSpc>
                <a:spcPct val="100000"/>
              </a:lnSpc>
              <a:spcBef>
                <a:spcPts val="0"/>
              </a:spcBef>
              <a:spcAft>
                <a:spcPts val="600"/>
              </a:spcAft>
            </a:pPr>
            <a:r>
              <a:rPr lang="en-US" b="1" dirty="0"/>
              <a:t>Variable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Num1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5</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Num2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7</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Result </a:t>
            </a:r>
            <a:r>
              <a:rPr lang="en-US" spc="-15" dirty="0">
                <a:latin typeface="Consolas" panose="020B0609020204030204" pitchFamily="49" charset="0"/>
                <a:cs typeface="Consolas" panose="020B0609020204030204" pitchFamily="49" charset="0"/>
              </a:rPr>
              <a:t>= N</a:t>
            </a:r>
            <a:r>
              <a:rPr lang="en-US" dirty="0">
                <a:latin typeface="Consolas" panose="020B0609020204030204" pitchFamily="49" charset="0"/>
                <a:cs typeface="Consolas" panose="020B0609020204030204" pitchFamily="49" charset="0"/>
              </a:rPr>
              <a:t>um2 &gt; Num1 </a:t>
            </a:r>
            <a:r>
              <a:rPr lang="en-US" dirty="0">
                <a:solidFill>
                  <a:srgbClr val="339933"/>
                </a:solidFill>
                <a:latin typeface="Consolas" panose="020B0609020204030204" pitchFamily="49" charset="0"/>
                <a:cs typeface="Consolas" panose="020B0609020204030204" pitchFamily="49" charset="0"/>
              </a:rPr>
              <a:t># Result is true</a:t>
            </a:r>
          </a:p>
        </p:txBody>
      </p:sp>
    </p:spTree>
    <p:extLst>
      <p:ext uri="{BB962C8B-B14F-4D97-AF65-F5344CB8AC3E}">
        <p14:creationId xmlns:p14="http://schemas.microsoft.com/office/powerpoint/2010/main" val="2884003406"/>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8260</TotalTime>
  <Words>2371</Words>
  <Application>Microsoft Office PowerPoint</Application>
  <PresentationFormat>On-screen Show (4:3)</PresentationFormat>
  <Paragraphs>273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Consolas</vt:lpstr>
      <vt:lpstr>Courier New</vt:lpstr>
      <vt:lpstr>PPT2_16to9</vt:lpstr>
      <vt:lpstr>PowerPoint Presentation</vt:lpstr>
      <vt:lpstr>Topics</vt:lpstr>
      <vt:lpstr>Motivation</vt:lpstr>
      <vt:lpstr>Flow of Control</vt:lpstr>
      <vt:lpstr>A Flow Diagram</vt:lpstr>
      <vt:lpstr>The Boolean</vt:lpstr>
      <vt:lpstr>Selection Statements</vt:lpstr>
      <vt:lpstr>Relational Operators (reminder)</vt:lpstr>
      <vt:lpstr>Relational Operators Example</vt:lpstr>
      <vt:lpstr>Logical Operators (reminder)</vt:lpstr>
      <vt:lpstr>Logical Operators (NOT)</vt:lpstr>
      <vt:lpstr>Logical Operators (AND and OR)</vt:lpstr>
      <vt:lpstr>Logical Operators</vt:lpstr>
      <vt:lpstr>Logical Operators in Boolean Expressions</vt:lpstr>
      <vt:lpstr>Boolean Expressions</vt:lpstr>
      <vt:lpstr>Notes on Indentation</vt:lpstr>
      <vt:lpstr>Logic of an IF Statement</vt:lpstr>
      <vt:lpstr>Now Let’s Do Something!</vt:lpstr>
      <vt:lpstr>Problem Statement</vt:lpstr>
      <vt:lpstr>Python - IF Statement</vt:lpstr>
      <vt:lpstr>Python – Logical Operators - OR</vt:lpstr>
      <vt:lpstr>Structure of an IF-ELSE Statement</vt:lpstr>
      <vt:lpstr>Logic of an IF-ELSE statement</vt:lpstr>
      <vt:lpstr>Problem Redefined</vt:lpstr>
      <vt:lpstr>Python – IF-ELSE Statement</vt:lpstr>
      <vt:lpstr>Python – Logical Operators - AND</vt:lpstr>
      <vt:lpstr>Structure of an IF-ELSE-IF</vt:lpstr>
      <vt:lpstr>8. Logic of an IF-ELSE-IF</vt:lpstr>
      <vt:lpstr>Problem Redefined</vt:lpstr>
      <vt:lpstr>Python – IF-ELIF-ELSE</vt:lpstr>
      <vt:lpstr>Python – IF-ELIF-ELSE – BAD VERSION</vt:lpstr>
      <vt:lpstr>Nested IF statements</vt:lpstr>
      <vt:lpstr>The match Statement (Python 3.11+)</vt:lpstr>
      <vt:lpstr>Structure of a match</vt:lpstr>
      <vt:lpstr>Logic of match statement</vt:lpstr>
      <vt:lpstr>Default Case</vt:lpstr>
      <vt:lpstr>Problem Redefined</vt:lpstr>
      <vt:lpstr>Python – match Statement</vt:lpstr>
      <vt:lpstr>Python – match with relational check</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Ermias Mamo</cp:lastModifiedBy>
  <cp:revision>491</cp:revision>
  <dcterms:created xsi:type="dcterms:W3CDTF">2017-03-19T10:32:05Z</dcterms:created>
  <dcterms:modified xsi:type="dcterms:W3CDTF">2025-01-27T03:17:24Z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