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42"/>
  </p:notesMasterIdLst>
  <p:handoutMasterIdLst>
    <p:handoutMasterId r:id="rId43"/>
  </p:handoutMasterIdLst>
  <p:sldIdLst>
    <p:sldId id="405" r:id="rId2"/>
    <p:sldId id="421" r:id="rId3"/>
    <p:sldId id="462" r:id="rId4"/>
    <p:sldId id="463" r:id="rId5"/>
    <p:sldId id="464" r:id="rId6"/>
    <p:sldId id="470" r:id="rId7"/>
    <p:sldId id="471" r:id="rId8"/>
    <p:sldId id="472" r:id="rId9"/>
    <p:sldId id="473" r:id="rId10"/>
    <p:sldId id="474" r:id="rId11"/>
    <p:sldId id="426" r:id="rId12"/>
    <p:sldId id="430" r:id="rId13"/>
    <p:sldId id="433" r:id="rId14"/>
    <p:sldId id="434" r:id="rId15"/>
    <p:sldId id="436" r:id="rId16"/>
    <p:sldId id="485" r:id="rId17"/>
    <p:sldId id="507" r:id="rId18"/>
    <p:sldId id="508" r:id="rId19"/>
    <p:sldId id="509" r:id="rId20"/>
    <p:sldId id="510" r:id="rId21"/>
    <p:sldId id="506" r:id="rId22"/>
    <p:sldId id="486" r:id="rId23"/>
    <p:sldId id="489" r:id="rId24"/>
    <p:sldId id="490" r:id="rId25"/>
    <p:sldId id="491" r:id="rId26"/>
    <p:sldId id="492" r:id="rId27"/>
    <p:sldId id="495" r:id="rId28"/>
    <p:sldId id="493" r:id="rId29"/>
    <p:sldId id="496" r:id="rId30"/>
    <p:sldId id="497" r:id="rId31"/>
    <p:sldId id="487" r:id="rId32"/>
    <p:sldId id="488" r:id="rId33"/>
    <p:sldId id="498" r:id="rId34"/>
    <p:sldId id="499" r:id="rId35"/>
    <p:sldId id="500" r:id="rId36"/>
    <p:sldId id="501" r:id="rId37"/>
    <p:sldId id="502" r:id="rId38"/>
    <p:sldId id="504" r:id="rId39"/>
    <p:sldId id="505" r:id="rId40"/>
    <p:sldId id="503" r:id="rId4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C74F5-7BB4-4B48-B91C-A8E2EBC7AB0B}" v="1" dt="2021-08-30T13:57:31.0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5374" autoAdjust="0"/>
  </p:normalViewPr>
  <p:slideViewPr>
    <p:cSldViewPr>
      <p:cViewPr varScale="1">
        <p:scale>
          <a:sx n="83" d="100"/>
          <a:sy n="83" d="100"/>
        </p:scale>
        <p:origin x="1181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618CEF2-7D51-8942-8255-D9D077195A9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85100C6-3675-AB4B-A1D2-8C231F52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2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132CF5C-F7DD-F545-8C9C-769C0D4CC54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25762E3-38C1-AE40-AC56-2574CDAC6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ACDD7CA-9125-D440-9171-D94BA1D11D26}" type="slidenum">
              <a:rPr lang="es-PE" altLang="en-US"/>
              <a:pPr eaLnBrk="1" hangingPunct="1"/>
              <a:t>3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206729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00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26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72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599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43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72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669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11ADD-DA3B-B819-BEDB-B56AEEDCF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5B788EE-2370-45EC-CAC6-E7BBEA835D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11DD3BC-5BF0-712C-D518-8DF129B7B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8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413EAF8-5D78-824C-8B8B-5966E81C4E1D}" type="slidenum">
              <a:rPr lang="es-PE" altLang="en-US"/>
              <a:pPr eaLnBrk="1" hangingPunct="1"/>
              <a:t>4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01549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5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409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6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37995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7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81262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8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97467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9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65795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10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50182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3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8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4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3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5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5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functions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string-method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4520E682-5A3E-B6A6-7960-A3A4105C38C1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sz="4800" b="1" dirty="0"/>
          </a:p>
          <a:p>
            <a:pPr algn="ctr" fontAlgn="auto">
              <a:spcAft>
                <a:spcPts val="0"/>
              </a:spcAft>
            </a:pPr>
            <a:r>
              <a:rPr lang="en-US" altLang="en-US" sz="4800" b="1" dirty="0"/>
              <a:t>CSE 1321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sz="4800" b="1" dirty="0"/>
              <a:t>Module 3</a:t>
            </a:r>
            <a:endParaRPr lang="en-US" altLang="en-US" sz="4745" b="1" dirty="0"/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9B5F4F81-5569-4BDA-135A-A826EB64878A}"/>
              </a:ext>
            </a:extLst>
          </p:cNvPr>
          <p:cNvSpPr txBox="1">
            <a:spLocks/>
          </p:cNvSpPr>
          <p:nvPr/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400" b="1" dirty="0"/>
              <a:t>Methods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8429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1808" y="300122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Then Call the Function Instead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514600"/>
            <a:ext cx="7543800" cy="20574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600" dirty="0" err="1">
                <a:latin typeface="Consolas" charset="0"/>
                <a:ea typeface="Consolas" charset="0"/>
                <a:cs typeface="Consolas" charset="0"/>
              </a:rPr>
              <a:t>myFunction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None/>
            </a:pPr>
            <a:r>
              <a:rPr lang="en-US" altLang="es-PE" sz="1600" dirty="0" err="1">
                <a:latin typeface="Consolas" charset="0"/>
                <a:ea typeface="Consolas" charset="0"/>
                <a:cs typeface="Consolas" charset="0"/>
              </a:rPr>
              <a:t>myFunction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600" dirty="0" err="1">
                <a:latin typeface="Consolas" charset="0"/>
                <a:ea typeface="Consolas" charset="0"/>
                <a:cs typeface="Consolas" charset="0"/>
              </a:rPr>
              <a:t>myFunction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3023151"/>
            <a:ext cx="473386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US" altLang="es-PE" sz="12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2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2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2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2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5468" y="2527384"/>
            <a:ext cx="15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altLang="es-P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133600" y="2631779"/>
            <a:ext cx="1873122" cy="3270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V="1">
            <a:off x="2241678" y="3809998"/>
            <a:ext cx="1873122" cy="457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133600" y="3352800"/>
            <a:ext cx="1542923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1BC83-0187-BC46-A249-577BC56A04A3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Graphic 5">
            <a:extLst>
              <a:ext uri="{FF2B5EF4-FFF2-40B4-BE49-F238E27FC236}">
                <a16:creationId xmlns:a16="http://schemas.microsoft.com/office/drawing/2014/main" id="{BC811CE0-683E-FEB8-879F-33DD50EC6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/>
              <a:t>What have we done?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1192" indent="-341192" defTabSz="454923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>
                <a:solidFill>
                  <a:schemeClr val="tx1"/>
                </a:solidFill>
              </a:rPr>
              <a:t>Written the code </a:t>
            </a:r>
            <a:r>
              <a:rPr lang="en-US" altLang="en-US" sz="3184" i="1" dirty="0">
                <a:solidFill>
                  <a:schemeClr val="tx1"/>
                </a:solidFill>
              </a:rPr>
              <a:t>once</a:t>
            </a:r>
            <a:r>
              <a:rPr lang="en-US" altLang="en-US" sz="3184" dirty="0">
                <a:solidFill>
                  <a:schemeClr val="tx1"/>
                </a:solidFill>
              </a:rPr>
              <a:t>, but called it </a:t>
            </a:r>
            <a:r>
              <a:rPr lang="en-US" altLang="en-US" sz="3184" i="1" dirty="0">
                <a:solidFill>
                  <a:schemeClr val="tx1"/>
                </a:solidFill>
              </a:rPr>
              <a:t>many times</a:t>
            </a:r>
          </a:p>
          <a:p>
            <a:pPr marL="341192" indent="-341192" defTabSz="454923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>
                <a:solidFill>
                  <a:schemeClr val="tx1"/>
                </a:solidFill>
              </a:rPr>
              <a:t>Reduced the size of our code</a:t>
            </a:r>
          </a:p>
          <a:p>
            <a:pPr marL="341192" indent="-341192" defTabSz="454923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>
                <a:solidFill>
                  <a:schemeClr val="tx1"/>
                </a:solidFill>
              </a:rPr>
              <a:t>Easier to comprehend</a:t>
            </a:r>
          </a:p>
          <a:p>
            <a:pPr marL="341192" indent="-341192" defTabSz="454923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>
                <a:solidFill>
                  <a:schemeClr val="tx1"/>
                </a:solidFill>
              </a:rPr>
              <a:t>This is called </a:t>
            </a:r>
            <a:r>
              <a:rPr lang="en-US" altLang="en-US" sz="3184" i="1" dirty="0">
                <a:solidFill>
                  <a:schemeClr val="tx1"/>
                </a:solidFill>
              </a:rPr>
              <a:t>procedural abstraction</a:t>
            </a:r>
          </a:p>
          <a:p>
            <a:pPr marL="341192" indent="-341192" defTabSz="454923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>
                <a:solidFill>
                  <a:schemeClr val="tx1"/>
                </a:solidFill>
              </a:rPr>
              <a:t>Tracing of code </a:t>
            </a:r>
            <a:r>
              <a:rPr lang="en-US" altLang="en-US" sz="3184" u="sng" dirty="0">
                <a:solidFill>
                  <a:schemeClr val="tx1"/>
                </a:solidFill>
              </a:rPr>
              <a:t>skips around</a:t>
            </a:r>
            <a:r>
              <a:rPr lang="en-US" altLang="en-US" sz="3184" dirty="0">
                <a:solidFill>
                  <a:schemeClr val="tx1"/>
                </a:solidFill>
              </a:rPr>
              <a:t> (no longer top to bottom)</a:t>
            </a:r>
          </a:p>
        </p:txBody>
      </p:sp>
    </p:spTree>
    <p:extLst>
      <p:ext uri="{BB962C8B-B14F-4D97-AF65-F5344CB8AC3E}">
        <p14:creationId xmlns:p14="http://schemas.microsoft.com/office/powerpoint/2010/main" val="9587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“Modularizing” Code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Software design concept using modules.</a:t>
            </a:r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000" dirty="0"/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000" dirty="0"/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Can be used to </a:t>
            </a:r>
            <a:r>
              <a:rPr lang="en-US" altLang="en-US" sz="2800" u="sng" dirty="0"/>
              <a:t>reduce redundant coding</a:t>
            </a:r>
            <a:r>
              <a:rPr lang="en-US" altLang="en-US" sz="2800" dirty="0"/>
              <a:t> and </a:t>
            </a:r>
            <a:r>
              <a:rPr lang="en-US" altLang="en-US" sz="2800" u="sng" dirty="0"/>
              <a:t>enable code reuse</a:t>
            </a:r>
            <a:r>
              <a:rPr lang="en-US" altLang="en-US" sz="2800" dirty="0"/>
              <a:t>. </a:t>
            </a:r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000" dirty="0"/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000" dirty="0"/>
          </a:p>
          <a:p>
            <a:pPr marL="227462" indent="-227462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Can also </a:t>
            </a:r>
            <a:r>
              <a:rPr lang="en-US" altLang="en-US" sz="2800" u="sng" dirty="0"/>
              <a:t>improve the quality</a:t>
            </a:r>
            <a:r>
              <a:rPr lang="en-US" altLang="en-US" sz="2800" dirty="0"/>
              <a:t> of the program.</a:t>
            </a:r>
          </a:p>
          <a:p>
            <a:pPr marL="0" indent="0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1000" dirty="0"/>
          </a:p>
          <a:p>
            <a:pPr marL="0" indent="0" defTabSz="909846" fontAlgn="auto">
              <a:lnSpc>
                <a:spcPct val="10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0782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What is a Method?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822325" y="1846263"/>
            <a:ext cx="7543800" cy="1541425"/>
          </a:xfrm>
        </p:spPr>
        <p:txBody>
          <a:bodyPr rtlCol="0">
            <a:normAutofit lnSpcReduction="10000"/>
          </a:bodyPr>
          <a:lstStyle/>
          <a:p>
            <a:pPr marL="0" indent="0" defTabSz="909846" fontAlgn="auto">
              <a:spcAft>
                <a:spcPts val="0"/>
              </a:spcAft>
              <a:buNone/>
              <a:defRPr/>
            </a:pPr>
            <a:r>
              <a:rPr lang="en-US" altLang="en-US" sz="2786" dirty="0">
                <a:solidFill>
                  <a:schemeClr val="tx1"/>
                </a:solidFill>
              </a:rPr>
              <a:t>Think of a method as a </a:t>
            </a:r>
            <a:r>
              <a:rPr lang="en-US" altLang="en-US" sz="2786" u="sng" dirty="0">
                <a:solidFill>
                  <a:schemeClr val="tx1"/>
                </a:solidFill>
              </a:rPr>
              <a:t>black box</a:t>
            </a:r>
            <a:r>
              <a:rPr lang="en-US" altLang="en-US" sz="2786" dirty="0">
                <a:solidFill>
                  <a:schemeClr val="tx1"/>
                </a:solidFill>
              </a:rPr>
              <a:t> that does a specific task. The method may take inputs (parameters) and may return an output with a specific type.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A88F19-F8B4-296F-7E51-CD8078809C55}"/>
              </a:ext>
            </a:extLst>
          </p:cNvPr>
          <p:cNvSpPr/>
          <p:nvPr/>
        </p:nvSpPr>
        <p:spPr>
          <a:xfrm>
            <a:off x="1600200" y="4788408"/>
            <a:ext cx="3352800" cy="1295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D427A7-F0F9-694B-B644-F0843BA52967}"/>
              </a:ext>
            </a:extLst>
          </p:cNvPr>
          <p:cNvSpPr/>
          <p:nvPr/>
        </p:nvSpPr>
        <p:spPr>
          <a:xfrm>
            <a:off x="1600200" y="4343400"/>
            <a:ext cx="3352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EC97CBD-E6CA-F996-BF17-0456AE1531FB}"/>
              </a:ext>
            </a:extLst>
          </p:cNvPr>
          <p:cNvCxnSpPr/>
          <p:nvPr/>
        </p:nvCxnSpPr>
        <p:spPr>
          <a:xfrm flipH="1">
            <a:off x="5029200" y="5181600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D1283C-4CC0-8038-1F00-39E782D133FC}"/>
              </a:ext>
            </a:extLst>
          </p:cNvPr>
          <p:cNvCxnSpPr>
            <a:cxnSpLocks/>
          </p:cNvCxnSpPr>
          <p:nvPr/>
        </p:nvCxnSpPr>
        <p:spPr>
          <a:xfrm>
            <a:off x="2209800" y="3886200"/>
            <a:ext cx="0" cy="4498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9E2E88-BC90-E0FE-1DCE-18CE273B68BD}"/>
              </a:ext>
            </a:extLst>
          </p:cNvPr>
          <p:cNvCxnSpPr>
            <a:cxnSpLocks/>
          </p:cNvCxnSpPr>
          <p:nvPr/>
        </p:nvCxnSpPr>
        <p:spPr>
          <a:xfrm flipV="1">
            <a:off x="4191000" y="3871552"/>
            <a:ext cx="0" cy="4645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C1CB358-89AD-E2BF-175E-D4D63B14DD5F}"/>
              </a:ext>
            </a:extLst>
          </p:cNvPr>
          <p:cNvSpPr txBox="1"/>
          <p:nvPr/>
        </p:nvSpPr>
        <p:spPr>
          <a:xfrm>
            <a:off x="6477000" y="50431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Black box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47F92D-CB77-A6C6-23E0-4BD5337EE390}"/>
              </a:ext>
            </a:extLst>
          </p:cNvPr>
          <p:cNvSpPr txBox="1"/>
          <p:nvPr/>
        </p:nvSpPr>
        <p:spPr>
          <a:xfrm>
            <a:off x="1447800" y="341090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Optional arguments for input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E126BB-3A6D-A38D-EDF4-3BA2AC40305B}"/>
              </a:ext>
            </a:extLst>
          </p:cNvPr>
          <p:cNvSpPr txBox="1"/>
          <p:nvPr/>
        </p:nvSpPr>
        <p:spPr>
          <a:xfrm>
            <a:off x="3510345" y="340622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Optional return value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E7E05C-F062-173E-E78A-3BF1036F7D7B}"/>
              </a:ext>
            </a:extLst>
          </p:cNvPr>
          <p:cNvSpPr txBox="1"/>
          <p:nvPr/>
        </p:nvSpPr>
        <p:spPr>
          <a:xfrm>
            <a:off x="2266761" y="4393430"/>
            <a:ext cx="198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 definition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FC706F-A256-E3AF-E578-93DC0663AB0D}"/>
              </a:ext>
            </a:extLst>
          </p:cNvPr>
          <p:cNvSpPr txBox="1"/>
          <p:nvPr/>
        </p:nvSpPr>
        <p:spPr>
          <a:xfrm>
            <a:off x="2486692" y="5198286"/>
            <a:ext cx="157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 body</a:t>
            </a:r>
          </a:p>
        </p:txBody>
      </p:sp>
    </p:spTree>
    <p:extLst>
      <p:ext uri="{BB962C8B-B14F-4D97-AF65-F5344CB8AC3E}">
        <p14:creationId xmlns:p14="http://schemas.microsoft.com/office/powerpoint/2010/main" val="432207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Defining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A method has a </a:t>
            </a:r>
            <a:r>
              <a:rPr lang="en-US" sz="2800" i="1" dirty="0">
                <a:solidFill>
                  <a:schemeClr val="tx1"/>
                </a:solidFill>
              </a:rPr>
              <a:t>definition</a:t>
            </a:r>
            <a:r>
              <a:rPr lang="en-US" sz="2800" dirty="0">
                <a:solidFill>
                  <a:schemeClr val="tx1"/>
                </a:solidFill>
              </a:rPr>
              <a:t> and a </a:t>
            </a:r>
            <a:r>
              <a:rPr lang="en-US" sz="2800" i="1" dirty="0">
                <a:solidFill>
                  <a:schemeClr val="tx1"/>
                </a:solidFill>
              </a:rPr>
              <a:t>body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The definition is the method declaration.</a:t>
            </a:r>
          </a:p>
          <a:p>
            <a:pPr marL="729526" lvl="1" indent="-43742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It’s at the </a:t>
            </a:r>
            <a:r>
              <a:rPr lang="en-US" sz="2600" u="sng" dirty="0">
                <a:solidFill>
                  <a:schemeClr val="tx1"/>
                </a:solidFill>
              </a:rPr>
              <a:t>top line</a:t>
            </a:r>
          </a:p>
          <a:p>
            <a:pPr marL="729526" lvl="1" indent="-43742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It contains the name of the method and a formal list of parameters</a:t>
            </a:r>
          </a:p>
          <a:p>
            <a:pPr marL="729526" lvl="1" indent="-43742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In Python, it is preceded by the </a:t>
            </a:r>
            <a:r>
              <a:rPr lang="en-US" sz="2600" dirty="0">
                <a:solidFill>
                  <a:srgbClr val="0432FF"/>
                </a:solidFill>
              </a:rPr>
              <a:t>def</a:t>
            </a:r>
            <a:r>
              <a:rPr lang="en-US" sz="2600" dirty="0">
                <a:solidFill>
                  <a:schemeClr val="tx1"/>
                </a:solidFill>
              </a:rPr>
              <a:t> keyword</a:t>
            </a:r>
            <a:br>
              <a:rPr lang="en-US" sz="2600" u="sng" dirty="0">
                <a:solidFill>
                  <a:schemeClr val="tx1"/>
                </a:solidFill>
              </a:rPr>
            </a:br>
            <a:endParaRPr lang="en-US" sz="2600" u="sng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The body is a collection of statements grouped together to perform an operation.</a:t>
            </a:r>
          </a:p>
          <a:p>
            <a:pPr marL="729526" lvl="1" indent="-43742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It’s the </a:t>
            </a:r>
            <a:r>
              <a:rPr lang="en-US" sz="2600" u="sng" dirty="0">
                <a:solidFill>
                  <a:schemeClr val="tx1"/>
                </a:solidFill>
              </a:rPr>
              <a:t>rest of the method</a:t>
            </a:r>
          </a:p>
        </p:txBody>
      </p:sp>
      <p:sp>
        <p:nvSpPr>
          <p:cNvPr id="17413" name="Rectangle 16"/>
          <p:cNvSpPr>
            <a:spLocks noChangeArrowheads="1"/>
          </p:cNvSpPr>
          <p:nvPr/>
        </p:nvSpPr>
        <p:spPr bwMode="auto">
          <a:xfrm>
            <a:off x="22682" y="2205151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0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Method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i="1" dirty="0">
                <a:solidFill>
                  <a:schemeClr val="tx1"/>
                </a:solidFill>
              </a:rPr>
              <a:t>Method definition</a:t>
            </a:r>
            <a:r>
              <a:rPr lang="en-US" altLang="en-US" sz="3200" dirty="0">
                <a:solidFill>
                  <a:schemeClr val="tx1"/>
                </a:solidFill>
              </a:rPr>
              <a:t> is the combination of the method name and the parameter list.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It’s </a:t>
            </a:r>
            <a:r>
              <a:rPr lang="en-US" altLang="en-US" sz="3200" u="sng" dirty="0">
                <a:solidFill>
                  <a:schemeClr val="tx1"/>
                </a:solidFill>
              </a:rPr>
              <a:t>part of the top line</a:t>
            </a:r>
            <a:r>
              <a:rPr lang="en-US" altLang="en-US" sz="3200" dirty="0">
                <a:solidFill>
                  <a:schemeClr val="tx1"/>
                </a:solidFill>
              </a:rPr>
              <a:t> of the method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/>
              <a:t>The method’s name is how it is referred to within the code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The method’s parameters are its inputs: one input per parameter.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Example of method </a:t>
            </a:r>
            <a:r>
              <a:rPr lang="en-US" altLang="en-US" sz="3200" dirty="0"/>
              <a:t>definition</a:t>
            </a:r>
            <a:r>
              <a:rPr lang="en-US" altLang="en-US" sz="3200" dirty="0">
                <a:solidFill>
                  <a:schemeClr val="tx1"/>
                </a:solidFill>
              </a:rPr>
              <a:t> is </a:t>
            </a:r>
            <a:r>
              <a:rPr lang="en-US" altLang="en-US" sz="3200" u="sng" dirty="0">
                <a:solidFill>
                  <a:schemeClr val="tx1"/>
                </a:solidFill>
              </a:rPr>
              <a:t>underlined</a:t>
            </a:r>
            <a:r>
              <a:rPr lang="en-US" altLang="en-US" sz="3200" dirty="0">
                <a:solidFill>
                  <a:schemeClr val="tx1"/>
                </a:solidFill>
              </a:rPr>
              <a:t> on the following slide.</a:t>
            </a: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1262499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75A54-226F-B3EF-7FE8-6D96045AA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5CF9083-C375-D6B4-2965-35B5D440B0AB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A40796-E847-8B8C-705D-E13B2AD9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7DD60-BD3F-D81A-2BE4-6192198D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definition is </a:t>
            </a:r>
            <a:r>
              <a:rPr lang="en-US" altLang="en-US" sz="2400" u="sng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u="sng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(num1, num2)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(num1, 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sum = 0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in range(num2):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sum += num1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135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Method Parameters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Methods can have any number of parameters (inputs)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3200" dirty="0">
              <a:solidFill>
                <a:schemeClr val="tx1"/>
              </a:solidFill>
            </a:endParaRP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no_parameters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charset="0"/>
                <a:ea typeface="Consolas" charset="0"/>
                <a:cs typeface="Consolas" charset="0"/>
              </a:rPr>
              <a:t>():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charset="0"/>
                <a:ea typeface="Consolas" charset="0"/>
                <a:cs typeface="Consolas" charset="0"/>
              </a:rPr>
              <a:t>    pass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one_param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parameterOne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pass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three_params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paramOne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paramTwo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paramThree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pass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4155812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Method Required Parameters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Some methods have required parameters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/>
              <a:t>If you want to call that method, you must pass all the parameters it requires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three_params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paramOne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paramTwo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paramThree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pass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2200" dirty="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# method called correctly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three_params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Alice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”, 30, 5.5)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200" dirty="0">
                <a:solidFill>
                  <a:srgbClr val="339933"/>
                </a:solidFill>
                <a:latin typeface="Consolas" charset="0"/>
              </a:rPr>
              <a:t># method called incorrectly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three_params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Bob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”, 40)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3676853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Method Optional Parameters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Some methods have optional parameters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/>
              <a:t>If you don’t pass an argument, the method will use a default value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print_name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(name=“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Alice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print(name)</a:t>
            </a: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algn="l" defTabSz="909846" rtl="0" eaLnBrk="1" fontAlgn="auto" latinLnBrk="0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2200" dirty="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# prints “Alice”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Consolas" charset="0"/>
              <a:ea typeface="Consolas" charset="0"/>
              <a:cs typeface="Consolas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print_name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200" dirty="0">
                <a:solidFill>
                  <a:srgbClr val="339933"/>
                </a:solidFill>
                <a:latin typeface="Consolas" charset="0"/>
              </a:rPr>
              <a:t># prints “Bob”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print_name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Bob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67421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2658" fontAlgn="auto">
              <a:spcAft>
                <a:spcPts val="0"/>
              </a:spcAft>
              <a:defRPr/>
            </a:pPr>
            <a:r>
              <a:rPr lang="en-US" altLang="en-US" sz="4357" dirty="0"/>
              <a:t>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defTabSz="452658">
              <a:defRPr/>
            </a:pPr>
            <a:r>
              <a:rPr lang="en-US" altLang="en-US" sz="3169" dirty="0">
                <a:solidFill>
                  <a:schemeClr val="tx1"/>
                </a:solidFill>
              </a:rPr>
              <a:t>Terminology</a:t>
            </a:r>
          </a:p>
          <a:p>
            <a:pPr defTabSz="452658">
              <a:defRPr/>
            </a:pPr>
            <a:r>
              <a:rPr lang="en-US" altLang="en-US" sz="3169" dirty="0">
                <a:solidFill>
                  <a:schemeClr val="tx1"/>
                </a:solidFill>
              </a:rPr>
              <a:t>Defining methods</a:t>
            </a:r>
          </a:p>
          <a:p>
            <a:pPr defTabSz="452658">
              <a:defRPr/>
            </a:pPr>
            <a:r>
              <a:rPr lang="en-US" altLang="en-US" sz="3169" dirty="0">
                <a:solidFill>
                  <a:schemeClr val="tx1"/>
                </a:solidFill>
              </a:rPr>
              <a:t>Scope of Variables</a:t>
            </a:r>
          </a:p>
          <a:p>
            <a:pPr defTabSz="452658">
              <a:defRPr/>
            </a:pPr>
            <a:r>
              <a:rPr lang="en-US" altLang="en-US" sz="3169" dirty="0"/>
              <a:t>The Return keyword</a:t>
            </a:r>
            <a:endParaRPr lang="en-US" altLang="en-US" sz="3169" dirty="0">
              <a:solidFill>
                <a:schemeClr val="tx1"/>
              </a:solidFill>
            </a:endParaRPr>
          </a:p>
          <a:p>
            <a:pPr defTabSz="452658">
              <a:defRPr/>
            </a:pPr>
            <a:r>
              <a:rPr lang="en-US" altLang="en-US" sz="3169" dirty="0">
                <a:solidFill>
                  <a:schemeClr val="tx1"/>
                </a:solidFill>
              </a:rPr>
              <a:t>Calling Methods</a:t>
            </a:r>
          </a:p>
          <a:p>
            <a:pPr defTabSz="452658">
              <a:defRPr/>
            </a:pPr>
            <a:r>
              <a:rPr lang="en-US" altLang="en-US" sz="3169" dirty="0"/>
              <a:t>Built-in Methods</a:t>
            </a:r>
            <a:endParaRPr lang="en-US" altLang="en-US" sz="3169" dirty="0">
              <a:solidFill>
                <a:schemeClr val="tx1"/>
              </a:solidFill>
            </a:endParaRPr>
          </a:p>
          <a:p>
            <a:pPr defTabSz="452658">
              <a:defRPr/>
            </a:pPr>
            <a:r>
              <a:rPr lang="en-US" altLang="en-US" sz="3169" dirty="0"/>
              <a:t>Importing methods</a:t>
            </a:r>
            <a:endParaRPr lang="en-US" altLang="en-US" sz="316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2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Required vs Optional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000" dirty="0">
                <a:solidFill>
                  <a:schemeClr val="tx1"/>
                </a:solidFill>
              </a:rPr>
              <a:t>Methods can have any combination of Required and Optional parameters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000" dirty="0">
                <a:latin typeface="Consolas" charset="0"/>
                <a:ea typeface="Consolas" charset="0"/>
                <a:cs typeface="Consolas" charset="0"/>
              </a:rPr>
              <a:t>Required parameters </a:t>
            </a:r>
            <a:r>
              <a:rPr lang="en-US" altLang="en-US" sz="3000" u="sng" dirty="0">
                <a:latin typeface="Consolas" charset="0"/>
                <a:ea typeface="Consolas" charset="0"/>
                <a:cs typeface="Consolas" charset="0"/>
              </a:rPr>
              <a:t>must</a:t>
            </a:r>
            <a:r>
              <a:rPr lang="en-US" altLang="en-US" sz="3000" dirty="0">
                <a:latin typeface="Consolas" charset="0"/>
                <a:ea typeface="Consolas" charset="0"/>
                <a:cs typeface="Consolas" charset="0"/>
              </a:rPr>
              <a:t> be declared before optional ones</a:t>
            </a:r>
            <a:endParaRPr lang="en-US" altLang="en-US" sz="3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2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print_info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(name, age=0):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print(name + 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is 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 + str(age) + 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years old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2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print_info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Alice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”, 30)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print_info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Bob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”, age=0)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print_info</a:t>
            </a:r>
            <a:r>
              <a:rPr lang="en-US" alt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(age=0) </a:t>
            </a:r>
            <a:r>
              <a:rPr lang="en-US" altLang="en-US" sz="2200" dirty="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# will crash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endParaRPr lang="en-US" altLang="en-US" sz="22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2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181020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9A4E7-9A86-AF92-B952-B39D94491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9224454D-E25E-9B70-D775-CD7843B91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/>
              <a:t>Method scope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CC939B-B47C-AF89-E5AA-87BFB2209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Notice that variables declared inside a method only “exist” inside that method.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200" dirty="0"/>
              <a:t>“Variables declared inside the scope of a method only exist inside that method’s scope”.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3200" dirty="0"/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3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(num1, 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summation = 0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32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3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 </a:t>
            </a:r>
            <a:r>
              <a:rPr lang="en-US" altLang="en-US" sz="3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in range(num2):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summation += num1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return</a:t>
            </a: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summation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32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3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print(summation) 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will crash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32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9461" name="Rectangle 11">
            <a:extLst>
              <a:ext uri="{FF2B5EF4-FFF2-40B4-BE49-F238E27FC236}">
                <a16:creationId xmlns:a16="http://schemas.microsoft.com/office/drawing/2014/main" id="{79347E68-F2D6-1774-C738-2B3A56ACC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2" y="2213656"/>
            <a:ext cx="9098636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/>
          </a:p>
        </p:txBody>
      </p:sp>
    </p:spTree>
    <p:extLst>
      <p:ext uri="{BB962C8B-B14F-4D97-AF65-F5344CB8AC3E}">
        <p14:creationId xmlns:p14="http://schemas.microsoft.com/office/powerpoint/2010/main" val="123285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13CBB-A5B8-265D-EBE9-227A94822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C094FF6-132A-A04D-C279-B95037390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The </a:t>
            </a:r>
            <a:r>
              <a:rPr lang="en-US" altLang="en-US" sz="4378" dirty="0">
                <a:solidFill>
                  <a:srgbClr val="0432FF"/>
                </a:solidFill>
              </a:rPr>
              <a:t>return</a:t>
            </a:r>
            <a:r>
              <a:rPr lang="en-US" altLang="en-US" sz="4378" dirty="0"/>
              <a:t> keyword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24E1FAD-23E8-80CC-E64A-687FB027D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543800" cy="4478337"/>
          </a:xfrm>
        </p:spPr>
        <p:txBody>
          <a:bodyPr rtlCol="0">
            <a:normAutofit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Used to terminate a method prematurely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If a method returns no data</a:t>
            </a:r>
            <a:r>
              <a:rPr lang="en-US" altLang="en-US" sz="3200" dirty="0"/>
              <a:t>, it doesn’t need a </a:t>
            </a:r>
            <a:r>
              <a:rPr lang="en-US" altLang="en-US" sz="3200" dirty="0">
                <a:solidFill>
                  <a:srgbClr val="0432FF"/>
                </a:solidFill>
                <a:latin typeface="+mj-lt"/>
                <a:ea typeface="+mj-ea"/>
                <a:cs typeface="+mj-cs"/>
              </a:rPr>
              <a:t>return</a:t>
            </a:r>
            <a:r>
              <a:rPr lang="en-US" altLang="en-US" sz="3200" dirty="0"/>
              <a:t> keyword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The </a:t>
            </a:r>
            <a:r>
              <a:rPr lang="en-US" altLang="en-US" sz="3200" dirty="0">
                <a:solidFill>
                  <a:srgbClr val="0432FF"/>
                </a:solidFill>
                <a:latin typeface="+mj-lt"/>
                <a:ea typeface="+mj-ea"/>
                <a:cs typeface="+mj-cs"/>
              </a:rPr>
              <a:t>return</a:t>
            </a:r>
            <a:r>
              <a:rPr lang="en-US" altLang="en-US" sz="3200" dirty="0"/>
              <a:t> keyword can be followed by an expression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The result of that expression is return</a:t>
            </a:r>
            <a:r>
              <a:rPr lang="en-US" altLang="en-US" sz="2900" dirty="0"/>
              <a:t>ed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r>
              <a:rPr lang="en-US" altLang="en-US" sz="2900" dirty="0"/>
              <a:t>Python methods </a:t>
            </a:r>
            <a:r>
              <a:rPr lang="en-US" altLang="en-US" sz="2900" u="sng" dirty="0"/>
              <a:t>always</a:t>
            </a:r>
            <a:r>
              <a:rPr lang="en-US" altLang="en-US" sz="2900" dirty="0"/>
              <a:t> return a value. If they return no explicit value, they return a special value called “None”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endParaRPr lang="en-US" altLang="en-US" sz="2900" dirty="0"/>
          </a:p>
          <a:p>
            <a:pPr marL="0" lvl="1" indent="0" defTabSz="682385">
              <a:lnSpc>
                <a:spcPct val="80000"/>
              </a:lnSpc>
              <a:defRPr/>
            </a:pPr>
            <a:endParaRPr lang="en-US" altLang="en-US" sz="2900" dirty="0"/>
          </a:p>
        </p:txBody>
      </p:sp>
    </p:spTree>
    <p:extLst>
      <p:ext uri="{BB962C8B-B14F-4D97-AF65-F5344CB8AC3E}">
        <p14:creationId xmlns:p14="http://schemas.microsoft.com/office/powerpoint/2010/main" val="261574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9D4B1-EDB1-6D86-402E-CF176DC88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CFF2D9A-36AD-BC68-F9AF-A9DB92487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The </a:t>
            </a:r>
            <a:r>
              <a:rPr lang="en-US" altLang="en-US" sz="4378" dirty="0">
                <a:solidFill>
                  <a:srgbClr val="0432FF"/>
                </a:solidFill>
              </a:rPr>
              <a:t>return</a:t>
            </a:r>
            <a:r>
              <a:rPr lang="en-US" altLang="en-US" sz="4378" dirty="0"/>
              <a:t> keyword (continued)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41BF66-2FC6-9FDA-3BB1-13F30481D0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543800" cy="4478337"/>
          </a:xfrm>
        </p:spPr>
        <p:txBody>
          <a:bodyPr rtlCol="0">
            <a:normAutofit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The return type is the data type of the value the method returns:</a:t>
            </a:r>
          </a:p>
          <a:p>
            <a:pPr marL="462697" lvl="1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a </a:t>
            </a:r>
            <a:r>
              <a:rPr lang="en-US" altLang="en-US" sz="3200" dirty="0">
                <a:solidFill>
                  <a:srgbClr val="0432FF"/>
                </a:solidFill>
              </a:rPr>
              <a:t>return</a:t>
            </a:r>
            <a:r>
              <a:rPr lang="en-US" altLang="en-US" sz="3200" dirty="0">
                <a:solidFill>
                  <a:schemeClr val="tx1"/>
                </a:solidFill>
              </a:rPr>
              <a:t> statement must be used if the method returns a value</a:t>
            </a:r>
          </a:p>
          <a:p>
            <a:pPr marL="462697" lvl="1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In Python, returning more than one value groups them into a tuple (more on this later). </a:t>
            </a:r>
            <a:r>
              <a:rPr lang="en-US" altLang="en-US" sz="3200" u="sng" dirty="0"/>
              <a:t>Most programming languages only allow a single value to be returned</a:t>
            </a:r>
          </a:p>
          <a:p>
            <a:pPr marL="462697" lvl="1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Only way to get data out of a method</a:t>
            </a:r>
          </a:p>
          <a:p>
            <a:pPr marL="0" lvl="1" indent="0" defTabSz="682385">
              <a:lnSpc>
                <a:spcPct val="80000"/>
              </a:lnSpc>
              <a:defRPr/>
            </a:pPr>
            <a:endParaRPr lang="en-US" altLang="en-US" sz="2900" dirty="0"/>
          </a:p>
        </p:txBody>
      </p:sp>
    </p:spTree>
    <p:extLst>
      <p:ext uri="{BB962C8B-B14F-4D97-AF65-F5344CB8AC3E}">
        <p14:creationId xmlns:p14="http://schemas.microsoft.com/office/powerpoint/2010/main" val="3217091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6230E-0513-DBDF-28BC-80578E1D6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0999363-9DE3-9F5D-E827-C3E4149770F3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459327-0F90-BEB2-21AB-DD7ABFBD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75735-142E-9431-EC2C-FEEF0EE4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If a method is in a file by itself, it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won’t execute</a:t>
            </a:r>
            <a:endParaRPr lang="en-US" altLang="en-US" sz="24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(num1, 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sum = 0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in range(num2):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sum += num1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to execute a method, we must call it and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pass any parameters (inputs) that it needs</a:t>
            </a:r>
          </a:p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(2, 5)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84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C4C02-625B-3CE8-18E7-28E774AA8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CB472A1-D099-A87A-37BE-F5D4606B98F7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4C205-11E1-6223-CC72-8561161A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8067-E9A9-83A9-1614-22D5DE50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7756525" cy="3962400"/>
          </a:xfrm>
        </p:spPr>
        <p:txBody>
          <a:bodyPr>
            <a:normAutofit/>
          </a:bodyPr>
          <a:lstStyle/>
          <a:p>
            <a:pPr marL="0" indent="0" defTabSz="909846">
              <a:lnSpc>
                <a:spcPct val="85000"/>
              </a:lnSpc>
              <a:spcBef>
                <a:spcPct val="5000"/>
              </a:spcBef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In the previous slide, executing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(2, 5) will not produce any visible output.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That is because we are receiving an output from the method, but we aren’t doing anything with it. It’s basically being ignored.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Instead, if we want to show the result of a method’s computations, we need to pass it to the print() method</a:t>
            </a:r>
          </a:p>
        </p:txBody>
      </p:sp>
    </p:spTree>
    <p:extLst>
      <p:ext uri="{BB962C8B-B14F-4D97-AF65-F5344CB8AC3E}">
        <p14:creationId xmlns:p14="http://schemas.microsoft.com/office/powerpoint/2010/main" val="2380419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D3F9A-2FE4-CDDF-189C-FB6719EBB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B342372-9891-0D16-D185-EB96EFC29186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61EA6-E22B-4B4D-4E99-048F3DED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97740-0099-E5D9-14C0-73EB57694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756525" cy="4648200"/>
          </a:xfrm>
        </p:spPr>
        <p:txBody>
          <a:bodyPr>
            <a:normAutofit/>
          </a:bodyPr>
          <a:lstStyle/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we could store the result in a variable and then print the variable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result =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(2, 5)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stores result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print(result)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prints result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we could pass the result straight to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print()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(2,5))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prints returned value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we could use the result as part of another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expression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twice_the_result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2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(2, 5)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twice_the_result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79787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28663C-BBD6-8E88-FCAD-A14FCE94B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CFF0014-3F5F-F314-B33B-CD00A0F4BADE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F43BA-7DE3-4579-65F1-5F01E0C8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37A56-6687-372E-C93B-7F95B341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7756525" cy="4892675"/>
          </a:xfrm>
        </p:spPr>
        <p:txBody>
          <a:bodyPr>
            <a:normAutofit lnSpcReduction="10000"/>
          </a:bodyPr>
          <a:lstStyle/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Note that a method’s output and the actions it takes are two different concepts!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The method below does some calculation and then </a:t>
            </a:r>
            <a:r>
              <a:rPr lang="en-US" altLang="en-US" sz="2400" u="sng" dirty="0">
                <a:latin typeface="Consolas" charset="0"/>
                <a:ea typeface="Consolas" charset="0"/>
                <a:cs typeface="Consolas" charset="0"/>
              </a:rPr>
              <a:t>returns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the result of that calculation.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Said result can be stored or used elsewhere in the program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(num1, 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sum = 0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in range(num2):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sum += num1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return sum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503293-0F6F-36AB-0C5B-D859B55D68CB}"/>
              </a:ext>
            </a:extLst>
          </p:cNvPr>
          <p:cNvCxnSpPr/>
          <p:nvPr/>
        </p:nvCxnSpPr>
        <p:spPr>
          <a:xfrm>
            <a:off x="1295400" y="6248400"/>
            <a:ext cx="1905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C68AA3-5A67-FD50-F99B-77022A6130C5}"/>
              </a:ext>
            </a:extLst>
          </p:cNvPr>
          <p:cNvCxnSpPr>
            <a:cxnSpLocks/>
          </p:cNvCxnSpPr>
          <p:nvPr/>
        </p:nvCxnSpPr>
        <p:spPr>
          <a:xfrm flipH="1">
            <a:off x="3352800" y="5867400"/>
            <a:ext cx="2819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59AAADA-C08F-4508-548B-E66980740EC3}"/>
              </a:ext>
            </a:extLst>
          </p:cNvPr>
          <p:cNvSpPr txBox="1"/>
          <p:nvPr/>
        </p:nvSpPr>
        <p:spPr>
          <a:xfrm>
            <a:off x="6252972" y="5387195"/>
            <a:ext cx="22288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Performs no action but returns an output</a:t>
            </a:r>
          </a:p>
        </p:txBody>
      </p:sp>
    </p:spTree>
    <p:extLst>
      <p:ext uri="{BB962C8B-B14F-4D97-AF65-F5344CB8AC3E}">
        <p14:creationId xmlns:p14="http://schemas.microsoft.com/office/powerpoint/2010/main" val="808691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8480F-EA42-24B4-54CE-21DD5D06C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CD21525-B27D-B5EE-41DA-9C65FD103555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DA5AD-E6E3-E782-960D-8F47B872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8F35F-D46A-C983-7B55-30CA6A9B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7756525" cy="4892675"/>
          </a:xfrm>
        </p:spPr>
        <p:txBody>
          <a:bodyPr>
            <a:normAutofit fontScale="92500" lnSpcReduction="20000"/>
          </a:bodyPr>
          <a:lstStyle/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Note that a method’s output and the actions it takes are two different concepts!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The method below does some calculation and then </a:t>
            </a:r>
            <a:r>
              <a:rPr lang="en-US" altLang="en-US" sz="2400" u="sng" dirty="0">
                <a:latin typeface="Consolas" charset="0"/>
                <a:ea typeface="Consolas" charset="0"/>
                <a:cs typeface="Consolas" charset="0"/>
              </a:rPr>
              <a:t>prints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the result of that calculation.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Said result will show up on your screen, but cannot be stored or used elsewhere in the program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u="sng" dirty="0">
                <a:latin typeface="Consolas" charset="0"/>
                <a:ea typeface="Consolas" charset="0"/>
                <a:cs typeface="Consolas" charset="0"/>
              </a:rPr>
              <a:t>If you try to save the result of the method below, you’ll only get a value of “None”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sumNumbers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(num1, 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sum = 0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in range(num2):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sum += num1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print(sum)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9CBCC9-43A5-67A8-BF24-DAA660D68794}"/>
              </a:ext>
            </a:extLst>
          </p:cNvPr>
          <p:cNvCxnSpPr/>
          <p:nvPr/>
        </p:nvCxnSpPr>
        <p:spPr>
          <a:xfrm>
            <a:off x="1219200" y="6096000"/>
            <a:ext cx="1905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346182-BF47-8138-67FA-B180249C653D}"/>
              </a:ext>
            </a:extLst>
          </p:cNvPr>
          <p:cNvCxnSpPr>
            <a:cxnSpLocks/>
          </p:cNvCxnSpPr>
          <p:nvPr/>
        </p:nvCxnSpPr>
        <p:spPr>
          <a:xfrm flipH="1">
            <a:off x="3124200" y="5867400"/>
            <a:ext cx="3048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8CEF4D-B2EB-C95F-2C47-972362BE873A}"/>
              </a:ext>
            </a:extLst>
          </p:cNvPr>
          <p:cNvSpPr txBox="1"/>
          <p:nvPr/>
        </p:nvSpPr>
        <p:spPr>
          <a:xfrm>
            <a:off x="6252972" y="5387195"/>
            <a:ext cx="22288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Performs an action (printing) but returns NO output</a:t>
            </a:r>
          </a:p>
        </p:txBody>
      </p:sp>
    </p:spTree>
    <p:extLst>
      <p:ext uri="{BB962C8B-B14F-4D97-AF65-F5344CB8AC3E}">
        <p14:creationId xmlns:p14="http://schemas.microsoft.com/office/powerpoint/2010/main" val="2371211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BC37B-320A-6557-7562-9CB381C2B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15458B9-448E-9DED-AA35-215C95E8B116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93368-E873-539A-694B-AED92094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344A812-BAED-DEAD-0AC2-99E96C07A600}"/>
              </a:ext>
            </a:extLst>
          </p:cNvPr>
          <p:cNvSpPr txBox="1">
            <a:spLocks/>
          </p:cNvSpPr>
          <p:nvPr/>
        </p:nvSpPr>
        <p:spPr>
          <a:xfrm>
            <a:off x="487680" y="1355725"/>
            <a:ext cx="7756525" cy="489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What do you think the line below will do?</a:t>
            </a: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>
                <a:solidFill>
                  <a:srgbClr val="0432FF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print</a:t>
            </a:r>
            <a:r>
              <a:rPr lang="en-US" altLang="en-US" sz="24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en-US" sz="2400" dirty="0">
                <a:solidFill>
                  <a:srgbClr val="0432FF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print</a:t>
            </a:r>
            <a:r>
              <a:rPr lang="en-US" altLang="en-US" sz="24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())</a:t>
            </a: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The print() method doesn’t return any values, so trying to read its output gives us a “None”.</a:t>
            </a: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The inner print() executes. Since it has nothing in it, it just skips a line.</a:t>
            </a: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The outer print() will try to read the output of the print() inner print and print it to the console. It will then skip a line.</a:t>
            </a:r>
          </a:p>
        </p:txBody>
      </p:sp>
    </p:spTree>
    <p:extLst>
      <p:ext uri="{BB962C8B-B14F-4D97-AF65-F5344CB8AC3E}">
        <p14:creationId xmlns:p14="http://schemas.microsoft.com/office/powerpoint/2010/main" val="235069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 b="1" dirty="0"/>
              <a:t>Terminology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E" sz="2400" dirty="0"/>
              <a:t>A </a:t>
            </a:r>
            <a:r>
              <a:rPr lang="en-US" altLang="es-PE" sz="2400" u="sng" dirty="0"/>
              <a:t>function</a:t>
            </a:r>
            <a:r>
              <a:rPr lang="en-US" altLang="es-PE" sz="2400" dirty="0"/>
              <a:t> or </a:t>
            </a:r>
            <a:r>
              <a:rPr lang="en-US" altLang="es-PE" sz="2400" u="sng" dirty="0"/>
              <a:t>method</a:t>
            </a:r>
            <a:r>
              <a:rPr lang="en-US" altLang="es-PE" sz="2400" dirty="0"/>
              <a:t> is a logical grouping of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E" sz="2400" dirty="0"/>
              <a:t>Reusable chunks of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Write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Call as many times as you like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E" sz="2400" dirty="0"/>
              <a:t>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Reusable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Easy to work at higher level of 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Reduces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E" sz="2400" dirty="0"/>
              <a:t>Reduces size of code</a:t>
            </a:r>
          </a:p>
        </p:txBody>
      </p:sp>
    </p:spTree>
    <p:extLst>
      <p:ext uri="{BB962C8B-B14F-4D97-AF65-F5344CB8AC3E}">
        <p14:creationId xmlns:p14="http://schemas.microsoft.com/office/powerpoint/2010/main" val="1953008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68D79-01B5-5C98-F70E-FE94F3558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C9B6D0E-93ED-51E7-2BC6-34F2EE79D661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6690B4-F8B2-D37C-0FFB-E6CD4FE1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Calling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AAA1CB-9FC6-DF51-3E17-41D5D5404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02" y="2169318"/>
            <a:ext cx="4419600" cy="542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89B1A9-59DA-B5C6-EE26-28FD4EC2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02" y="3733800"/>
            <a:ext cx="7743825" cy="2409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317A87-627C-5A2C-E6A9-D7F13D196F64}"/>
              </a:ext>
            </a:extLst>
          </p:cNvPr>
          <p:cNvSpPr txBox="1"/>
          <p:nvPr/>
        </p:nvSpPr>
        <p:spPr>
          <a:xfrm>
            <a:off x="625602" y="1690688"/>
            <a:ext cx="2193798" cy="37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EDCC48-3EC8-A52F-465E-C58C5E1A62EB}"/>
              </a:ext>
            </a:extLst>
          </p:cNvPr>
          <p:cNvSpPr txBox="1"/>
          <p:nvPr/>
        </p:nvSpPr>
        <p:spPr>
          <a:xfrm>
            <a:off x="625602" y="3272315"/>
            <a:ext cx="2193798" cy="37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Console:</a:t>
            </a:r>
          </a:p>
        </p:txBody>
      </p:sp>
    </p:spTree>
    <p:extLst>
      <p:ext uri="{BB962C8B-B14F-4D97-AF65-F5344CB8AC3E}">
        <p14:creationId xmlns:p14="http://schemas.microsoft.com/office/powerpoint/2010/main" val="845482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154A3-97A9-9EEC-DB41-755DCD431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757183D-680C-7DDE-0047-4B2BAFDAE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(some) Python built-in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5207575-6B67-F6BA-F7E9-11958BEDB7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543800" cy="4495800"/>
          </a:xfrm>
        </p:spPr>
        <p:txBody>
          <a:bodyPr rtlCol="0">
            <a:normAutofit lnSpcReduction="10000"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enumerate() – returns a number and an element in a sequence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float() – Returns a floating-point number representation of the parameter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int() – Returns an integer representation of the parameter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 err="1"/>
              <a:t>len</a:t>
            </a:r>
            <a:r>
              <a:rPr lang="en-US" altLang="en-US" sz="2900" dirty="0"/>
              <a:t>() – Returns the number of elements of the parameter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max() and min() – Return the highest and lowest element in a sequence, respectively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print() – prints the parameter to the console</a:t>
            </a:r>
          </a:p>
        </p:txBody>
      </p:sp>
    </p:spTree>
    <p:extLst>
      <p:ext uri="{BB962C8B-B14F-4D97-AF65-F5344CB8AC3E}">
        <p14:creationId xmlns:p14="http://schemas.microsoft.com/office/powerpoint/2010/main" val="952588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DF136-3943-CD09-95FD-7D77BC6BF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240F-1505-5594-E295-F7DCAFAB5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3800" dirty="0"/>
              <a:t>(some) Python built-in methods (continued)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CD6071B-DAC7-82FE-3A6F-0506EEE5F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46263"/>
            <a:ext cx="7543800" cy="4478337"/>
          </a:xfrm>
        </p:spPr>
        <p:txBody>
          <a:bodyPr rtlCol="0">
            <a:normAutofit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range() – returns an </a:t>
            </a:r>
            <a:r>
              <a:rPr lang="en-US" altLang="en-US" sz="2900" dirty="0" err="1">
                <a:solidFill>
                  <a:schemeClr val="tx1"/>
                </a:solidFill>
              </a:rPr>
              <a:t>iterable</a:t>
            </a:r>
            <a:r>
              <a:rPr lang="en-US" altLang="en-US" sz="2900" dirty="0">
                <a:solidFill>
                  <a:schemeClr val="tx1"/>
                </a:solidFill>
              </a:rPr>
              <a:t> of the given range.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round() – rounds the input to the nearest whole number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str() – returns a string representation of the parameters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type() – returns the type of the parameter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900" dirty="0"/>
              <a:t>More can be found at </a:t>
            </a:r>
            <a:r>
              <a:rPr lang="en-US" altLang="en-US" sz="2900" dirty="0">
                <a:hlinkClick r:id="rId2"/>
              </a:rPr>
              <a:t>https://docs.python.org/3/library/functions.html</a:t>
            </a:r>
            <a:endParaRPr lang="en-US" altLang="en-US" sz="2900" dirty="0"/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900" dirty="0"/>
              <a:t>Or by searching “python built-in functions”</a:t>
            </a:r>
          </a:p>
        </p:txBody>
      </p:sp>
    </p:spTree>
    <p:extLst>
      <p:ext uri="{BB962C8B-B14F-4D97-AF65-F5344CB8AC3E}">
        <p14:creationId xmlns:p14="http://schemas.microsoft.com/office/powerpoint/2010/main" val="2707713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95C2F-30E8-117B-1A15-5C475A3B3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D1CAA01-F89F-C990-30C3-853125234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More on built-in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F36A0F8-2D5F-2FD7-7BB7-D8DD1F7893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543800" cy="4495800"/>
          </a:xfrm>
        </p:spPr>
        <p:txBody>
          <a:bodyPr rtlCol="0">
            <a:normAutofit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Data types and classes (more on this later) can have their own list of methods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These are usually available to perform routine operations on the data type without the need to write the code ourselves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/>
              <a:t>Be mindful of the following: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r>
              <a:rPr lang="en-US" altLang="en-US" sz="2600" dirty="0"/>
              <a:t>Some methods </a:t>
            </a:r>
            <a:r>
              <a:rPr lang="en-US" altLang="en-US" sz="2600" u="sng" dirty="0"/>
              <a:t>return</a:t>
            </a:r>
            <a:r>
              <a:rPr lang="en-US" altLang="en-US" sz="2600" dirty="0"/>
              <a:t> a value, which will need to be stored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r>
              <a:rPr lang="en-US" altLang="en-US" sz="2600" dirty="0"/>
              <a:t>Some methods return no value, but perform actions on the object it was called from</a:t>
            </a:r>
          </a:p>
          <a:p>
            <a:pPr marL="513497" lvl="1" indent="-170597" defTabSz="682385">
              <a:lnSpc>
                <a:spcPct val="80000"/>
              </a:lnSpc>
              <a:defRPr/>
            </a:pPr>
            <a:r>
              <a:rPr lang="en-US" altLang="en-US" sz="2600" dirty="0"/>
              <a:t>Some methods require inputs while others need to be called from a specific object</a:t>
            </a:r>
          </a:p>
        </p:txBody>
      </p:sp>
    </p:spTree>
    <p:extLst>
      <p:ext uri="{BB962C8B-B14F-4D97-AF65-F5344CB8AC3E}">
        <p14:creationId xmlns:p14="http://schemas.microsoft.com/office/powerpoint/2010/main" val="4421324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2E93C5-1688-198B-CA12-2ECA6F552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B34FD00-A255-A436-A6A8-F6B995BDC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(some) String built-in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E0AA43C-972F-A6CA-75EB-1C1200108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495800"/>
          </a:xfrm>
        </p:spPr>
        <p:txBody>
          <a:bodyPr rtlCol="0">
            <a:normAutofit lnSpcReduction="10000"/>
          </a:bodyPr>
          <a:lstStyle/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900" dirty="0"/>
              <a:t>The methods below must be called from a specific string. Replace the “str” with the string in question</a:t>
            </a:r>
            <a:endParaRPr lang="en-US" altLang="en-US" sz="2900" dirty="0">
              <a:solidFill>
                <a:schemeClr val="tx1"/>
              </a:solidFill>
            </a:endParaRP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 err="1">
                <a:solidFill>
                  <a:schemeClr val="tx1"/>
                </a:solidFill>
              </a:rPr>
              <a:t>str.capitalize</a:t>
            </a:r>
            <a:r>
              <a:rPr lang="en-US" altLang="en-US" sz="2900" dirty="0">
                <a:solidFill>
                  <a:schemeClr val="tx1"/>
                </a:solidFill>
              </a:rPr>
              <a:t>() – returns a string with the first </a:t>
            </a:r>
            <a:r>
              <a:rPr lang="en-US" altLang="en-US" sz="2900" dirty="0" err="1">
                <a:solidFill>
                  <a:schemeClr val="tx1"/>
                </a:solidFill>
              </a:rPr>
              <a:t>caracter</a:t>
            </a:r>
            <a:r>
              <a:rPr lang="en-US" altLang="en-US" sz="2900" dirty="0">
                <a:solidFill>
                  <a:schemeClr val="tx1"/>
                </a:solidFill>
              </a:rPr>
              <a:t> capitalized and all others in lower case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 err="1"/>
              <a:t>str.isalpha</a:t>
            </a:r>
            <a:r>
              <a:rPr lang="en-US" altLang="en-US" sz="2900" dirty="0"/>
              <a:t>() – returns true if all characters are alphabetic characters</a:t>
            </a:r>
          </a:p>
          <a:p>
            <a:pPr marL="170597" indent="-170597" defTabSz="682385">
              <a:lnSpc>
                <a:spcPct val="80000"/>
              </a:lnSpc>
              <a:defRPr/>
            </a:pPr>
            <a:r>
              <a:rPr lang="en-US" altLang="en-US" sz="2900" dirty="0" err="1"/>
              <a:t>str.isalnum</a:t>
            </a:r>
            <a:r>
              <a:rPr lang="en-US" altLang="en-US" sz="2900" dirty="0"/>
              <a:t>() – returns true if all characters are alphanumeric characters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 err="1"/>
              <a:t>str.replace</a:t>
            </a:r>
            <a:r>
              <a:rPr lang="en-US" altLang="en-US" sz="2900" dirty="0"/>
              <a:t>(old, new) – returns a copy of a string with all occurrences of the “old” parameter replaced with the “new” parameter</a:t>
            </a:r>
          </a:p>
        </p:txBody>
      </p:sp>
    </p:spTree>
    <p:extLst>
      <p:ext uri="{BB962C8B-B14F-4D97-AF65-F5344CB8AC3E}">
        <p14:creationId xmlns:p14="http://schemas.microsoft.com/office/powerpoint/2010/main" val="4025524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05830-E9E8-587A-8E06-E5F4D6DA4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31B0BF1-E178-F9FD-EDD3-886FCB0AD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(some) String built-in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84569A9-32A5-AC7A-D9AD-80694E956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495800"/>
          </a:xfrm>
        </p:spPr>
        <p:txBody>
          <a:bodyPr rtlCol="0">
            <a:normAutofit/>
          </a:bodyPr>
          <a:lstStyle/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900" dirty="0" err="1"/>
              <a:t>str.isdigit</a:t>
            </a:r>
            <a:r>
              <a:rPr lang="en-US" altLang="en-US" sz="2900" dirty="0"/>
              <a:t>() returns true if all characters are digits</a:t>
            </a:r>
          </a:p>
          <a:p>
            <a:pPr marL="170597" indent="-170597" defTabSz="682385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00" dirty="0" err="1"/>
              <a:t>str.isupper</a:t>
            </a:r>
            <a:r>
              <a:rPr lang="en-US" altLang="en-US" sz="2600" dirty="0"/>
              <a:t>() and </a:t>
            </a:r>
            <a:r>
              <a:rPr lang="en-US" altLang="en-US" sz="2600" dirty="0" err="1"/>
              <a:t>str.islower</a:t>
            </a:r>
            <a:r>
              <a:rPr lang="en-US" altLang="en-US" sz="2600" dirty="0"/>
              <a:t>() returns true if all characters are upper or lower case, respectively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 err="1"/>
              <a:t>str.upper</a:t>
            </a:r>
            <a:r>
              <a:rPr lang="en-US" altLang="en-US" sz="2600" dirty="0"/>
              <a:t>() and </a:t>
            </a:r>
            <a:r>
              <a:rPr lang="en-US" altLang="en-US" sz="2600" dirty="0" err="1"/>
              <a:t>str.lower</a:t>
            </a:r>
            <a:r>
              <a:rPr lang="en-US" altLang="en-US" sz="2600" dirty="0"/>
              <a:t>() – returns the string with all character in upper and lower case, respectively</a:t>
            </a:r>
          </a:p>
          <a:p>
            <a:pPr defTabSz="682385">
              <a:lnSpc>
                <a:spcPct val="80000"/>
              </a:lnSpc>
              <a:defRPr/>
            </a:pPr>
            <a:endParaRPr lang="en-US" altLang="en-US" sz="2600" dirty="0"/>
          </a:p>
          <a:p>
            <a:pPr marL="0" indent="0" defTabSz="682385">
              <a:lnSpc>
                <a:spcPct val="80000"/>
              </a:lnSpc>
              <a:buNone/>
              <a:defRPr/>
            </a:pPr>
            <a:r>
              <a:rPr lang="en-US" altLang="en-US" sz="2600" dirty="0"/>
              <a:t>More can be found at </a:t>
            </a:r>
            <a:r>
              <a:rPr lang="en-US" altLang="en-US" sz="2600" dirty="0">
                <a:hlinkClick r:id="rId2"/>
              </a:rPr>
              <a:t>https://docs.python.org/3/library/stdtypes.html#string-methods</a:t>
            </a:r>
            <a:endParaRPr lang="en-US" altLang="en-US" sz="2600" dirty="0"/>
          </a:p>
          <a:p>
            <a:pPr marL="0" indent="0" defTabSz="682385">
              <a:lnSpc>
                <a:spcPct val="80000"/>
              </a:lnSpc>
              <a:buNone/>
              <a:defRPr/>
            </a:pPr>
            <a:r>
              <a:rPr lang="en-US" altLang="en-US" sz="2600" dirty="0"/>
              <a:t>Or by searching “python string methods”</a:t>
            </a:r>
          </a:p>
        </p:txBody>
      </p:sp>
    </p:spTree>
    <p:extLst>
      <p:ext uri="{BB962C8B-B14F-4D97-AF65-F5344CB8AC3E}">
        <p14:creationId xmlns:p14="http://schemas.microsoft.com/office/powerpoint/2010/main" val="15684648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48D30-B28B-01C6-D69F-D6B45BBC2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0655A7-82A4-2EF3-5703-8B31A6951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String built-in methods (examples)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A77C8F0-CF84-6695-4AD3-57B6D8F7D7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495800"/>
          </a:xfrm>
        </p:spPr>
        <p:txBody>
          <a:bodyPr rtlCol="0">
            <a:normAutofit fontScale="92500" lnSpcReduction="20000"/>
          </a:bodyPr>
          <a:lstStyle/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name = </a:t>
            </a:r>
            <a:r>
              <a:rPr lang="en-US" altLang="en-US" sz="2600" dirty="0">
                <a:solidFill>
                  <a:srgbClr val="C00000"/>
                </a:solidFill>
              </a:rPr>
              <a:t>“Alice”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name.upper</a:t>
            </a:r>
            <a:r>
              <a:rPr lang="en-US" altLang="en-US" sz="2600" dirty="0"/>
              <a:t>())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“ALICE”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state = </a:t>
            </a:r>
            <a:r>
              <a:rPr lang="en-US" altLang="en-US" sz="2600" dirty="0">
                <a:solidFill>
                  <a:srgbClr val="C00000"/>
                </a:solidFill>
              </a:rPr>
              <a:t>“GEORGIA”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state.lower</a:t>
            </a:r>
            <a:r>
              <a:rPr lang="en-US" altLang="en-US" sz="2600" dirty="0"/>
              <a:t>())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“</a:t>
            </a:r>
            <a:r>
              <a:rPr lang="en-US" altLang="en-US" sz="2600" dirty="0" err="1">
                <a:solidFill>
                  <a:schemeClr val="accent6">
                    <a:lumMod val="75000"/>
                  </a:schemeClr>
                </a:solidFill>
              </a:rPr>
              <a:t>georgia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600" dirty="0"/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num = </a:t>
            </a:r>
            <a:r>
              <a:rPr lang="en-US" altLang="en-US" sz="2600" dirty="0">
                <a:solidFill>
                  <a:srgbClr val="C00000"/>
                </a:solidFill>
              </a:rPr>
              <a:t>“123”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num.isalpha</a:t>
            </a:r>
            <a:r>
              <a:rPr lang="en-US" altLang="en-US" sz="2600" dirty="0"/>
              <a:t>())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False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num.isdigit</a:t>
            </a:r>
            <a:r>
              <a:rPr lang="en-US" altLang="en-US" sz="2600" dirty="0"/>
              <a:t>())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True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num.isnumeric</a:t>
            </a:r>
            <a:r>
              <a:rPr lang="en-US" altLang="en-US" sz="2600" dirty="0"/>
              <a:t>())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True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state = </a:t>
            </a:r>
            <a:r>
              <a:rPr lang="en-US" altLang="en-US" sz="2600" dirty="0">
                <a:solidFill>
                  <a:srgbClr val="C00000"/>
                </a:solidFill>
              </a:rPr>
              <a:t>“GEORGIA”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 err="1"/>
              <a:t>new_state</a:t>
            </a:r>
            <a:r>
              <a:rPr lang="en-US" altLang="en-US" sz="2600" dirty="0"/>
              <a:t> = </a:t>
            </a:r>
            <a:r>
              <a:rPr lang="en-US" altLang="en-US" sz="2600" dirty="0" err="1"/>
              <a:t>state.replace</a:t>
            </a:r>
            <a:r>
              <a:rPr lang="en-US" altLang="en-US" sz="2600" dirty="0"/>
              <a:t>(</a:t>
            </a:r>
            <a:r>
              <a:rPr lang="en-US" altLang="en-US" sz="2600" dirty="0">
                <a:solidFill>
                  <a:srgbClr val="C00000"/>
                </a:solidFill>
              </a:rPr>
              <a:t>“G”</a:t>
            </a:r>
            <a:r>
              <a:rPr lang="en-US" altLang="en-US" sz="2600" dirty="0"/>
              <a:t>, </a:t>
            </a:r>
            <a:r>
              <a:rPr lang="en-US" altLang="en-US" sz="2600" dirty="0">
                <a:solidFill>
                  <a:srgbClr val="C00000"/>
                </a:solidFill>
              </a:rPr>
              <a:t>“X”</a:t>
            </a:r>
            <a:r>
              <a:rPr lang="en-US" altLang="en-US" sz="2600" dirty="0"/>
              <a:t>)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print(</a:t>
            </a:r>
            <a:r>
              <a:rPr lang="en-US" altLang="en-US" sz="2600" dirty="0" err="1"/>
              <a:t>new_state</a:t>
            </a:r>
            <a:r>
              <a:rPr lang="en-US" altLang="en-US" sz="2600" dirty="0"/>
              <a:t>)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# prints “XEORXIA”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73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4528B-E4A4-7FEC-DE27-88F92CCA5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233581-5CBE-4EE3-3DD0-96D259CC9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Calling methods inside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7887C9E-6CF2-1F07-8DB4-57FA185C9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648200"/>
          </a:xfrm>
        </p:spPr>
        <p:txBody>
          <a:bodyPr rtlCol="0">
            <a:normAutofit lnSpcReduction="10000"/>
          </a:bodyPr>
          <a:lstStyle/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As you must have noticed, you can call a method inside another method (how else were you capable of calling print() inside of </a:t>
            </a:r>
            <a:r>
              <a:rPr lang="en-US" altLang="en-US" sz="2600" dirty="0" err="1"/>
              <a:t>sumNumbers</a:t>
            </a:r>
            <a:r>
              <a:rPr lang="en-US" altLang="en-US" sz="2600" dirty="0"/>
              <a:t>()?)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When a method is called, execution of the current method is halted until the called method is finished executing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u="sng" dirty="0"/>
              <a:t>Be careful not to call the method you are in!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600" u="sng" dirty="0"/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>
                <a:solidFill>
                  <a:srgbClr val="0432FF"/>
                </a:solidFill>
              </a:rPr>
              <a:t>def </a:t>
            </a:r>
            <a:r>
              <a:rPr lang="en-US" altLang="en-US" sz="2600" dirty="0" err="1"/>
              <a:t>myMethod</a:t>
            </a:r>
            <a:r>
              <a:rPr lang="en-US" altLang="en-US" sz="2600" dirty="0"/>
              <a:t>():</a:t>
            </a:r>
          </a:p>
          <a:p>
            <a:pPr marL="0" indent="0" defTabSz="68238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en-US" sz="2600" dirty="0"/>
              <a:t>    </a:t>
            </a:r>
            <a:r>
              <a:rPr lang="en-US" altLang="en-US" sz="2600" dirty="0" err="1"/>
              <a:t>myMethod</a:t>
            </a:r>
            <a:r>
              <a:rPr lang="en-US" altLang="en-US" sz="2600" dirty="0"/>
              <a:t>()</a:t>
            </a:r>
            <a:br>
              <a:rPr lang="en-US" altLang="en-US" sz="2600" dirty="0"/>
            </a:br>
            <a:br>
              <a:rPr lang="en-US" altLang="en-US" sz="2600" dirty="0"/>
            </a:br>
            <a:r>
              <a:rPr lang="en-US" altLang="en-US" sz="2600" dirty="0"/>
              <a:t>This will cause an infinite loop until your program crashes!</a:t>
            </a:r>
          </a:p>
        </p:txBody>
      </p:sp>
    </p:spTree>
    <p:extLst>
      <p:ext uri="{BB962C8B-B14F-4D97-AF65-F5344CB8AC3E}">
        <p14:creationId xmlns:p14="http://schemas.microsoft.com/office/powerpoint/2010/main" val="3556993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6D2A0-E60D-E901-1531-80964FEE4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F70CD9-FCC0-38AC-F9EC-05D1201F1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Importing methods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F4080A0-83D9-C0FC-FBF9-35E31FF2FD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648200"/>
          </a:xfrm>
        </p:spPr>
        <p:txBody>
          <a:bodyPr rtlCol="0">
            <a:normAutofit/>
          </a:bodyPr>
          <a:lstStyle/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But what about the methods that you wrote?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Do you always need to have them in the current file you are writing in to use them? No!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Methods can be imported with the following syntax:</a:t>
            </a:r>
          </a:p>
          <a:p>
            <a:pPr defTabSz="682385">
              <a:lnSpc>
                <a:spcPct val="80000"/>
              </a:lnSpc>
              <a:defRPr/>
            </a:pPr>
            <a:endParaRPr lang="en-US" altLang="en-US" sz="2600" dirty="0"/>
          </a:p>
          <a:p>
            <a:pPr marL="0" indent="0" defTabSz="682385">
              <a:lnSpc>
                <a:spcPct val="80000"/>
              </a:lnSpc>
              <a:buNone/>
              <a:defRPr/>
            </a:pPr>
            <a:r>
              <a:rPr lang="en-US" altLang="en-US" sz="2600" dirty="0">
                <a:solidFill>
                  <a:srgbClr val="0432FF"/>
                </a:solidFill>
              </a:rPr>
              <a:t>from</a:t>
            </a:r>
            <a:r>
              <a:rPr lang="en-US" altLang="en-US" sz="2600" dirty="0"/>
              <a:t> filename </a:t>
            </a:r>
            <a:r>
              <a:rPr lang="en-US" altLang="en-US" sz="2600" dirty="0">
                <a:solidFill>
                  <a:srgbClr val="0432FF"/>
                </a:solidFill>
              </a:rPr>
              <a:t>import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methodname</a:t>
            </a:r>
            <a:endParaRPr lang="en-US" altLang="en-US" sz="2600" dirty="0"/>
          </a:p>
          <a:p>
            <a:pPr marL="0" indent="0" defTabSz="682385">
              <a:lnSpc>
                <a:spcPct val="80000"/>
              </a:lnSpc>
              <a:buNone/>
              <a:defRPr/>
            </a:pPr>
            <a:endParaRPr lang="en-US" altLang="en-US" sz="2600" dirty="0"/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For now, be aware that the file you are importing from needs to be in the same folder as the file you are running your code from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When importing a file, beware that </a:t>
            </a:r>
            <a:r>
              <a:rPr lang="en-US" altLang="en-US" sz="2600" u="sng" dirty="0"/>
              <a:t>any code outside a method will always execute</a:t>
            </a:r>
          </a:p>
        </p:txBody>
      </p:sp>
    </p:spTree>
    <p:extLst>
      <p:ext uri="{BB962C8B-B14F-4D97-AF65-F5344CB8AC3E}">
        <p14:creationId xmlns:p14="http://schemas.microsoft.com/office/powerpoint/2010/main" val="1772970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58598-74B0-4931-8516-83719094D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5B34BC3-6EE0-9A54-EA3D-5E0E1B10D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Importing methods (example)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701F2-D737-1AB1-F6B1-E4FB871CE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2209800"/>
            <a:ext cx="7886700" cy="10431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6C4EFD-707B-1A11-789D-A0E3DEEF0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4" y="4052887"/>
            <a:ext cx="45243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 b="1" dirty="0"/>
              <a:t>Also Known As</a:t>
            </a:r>
            <a:r>
              <a:rPr lang="mr-IN" altLang="es-PE" b="1" dirty="0"/>
              <a:t>…</a:t>
            </a:r>
            <a:endParaRPr lang="en-US" altLang="es-PE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s-PE" sz="2800" dirty="0"/>
              <a:t>Functions can be called several things, depending on the book or context</a:t>
            </a:r>
          </a:p>
          <a:p>
            <a:pPr eaLnBrk="1" hangingPunct="1"/>
            <a:r>
              <a:rPr lang="en-US" altLang="es-PE" sz="2800" dirty="0"/>
              <a:t>Examples:</a:t>
            </a:r>
          </a:p>
          <a:p>
            <a:pPr lvl="1" eaLnBrk="1" hangingPunct="1"/>
            <a:r>
              <a:rPr lang="en-US" altLang="es-PE" sz="2400" dirty="0"/>
              <a:t>Procedure</a:t>
            </a:r>
          </a:p>
          <a:p>
            <a:pPr lvl="1" eaLnBrk="1" hangingPunct="1"/>
            <a:r>
              <a:rPr lang="en-US" altLang="es-PE" sz="2400" dirty="0"/>
              <a:t>Module</a:t>
            </a:r>
          </a:p>
          <a:p>
            <a:pPr lvl="1" eaLnBrk="1" hangingPunct="1"/>
            <a:r>
              <a:rPr lang="en-US" altLang="es-PE" sz="2400" dirty="0"/>
              <a:t>Method (OOP)</a:t>
            </a:r>
          </a:p>
          <a:p>
            <a:pPr lvl="1" eaLnBrk="1" hangingPunct="1"/>
            <a:r>
              <a:rPr lang="en-US" altLang="es-PE" sz="2400" dirty="0"/>
              <a:t>Behavior (OOP)</a:t>
            </a:r>
          </a:p>
          <a:p>
            <a:pPr lvl="1" eaLnBrk="1" hangingPunct="1"/>
            <a:r>
              <a:rPr lang="en-US" altLang="es-PE" sz="2400" dirty="0"/>
              <a:t>Member function (OOP)</a:t>
            </a:r>
          </a:p>
          <a:p>
            <a:pPr lvl="1" eaLnBrk="1" hangingPunct="1"/>
            <a:r>
              <a:rPr lang="en-US" altLang="es-PE" sz="2400" dirty="0"/>
              <a:t>Subroutine</a:t>
            </a:r>
          </a:p>
        </p:txBody>
      </p:sp>
    </p:spTree>
    <p:extLst>
      <p:ext uri="{BB962C8B-B14F-4D97-AF65-F5344CB8AC3E}">
        <p14:creationId xmlns:p14="http://schemas.microsoft.com/office/powerpoint/2010/main" val="879778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1A7B40-9C34-DD3B-C84D-1E388A0B1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AA21EE7-9A27-6AD9-EAAB-092CDD57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fontAlgn="auto">
              <a:spcAft>
                <a:spcPts val="0"/>
              </a:spcAft>
              <a:defRPr/>
            </a:pPr>
            <a:r>
              <a:rPr lang="en-US" altLang="en-US" sz="4378" dirty="0"/>
              <a:t>Summary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DE8651-8A95-0BAC-DDA8-08E9293B3B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543800" cy="4876800"/>
          </a:xfrm>
        </p:spPr>
        <p:txBody>
          <a:bodyPr rtlCol="0">
            <a:normAutofit/>
          </a:bodyPr>
          <a:lstStyle/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Methods allow us to group code to perform a specific task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Methods allow us to improve readability and maintainability</a:t>
            </a:r>
          </a:p>
          <a:p>
            <a:pPr defTabSz="682385">
              <a:lnSpc>
                <a:spcPct val="80000"/>
              </a:lnSpc>
              <a:defRPr/>
            </a:pPr>
            <a:r>
              <a:rPr lang="en-US" altLang="en-US" sz="2600" dirty="0"/>
              <a:t>Methods should be viewed as black boxes that perform a specific task</a:t>
            </a:r>
          </a:p>
          <a:p>
            <a:pPr lvl="1" defTabSz="682385">
              <a:lnSpc>
                <a:spcPct val="80000"/>
              </a:lnSpc>
              <a:defRPr/>
            </a:pPr>
            <a:r>
              <a:rPr lang="en-US" altLang="en-US" sz="2300" dirty="0"/>
              <a:t>They may take inputs through parameters</a:t>
            </a:r>
          </a:p>
          <a:p>
            <a:pPr lvl="1" defTabSz="682385">
              <a:lnSpc>
                <a:spcPct val="80000"/>
              </a:lnSpc>
              <a:defRPr/>
            </a:pPr>
            <a:r>
              <a:rPr lang="en-US" altLang="en-US" sz="2300" dirty="0"/>
              <a:t>They may produce outputs through the </a:t>
            </a:r>
            <a:r>
              <a:rPr lang="en-US" altLang="en-US" sz="2300" dirty="0">
                <a:solidFill>
                  <a:srgbClr val="0432FF"/>
                </a:solidFill>
              </a:rPr>
              <a:t>return</a:t>
            </a:r>
            <a:r>
              <a:rPr lang="en-US" altLang="en-US" sz="2300" dirty="0"/>
              <a:t> keyword</a:t>
            </a:r>
          </a:p>
          <a:p>
            <a:pPr marL="0" lvl="1" indent="0" defTabSz="682385">
              <a:lnSpc>
                <a:spcPct val="80000"/>
              </a:lnSpc>
              <a:defRPr/>
            </a:pPr>
            <a:r>
              <a:rPr lang="en-US" altLang="en-US" sz="2600" dirty="0"/>
              <a:t>Built-in methods are available to perform routine tasks</a:t>
            </a:r>
          </a:p>
          <a:p>
            <a:pPr marL="0" lvl="1" indent="0" defTabSz="682385">
              <a:lnSpc>
                <a:spcPct val="80000"/>
              </a:lnSpc>
              <a:defRPr/>
            </a:pPr>
            <a:r>
              <a:rPr lang="en-US" altLang="en-US" sz="2600" dirty="0"/>
              <a:t>You can import methods you’ve already written</a:t>
            </a:r>
          </a:p>
        </p:txBody>
      </p:sp>
    </p:spTree>
    <p:extLst>
      <p:ext uri="{BB962C8B-B14F-4D97-AF65-F5344CB8AC3E}">
        <p14:creationId xmlns:p14="http://schemas.microsoft.com/office/powerpoint/2010/main" val="218066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87338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Why have functions?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1C471-5BAB-424A-B75C-1E088255D2A3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Graphic 5">
            <a:extLst>
              <a:ext uri="{FF2B5EF4-FFF2-40B4-BE49-F238E27FC236}">
                <a16:creationId xmlns:a16="http://schemas.microsoft.com/office/drawing/2014/main" id="{BD032A28-CF7C-284E-AEFD-07EC412FE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8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6381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Look! This code is the same!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6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53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4566" y="1135314"/>
            <a:ext cx="5924833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6759" y="2725161"/>
            <a:ext cx="5912640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16759" y="4364192"/>
            <a:ext cx="5924832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6F313C-0101-C540-884B-D1B8B13E8C87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Graphic 5">
            <a:extLst>
              <a:ext uri="{FF2B5EF4-FFF2-40B4-BE49-F238E27FC236}">
                <a16:creationId xmlns:a16="http://schemas.microsoft.com/office/drawing/2014/main" id="{D18A81A8-8A3E-E3FD-12A7-7235E03D7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8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63778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Instead of Repeating Code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9804" y="1102125"/>
            <a:ext cx="5223795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9804" y="2632394"/>
            <a:ext cx="5299996" cy="1077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19803" y="4068750"/>
            <a:ext cx="5223795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6019799" y="1747823"/>
            <a:ext cx="1143000" cy="11477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6053803" y="3171945"/>
            <a:ext cx="956596" cy="1046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6053803" y="3538522"/>
            <a:ext cx="1012462" cy="1147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D4E8B-908B-F644-AF5B-4FDFE0EBCD8E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Graphic 5">
            <a:extLst>
              <a:ext uri="{FF2B5EF4-FFF2-40B4-BE49-F238E27FC236}">
                <a16:creationId xmlns:a16="http://schemas.microsoft.com/office/drawing/2014/main" id="{5F2DB35C-A1C9-5161-ECAC-12C372EE6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7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Create a Function Instead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066800"/>
            <a:ext cx="6086584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4632" y="2580547"/>
            <a:ext cx="5230368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7680" y="4106486"/>
            <a:ext cx="5379719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6571216" y="1670905"/>
            <a:ext cx="391670" cy="1335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5780530" y="2743953"/>
            <a:ext cx="391670" cy="262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5981699" y="3715116"/>
            <a:ext cx="589517" cy="1166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88152" y="3129988"/>
            <a:ext cx="31272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CBEB45-C470-5446-AA4A-689DAF3CB817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Graphic 5">
            <a:extLst>
              <a:ext uri="{FF2B5EF4-FFF2-40B4-BE49-F238E27FC236}">
                <a16:creationId xmlns:a16="http://schemas.microsoft.com/office/drawing/2014/main" id="{465FFABC-36AF-CCE8-6AE1-0A9E7CC4C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3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4121" y="338122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Give the Function a Name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0" y="2698814"/>
            <a:ext cx="143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723778-E226-5242-B95E-9AEE49132371}"/>
              </a:ext>
            </a:extLst>
          </p:cNvPr>
          <p:cNvSpPr txBox="1"/>
          <p:nvPr/>
        </p:nvSpPr>
        <p:spPr>
          <a:xfrm>
            <a:off x="6457950" y="5486400"/>
            <a:ext cx="222885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C8159B3-1EF0-3384-4C7D-E7BFE7DB7D1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a lot of other code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# more code here, then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1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14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3517821D-C9DD-D064-02FB-7B2589A56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6086584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59C2B592-CD1C-47CD-0AE8-4AAAE5E8A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32" y="2580547"/>
            <a:ext cx="5230368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43D9EB7D-FB8C-5E76-E934-39002BD7C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" y="4106486"/>
            <a:ext cx="5379719" cy="125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26" name="Line 17">
            <a:extLst>
              <a:ext uri="{FF2B5EF4-FFF2-40B4-BE49-F238E27FC236}">
                <a16:creationId xmlns:a16="http://schemas.microsoft.com/office/drawing/2014/main" id="{DA5F1530-662E-396B-D24F-D65194F6E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1216" y="1670905"/>
            <a:ext cx="391670" cy="1335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C27AAF17-2EA7-7CC8-880C-363FDD5EA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0530" y="2743953"/>
            <a:ext cx="391670" cy="262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A2E9FE44-283F-83F0-7E72-3027726E0A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1699" y="3715116"/>
            <a:ext cx="723901" cy="1166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8885D4-CE24-1F1E-AC3E-D03E908C2BE1}"/>
              </a:ext>
            </a:extLst>
          </p:cNvPr>
          <p:cNvSpPr txBox="1"/>
          <p:nvPr/>
        </p:nvSpPr>
        <p:spPr>
          <a:xfrm>
            <a:off x="5788152" y="3129988"/>
            <a:ext cx="31272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userNum1 = int(input(</a:t>
            </a:r>
            <a:r>
              <a:rPr lang="en-US" altLang="es-PE" sz="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 number”</a:t>
            </a: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userNum2 = int(input(</a:t>
            </a:r>
            <a:r>
              <a:rPr lang="en-US" altLang="es-PE" sz="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another number”</a:t>
            </a: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eaLnBrk="1" hangingPunct="1">
              <a:buFontTx/>
              <a:buNone/>
            </a:pPr>
            <a:r>
              <a:rPr lang="en-US" altLang="es-PE" sz="800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</p:txBody>
      </p:sp>
      <p:pic>
        <p:nvPicPr>
          <p:cNvPr id="30" name="Graphic 5">
            <a:extLst>
              <a:ext uri="{FF2B5EF4-FFF2-40B4-BE49-F238E27FC236}">
                <a16:creationId xmlns:a16="http://schemas.microsoft.com/office/drawing/2014/main" id="{DA056C8B-79A4-1059-879C-BE4F1368C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27" y="4968876"/>
            <a:ext cx="1057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518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8555</TotalTime>
  <Words>2781</Words>
  <Application>Microsoft Office PowerPoint</Application>
  <PresentationFormat>On-screen Show (4:3)</PresentationFormat>
  <Paragraphs>377</Paragraphs>
  <Slides>40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Consolas</vt:lpstr>
      <vt:lpstr>Courier New</vt:lpstr>
      <vt:lpstr>PPT2_16to9</vt:lpstr>
      <vt:lpstr>PowerPoint Presentation</vt:lpstr>
      <vt:lpstr>Topics</vt:lpstr>
      <vt:lpstr>Terminology</vt:lpstr>
      <vt:lpstr>Also Known As…</vt:lpstr>
      <vt:lpstr>Why have functions?</vt:lpstr>
      <vt:lpstr>Look! This code is the same!</vt:lpstr>
      <vt:lpstr>Instead of Repeating Code</vt:lpstr>
      <vt:lpstr>Create a Function Instead</vt:lpstr>
      <vt:lpstr>Give the Function a Name</vt:lpstr>
      <vt:lpstr>Then Call the Function Instead</vt:lpstr>
      <vt:lpstr>What have we done?</vt:lpstr>
      <vt:lpstr>“Modularizing” Code</vt:lpstr>
      <vt:lpstr>What is a Method?</vt:lpstr>
      <vt:lpstr>Defining Methods</vt:lpstr>
      <vt:lpstr>Method Definition</vt:lpstr>
      <vt:lpstr>Method Definition</vt:lpstr>
      <vt:lpstr>Method Parameters</vt:lpstr>
      <vt:lpstr>Method Required Parameters</vt:lpstr>
      <vt:lpstr>Method Optional Parameters</vt:lpstr>
      <vt:lpstr>Required vs Optional</vt:lpstr>
      <vt:lpstr>Method scope</vt:lpstr>
      <vt:lpstr>The return keyword</vt:lpstr>
      <vt:lpstr>The return keyword (continued)</vt:lpstr>
      <vt:lpstr>Method Calling</vt:lpstr>
      <vt:lpstr>Method Calling</vt:lpstr>
      <vt:lpstr>Method Calling</vt:lpstr>
      <vt:lpstr>Method Calling</vt:lpstr>
      <vt:lpstr>Method Calling</vt:lpstr>
      <vt:lpstr>Method Calling</vt:lpstr>
      <vt:lpstr>Method Calling</vt:lpstr>
      <vt:lpstr>(some) Python built-in methods</vt:lpstr>
      <vt:lpstr>(some) Python built-in methods (continued)</vt:lpstr>
      <vt:lpstr>More on built-in methods</vt:lpstr>
      <vt:lpstr>(some) String built-in methods</vt:lpstr>
      <vt:lpstr>(some) String built-in methods</vt:lpstr>
      <vt:lpstr>String built-in methods (examples)</vt:lpstr>
      <vt:lpstr>Calling methods inside methods</vt:lpstr>
      <vt:lpstr>Importing methods</vt:lpstr>
      <vt:lpstr>Importing methods (example)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Dmitri Nunes Dias Fernandes</cp:lastModifiedBy>
  <cp:revision>524</cp:revision>
  <dcterms:created xsi:type="dcterms:W3CDTF">2017-03-19T10:32:05Z</dcterms:created>
  <dcterms:modified xsi:type="dcterms:W3CDTF">2024-05-18T03:22:50Z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