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78" r:id="rId1"/>
  </p:sldMasterIdLst>
  <p:notesMasterIdLst>
    <p:notesMasterId r:id="rId42"/>
  </p:notesMasterIdLst>
  <p:handoutMasterIdLst>
    <p:handoutMasterId r:id="rId43"/>
  </p:handoutMasterIdLst>
  <p:sldIdLst>
    <p:sldId id="405" r:id="rId2"/>
    <p:sldId id="421" r:id="rId3"/>
    <p:sldId id="462" r:id="rId4"/>
    <p:sldId id="463" r:id="rId5"/>
    <p:sldId id="464" r:id="rId6"/>
    <p:sldId id="470" r:id="rId7"/>
    <p:sldId id="471" r:id="rId8"/>
    <p:sldId id="472" r:id="rId9"/>
    <p:sldId id="473" r:id="rId10"/>
    <p:sldId id="474" r:id="rId11"/>
    <p:sldId id="426" r:id="rId12"/>
    <p:sldId id="430" r:id="rId13"/>
    <p:sldId id="433" r:id="rId14"/>
    <p:sldId id="434" r:id="rId15"/>
    <p:sldId id="436" r:id="rId16"/>
    <p:sldId id="485" r:id="rId17"/>
    <p:sldId id="507" r:id="rId18"/>
    <p:sldId id="508" r:id="rId19"/>
    <p:sldId id="509" r:id="rId20"/>
    <p:sldId id="510" r:id="rId21"/>
    <p:sldId id="506" r:id="rId22"/>
    <p:sldId id="486" r:id="rId23"/>
    <p:sldId id="489" r:id="rId24"/>
    <p:sldId id="490" r:id="rId25"/>
    <p:sldId id="491" r:id="rId26"/>
    <p:sldId id="492" r:id="rId27"/>
    <p:sldId id="495" r:id="rId28"/>
    <p:sldId id="493" r:id="rId29"/>
    <p:sldId id="496" r:id="rId30"/>
    <p:sldId id="497" r:id="rId31"/>
    <p:sldId id="487" r:id="rId32"/>
    <p:sldId id="488" r:id="rId33"/>
    <p:sldId id="498" r:id="rId34"/>
    <p:sldId id="499" r:id="rId35"/>
    <p:sldId id="500" r:id="rId36"/>
    <p:sldId id="501" r:id="rId37"/>
    <p:sldId id="502" r:id="rId38"/>
    <p:sldId id="504" r:id="rId39"/>
    <p:sldId id="505" r:id="rId40"/>
    <p:sldId id="503" r:id="rId41"/>
  </p:sldIdLst>
  <p:sldSz cx="9144000" cy="6858000" type="screen4x3"/>
  <p:notesSz cx="9144000" cy="6858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Arial" charset="0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Arial" charset="0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Arial" charset="0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Arial" charset="0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Arial" charset="0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Arial" charset="0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Arial" charset="0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Arial" charset="0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Arial" charset="0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9933"/>
    <a:srgbClr val="0432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73C74F5-7BB4-4B48-B91C-A8E2EBC7AB0B}" v="1" dt="2021-08-30T13:57:31.026"/>
  </p1510:revLst>
</p1510:revInfo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353" autoAdjust="0"/>
    <p:restoredTop sz="95374" autoAdjust="0"/>
  </p:normalViewPr>
  <p:slideViewPr>
    <p:cSldViewPr>
      <p:cViewPr varScale="1">
        <p:scale>
          <a:sx n="83" d="100"/>
          <a:sy n="83" d="100"/>
        </p:scale>
        <p:origin x="1181" y="77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-759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2040" y="8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handoutMaster" Target="handoutMasters/handoutMaster1.xml"/><Relationship Id="rId48" Type="http://schemas.microsoft.com/office/2015/10/relationships/revisionInfo" Target="revisionInfo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4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charset="0"/>
              </a:defRPr>
            </a:lvl1pPr>
          </a:lstStyle>
          <a:p>
            <a:endParaRPr lang="en-US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180013" y="0"/>
            <a:ext cx="3962400" cy="3444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charset="0"/>
              </a:defRPr>
            </a:lvl1pPr>
          </a:lstStyle>
          <a:p>
            <a:fld id="{1618CEF2-7D51-8942-8255-D9D077195A9D}" type="datetimeFigureOut">
              <a:rPr lang="en-US" altLang="en-US"/>
              <a:pPr/>
              <a:t>5/17/2024</a:t>
            </a:fld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513513"/>
            <a:ext cx="3962400" cy="3444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charset="0"/>
              </a:defRPr>
            </a:lvl1pPr>
          </a:lstStyle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180013" y="6513513"/>
            <a:ext cx="3962400" cy="3444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charset="0"/>
              </a:defRPr>
            </a:lvl1pPr>
          </a:lstStyle>
          <a:p>
            <a:fld id="{585100C6-3675-AB4B-A1D2-8C231F528B3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898283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4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charset="0"/>
              </a:defRPr>
            </a:lvl1pPr>
          </a:lstStyle>
          <a:p>
            <a:endParaRPr lang="en-US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44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charset="0"/>
              </a:defRPr>
            </a:lvl1pPr>
          </a:lstStyle>
          <a:p>
            <a:fld id="{D132CF5C-F7DD-F545-8C9C-769C0D4CC54D}" type="datetimeFigureOut">
              <a:rPr lang="en-US" altLang="en-US"/>
              <a:pPr/>
              <a:t>5/17/2024</a:t>
            </a:fld>
            <a:endParaRPr lang="en-US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028950" y="857250"/>
            <a:ext cx="30861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300413"/>
            <a:ext cx="7315200" cy="27003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44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charset="0"/>
              </a:defRPr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44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charset="0"/>
              </a:defRPr>
            </a:lvl1pPr>
          </a:lstStyle>
          <a:p>
            <a:fld id="{125762E3-38C1-AE40-AC56-2574CDAC6A7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858495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5325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s-PE" altLang="en-US"/>
          </a:p>
        </p:txBody>
      </p:sp>
      <p:sp>
        <p:nvSpPr>
          <p:cNvPr id="5325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fld id="{CACDD7CA-9125-D440-9171-D94BA1D11D26}" type="slidenum">
              <a:rPr lang="es-PE" altLang="en-US"/>
              <a:pPr eaLnBrk="1" hangingPunct="1"/>
              <a:t>3</a:t>
            </a:fld>
            <a:endParaRPr lang="es-PE" altLang="en-US"/>
          </a:p>
        </p:txBody>
      </p:sp>
    </p:spTree>
    <p:extLst>
      <p:ext uri="{BB962C8B-B14F-4D97-AF65-F5344CB8AC3E}">
        <p14:creationId xmlns:p14="http://schemas.microsoft.com/office/powerpoint/2010/main" val="206729444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2500209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722643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8367242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1059937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4543950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947269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5066900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4F11ADD-DA3B-B819-BEDB-B56AEEDCFD9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>
            <a:extLst>
              <a:ext uri="{FF2B5EF4-FFF2-40B4-BE49-F238E27FC236}">
                <a16:creationId xmlns:a16="http://schemas.microsoft.com/office/drawing/2014/main" id="{25B788EE-2370-45EC-CAC6-E7BBEA835DC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31747" name="Rectangle 3">
            <a:extLst>
              <a:ext uri="{FF2B5EF4-FFF2-40B4-BE49-F238E27FC236}">
                <a16:creationId xmlns:a16="http://schemas.microsoft.com/office/drawing/2014/main" id="{111DD3BC-5BF0-712C-D518-8DF129B7B52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236835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5427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s-PE" altLang="en-US"/>
          </a:p>
        </p:txBody>
      </p:sp>
      <p:sp>
        <p:nvSpPr>
          <p:cNvPr id="5427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fld id="{1413EAF8-5D78-824C-8B8B-5966E81C4E1D}" type="slidenum">
              <a:rPr lang="es-PE" altLang="en-US"/>
              <a:pPr eaLnBrk="1" hangingPunct="1"/>
              <a:t>4</a:t>
            </a:fld>
            <a:endParaRPr lang="es-PE" altLang="en-US"/>
          </a:p>
        </p:txBody>
      </p:sp>
    </p:spTree>
    <p:extLst>
      <p:ext uri="{BB962C8B-B14F-4D97-AF65-F5344CB8AC3E}">
        <p14:creationId xmlns:p14="http://schemas.microsoft.com/office/powerpoint/2010/main" val="10154996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5529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s-PE" altLang="en-US"/>
          </a:p>
        </p:txBody>
      </p:sp>
      <p:sp>
        <p:nvSpPr>
          <p:cNvPr id="553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fld id="{DE5826B8-94AE-D148-B787-A73AD479260E}" type="slidenum">
              <a:rPr lang="es-PE" altLang="en-US"/>
              <a:pPr eaLnBrk="1" hangingPunct="1"/>
              <a:t>5</a:t>
            </a:fld>
            <a:endParaRPr lang="es-PE" altLang="en-US"/>
          </a:p>
        </p:txBody>
      </p:sp>
    </p:spTree>
    <p:extLst>
      <p:ext uri="{BB962C8B-B14F-4D97-AF65-F5344CB8AC3E}">
        <p14:creationId xmlns:p14="http://schemas.microsoft.com/office/powerpoint/2010/main" val="1409525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5529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s-PE" altLang="en-US"/>
          </a:p>
        </p:txBody>
      </p:sp>
      <p:sp>
        <p:nvSpPr>
          <p:cNvPr id="553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fld id="{DE5826B8-94AE-D148-B787-A73AD479260E}" type="slidenum">
              <a:rPr lang="es-PE" altLang="en-US"/>
              <a:pPr eaLnBrk="1" hangingPunct="1"/>
              <a:t>6</a:t>
            </a:fld>
            <a:endParaRPr lang="es-PE" altLang="en-US"/>
          </a:p>
        </p:txBody>
      </p:sp>
    </p:spTree>
    <p:extLst>
      <p:ext uri="{BB962C8B-B14F-4D97-AF65-F5344CB8AC3E}">
        <p14:creationId xmlns:p14="http://schemas.microsoft.com/office/powerpoint/2010/main" val="37995532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5529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s-PE" altLang="en-US"/>
          </a:p>
        </p:txBody>
      </p:sp>
      <p:sp>
        <p:nvSpPr>
          <p:cNvPr id="553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fld id="{DE5826B8-94AE-D148-B787-A73AD479260E}" type="slidenum">
              <a:rPr lang="es-PE" altLang="en-US"/>
              <a:pPr eaLnBrk="1" hangingPunct="1"/>
              <a:t>7</a:t>
            </a:fld>
            <a:endParaRPr lang="es-PE" altLang="en-US"/>
          </a:p>
        </p:txBody>
      </p:sp>
    </p:spTree>
    <p:extLst>
      <p:ext uri="{BB962C8B-B14F-4D97-AF65-F5344CB8AC3E}">
        <p14:creationId xmlns:p14="http://schemas.microsoft.com/office/powerpoint/2010/main" val="81262307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5529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s-PE" altLang="en-US"/>
          </a:p>
        </p:txBody>
      </p:sp>
      <p:sp>
        <p:nvSpPr>
          <p:cNvPr id="553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fld id="{DE5826B8-94AE-D148-B787-A73AD479260E}" type="slidenum">
              <a:rPr lang="es-PE" altLang="en-US"/>
              <a:pPr eaLnBrk="1" hangingPunct="1"/>
              <a:t>8</a:t>
            </a:fld>
            <a:endParaRPr lang="es-PE" altLang="en-US"/>
          </a:p>
        </p:txBody>
      </p:sp>
    </p:spTree>
    <p:extLst>
      <p:ext uri="{BB962C8B-B14F-4D97-AF65-F5344CB8AC3E}">
        <p14:creationId xmlns:p14="http://schemas.microsoft.com/office/powerpoint/2010/main" val="197467945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5529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s-PE" altLang="en-US"/>
          </a:p>
        </p:txBody>
      </p:sp>
      <p:sp>
        <p:nvSpPr>
          <p:cNvPr id="553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fld id="{DE5826B8-94AE-D148-B787-A73AD479260E}" type="slidenum">
              <a:rPr lang="es-PE" altLang="en-US"/>
              <a:pPr eaLnBrk="1" hangingPunct="1"/>
              <a:t>9</a:t>
            </a:fld>
            <a:endParaRPr lang="es-PE" altLang="en-US"/>
          </a:p>
        </p:txBody>
      </p:sp>
    </p:spTree>
    <p:extLst>
      <p:ext uri="{BB962C8B-B14F-4D97-AF65-F5344CB8AC3E}">
        <p14:creationId xmlns:p14="http://schemas.microsoft.com/office/powerpoint/2010/main" val="16579510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5529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s-PE" altLang="en-US"/>
          </a:p>
        </p:txBody>
      </p:sp>
      <p:sp>
        <p:nvSpPr>
          <p:cNvPr id="553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fld id="{DE5826B8-94AE-D148-B787-A73AD479260E}" type="slidenum">
              <a:rPr lang="es-PE" altLang="en-US"/>
              <a:pPr eaLnBrk="1" hangingPunct="1"/>
              <a:t>10</a:t>
            </a:fld>
            <a:endParaRPr lang="es-PE" altLang="en-US"/>
          </a:p>
        </p:txBody>
      </p:sp>
    </p:spTree>
    <p:extLst>
      <p:ext uri="{BB962C8B-B14F-4D97-AF65-F5344CB8AC3E}">
        <p14:creationId xmlns:p14="http://schemas.microsoft.com/office/powerpoint/2010/main" val="50182449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94352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7"/>
            <a:ext cx="6858000" cy="165576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66857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23403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273654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5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44518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79" r:id="rId1"/>
    <p:sldLayoutId id="2147484080" r:id="rId2"/>
    <p:sldLayoutId id="2147484085" r:id="rId3"/>
  </p:sldLayoutIdLst>
  <p:hf hdr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.sv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hyperlink" Target="https://docs.python.org/3/library/functions.html" TargetMode="Externa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hyperlink" Target="https://docs.python.org/3/library/stdtypes.html#string-methods" TargetMode="Externa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.sv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.sv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.sv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.sv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2">
            <a:extLst>
              <a:ext uri="{FF2B5EF4-FFF2-40B4-BE49-F238E27FC236}">
                <a16:creationId xmlns:a16="http://schemas.microsoft.com/office/drawing/2014/main" id="{4520E682-5A3E-B6A6-7960-A3A4105C38C1}"/>
              </a:ext>
            </a:extLst>
          </p:cNvPr>
          <p:cNvSpPr txBox="1">
            <a:spLocks noChangeArrowheads="1"/>
          </p:cNvSpPr>
          <p:nvPr/>
        </p:nvSpPr>
        <p:spPr>
          <a:xfrm>
            <a:off x="1143000" y="1122363"/>
            <a:ext cx="6858000" cy="2387600"/>
          </a:xfrm>
          <a:prstGeom prst="rect">
            <a:avLst/>
          </a:prstGeom>
        </p:spPr>
        <p:txBody>
          <a:bodyPr/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fontAlgn="auto">
              <a:spcAft>
                <a:spcPts val="0"/>
              </a:spcAft>
            </a:pPr>
            <a:endParaRPr lang="en-US" altLang="en-US" sz="4800" b="1" dirty="0"/>
          </a:p>
          <a:p>
            <a:pPr algn="ctr" fontAlgn="auto">
              <a:spcAft>
                <a:spcPts val="0"/>
              </a:spcAft>
            </a:pPr>
            <a:r>
              <a:rPr lang="en-US" altLang="en-US" sz="4800" b="1" dirty="0"/>
              <a:t>CSE 1321</a:t>
            </a:r>
          </a:p>
          <a:p>
            <a:pPr algn="ctr" fontAlgn="auto">
              <a:spcAft>
                <a:spcPts val="0"/>
              </a:spcAft>
            </a:pPr>
            <a:r>
              <a:rPr lang="en-US" altLang="en-US" sz="4800" b="1" dirty="0"/>
              <a:t>Module 3</a:t>
            </a:r>
            <a:endParaRPr lang="en-US" altLang="en-US" sz="4745" b="1" dirty="0"/>
          </a:p>
        </p:txBody>
      </p:sp>
      <p:sp>
        <p:nvSpPr>
          <p:cNvPr id="13" name="Subtitle 4">
            <a:extLst>
              <a:ext uri="{FF2B5EF4-FFF2-40B4-BE49-F238E27FC236}">
                <a16:creationId xmlns:a16="http://schemas.microsoft.com/office/drawing/2014/main" id="{9B5F4F81-5569-4BDA-135A-A826EB64878A}"/>
              </a:ext>
            </a:extLst>
          </p:cNvPr>
          <p:cNvSpPr txBox="1">
            <a:spLocks/>
          </p:cNvSpPr>
          <p:nvPr/>
        </p:nvSpPr>
        <p:spPr>
          <a:xfrm>
            <a:off x="1143000" y="3602037"/>
            <a:ext cx="6858000" cy="1655763"/>
          </a:xfrm>
          <a:prstGeom prst="rect">
            <a:avLst/>
          </a:prstGeom>
        </p:spPr>
        <p:txBody>
          <a:bodyPr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fontAlgn="auto">
              <a:spcAft>
                <a:spcPts val="0"/>
              </a:spcAft>
              <a:buNone/>
            </a:pPr>
            <a:r>
              <a:rPr lang="en-US" sz="3400" b="1" dirty="0"/>
              <a:t>Methods</a:t>
            </a:r>
            <a:endParaRPr lang="en-US" sz="3400" dirty="0"/>
          </a:p>
        </p:txBody>
      </p:sp>
    </p:spTree>
    <p:extLst>
      <p:ext uri="{BB962C8B-B14F-4D97-AF65-F5344CB8AC3E}">
        <p14:creationId xmlns:p14="http://schemas.microsoft.com/office/powerpoint/2010/main" val="11842921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51808" y="300122"/>
            <a:ext cx="7543800" cy="931862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altLang="es-PE" dirty="0"/>
              <a:t>Then Call the Function Instead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685800" y="2514600"/>
            <a:ext cx="7543800" cy="2057400"/>
          </a:xfrm>
          <a:prstGeom prst="rect">
            <a:avLst/>
          </a:prstGeom>
        </p:spPr>
        <p:txBody>
          <a:bodyPr/>
          <a:lstStyle>
            <a:lvl1pPr marL="90488" indent="-90488" algn="l" rtl="0" fontAlgn="base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1pPr>
            <a:lvl2pPr marL="382588" indent="-182563" algn="l" rtl="0" fontAlgn="base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ern="120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2pPr>
            <a:lvl3pPr marL="566738" indent="-182563" algn="l" rtl="0" fontAlgn="base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sz="1400" kern="120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3pPr>
            <a:lvl4pPr marL="749300" indent="-182563" algn="l" rtl="0" fontAlgn="base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sz="1400" kern="120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4pPr>
            <a:lvl5pPr marL="931863" indent="-182563" algn="l" rtl="0" fontAlgn="base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sz="1400" kern="120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es-PE" sz="1600" dirty="0" err="1">
                <a:latin typeface="Consolas" charset="0"/>
                <a:ea typeface="Consolas" charset="0"/>
                <a:cs typeface="Consolas" charset="0"/>
              </a:rPr>
              <a:t>myFunction</a:t>
            </a:r>
            <a:r>
              <a:rPr lang="en-US" altLang="es-PE" sz="1600" dirty="0">
                <a:latin typeface="Consolas" charset="0"/>
                <a:ea typeface="Consolas" charset="0"/>
                <a:cs typeface="Consolas" charset="0"/>
              </a:rPr>
              <a:t>()</a:t>
            </a:r>
          </a:p>
          <a:p>
            <a:pPr eaLnBrk="1" hangingPunct="1">
              <a:buFontTx/>
              <a:buNone/>
            </a:pPr>
            <a:r>
              <a:rPr lang="en-US" altLang="es-PE" sz="1600" dirty="0">
                <a:solidFill>
                  <a:srgbClr val="4E8F00"/>
                </a:solidFill>
                <a:latin typeface="Consolas" charset="0"/>
                <a:ea typeface="Consolas" charset="0"/>
                <a:cs typeface="Consolas" charset="0"/>
              </a:rPr>
              <a:t># a lot of other code</a:t>
            </a:r>
          </a:p>
          <a:p>
            <a:pPr eaLnBrk="1" hangingPunct="1">
              <a:buNone/>
            </a:pPr>
            <a:r>
              <a:rPr lang="en-US" altLang="es-PE" sz="1600" dirty="0" err="1">
                <a:latin typeface="Consolas" charset="0"/>
                <a:ea typeface="Consolas" charset="0"/>
                <a:cs typeface="Consolas" charset="0"/>
              </a:rPr>
              <a:t>myFunction</a:t>
            </a:r>
            <a:r>
              <a:rPr lang="en-US" altLang="es-PE" sz="1600" dirty="0">
                <a:latin typeface="Consolas" charset="0"/>
                <a:ea typeface="Consolas" charset="0"/>
                <a:cs typeface="Consolas" charset="0"/>
              </a:rPr>
              <a:t>()</a:t>
            </a:r>
          </a:p>
          <a:p>
            <a:pPr eaLnBrk="1" hangingPunct="1">
              <a:buFontTx/>
              <a:buNone/>
            </a:pPr>
            <a:r>
              <a:rPr lang="en-US" altLang="es-PE" sz="1600" dirty="0">
                <a:solidFill>
                  <a:srgbClr val="4E8F00"/>
                </a:solidFill>
                <a:latin typeface="Consolas" charset="0"/>
                <a:ea typeface="Consolas" charset="0"/>
                <a:cs typeface="Consolas" charset="0"/>
              </a:rPr>
              <a:t># more code here, then</a:t>
            </a:r>
          </a:p>
          <a:p>
            <a:pPr eaLnBrk="1" hangingPunct="1">
              <a:buFontTx/>
              <a:buNone/>
            </a:pPr>
            <a:r>
              <a:rPr lang="en-US" altLang="es-PE" sz="1600" dirty="0" err="1">
                <a:latin typeface="Consolas" charset="0"/>
                <a:ea typeface="Consolas" charset="0"/>
                <a:cs typeface="Consolas" charset="0"/>
              </a:rPr>
              <a:t>myFunction</a:t>
            </a:r>
            <a:r>
              <a:rPr lang="en-US" altLang="es-PE" sz="1600" dirty="0">
                <a:latin typeface="Consolas" charset="0"/>
                <a:ea typeface="Consolas" charset="0"/>
                <a:cs typeface="Consolas" charset="0"/>
              </a:rPr>
              <a:t>()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3810000" y="3023151"/>
            <a:ext cx="4733861" cy="64633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eaLnBrk="1" hangingPunct="1">
              <a:buFontTx/>
              <a:buNone/>
            </a:pPr>
            <a:r>
              <a:rPr lang="en-US" altLang="es-PE" sz="1200" dirty="0">
                <a:latin typeface="Consolas" charset="0"/>
                <a:ea typeface="Consolas" charset="0"/>
                <a:cs typeface="Consolas" charset="0"/>
              </a:rPr>
              <a:t>userNum1 = int(input(</a:t>
            </a:r>
            <a:r>
              <a:rPr lang="en-US" altLang="es-PE" sz="1200" dirty="0">
                <a:solidFill>
                  <a:srgbClr val="C00000"/>
                </a:solidFill>
                <a:latin typeface="Consolas" charset="0"/>
                <a:ea typeface="Consolas" charset="0"/>
                <a:cs typeface="Consolas" charset="0"/>
              </a:rPr>
              <a:t>“Please enter a number”</a:t>
            </a:r>
            <a:r>
              <a:rPr lang="en-US" altLang="es-PE" sz="1200" dirty="0">
                <a:latin typeface="Consolas" charset="0"/>
                <a:ea typeface="Consolas" charset="0"/>
                <a:cs typeface="Consolas" charset="0"/>
              </a:rPr>
              <a:t>))</a:t>
            </a:r>
          </a:p>
          <a:p>
            <a:pPr eaLnBrk="1" hangingPunct="1">
              <a:buNone/>
            </a:pPr>
            <a:r>
              <a:rPr lang="en-US" altLang="es-PE" sz="1200" dirty="0">
                <a:latin typeface="Consolas" charset="0"/>
                <a:ea typeface="Consolas" charset="0"/>
                <a:cs typeface="Consolas" charset="0"/>
              </a:rPr>
              <a:t>userNum2 = int(input(</a:t>
            </a:r>
            <a:r>
              <a:rPr lang="en-US" altLang="es-PE" sz="1200" dirty="0">
                <a:solidFill>
                  <a:srgbClr val="C00000"/>
                </a:solidFill>
                <a:latin typeface="Consolas" charset="0"/>
                <a:ea typeface="Consolas" charset="0"/>
                <a:cs typeface="Consolas" charset="0"/>
              </a:rPr>
              <a:t>“Please enter another number”</a:t>
            </a:r>
            <a:r>
              <a:rPr lang="en-US" altLang="es-PE" sz="1200" dirty="0">
                <a:latin typeface="Consolas" charset="0"/>
                <a:ea typeface="Consolas" charset="0"/>
                <a:cs typeface="Consolas" charset="0"/>
              </a:rPr>
              <a:t>))</a:t>
            </a:r>
          </a:p>
          <a:p>
            <a:pPr eaLnBrk="1" hangingPunct="1">
              <a:buFontTx/>
              <a:buNone/>
            </a:pPr>
            <a:r>
              <a:rPr lang="en-US" altLang="es-PE" sz="1200" dirty="0">
                <a:latin typeface="Consolas" charset="0"/>
                <a:ea typeface="Consolas" charset="0"/>
                <a:cs typeface="Consolas" charset="0"/>
              </a:rPr>
              <a:t>average = (userNum1 + userNum2) / 2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405468" y="2527384"/>
            <a:ext cx="15429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0000"/>
                </a:solidFill>
              </a:rPr>
              <a:t>myFunction</a:t>
            </a:r>
            <a:r>
              <a:rPr lang="en-US" altLang="es-PE" dirty="0">
                <a:solidFill>
                  <a:srgbClr val="FF0000"/>
                </a:solidFill>
                <a:latin typeface="Consolas" charset="0"/>
                <a:ea typeface="Consolas" charset="0"/>
                <a:cs typeface="Consolas" charset="0"/>
              </a:rPr>
              <a:t>()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3" name="Line 20"/>
          <p:cNvSpPr>
            <a:spLocks noChangeShapeType="1"/>
          </p:cNvSpPr>
          <p:nvPr/>
        </p:nvSpPr>
        <p:spPr bwMode="auto">
          <a:xfrm>
            <a:off x="2133600" y="2631779"/>
            <a:ext cx="1873122" cy="32709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" name="Line 20"/>
          <p:cNvSpPr>
            <a:spLocks noChangeShapeType="1"/>
          </p:cNvSpPr>
          <p:nvPr/>
        </p:nvSpPr>
        <p:spPr bwMode="auto">
          <a:xfrm flipV="1">
            <a:off x="2241678" y="3809998"/>
            <a:ext cx="1873122" cy="457201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" name="Line 17"/>
          <p:cNvSpPr>
            <a:spLocks noChangeShapeType="1"/>
          </p:cNvSpPr>
          <p:nvPr/>
        </p:nvSpPr>
        <p:spPr bwMode="auto">
          <a:xfrm flipV="1">
            <a:off x="2133600" y="3352800"/>
            <a:ext cx="1542923" cy="936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611BC83-0187-BC46-A249-577BC56A04A3}"/>
              </a:ext>
            </a:extLst>
          </p:cNvPr>
          <p:cNvSpPr txBox="1"/>
          <p:nvPr/>
        </p:nvSpPr>
        <p:spPr>
          <a:xfrm>
            <a:off x="6457950" y="5486400"/>
            <a:ext cx="2228850" cy="76200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pic>
        <p:nvPicPr>
          <p:cNvPr id="4" name="Graphic 5">
            <a:extLst>
              <a:ext uri="{FF2B5EF4-FFF2-40B4-BE49-F238E27FC236}">
                <a16:creationId xmlns:a16="http://schemas.microsoft.com/office/drawing/2014/main" id="{BC811CE0-683E-FEB8-879F-33DD50EC6EB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511927" y="4968876"/>
            <a:ext cx="1057275" cy="1285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25062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defTabSz="454923" fontAlgn="auto">
              <a:spcAft>
                <a:spcPts val="0"/>
              </a:spcAft>
              <a:defRPr/>
            </a:pPr>
            <a:r>
              <a:rPr lang="en-US" altLang="en-US" sz="4378"/>
              <a:t>What have we done?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341192" indent="-341192" defTabSz="454923" fontAlgn="auto">
              <a:spcAft>
                <a:spcPts val="0"/>
              </a:spcAft>
              <a:buFont typeface="Arial"/>
              <a:buChar char="•"/>
              <a:defRPr/>
            </a:pPr>
            <a:r>
              <a:rPr lang="en-US" altLang="en-US" sz="3184" dirty="0">
                <a:solidFill>
                  <a:schemeClr val="tx1"/>
                </a:solidFill>
              </a:rPr>
              <a:t>Written the code </a:t>
            </a:r>
            <a:r>
              <a:rPr lang="en-US" altLang="en-US" sz="3184" i="1" dirty="0">
                <a:solidFill>
                  <a:schemeClr val="tx1"/>
                </a:solidFill>
              </a:rPr>
              <a:t>once</a:t>
            </a:r>
            <a:r>
              <a:rPr lang="en-US" altLang="en-US" sz="3184" dirty="0">
                <a:solidFill>
                  <a:schemeClr val="tx1"/>
                </a:solidFill>
              </a:rPr>
              <a:t>, but called it </a:t>
            </a:r>
            <a:r>
              <a:rPr lang="en-US" altLang="en-US" sz="3184" i="1" dirty="0">
                <a:solidFill>
                  <a:schemeClr val="tx1"/>
                </a:solidFill>
              </a:rPr>
              <a:t>many times</a:t>
            </a:r>
          </a:p>
          <a:p>
            <a:pPr marL="341192" indent="-341192" defTabSz="454923" fontAlgn="auto">
              <a:spcAft>
                <a:spcPts val="0"/>
              </a:spcAft>
              <a:buFont typeface="Arial"/>
              <a:buChar char="•"/>
              <a:defRPr/>
            </a:pPr>
            <a:r>
              <a:rPr lang="en-US" altLang="en-US" sz="3184" dirty="0">
                <a:solidFill>
                  <a:schemeClr val="tx1"/>
                </a:solidFill>
              </a:rPr>
              <a:t>Reduced the size of our code</a:t>
            </a:r>
          </a:p>
          <a:p>
            <a:pPr marL="341192" indent="-341192" defTabSz="454923" fontAlgn="auto">
              <a:spcAft>
                <a:spcPts val="0"/>
              </a:spcAft>
              <a:buFont typeface="Arial"/>
              <a:buChar char="•"/>
              <a:defRPr/>
            </a:pPr>
            <a:r>
              <a:rPr lang="en-US" altLang="en-US" sz="3184" dirty="0">
                <a:solidFill>
                  <a:schemeClr val="tx1"/>
                </a:solidFill>
              </a:rPr>
              <a:t>Easier to comprehend</a:t>
            </a:r>
          </a:p>
          <a:p>
            <a:pPr marL="341192" indent="-341192" defTabSz="454923" fontAlgn="auto">
              <a:spcAft>
                <a:spcPts val="0"/>
              </a:spcAft>
              <a:buFont typeface="Arial"/>
              <a:buChar char="•"/>
              <a:defRPr/>
            </a:pPr>
            <a:r>
              <a:rPr lang="en-US" altLang="en-US" sz="3184" dirty="0">
                <a:solidFill>
                  <a:schemeClr val="tx1"/>
                </a:solidFill>
              </a:rPr>
              <a:t>This is called </a:t>
            </a:r>
            <a:r>
              <a:rPr lang="en-US" altLang="en-US" sz="3184" i="1" dirty="0">
                <a:solidFill>
                  <a:schemeClr val="tx1"/>
                </a:solidFill>
              </a:rPr>
              <a:t>procedural abstraction</a:t>
            </a:r>
          </a:p>
          <a:p>
            <a:pPr marL="341192" indent="-341192" defTabSz="454923" fontAlgn="auto">
              <a:spcAft>
                <a:spcPts val="0"/>
              </a:spcAft>
              <a:buFont typeface="Arial"/>
              <a:buChar char="•"/>
              <a:defRPr/>
            </a:pPr>
            <a:r>
              <a:rPr lang="en-US" altLang="en-US" sz="3184" dirty="0">
                <a:solidFill>
                  <a:schemeClr val="tx1"/>
                </a:solidFill>
              </a:rPr>
              <a:t>Tracing of code </a:t>
            </a:r>
            <a:r>
              <a:rPr lang="en-US" altLang="en-US" sz="3184" u="sng" dirty="0">
                <a:solidFill>
                  <a:schemeClr val="tx1"/>
                </a:solidFill>
              </a:rPr>
              <a:t>skips around</a:t>
            </a:r>
            <a:r>
              <a:rPr lang="en-US" altLang="en-US" sz="3184" dirty="0">
                <a:solidFill>
                  <a:schemeClr val="tx1"/>
                </a:solidFill>
              </a:rPr>
              <a:t> (no longer top to bottom)</a:t>
            </a:r>
          </a:p>
        </p:txBody>
      </p:sp>
    </p:spTree>
    <p:extLst>
      <p:ext uri="{BB962C8B-B14F-4D97-AF65-F5344CB8AC3E}">
        <p14:creationId xmlns:p14="http://schemas.microsoft.com/office/powerpoint/2010/main" val="9587074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3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defTabSz="909846" fontAlgn="auto">
              <a:spcAft>
                <a:spcPts val="0"/>
              </a:spcAft>
              <a:defRPr/>
            </a:pPr>
            <a:r>
              <a:rPr lang="en-US" altLang="en-US" sz="4378" dirty="0"/>
              <a:t>“Modularizing” Code</a:t>
            </a:r>
          </a:p>
        </p:txBody>
      </p:sp>
      <p:sp>
        <p:nvSpPr>
          <p:cNvPr id="97284" name="Rectangle 3"/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227462" indent="-227462" defTabSz="909846" fontAlgn="auto">
              <a:lnSpc>
                <a:spcPct val="105000"/>
              </a:lnSpc>
              <a:spcBef>
                <a:spcPct val="50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2800" dirty="0"/>
              <a:t>Software design concept using modules.</a:t>
            </a:r>
          </a:p>
          <a:p>
            <a:pPr marL="227462" indent="-227462" defTabSz="909846" fontAlgn="auto">
              <a:lnSpc>
                <a:spcPct val="105000"/>
              </a:lnSpc>
              <a:spcBef>
                <a:spcPct val="50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altLang="en-US" sz="1000" dirty="0"/>
          </a:p>
          <a:p>
            <a:pPr marL="227462" indent="-227462" defTabSz="909846" fontAlgn="auto">
              <a:lnSpc>
                <a:spcPct val="105000"/>
              </a:lnSpc>
              <a:spcBef>
                <a:spcPct val="50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altLang="en-US" sz="1000" dirty="0"/>
          </a:p>
          <a:p>
            <a:pPr marL="227462" indent="-227462" defTabSz="909846" fontAlgn="auto">
              <a:lnSpc>
                <a:spcPct val="105000"/>
              </a:lnSpc>
              <a:spcBef>
                <a:spcPct val="50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2800" dirty="0"/>
              <a:t>Can be used to </a:t>
            </a:r>
            <a:r>
              <a:rPr lang="en-US" altLang="en-US" sz="2800" u="sng" dirty="0"/>
              <a:t>reduce redundant coding</a:t>
            </a:r>
            <a:r>
              <a:rPr lang="en-US" altLang="en-US" sz="2800" dirty="0"/>
              <a:t> and </a:t>
            </a:r>
            <a:r>
              <a:rPr lang="en-US" altLang="en-US" sz="2800" u="sng" dirty="0"/>
              <a:t>enable code reuse</a:t>
            </a:r>
            <a:r>
              <a:rPr lang="en-US" altLang="en-US" sz="2800" dirty="0"/>
              <a:t>. </a:t>
            </a:r>
          </a:p>
          <a:p>
            <a:pPr marL="227462" indent="-227462" defTabSz="909846" fontAlgn="auto">
              <a:lnSpc>
                <a:spcPct val="105000"/>
              </a:lnSpc>
              <a:spcBef>
                <a:spcPct val="50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altLang="en-US" sz="1000" dirty="0"/>
          </a:p>
          <a:p>
            <a:pPr marL="227462" indent="-227462" defTabSz="909846" fontAlgn="auto">
              <a:lnSpc>
                <a:spcPct val="105000"/>
              </a:lnSpc>
              <a:spcBef>
                <a:spcPct val="50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altLang="en-US" sz="1000" dirty="0"/>
          </a:p>
          <a:p>
            <a:pPr marL="227462" indent="-227462" defTabSz="909846" fontAlgn="auto">
              <a:lnSpc>
                <a:spcPct val="105000"/>
              </a:lnSpc>
              <a:spcBef>
                <a:spcPct val="50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2800" dirty="0"/>
              <a:t>Can also </a:t>
            </a:r>
            <a:r>
              <a:rPr lang="en-US" altLang="en-US" sz="2800" u="sng" dirty="0"/>
              <a:t>improve the quality</a:t>
            </a:r>
            <a:r>
              <a:rPr lang="en-US" altLang="en-US" sz="2800" dirty="0"/>
              <a:t> of the program.</a:t>
            </a:r>
          </a:p>
          <a:p>
            <a:pPr marL="0" indent="0" defTabSz="909846" fontAlgn="auto">
              <a:lnSpc>
                <a:spcPct val="105000"/>
              </a:lnSpc>
              <a:spcBef>
                <a:spcPct val="5000"/>
              </a:spcBef>
              <a:spcAft>
                <a:spcPts val="0"/>
              </a:spcAft>
              <a:buNone/>
              <a:defRPr/>
            </a:pPr>
            <a:endParaRPr lang="en-US" altLang="en-US" sz="1000" dirty="0"/>
          </a:p>
          <a:p>
            <a:pPr marL="0" indent="0" defTabSz="909846" fontAlgn="auto">
              <a:lnSpc>
                <a:spcPct val="105000"/>
              </a:lnSpc>
              <a:spcBef>
                <a:spcPct val="5000"/>
              </a:spcBef>
              <a:spcAft>
                <a:spcPts val="0"/>
              </a:spcAft>
              <a:buNone/>
              <a:defRPr/>
            </a:pPr>
            <a:endParaRPr lang="en-US" altLang="en-US" sz="1000" dirty="0"/>
          </a:p>
        </p:txBody>
      </p:sp>
    </p:spTree>
    <p:extLst>
      <p:ext uri="{BB962C8B-B14F-4D97-AF65-F5344CB8AC3E}">
        <p14:creationId xmlns:p14="http://schemas.microsoft.com/office/powerpoint/2010/main" val="60782228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defTabSz="909846" fontAlgn="auto">
              <a:spcAft>
                <a:spcPts val="0"/>
              </a:spcAft>
              <a:defRPr/>
            </a:pPr>
            <a:r>
              <a:rPr lang="en-US" altLang="en-US" sz="4378" dirty="0"/>
              <a:t>What is a Method?</a:t>
            </a:r>
          </a:p>
        </p:txBody>
      </p:sp>
      <p:sp>
        <p:nvSpPr>
          <p:cNvPr id="13316" name="Rectangle 3"/>
          <p:cNvSpPr>
            <a:spLocks noGrp="1" noChangeArrowheads="1"/>
          </p:cNvSpPr>
          <p:nvPr>
            <p:ph idx="1"/>
          </p:nvPr>
        </p:nvSpPr>
        <p:spPr>
          <a:xfrm>
            <a:off x="822325" y="1846263"/>
            <a:ext cx="7543800" cy="1541425"/>
          </a:xfrm>
        </p:spPr>
        <p:txBody>
          <a:bodyPr rtlCol="0">
            <a:normAutofit lnSpcReduction="10000"/>
          </a:bodyPr>
          <a:lstStyle/>
          <a:p>
            <a:pPr marL="0" indent="0" defTabSz="909846" fontAlgn="auto">
              <a:spcAft>
                <a:spcPts val="0"/>
              </a:spcAft>
              <a:buNone/>
              <a:defRPr/>
            </a:pPr>
            <a:r>
              <a:rPr lang="en-US" altLang="en-US" sz="2786" dirty="0">
                <a:solidFill>
                  <a:schemeClr val="tx1"/>
                </a:solidFill>
              </a:rPr>
              <a:t>Think of a method as a </a:t>
            </a:r>
            <a:r>
              <a:rPr lang="en-US" altLang="en-US" sz="2786" u="sng" dirty="0">
                <a:solidFill>
                  <a:schemeClr val="tx1"/>
                </a:solidFill>
              </a:rPr>
              <a:t>black box</a:t>
            </a:r>
            <a:r>
              <a:rPr lang="en-US" altLang="en-US" sz="2786" dirty="0">
                <a:solidFill>
                  <a:schemeClr val="tx1"/>
                </a:solidFill>
              </a:rPr>
              <a:t> that does a specific task. The method may take inputs (parameters) and may return an output with a specific type.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EAA88F19-F8B4-296F-7E51-CD8078809C55}"/>
              </a:ext>
            </a:extLst>
          </p:cNvPr>
          <p:cNvSpPr/>
          <p:nvPr/>
        </p:nvSpPr>
        <p:spPr>
          <a:xfrm>
            <a:off x="1600200" y="4788408"/>
            <a:ext cx="3352800" cy="12954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82D427A7-F0F9-694B-B644-F0843BA52967}"/>
              </a:ext>
            </a:extLst>
          </p:cNvPr>
          <p:cNvSpPr/>
          <p:nvPr/>
        </p:nvSpPr>
        <p:spPr>
          <a:xfrm>
            <a:off x="1600200" y="4343400"/>
            <a:ext cx="3352800" cy="4572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1EC97CBD-E6CA-F996-BF17-0456AE1531FB}"/>
              </a:ext>
            </a:extLst>
          </p:cNvPr>
          <p:cNvCxnSpPr/>
          <p:nvPr/>
        </p:nvCxnSpPr>
        <p:spPr>
          <a:xfrm flipH="1">
            <a:off x="5029200" y="5181600"/>
            <a:ext cx="1295400" cy="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54D1283C-4CC0-8038-1F00-39E782D133FC}"/>
              </a:ext>
            </a:extLst>
          </p:cNvPr>
          <p:cNvCxnSpPr>
            <a:cxnSpLocks/>
          </p:cNvCxnSpPr>
          <p:nvPr/>
        </p:nvCxnSpPr>
        <p:spPr>
          <a:xfrm>
            <a:off x="2209800" y="3886200"/>
            <a:ext cx="0" cy="449876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689E2E88-BC90-E0FE-1DCE-18CE273B68BD}"/>
              </a:ext>
            </a:extLst>
          </p:cNvPr>
          <p:cNvCxnSpPr>
            <a:cxnSpLocks/>
          </p:cNvCxnSpPr>
          <p:nvPr/>
        </p:nvCxnSpPr>
        <p:spPr>
          <a:xfrm flipV="1">
            <a:off x="4191000" y="3871552"/>
            <a:ext cx="0" cy="464524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DC1CB358-89AD-E2BF-175E-D4D63B14DD5F}"/>
              </a:ext>
            </a:extLst>
          </p:cNvPr>
          <p:cNvSpPr txBox="1"/>
          <p:nvPr/>
        </p:nvSpPr>
        <p:spPr>
          <a:xfrm>
            <a:off x="6477000" y="5043100"/>
            <a:ext cx="1295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Black box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E647F92D-CB77-A6C6-23E0-4BD5337EE390}"/>
              </a:ext>
            </a:extLst>
          </p:cNvPr>
          <p:cNvSpPr txBox="1"/>
          <p:nvPr/>
        </p:nvSpPr>
        <p:spPr>
          <a:xfrm>
            <a:off x="1447800" y="3410905"/>
            <a:ext cx="15239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Optional arguments for input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9E126BB-3A6D-A38D-EDF4-3BA2AC40305B}"/>
              </a:ext>
            </a:extLst>
          </p:cNvPr>
          <p:cNvSpPr txBox="1"/>
          <p:nvPr/>
        </p:nvSpPr>
        <p:spPr>
          <a:xfrm>
            <a:off x="3510345" y="3406225"/>
            <a:ext cx="15239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Optional return value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6AE7E05C-F062-173E-E78A-3BF1036F7D7B}"/>
              </a:ext>
            </a:extLst>
          </p:cNvPr>
          <p:cNvSpPr txBox="1"/>
          <p:nvPr/>
        </p:nvSpPr>
        <p:spPr>
          <a:xfrm>
            <a:off x="2266761" y="4393430"/>
            <a:ext cx="19811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Method definition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C5FC706F-A256-E3AF-E578-93DC0663AB0D}"/>
              </a:ext>
            </a:extLst>
          </p:cNvPr>
          <p:cNvSpPr txBox="1"/>
          <p:nvPr/>
        </p:nvSpPr>
        <p:spPr>
          <a:xfrm>
            <a:off x="2486692" y="5198286"/>
            <a:ext cx="15798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Method body</a:t>
            </a:r>
          </a:p>
        </p:txBody>
      </p:sp>
    </p:spTree>
    <p:extLst>
      <p:ext uri="{BB962C8B-B14F-4D97-AF65-F5344CB8AC3E}">
        <p14:creationId xmlns:p14="http://schemas.microsoft.com/office/powerpoint/2010/main" val="43220769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defTabSz="909846" fontAlgn="auto">
              <a:spcAft>
                <a:spcPts val="0"/>
              </a:spcAft>
              <a:defRPr/>
            </a:pPr>
            <a:r>
              <a:rPr lang="en-US" altLang="en-US" sz="4378" dirty="0"/>
              <a:t>Defining Methods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sz="2800" dirty="0">
                <a:solidFill>
                  <a:schemeClr val="tx1"/>
                </a:solidFill>
              </a:rPr>
              <a:t>A method has a </a:t>
            </a:r>
            <a:r>
              <a:rPr lang="en-US" sz="2800" i="1" dirty="0">
                <a:solidFill>
                  <a:schemeClr val="tx1"/>
                </a:solidFill>
              </a:rPr>
              <a:t>definition</a:t>
            </a:r>
            <a:r>
              <a:rPr lang="en-US" sz="2800" dirty="0">
                <a:solidFill>
                  <a:schemeClr val="tx1"/>
                </a:solidFill>
              </a:rPr>
              <a:t> and a </a:t>
            </a:r>
            <a:r>
              <a:rPr lang="en-US" sz="2800" i="1" dirty="0">
                <a:solidFill>
                  <a:schemeClr val="tx1"/>
                </a:solidFill>
              </a:rPr>
              <a:t>body</a:t>
            </a:r>
            <a:r>
              <a:rPr lang="en-US" sz="2800" dirty="0">
                <a:solidFill>
                  <a:schemeClr val="tx1"/>
                </a:solidFill>
              </a:rPr>
              <a:t>.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2800" dirty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  <a:defRPr/>
            </a:pPr>
            <a:r>
              <a:rPr lang="en-US" sz="2800" dirty="0">
                <a:solidFill>
                  <a:schemeClr val="tx1"/>
                </a:solidFill>
              </a:rPr>
              <a:t>The definition is the method declaration.</a:t>
            </a:r>
          </a:p>
          <a:p>
            <a:pPr marL="729526" lvl="1" indent="-437426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600" dirty="0">
                <a:solidFill>
                  <a:schemeClr val="tx1"/>
                </a:solidFill>
              </a:rPr>
              <a:t>It’s at the </a:t>
            </a:r>
            <a:r>
              <a:rPr lang="en-US" sz="2600" u="sng" dirty="0">
                <a:solidFill>
                  <a:schemeClr val="tx1"/>
                </a:solidFill>
              </a:rPr>
              <a:t>top line</a:t>
            </a:r>
          </a:p>
          <a:p>
            <a:pPr marL="729526" lvl="1" indent="-437426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600" dirty="0"/>
              <a:t>It contains the name of the method and a formal list of parameters</a:t>
            </a:r>
          </a:p>
          <a:p>
            <a:pPr marL="729526" lvl="1" indent="-437426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600" dirty="0">
                <a:solidFill>
                  <a:schemeClr val="tx1"/>
                </a:solidFill>
              </a:rPr>
              <a:t>In Python, it is preceded by the </a:t>
            </a:r>
            <a:r>
              <a:rPr lang="en-US" sz="2600" dirty="0">
                <a:solidFill>
                  <a:srgbClr val="0432FF"/>
                </a:solidFill>
              </a:rPr>
              <a:t>def</a:t>
            </a:r>
            <a:r>
              <a:rPr lang="en-US" sz="2600" dirty="0">
                <a:solidFill>
                  <a:schemeClr val="tx1"/>
                </a:solidFill>
              </a:rPr>
              <a:t> keyword</a:t>
            </a:r>
            <a:br>
              <a:rPr lang="en-US" sz="2600" u="sng" dirty="0">
                <a:solidFill>
                  <a:schemeClr val="tx1"/>
                </a:solidFill>
              </a:rPr>
            </a:br>
            <a:endParaRPr lang="en-US" sz="2600" u="sng" dirty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  <a:defRPr/>
            </a:pPr>
            <a:r>
              <a:rPr lang="en-US" sz="2800" dirty="0">
                <a:solidFill>
                  <a:schemeClr val="tx1"/>
                </a:solidFill>
              </a:rPr>
              <a:t>The body is a collection of statements grouped together to perform an operation.</a:t>
            </a:r>
          </a:p>
          <a:p>
            <a:pPr marL="729526" lvl="1" indent="-437426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600" dirty="0">
                <a:solidFill>
                  <a:schemeClr val="tx1"/>
                </a:solidFill>
              </a:rPr>
              <a:t>It’s the </a:t>
            </a:r>
            <a:r>
              <a:rPr lang="en-US" sz="2600" u="sng" dirty="0">
                <a:solidFill>
                  <a:schemeClr val="tx1"/>
                </a:solidFill>
              </a:rPr>
              <a:t>rest of the method</a:t>
            </a:r>
          </a:p>
        </p:txBody>
      </p:sp>
      <p:sp>
        <p:nvSpPr>
          <p:cNvPr id="17413" name="Rectangle 16"/>
          <p:cNvSpPr>
            <a:spLocks noChangeArrowheads="1"/>
          </p:cNvSpPr>
          <p:nvPr/>
        </p:nvSpPr>
        <p:spPr bwMode="auto">
          <a:xfrm>
            <a:off x="22682" y="2205151"/>
            <a:ext cx="9098636" cy="4598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defTabSz="454923" eaLnBrk="1" fontAlgn="auto" hangingPunct="1">
              <a:spcBef>
                <a:spcPct val="0"/>
              </a:spcBef>
              <a:spcAft>
                <a:spcPts val="0"/>
              </a:spcAft>
              <a:buClrTx/>
              <a:buSzTx/>
              <a:buNone/>
              <a:defRPr/>
            </a:pPr>
            <a:endParaRPr lang="en-US" altLang="en-US" sz="2388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230853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defTabSz="909846" fontAlgn="auto">
              <a:spcAft>
                <a:spcPts val="0"/>
              </a:spcAft>
              <a:defRPr/>
            </a:pPr>
            <a:r>
              <a:rPr lang="en-US" altLang="en-US" sz="4378" dirty="0"/>
              <a:t>Method Definition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28650" y="1524000"/>
            <a:ext cx="7886700" cy="4351339"/>
          </a:xfrm>
        </p:spPr>
        <p:txBody>
          <a:bodyPr>
            <a:normAutofit fontScale="92500" lnSpcReduction="10000"/>
          </a:bodyPr>
          <a:lstStyle/>
          <a:p>
            <a:pPr eaLnBrk="1" fontAlgn="auto" hangingPunct="1">
              <a:spcBef>
                <a:spcPct val="50000"/>
              </a:spcBef>
              <a:spcAft>
                <a:spcPts val="0"/>
              </a:spcAft>
              <a:buClrTx/>
              <a:buSzTx/>
              <a:buNone/>
              <a:defRPr/>
            </a:pPr>
            <a:r>
              <a:rPr lang="en-US" altLang="en-US" sz="3200" i="1" dirty="0">
                <a:solidFill>
                  <a:schemeClr val="tx1"/>
                </a:solidFill>
              </a:rPr>
              <a:t>Method definition</a:t>
            </a:r>
            <a:r>
              <a:rPr lang="en-US" altLang="en-US" sz="3200" dirty="0">
                <a:solidFill>
                  <a:schemeClr val="tx1"/>
                </a:solidFill>
              </a:rPr>
              <a:t> is the combination of the method name and the parameter list.</a:t>
            </a:r>
          </a:p>
          <a:p>
            <a:pPr eaLnBrk="1" fontAlgn="auto" hangingPunct="1">
              <a:spcBef>
                <a:spcPct val="50000"/>
              </a:spcBef>
              <a:spcAft>
                <a:spcPts val="0"/>
              </a:spcAft>
              <a:buClrTx/>
              <a:buSzTx/>
              <a:buNone/>
              <a:defRPr/>
            </a:pPr>
            <a:r>
              <a:rPr lang="en-US" altLang="en-US" sz="3200" dirty="0">
                <a:solidFill>
                  <a:schemeClr val="tx1"/>
                </a:solidFill>
              </a:rPr>
              <a:t>It’s </a:t>
            </a:r>
            <a:r>
              <a:rPr lang="en-US" altLang="en-US" sz="3200" u="sng" dirty="0">
                <a:solidFill>
                  <a:schemeClr val="tx1"/>
                </a:solidFill>
              </a:rPr>
              <a:t>part of the top line</a:t>
            </a:r>
            <a:r>
              <a:rPr lang="en-US" altLang="en-US" sz="3200" dirty="0">
                <a:solidFill>
                  <a:schemeClr val="tx1"/>
                </a:solidFill>
              </a:rPr>
              <a:t> of the method</a:t>
            </a:r>
          </a:p>
          <a:p>
            <a:pPr eaLnBrk="1" fontAlgn="auto" hangingPunct="1">
              <a:spcBef>
                <a:spcPct val="50000"/>
              </a:spcBef>
              <a:spcAft>
                <a:spcPts val="0"/>
              </a:spcAft>
              <a:buClrTx/>
              <a:buSzTx/>
              <a:buNone/>
              <a:defRPr/>
            </a:pPr>
            <a:r>
              <a:rPr lang="en-US" altLang="en-US" sz="3200" dirty="0"/>
              <a:t>The method’s name is how it is referred to within the code</a:t>
            </a:r>
          </a:p>
          <a:p>
            <a:pPr eaLnBrk="1" fontAlgn="auto" hangingPunct="1">
              <a:spcBef>
                <a:spcPct val="50000"/>
              </a:spcBef>
              <a:spcAft>
                <a:spcPts val="0"/>
              </a:spcAft>
              <a:buClrTx/>
              <a:buSzTx/>
              <a:buNone/>
              <a:defRPr/>
            </a:pPr>
            <a:r>
              <a:rPr lang="en-US" altLang="en-US" sz="3200" dirty="0">
                <a:solidFill>
                  <a:schemeClr val="tx1"/>
                </a:solidFill>
              </a:rPr>
              <a:t>The method’s parameters are its inputs: one input per parameter.</a:t>
            </a:r>
          </a:p>
          <a:p>
            <a:pPr eaLnBrk="1" fontAlgn="auto" hangingPunct="1">
              <a:spcBef>
                <a:spcPct val="50000"/>
              </a:spcBef>
              <a:spcAft>
                <a:spcPts val="0"/>
              </a:spcAft>
              <a:buClrTx/>
              <a:buSzTx/>
              <a:buNone/>
              <a:defRPr/>
            </a:pPr>
            <a:r>
              <a:rPr lang="en-US" altLang="en-US" sz="3200" dirty="0">
                <a:solidFill>
                  <a:schemeClr val="tx1"/>
                </a:solidFill>
              </a:rPr>
              <a:t>Example of method </a:t>
            </a:r>
            <a:r>
              <a:rPr lang="en-US" altLang="en-US" sz="3200" dirty="0"/>
              <a:t>definition</a:t>
            </a:r>
            <a:r>
              <a:rPr lang="en-US" altLang="en-US" sz="3200" dirty="0">
                <a:solidFill>
                  <a:schemeClr val="tx1"/>
                </a:solidFill>
              </a:rPr>
              <a:t> is </a:t>
            </a:r>
            <a:r>
              <a:rPr lang="en-US" altLang="en-US" sz="3200" u="sng" dirty="0">
                <a:solidFill>
                  <a:schemeClr val="tx1"/>
                </a:solidFill>
              </a:rPr>
              <a:t>underlined</a:t>
            </a:r>
            <a:r>
              <a:rPr lang="en-US" altLang="en-US" sz="3200" dirty="0">
                <a:solidFill>
                  <a:schemeClr val="tx1"/>
                </a:solidFill>
              </a:rPr>
              <a:t> on the following slide.</a:t>
            </a:r>
          </a:p>
        </p:txBody>
      </p:sp>
      <p:sp>
        <p:nvSpPr>
          <p:cNvPr id="19461" name="Rectangle 11"/>
          <p:cNvSpPr>
            <a:spLocks noChangeArrowheads="1"/>
          </p:cNvSpPr>
          <p:nvPr/>
        </p:nvSpPr>
        <p:spPr bwMode="auto">
          <a:xfrm>
            <a:off x="22682" y="2213656"/>
            <a:ext cx="9098636" cy="4598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fontAlgn="auto" hangingPunct="1">
              <a:spcBef>
                <a:spcPct val="0"/>
              </a:spcBef>
              <a:spcAft>
                <a:spcPts val="0"/>
              </a:spcAft>
              <a:buClrTx/>
              <a:buSzTx/>
              <a:buNone/>
              <a:defRPr/>
            </a:pPr>
            <a:endParaRPr lang="en-US" altLang="en-US" sz="2388"/>
          </a:p>
        </p:txBody>
      </p:sp>
    </p:spTree>
    <p:extLst>
      <p:ext uri="{BB962C8B-B14F-4D97-AF65-F5344CB8AC3E}">
        <p14:creationId xmlns:p14="http://schemas.microsoft.com/office/powerpoint/2010/main" val="126249908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9175A54-226F-B3EF-7FE8-6D96045AA8E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>
            <a:extLst>
              <a:ext uri="{FF2B5EF4-FFF2-40B4-BE49-F238E27FC236}">
                <a16:creationId xmlns:a16="http://schemas.microsoft.com/office/drawing/2014/main" id="{E5CF9083-C375-D6B4-2965-35B5D440B0AB}"/>
              </a:ext>
            </a:extLst>
          </p:cNvPr>
          <p:cNvSpPr txBox="1"/>
          <p:nvPr/>
        </p:nvSpPr>
        <p:spPr>
          <a:xfrm>
            <a:off x="6457950" y="5486400"/>
            <a:ext cx="2228850" cy="76200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7A40796-E847-8B8C-705D-E13B2AD96D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Method Definition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47DD60-BD3F-D81A-2BE4-6192198D30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846263"/>
            <a:ext cx="7756525" cy="4554537"/>
          </a:xfrm>
        </p:spPr>
        <p:txBody>
          <a:bodyPr/>
          <a:lstStyle/>
          <a:p>
            <a:pPr marL="0" indent="0" defTabSz="909846" eaLnBrk="1" fontAlgn="auto" hangingPunct="1">
              <a:lnSpc>
                <a:spcPct val="85000"/>
              </a:lnSpc>
              <a:spcBef>
                <a:spcPct val="5000"/>
              </a:spcBef>
              <a:spcAft>
                <a:spcPts val="0"/>
              </a:spcAft>
              <a:buNone/>
              <a:defRPr/>
            </a:pPr>
            <a:r>
              <a:rPr lang="en-US" altLang="en-US" sz="2400" dirty="0">
                <a:solidFill>
                  <a:schemeClr val="accent6">
                    <a:lumMod val="75000"/>
                  </a:schemeClr>
                </a:solidFill>
                <a:latin typeface="Consolas" charset="0"/>
                <a:ea typeface="Consolas" charset="0"/>
                <a:cs typeface="Consolas" charset="0"/>
              </a:rPr>
              <a:t># definition is </a:t>
            </a:r>
            <a:r>
              <a:rPr lang="en-US" altLang="en-US" sz="2400" u="sng" dirty="0" err="1">
                <a:solidFill>
                  <a:schemeClr val="accent6">
                    <a:lumMod val="75000"/>
                  </a:schemeClr>
                </a:solidFill>
                <a:latin typeface="Consolas" charset="0"/>
                <a:ea typeface="Consolas" charset="0"/>
                <a:cs typeface="Consolas" charset="0"/>
              </a:rPr>
              <a:t>sumNumbers</a:t>
            </a:r>
            <a:r>
              <a:rPr lang="en-US" altLang="en-US" sz="2400" u="sng" dirty="0">
                <a:solidFill>
                  <a:schemeClr val="accent6">
                    <a:lumMod val="75000"/>
                  </a:schemeClr>
                </a:solidFill>
                <a:latin typeface="Consolas" charset="0"/>
                <a:ea typeface="Consolas" charset="0"/>
                <a:cs typeface="Consolas" charset="0"/>
              </a:rPr>
              <a:t>(num1, num2)</a:t>
            </a:r>
          </a:p>
          <a:p>
            <a:pPr marL="0" indent="0" defTabSz="909846" eaLnBrk="1" fontAlgn="auto" hangingPunct="1">
              <a:lnSpc>
                <a:spcPct val="85000"/>
              </a:lnSpc>
              <a:spcBef>
                <a:spcPct val="5000"/>
              </a:spcBef>
              <a:spcAft>
                <a:spcPts val="0"/>
              </a:spcAft>
              <a:buNone/>
              <a:defRPr/>
            </a:pPr>
            <a:r>
              <a:rPr lang="en-US" altLang="en-US" sz="2400" dirty="0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def </a:t>
            </a:r>
            <a:r>
              <a:rPr lang="en-US" altLang="en-US" sz="2400" dirty="0" err="1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sumNumbers</a:t>
            </a:r>
            <a:r>
              <a:rPr lang="en-US" altLang="en-US" sz="24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(num1, num2):</a:t>
            </a:r>
          </a:p>
          <a:p>
            <a:pPr marL="0" indent="0" defTabSz="909846" eaLnBrk="1" fontAlgn="auto" hangingPunct="1">
              <a:lnSpc>
                <a:spcPct val="85000"/>
              </a:lnSpc>
              <a:spcBef>
                <a:spcPct val="5000"/>
              </a:spcBef>
              <a:spcAft>
                <a:spcPts val="0"/>
              </a:spcAft>
              <a:buNone/>
              <a:defRPr/>
            </a:pPr>
            <a:r>
              <a:rPr lang="en-US" altLang="en-US" sz="24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   sum = 0</a:t>
            </a:r>
          </a:p>
          <a:p>
            <a:pPr marL="0" indent="0" defTabSz="909846" eaLnBrk="1" fontAlgn="auto" hangingPunct="1">
              <a:lnSpc>
                <a:spcPct val="85000"/>
              </a:lnSpc>
              <a:spcBef>
                <a:spcPct val="5000"/>
              </a:spcBef>
              <a:spcAft>
                <a:spcPts val="0"/>
              </a:spcAft>
              <a:buNone/>
              <a:defRPr/>
            </a:pPr>
            <a:endParaRPr lang="en-US" altLang="en-US" sz="2400" dirty="0">
              <a:solidFill>
                <a:prstClr val="black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 defTabSz="909846" eaLnBrk="1" fontAlgn="auto" hangingPunct="1">
              <a:lnSpc>
                <a:spcPct val="85000"/>
              </a:lnSpc>
              <a:spcBef>
                <a:spcPct val="5000"/>
              </a:spcBef>
              <a:spcAft>
                <a:spcPts val="0"/>
              </a:spcAft>
              <a:buNone/>
              <a:defRPr/>
            </a:pPr>
            <a:r>
              <a:rPr lang="en-US" altLang="en-US" sz="24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   </a:t>
            </a:r>
            <a:r>
              <a:rPr lang="en-US" altLang="en-US" sz="2400" dirty="0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for </a:t>
            </a:r>
            <a:r>
              <a:rPr lang="en-US" altLang="en-US" sz="2400" dirty="0" err="1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altLang="en-US" sz="24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in range(num2):</a:t>
            </a:r>
          </a:p>
          <a:p>
            <a:pPr marL="0" indent="0" defTabSz="909846" eaLnBrk="1" fontAlgn="auto" hangingPunct="1">
              <a:lnSpc>
                <a:spcPct val="85000"/>
              </a:lnSpc>
              <a:spcBef>
                <a:spcPct val="5000"/>
              </a:spcBef>
              <a:spcAft>
                <a:spcPts val="0"/>
              </a:spcAft>
              <a:buNone/>
              <a:defRPr/>
            </a:pPr>
            <a:r>
              <a:rPr lang="en-US" altLang="en-US" sz="24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       sum += num1</a:t>
            </a:r>
          </a:p>
          <a:p>
            <a:pPr marL="0" indent="0" defTabSz="909846" eaLnBrk="1" fontAlgn="auto" hangingPunct="1">
              <a:lnSpc>
                <a:spcPct val="85000"/>
              </a:lnSpc>
              <a:spcBef>
                <a:spcPct val="5000"/>
              </a:spcBef>
              <a:spcAft>
                <a:spcPts val="0"/>
              </a:spcAft>
              <a:buNone/>
              <a:defRPr/>
            </a:pPr>
            <a:r>
              <a:rPr lang="en-US" altLang="en-US" sz="2400" dirty="0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    </a:t>
            </a:r>
          </a:p>
          <a:p>
            <a:pPr marL="0" indent="0" defTabSz="909846" eaLnBrk="1" fontAlgn="auto" hangingPunct="1">
              <a:lnSpc>
                <a:spcPct val="85000"/>
              </a:lnSpc>
              <a:spcBef>
                <a:spcPct val="5000"/>
              </a:spcBef>
              <a:spcAft>
                <a:spcPts val="0"/>
              </a:spcAft>
              <a:buNone/>
              <a:defRPr/>
            </a:pPr>
            <a:r>
              <a:rPr lang="en-US" altLang="en-US" sz="2400" dirty="0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    return</a:t>
            </a:r>
            <a:r>
              <a:rPr lang="en-US" altLang="en-US" sz="24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sum</a:t>
            </a:r>
          </a:p>
          <a:p>
            <a:pPr marL="0" indent="0" defTabSz="909846" eaLnBrk="1" fontAlgn="auto" hangingPunct="1">
              <a:lnSpc>
                <a:spcPct val="85000"/>
              </a:lnSpc>
              <a:spcBef>
                <a:spcPct val="5000"/>
              </a:spcBef>
              <a:spcAft>
                <a:spcPts val="0"/>
              </a:spcAft>
              <a:buNone/>
              <a:defRPr/>
            </a:pPr>
            <a:endParaRPr lang="en-US" altLang="en-US" sz="2400" dirty="0">
              <a:solidFill>
                <a:prstClr val="black"/>
              </a:solidFill>
              <a:latin typeface="Consolas" charset="0"/>
              <a:ea typeface="Consolas" charset="0"/>
              <a:cs typeface="Consola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313534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defTabSz="909846" fontAlgn="auto">
              <a:spcAft>
                <a:spcPts val="0"/>
              </a:spcAft>
              <a:defRPr/>
            </a:pPr>
            <a:r>
              <a:rPr lang="en-US" altLang="en-US" sz="4378" dirty="0"/>
              <a:t>Method Parameters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28650" y="1524000"/>
            <a:ext cx="7886700" cy="4351339"/>
          </a:xfrm>
        </p:spPr>
        <p:txBody>
          <a:bodyPr>
            <a:normAutofit/>
          </a:bodyPr>
          <a:lstStyle/>
          <a:p>
            <a:pPr eaLnBrk="1" fontAlgn="auto" hangingPunct="1">
              <a:spcBef>
                <a:spcPct val="50000"/>
              </a:spcBef>
              <a:spcAft>
                <a:spcPts val="0"/>
              </a:spcAft>
              <a:buClrTx/>
              <a:buSzTx/>
              <a:buNone/>
              <a:defRPr/>
            </a:pPr>
            <a:r>
              <a:rPr lang="en-US" altLang="en-US" sz="3200" dirty="0">
                <a:solidFill>
                  <a:schemeClr val="tx1"/>
                </a:solidFill>
              </a:rPr>
              <a:t>Methods can have any number of parameters (inputs)</a:t>
            </a:r>
          </a:p>
          <a:p>
            <a:pPr eaLnBrk="1" fontAlgn="auto" hangingPunct="1">
              <a:spcBef>
                <a:spcPct val="50000"/>
              </a:spcBef>
              <a:spcAft>
                <a:spcPts val="0"/>
              </a:spcAft>
              <a:buClrTx/>
              <a:buSzTx/>
              <a:buNone/>
              <a:defRPr/>
            </a:pPr>
            <a:endParaRPr lang="en-US" altLang="en-US" sz="3200" dirty="0">
              <a:solidFill>
                <a:schemeClr val="tx1"/>
              </a:solidFill>
            </a:endParaRPr>
          </a:p>
          <a:p>
            <a:pPr marL="0" marR="0" lvl="0" indent="0" algn="l" defTabSz="909846" rtl="0" eaLnBrk="1" fontAlgn="auto" latinLnBrk="0" hangingPunct="1">
              <a:lnSpc>
                <a:spcPct val="85000"/>
              </a:lnSpc>
              <a:spcBef>
                <a:spcPct val="5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alt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432FF"/>
                </a:solidFill>
                <a:effectLst/>
                <a:uLnTx/>
                <a:uFillTx/>
                <a:latin typeface="Consolas" charset="0"/>
                <a:ea typeface="Consolas" charset="0"/>
                <a:cs typeface="Consolas" charset="0"/>
              </a:rPr>
              <a:t>def </a:t>
            </a:r>
            <a:r>
              <a:rPr lang="en-US" altLang="en-US" sz="2200" dirty="0" err="1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no_parameters</a:t>
            </a:r>
            <a:r>
              <a:rPr kumimoji="0" lang="en-US" alt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olas" charset="0"/>
                <a:ea typeface="Consolas" charset="0"/>
                <a:cs typeface="Consolas" charset="0"/>
              </a:rPr>
              <a:t>():</a:t>
            </a:r>
          </a:p>
          <a:p>
            <a:pPr marL="0" marR="0" lvl="0" indent="0" algn="l" defTabSz="909846" rtl="0" eaLnBrk="1" fontAlgn="auto" latinLnBrk="0" hangingPunct="1">
              <a:lnSpc>
                <a:spcPct val="85000"/>
              </a:lnSpc>
              <a:spcBef>
                <a:spcPct val="5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alt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olas" charset="0"/>
                <a:ea typeface="Consolas" charset="0"/>
                <a:cs typeface="Consolas" charset="0"/>
              </a:rPr>
              <a:t>    pass</a:t>
            </a:r>
          </a:p>
          <a:p>
            <a:pPr marL="0" marR="0" lvl="0" indent="0" algn="l" defTabSz="909846" rtl="0" eaLnBrk="1" fontAlgn="auto" latinLnBrk="0" hangingPunct="1">
              <a:lnSpc>
                <a:spcPct val="85000"/>
              </a:lnSpc>
              <a:spcBef>
                <a:spcPct val="5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altLang="en-US" sz="2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nsolas" charset="0"/>
              <a:ea typeface="Consolas" charset="0"/>
              <a:cs typeface="Consolas" charset="0"/>
            </a:endParaRPr>
          </a:p>
          <a:p>
            <a:pPr marL="0" indent="0" defTabSz="909846" eaLnBrk="1" fontAlgn="auto" hangingPunct="1">
              <a:lnSpc>
                <a:spcPct val="85000"/>
              </a:lnSpc>
              <a:spcBef>
                <a:spcPct val="5000"/>
              </a:spcBef>
              <a:spcAft>
                <a:spcPts val="0"/>
              </a:spcAft>
              <a:buNone/>
              <a:defRPr/>
            </a:pPr>
            <a:r>
              <a:rPr lang="en-US" altLang="en-US" sz="2200" dirty="0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def </a:t>
            </a:r>
            <a:r>
              <a:rPr lang="en-US" altLang="en-US" sz="2200" dirty="0" err="1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one_param</a:t>
            </a:r>
            <a:r>
              <a:rPr lang="en-US" altLang="en-US" sz="22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altLang="en-US" sz="2200" dirty="0" err="1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parameterOne</a:t>
            </a:r>
            <a:r>
              <a:rPr lang="en-US" altLang="en-US" sz="22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):</a:t>
            </a:r>
          </a:p>
          <a:p>
            <a:pPr marL="0" indent="0" defTabSz="909846" eaLnBrk="1" fontAlgn="auto" hangingPunct="1">
              <a:lnSpc>
                <a:spcPct val="85000"/>
              </a:lnSpc>
              <a:spcBef>
                <a:spcPct val="5000"/>
              </a:spcBef>
              <a:spcAft>
                <a:spcPts val="0"/>
              </a:spcAft>
              <a:buNone/>
              <a:defRPr/>
            </a:pPr>
            <a:r>
              <a:rPr lang="en-US" altLang="en-US" sz="22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   pass</a:t>
            </a:r>
          </a:p>
          <a:p>
            <a:pPr marL="0" marR="0" lvl="0" indent="0" algn="l" defTabSz="909846" rtl="0" eaLnBrk="1" fontAlgn="auto" latinLnBrk="0" hangingPunct="1">
              <a:lnSpc>
                <a:spcPct val="85000"/>
              </a:lnSpc>
              <a:spcBef>
                <a:spcPct val="5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altLang="en-US" sz="2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nsolas" charset="0"/>
              <a:ea typeface="Consolas" charset="0"/>
              <a:cs typeface="Consolas" charset="0"/>
            </a:endParaRPr>
          </a:p>
          <a:p>
            <a:pPr marL="0" indent="0" defTabSz="909846" eaLnBrk="1" fontAlgn="auto" hangingPunct="1">
              <a:lnSpc>
                <a:spcPct val="85000"/>
              </a:lnSpc>
              <a:spcBef>
                <a:spcPct val="5000"/>
              </a:spcBef>
              <a:spcAft>
                <a:spcPts val="0"/>
              </a:spcAft>
              <a:buNone/>
              <a:defRPr/>
            </a:pPr>
            <a:r>
              <a:rPr lang="en-US" altLang="en-US" sz="2200" dirty="0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def </a:t>
            </a:r>
            <a:r>
              <a:rPr lang="en-US" altLang="en-US" sz="2200" dirty="0" err="1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three_params</a:t>
            </a:r>
            <a:r>
              <a:rPr lang="en-US" altLang="en-US" sz="22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altLang="en-US" sz="2200" dirty="0" err="1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paramOne</a:t>
            </a:r>
            <a:r>
              <a:rPr lang="en-US" altLang="en-US" sz="22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, </a:t>
            </a:r>
            <a:r>
              <a:rPr lang="en-US" altLang="en-US" sz="2200" dirty="0" err="1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paramTwo</a:t>
            </a:r>
            <a:r>
              <a:rPr lang="en-US" altLang="en-US" sz="22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, </a:t>
            </a:r>
            <a:r>
              <a:rPr lang="en-US" altLang="en-US" sz="2200" dirty="0" err="1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paramThree</a:t>
            </a:r>
            <a:r>
              <a:rPr lang="en-US" altLang="en-US" sz="22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):</a:t>
            </a:r>
          </a:p>
          <a:p>
            <a:pPr marL="0" indent="0" defTabSz="909846" eaLnBrk="1" fontAlgn="auto" hangingPunct="1">
              <a:lnSpc>
                <a:spcPct val="85000"/>
              </a:lnSpc>
              <a:spcBef>
                <a:spcPct val="5000"/>
              </a:spcBef>
              <a:spcAft>
                <a:spcPts val="0"/>
              </a:spcAft>
              <a:buNone/>
              <a:defRPr/>
            </a:pPr>
            <a:r>
              <a:rPr lang="en-US" altLang="en-US" sz="22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   pass</a:t>
            </a:r>
          </a:p>
          <a:p>
            <a:pPr marL="0" marR="0" lvl="0" indent="0" algn="l" defTabSz="909846" rtl="0" eaLnBrk="1" fontAlgn="auto" latinLnBrk="0" hangingPunct="1">
              <a:lnSpc>
                <a:spcPct val="85000"/>
              </a:lnSpc>
              <a:spcBef>
                <a:spcPct val="5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nsolas" charset="0"/>
              <a:ea typeface="Consolas" charset="0"/>
              <a:cs typeface="Consolas" charset="0"/>
            </a:endParaRPr>
          </a:p>
          <a:p>
            <a:pPr eaLnBrk="1" fontAlgn="auto" hangingPunct="1">
              <a:spcBef>
                <a:spcPct val="50000"/>
              </a:spcBef>
              <a:spcAft>
                <a:spcPts val="0"/>
              </a:spcAft>
              <a:buClrTx/>
              <a:buSzTx/>
              <a:buNone/>
              <a:defRPr/>
            </a:pPr>
            <a:endParaRPr lang="en-US" altLang="en-US" sz="3200" dirty="0">
              <a:solidFill>
                <a:schemeClr val="tx1"/>
              </a:solidFill>
            </a:endParaRPr>
          </a:p>
        </p:txBody>
      </p:sp>
      <p:sp>
        <p:nvSpPr>
          <p:cNvPr id="19461" name="Rectangle 11"/>
          <p:cNvSpPr>
            <a:spLocks noChangeArrowheads="1"/>
          </p:cNvSpPr>
          <p:nvPr/>
        </p:nvSpPr>
        <p:spPr bwMode="auto">
          <a:xfrm>
            <a:off x="22682" y="2213656"/>
            <a:ext cx="9098636" cy="4598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fontAlgn="auto" hangingPunct="1">
              <a:spcBef>
                <a:spcPct val="0"/>
              </a:spcBef>
              <a:spcAft>
                <a:spcPts val="0"/>
              </a:spcAft>
              <a:buClrTx/>
              <a:buSzTx/>
              <a:buNone/>
              <a:defRPr/>
            </a:pPr>
            <a:endParaRPr lang="en-US" altLang="en-US" sz="2388"/>
          </a:p>
        </p:txBody>
      </p:sp>
    </p:spTree>
    <p:extLst>
      <p:ext uri="{BB962C8B-B14F-4D97-AF65-F5344CB8AC3E}">
        <p14:creationId xmlns:p14="http://schemas.microsoft.com/office/powerpoint/2010/main" val="415581230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defTabSz="909846" fontAlgn="auto">
              <a:spcAft>
                <a:spcPts val="0"/>
              </a:spcAft>
              <a:defRPr/>
            </a:pPr>
            <a:r>
              <a:rPr lang="en-US" altLang="en-US" sz="4378" dirty="0"/>
              <a:t>Method Required Parameters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28650" y="1524000"/>
            <a:ext cx="7886700" cy="4351339"/>
          </a:xfrm>
        </p:spPr>
        <p:txBody>
          <a:bodyPr>
            <a:normAutofit lnSpcReduction="10000"/>
          </a:bodyPr>
          <a:lstStyle/>
          <a:p>
            <a:pPr eaLnBrk="1" fontAlgn="auto" hangingPunct="1">
              <a:spcBef>
                <a:spcPct val="50000"/>
              </a:spcBef>
              <a:spcAft>
                <a:spcPts val="0"/>
              </a:spcAft>
              <a:buClrTx/>
              <a:buSzTx/>
              <a:buNone/>
              <a:defRPr/>
            </a:pPr>
            <a:r>
              <a:rPr lang="en-US" altLang="en-US" sz="3200" dirty="0">
                <a:solidFill>
                  <a:schemeClr val="tx1"/>
                </a:solidFill>
              </a:rPr>
              <a:t>Some methods have required parameters</a:t>
            </a:r>
          </a:p>
          <a:p>
            <a:pPr eaLnBrk="1" fontAlgn="auto" hangingPunct="1">
              <a:spcBef>
                <a:spcPct val="50000"/>
              </a:spcBef>
              <a:spcAft>
                <a:spcPts val="0"/>
              </a:spcAft>
              <a:buClrTx/>
              <a:buSzTx/>
              <a:buNone/>
              <a:defRPr/>
            </a:pPr>
            <a:r>
              <a:rPr lang="en-US" altLang="en-US" sz="3200" dirty="0"/>
              <a:t>If you want to call that method, you must pass all the parameters it requires</a:t>
            </a:r>
            <a:endParaRPr lang="en-US" altLang="en-US" sz="3200" dirty="0">
              <a:solidFill>
                <a:schemeClr val="tx1"/>
              </a:solidFill>
            </a:endParaRPr>
          </a:p>
          <a:p>
            <a:pPr marL="0" marR="0" lvl="0" indent="0" algn="l" defTabSz="909846" rtl="0" eaLnBrk="1" fontAlgn="auto" latinLnBrk="0" hangingPunct="1">
              <a:lnSpc>
                <a:spcPct val="85000"/>
              </a:lnSpc>
              <a:spcBef>
                <a:spcPct val="5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altLang="en-US" sz="2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nsolas" charset="0"/>
              <a:ea typeface="Consolas" charset="0"/>
              <a:cs typeface="Consolas" charset="0"/>
            </a:endParaRPr>
          </a:p>
          <a:p>
            <a:pPr marL="0" indent="0" defTabSz="909846" eaLnBrk="1" fontAlgn="auto" hangingPunct="1">
              <a:lnSpc>
                <a:spcPct val="85000"/>
              </a:lnSpc>
              <a:spcBef>
                <a:spcPct val="5000"/>
              </a:spcBef>
              <a:spcAft>
                <a:spcPts val="0"/>
              </a:spcAft>
              <a:buNone/>
              <a:defRPr/>
            </a:pPr>
            <a:r>
              <a:rPr lang="en-US" altLang="en-US" sz="2200" dirty="0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def </a:t>
            </a:r>
            <a:r>
              <a:rPr lang="en-US" altLang="en-US" sz="2200" dirty="0" err="1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three_params</a:t>
            </a:r>
            <a:r>
              <a:rPr lang="en-US" altLang="en-US" sz="22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altLang="en-US" sz="2200" dirty="0" err="1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paramOne</a:t>
            </a:r>
            <a:r>
              <a:rPr lang="en-US" altLang="en-US" sz="22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, </a:t>
            </a:r>
            <a:r>
              <a:rPr lang="en-US" altLang="en-US" sz="2200" dirty="0" err="1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paramTwo</a:t>
            </a:r>
            <a:r>
              <a:rPr lang="en-US" altLang="en-US" sz="22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, </a:t>
            </a:r>
            <a:r>
              <a:rPr lang="en-US" altLang="en-US" sz="2200" dirty="0" err="1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paramThree</a:t>
            </a:r>
            <a:r>
              <a:rPr lang="en-US" altLang="en-US" sz="22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):</a:t>
            </a:r>
          </a:p>
          <a:p>
            <a:pPr marL="0" indent="0" defTabSz="909846" eaLnBrk="1" fontAlgn="auto" hangingPunct="1">
              <a:lnSpc>
                <a:spcPct val="85000"/>
              </a:lnSpc>
              <a:spcBef>
                <a:spcPct val="5000"/>
              </a:spcBef>
              <a:spcAft>
                <a:spcPts val="0"/>
              </a:spcAft>
              <a:buNone/>
              <a:defRPr/>
            </a:pPr>
            <a:r>
              <a:rPr lang="en-US" altLang="en-US" sz="22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   pass</a:t>
            </a:r>
          </a:p>
          <a:p>
            <a:pPr marL="0" marR="0" lvl="0" indent="0" algn="l" defTabSz="909846" rtl="0" eaLnBrk="1" fontAlgn="auto" latinLnBrk="0" hangingPunct="1">
              <a:lnSpc>
                <a:spcPct val="85000"/>
              </a:lnSpc>
              <a:spcBef>
                <a:spcPct val="5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altLang="en-US" sz="2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nsolas" charset="0"/>
              <a:ea typeface="Consolas" charset="0"/>
              <a:cs typeface="Consolas" charset="0"/>
            </a:endParaRPr>
          </a:p>
          <a:p>
            <a:pPr marL="0" marR="0" lvl="0" indent="0" algn="l" defTabSz="909846" rtl="0" eaLnBrk="1" fontAlgn="auto" latinLnBrk="0" hangingPunct="1">
              <a:lnSpc>
                <a:spcPct val="85000"/>
              </a:lnSpc>
              <a:spcBef>
                <a:spcPct val="5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altLang="en-US" sz="2200" dirty="0">
                <a:solidFill>
                  <a:srgbClr val="339933"/>
                </a:solidFill>
                <a:latin typeface="Consolas" charset="0"/>
                <a:ea typeface="Consolas" charset="0"/>
                <a:cs typeface="Consolas" charset="0"/>
              </a:rPr>
              <a:t># method called correctly</a:t>
            </a:r>
            <a:endParaRPr kumimoji="0" lang="en-US" altLang="en-US" sz="2200" b="0" i="0" u="none" strike="noStrike" kern="1200" cap="none" spc="0" normalizeH="0" baseline="0" noProof="0" dirty="0">
              <a:ln>
                <a:noFill/>
              </a:ln>
              <a:solidFill>
                <a:srgbClr val="339933"/>
              </a:solidFill>
              <a:effectLst/>
              <a:uLnTx/>
              <a:uFillTx/>
              <a:latin typeface="Consolas" charset="0"/>
              <a:ea typeface="Consolas" charset="0"/>
              <a:cs typeface="Consolas" charset="0"/>
            </a:endParaRPr>
          </a:p>
          <a:p>
            <a:pPr eaLnBrk="1" fontAlgn="auto" hangingPunct="1">
              <a:spcBef>
                <a:spcPct val="50000"/>
              </a:spcBef>
              <a:spcAft>
                <a:spcPts val="0"/>
              </a:spcAft>
              <a:buClrTx/>
              <a:buSzTx/>
              <a:buNone/>
              <a:defRPr/>
            </a:pPr>
            <a:r>
              <a:rPr lang="en-US" altLang="en-US" sz="2200" dirty="0" err="1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three_params</a:t>
            </a:r>
            <a:r>
              <a:rPr lang="en-US" altLang="en-US" sz="22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(“</a:t>
            </a:r>
            <a:r>
              <a:rPr lang="en-US" altLang="en-US" sz="2200" dirty="0">
                <a:solidFill>
                  <a:srgbClr val="C00000"/>
                </a:solidFill>
                <a:latin typeface="Consolas" charset="0"/>
                <a:ea typeface="Consolas" charset="0"/>
                <a:cs typeface="Consolas" charset="0"/>
              </a:rPr>
              <a:t>Alice</a:t>
            </a:r>
            <a:r>
              <a:rPr lang="en-US" altLang="en-US" sz="22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”, 30, 5.5)</a:t>
            </a:r>
          </a:p>
          <a:p>
            <a:pPr eaLnBrk="1" fontAlgn="auto" hangingPunct="1">
              <a:spcBef>
                <a:spcPct val="50000"/>
              </a:spcBef>
              <a:spcAft>
                <a:spcPts val="0"/>
              </a:spcAft>
              <a:buClrTx/>
              <a:buSzTx/>
              <a:buNone/>
              <a:defRPr/>
            </a:pPr>
            <a:r>
              <a:rPr lang="en-US" altLang="en-US" sz="2200" dirty="0">
                <a:solidFill>
                  <a:srgbClr val="339933"/>
                </a:solidFill>
                <a:latin typeface="Consolas" charset="0"/>
              </a:rPr>
              <a:t># method called incorrectly</a:t>
            </a:r>
          </a:p>
          <a:p>
            <a:pPr>
              <a:spcBef>
                <a:spcPct val="50000"/>
              </a:spcBef>
              <a:buNone/>
              <a:defRPr/>
            </a:pPr>
            <a:r>
              <a:rPr lang="en-US" altLang="en-US" sz="2200" dirty="0" err="1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three_params</a:t>
            </a:r>
            <a:r>
              <a:rPr lang="en-US" altLang="en-US" sz="22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(“</a:t>
            </a:r>
            <a:r>
              <a:rPr lang="en-US" altLang="en-US" sz="2200" dirty="0">
                <a:solidFill>
                  <a:srgbClr val="C00000"/>
                </a:solidFill>
                <a:latin typeface="Consolas" charset="0"/>
                <a:ea typeface="Consolas" charset="0"/>
                <a:cs typeface="Consolas" charset="0"/>
              </a:rPr>
              <a:t>Bob</a:t>
            </a:r>
            <a:r>
              <a:rPr lang="en-US" altLang="en-US" sz="22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”, 40)</a:t>
            </a:r>
          </a:p>
          <a:p>
            <a:pPr eaLnBrk="1" fontAlgn="auto" hangingPunct="1">
              <a:spcBef>
                <a:spcPct val="50000"/>
              </a:spcBef>
              <a:spcAft>
                <a:spcPts val="0"/>
              </a:spcAft>
              <a:buClrTx/>
              <a:buSzTx/>
              <a:buNone/>
              <a:defRPr/>
            </a:pPr>
            <a:endParaRPr lang="en-US" altLang="en-US" sz="2200" dirty="0">
              <a:solidFill>
                <a:schemeClr val="tx1"/>
              </a:solidFill>
            </a:endParaRPr>
          </a:p>
        </p:txBody>
      </p:sp>
      <p:sp>
        <p:nvSpPr>
          <p:cNvPr id="19461" name="Rectangle 11"/>
          <p:cNvSpPr>
            <a:spLocks noChangeArrowheads="1"/>
          </p:cNvSpPr>
          <p:nvPr/>
        </p:nvSpPr>
        <p:spPr bwMode="auto">
          <a:xfrm>
            <a:off x="22682" y="2213656"/>
            <a:ext cx="9098636" cy="4598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fontAlgn="auto" hangingPunct="1">
              <a:spcBef>
                <a:spcPct val="0"/>
              </a:spcBef>
              <a:spcAft>
                <a:spcPts val="0"/>
              </a:spcAft>
              <a:buClrTx/>
              <a:buSzTx/>
              <a:buNone/>
              <a:defRPr/>
            </a:pPr>
            <a:endParaRPr lang="en-US" altLang="en-US" sz="2388"/>
          </a:p>
        </p:txBody>
      </p:sp>
    </p:spTree>
    <p:extLst>
      <p:ext uri="{BB962C8B-B14F-4D97-AF65-F5344CB8AC3E}">
        <p14:creationId xmlns:p14="http://schemas.microsoft.com/office/powerpoint/2010/main" val="367685323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defTabSz="909846" fontAlgn="auto">
              <a:spcAft>
                <a:spcPts val="0"/>
              </a:spcAft>
              <a:defRPr/>
            </a:pPr>
            <a:r>
              <a:rPr lang="en-US" altLang="en-US" sz="4378" dirty="0"/>
              <a:t>Method Optional Parameters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28650" y="1524000"/>
            <a:ext cx="7886700" cy="4351339"/>
          </a:xfrm>
        </p:spPr>
        <p:txBody>
          <a:bodyPr>
            <a:normAutofit lnSpcReduction="10000"/>
          </a:bodyPr>
          <a:lstStyle/>
          <a:p>
            <a:pPr eaLnBrk="1" fontAlgn="auto" hangingPunct="1">
              <a:spcBef>
                <a:spcPct val="50000"/>
              </a:spcBef>
              <a:spcAft>
                <a:spcPts val="0"/>
              </a:spcAft>
              <a:buClrTx/>
              <a:buSzTx/>
              <a:buNone/>
              <a:defRPr/>
            </a:pPr>
            <a:r>
              <a:rPr lang="en-US" altLang="en-US" sz="3200" dirty="0">
                <a:solidFill>
                  <a:schemeClr val="tx1"/>
                </a:solidFill>
              </a:rPr>
              <a:t>Some methods have optional parameters</a:t>
            </a:r>
          </a:p>
          <a:p>
            <a:pPr eaLnBrk="1" fontAlgn="auto" hangingPunct="1">
              <a:spcBef>
                <a:spcPct val="50000"/>
              </a:spcBef>
              <a:spcAft>
                <a:spcPts val="0"/>
              </a:spcAft>
              <a:buClrTx/>
              <a:buSzTx/>
              <a:buNone/>
              <a:defRPr/>
            </a:pPr>
            <a:r>
              <a:rPr lang="en-US" altLang="en-US" sz="3200" dirty="0"/>
              <a:t>If you don’t pass an argument, the method will use a default value</a:t>
            </a:r>
            <a:endParaRPr lang="en-US" altLang="en-US" sz="3200" dirty="0">
              <a:solidFill>
                <a:schemeClr val="tx1"/>
              </a:solidFill>
            </a:endParaRPr>
          </a:p>
          <a:p>
            <a:pPr marL="0" marR="0" lvl="0" indent="0" algn="l" defTabSz="909846" rtl="0" eaLnBrk="1" fontAlgn="auto" latinLnBrk="0" hangingPunct="1">
              <a:lnSpc>
                <a:spcPct val="85000"/>
              </a:lnSpc>
              <a:spcBef>
                <a:spcPct val="5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altLang="en-US" sz="2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nsolas" charset="0"/>
              <a:ea typeface="Consolas" charset="0"/>
              <a:cs typeface="Consolas" charset="0"/>
            </a:endParaRPr>
          </a:p>
          <a:p>
            <a:pPr marL="0" indent="0" defTabSz="909846" eaLnBrk="1" fontAlgn="auto" hangingPunct="1">
              <a:lnSpc>
                <a:spcPct val="85000"/>
              </a:lnSpc>
              <a:spcBef>
                <a:spcPct val="5000"/>
              </a:spcBef>
              <a:spcAft>
                <a:spcPts val="0"/>
              </a:spcAft>
              <a:buNone/>
              <a:defRPr/>
            </a:pPr>
            <a:r>
              <a:rPr lang="en-US" altLang="en-US" sz="2200" dirty="0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def </a:t>
            </a:r>
            <a:r>
              <a:rPr lang="en-US" altLang="en-US" sz="2200" dirty="0" err="1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print_name</a:t>
            </a:r>
            <a:r>
              <a:rPr lang="en-US" altLang="en-US" sz="22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(name=“</a:t>
            </a:r>
            <a:r>
              <a:rPr lang="en-US" altLang="en-US" sz="2200" dirty="0">
                <a:solidFill>
                  <a:srgbClr val="C00000"/>
                </a:solidFill>
                <a:latin typeface="Consolas" charset="0"/>
                <a:ea typeface="Consolas" charset="0"/>
                <a:cs typeface="Consolas" charset="0"/>
              </a:rPr>
              <a:t>Alice</a:t>
            </a:r>
            <a:r>
              <a:rPr lang="en-US" altLang="en-US" sz="22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”):</a:t>
            </a:r>
          </a:p>
          <a:p>
            <a:pPr marL="0" indent="0" defTabSz="909846" eaLnBrk="1" fontAlgn="auto" hangingPunct="1">
              <a:lnSpc>
                <a:spcPct val="85000"/>
              </a:lnSpc>
              <a:spcBef>
                <a:spcPct val="5000"/>
              </a:spcBef>
              <a:spcAft>
                <a:spcPts val="0"/>
              </a:spcAft>
              <a:buNone/>
              <a:defRPr/>
            </a:pPr>
            <a:r>
              <a:rPr lang="en-US" altLang="en-US" sz="22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   print(name)</a:t>
            </a:r>
          </a:p>
          <a:p>
            <a:pPr marL="0" marR="0" lvl="0" indent="0" algn="l" defTabSz="909846" rtl="0" eaLnBrk="1" fontAlgn="auto" latinLnBrk="0" hangingPunct="1">
              <a:lnSpc>
                <a:spcPct val="85000"/>
              </a:lnSpc>
              <a:spcBef>
                <a:spcPct val="5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altLang="en-US" sz="2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nsolas" charset="0"/>
              <a:ea typeface="Consolas" charset="0"/>
              <a:cs typeface="Consolas" charset="0"/>
            </a:endParaRPr>
          </a:p>
          <a:p>
            <a:pPr marL="0" marR="0" lvl="0" indent="0" algn="l" defTabSz="909846" rtl="0" eaLnBrk="1" fontAlgn="auto" latinLnBrk="0" hangingPunct="1">
              <a:lnSpc>
                <a:spcPct val="85000"/>
              </a:lnSpc>
              <a:spcBef>
                <a:spcPct val="5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altLang="en-US" sz="2200" dirty="0">
                <a:solidFill>
                  <a:srgbClr val="339933"/>
                </a:solidFill>
                <a:latin typeface="Consolas" charset="0"/>
                <a:ea typeface="Consolas" charset="0"/>
                <a:cs typeface="Consolas" charset="0"/>
              </a:rPr>
              <a:t># prints “Alice”</a:t>
            </a:r>
            <a:endParaRPr kumimoji="0" lang="en-US" altLang="en-US" sz="2200" b="0" i="0" u="none" strike="noStrike" kern="1200" cap="none" spc="0" normalizeH="0" baseline="0" noProof="0" dirty="0">
              <a:ln>
                <a:noFill/>
              </a:ln>
              <a:solidFill>
                <a:srgbClr val="339933"/>
              </a:solidFill>
              <a:effectLst/>
              <a:uLnTx/>
              <a:uFillTx/>
              <a:latin typeface="Consolas" charset="0"/>
              <a:ea typeface="Consolas" charset="0"/>
              <a:cs typeface="Consolas" charset="0"/>
            </a:endParaRPr>
          </a:p>
          <a:p>
            <a:pPr eaLnBrk="1" fontAlgn="auto" hangingPunct="1">
              <a:spcBef>
                <a:spcPct val="50000"/>
              </a:spcBef>
              <a:spcAft>
                <a:spcPts val="0"/>
              </a:spcAft>
              <a:buClrTx/>
              <a:buSzTx/>
              <a:buNone/>
              <a:defRPr/>
            </a:pPr>
            <a:r>
              <a:rPr lang="en-US" altLang="en-US" sz="2200" dirty="0" err="1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print_name</a:t>
            </a:r>
            <a:r>
              <a:rPr lang="en-US" altLang="en-US" sz="22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()</a:t>
            </a:r>
          </a:p>
          <a:p>
            <a:pPr eaLnBrk="1" fontAlgn="auto" hangingPunct="1">
              <a:spcBef>
                <a:spcPct val="50000"/>
              </a:spcBef>
              <a:spcAft>
                <a:spcPts val="0"/>
              </a:spcAft>
              <a:buClrTx/>
              <a:buSzTx/>
              <a:buNone/>
              <a:defRPr/>
            </a:pPr>
            <a:r>
              <a:rPr lang="en-US" altLang="en-US" sz="2200" dirty="0">
                <a:solidFill>
                  <a:srgbClr val="339933"/>
                </a:solidFill>
                <a:latin typeface="Consolas" charset="0"/>
              </a:rPr>
              <a:t># prints “Bob”</a:t>
            </a:r>
          </a:p>
          <a:p>
            <a:pPr>
              <a:spcBef>
                <a:spcPct val="50000"/>
              </a:spcBef>
              <a:buNone/>
              <a:defRPr/>
            </a:pPr>
            <a:r>
              <a:rPr lang="en-US" altLang="en-US" sz="2200" dirty="0" err="1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print_name</a:t>
            </a:r>
            <a:r>
              <a:rPr lang="en-US" altLang="en-US" sz="22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(“</a:t>
            </a:r>
            <a:r>
              <a:rPr lang="en-US" altLang="en-US" sz="2200" dirty="0">
                <a:solidFill>
                  <a:srgbClr val="C00000"/>
                </a:solidFill>
                <a:latin typeface="Consolas" charset="0"/>
                <a:ea typeface="Consolas" charset="0"/>
                <a:cs typeface="Consolas" charset="0"/>
              </a:rPr>
              <a:t>Bob</a:t>
            </a:r>
            <a:r>
              <a:rPr lang="en-US" altLang="en-US" sz="22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”)</a:t>
            </a:r>
          </a:p>
          <a:p>
            <a:pPr eaLnBrk="1" fontAlgn="auto" hangingPunct="1">
              <a:spcBef>
                <a:spcPct val="50000"/>
              </a:spcBef>
              <a:spcAft>
                <a:spcPts val="0"/>
              </a:spcAft>
              <a:buClrTx/>
              <a:buSzTx/>
              <a:buNone/>
              <a:defRPr/>
            </a:pPr>
            <a:endParaRPr lang="en-US" altLang="en-US" sz="2200" dirty="0">
              <a:solidFill>
                <a:schemeClr val="tx1"/>
              </a:solidFill>
            </a:endParaRPr>
          </a:p>
        </p:txBody>
      </p:sp>
      <p:sp>
        <p:nvSpPr>
          <p:cNvPr id="19461" name="Rectangle 11"/>
          <p:cNvSpPr>
            <a:spLocks noChangeArrowheads="1"/>
          </p:cNvSpPr>
          <p:nvPr/>
        </p:nvSpPr>
        <p:spPr bwMode="auto">
          <a:xfrm>
            <a:off x="22682" y="2213656"/>
            <a:ext cx="9098636" cy="4598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fontAlgn="auto" hangingPunct="1">
              <a:spcBef>
                <a:spcPct val="0"/>
              </a:spcBef>
              <a:spcAft>
                <a:spcPts val="0"/>
              </a:spcAft>
              <a:buClrTx/>
              <a:buSzTx/>
              <a:buNone/>
              <a:defRPr/>
            </a:pPr>
            <a:endParaRPr lang="en-US" altLang="en-US" sz="2388"/>
          </a:p>
        </p:txBody>
      </p:sp>
    </p:spTree>
    <p:extLst>
      <p:ext uri="{BB962C8B-B14F-4D97-AF65-F5344CB8AC3E}">
        <p14:creationId xmlns:p14="http://schemas.microsoft.com/office/powerpoint/2010/main" val="6742176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defTabSz="452658" fontAlgn="auto">
              <a:spcAft>
                <a:spcPts val="0"/>
              </a:spcAft>
              <a:defRPr/>
            </a:pPr>
            <a:r>
              <a:rPr lang="en-US" altLang="en-US" sz="4357" dirty="0"/>
              <a:t>Topics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defTabSz="452658">
              <a:defRPr/>
            </a:pPr>
            <a:r>
              <a:rPr lang="en-US" altLang="en-US" sz="3169" dirty="0">
                <a:solidFill>
                  <a:schemeClr val="tx1"/>
                </a:solidFill>
              </a:rPr>
              <a:t>Terminology</a:t>
            </a:r>
          </a:p>
          <a:p>
            <a:pPr defTabSz="452658">
              <a:defRPr/>
            </a:pPr>
            <a:r>
              <a:rPr lang="en-US" altLang="en-US" sz="3169" dirty="0">
                <a:solidFill>
                  <a:schemeClr val="tx1"/>
                </a:solidFill>
              </a:rPr>
              <a:t>Defining methods</a:t>
            </a:r>
          </a:p>
          <a:p>
            <a:pPr defTabSz="452658">
              <a:defRPr/>
            </a:pPr>
            <a:r>
              <a:rPr lang="en-US" altLang="en-US" sz="3169" dirty="0">
                <a:solidFill>
                  <a:schemeClr val="tx1"/>
                </a:solidFill>
              </a:rPr>
              <a:t>Scope of Variables</a:t>
            </a:r>
          </a:p>
          <a:p>
            <a:pPr defTabSz="452658">
              <a:defRPr/>
            </a:pPr>
            <a:r>
              <a:rPr lang="en-US" altLang="en-US" sz="3169" dirty="0"/>
              <a:t>The Return keyword</a:t>
            </a:r>
            <a:endParaRPr lang="en-US" altLang="en-US" sz="3169" dirty="0">
              <a:solidFill>
                <a:schemeClr val="tx1"/>
              </a:solidFill>
            </a:endParaRPr>
          </a:p>
          <a:p>
            <a:pPr defTabSz="452658">
              <a:defRPr/>
            </a:pPr>
            <a:r>
              <a:rPr lang="en-US" altLang="en-US" sz="3169" dirty="0">
                <a:solidFill>
                  <a:schemeClr val="tx1"/>
                </a:solidFill>
              </a:rPr>
              <a:t>Calling Methods</a:t>
            </a:r>
          </a:p>
          <a:p>
            <a:pPr defTabSz="452658">
              <a:defRPr/>
            </a:pPr>
            <a:r>
              <a:rPr lang="en-US" altLang="en-US" sz="3169" dirty="0"/>
              <a:t>Built-in Methods</a:t>
            </a:r>
            <a:endParaRPr lang="en-US" altLang="en-US" sz="3169" dirty="0">
              <a:solidFill>
                <a:schemeClr val="tx1"/>
              </a:solidFill>
            </a:endParaRPr>
          </a:p>
          <a:p>
            <a:pPr defTabSz="452658">
              <a:defRPr/>
            </a:pPr>
            <a:r>
              <a:rPr lang="en-US" altLang="en-US" sz="3169" dirty="0"/>
              <a:t>Importing methods</a:t>
            </a:r>
            <a:endParaRPr lang="en-US" altLang="en-US" sz="3169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11209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defTabSz="909846" fontAlgn="auto">
              <a:spcAft>
                <a:spcPts val="0"/>
              </a:spcAft>
              <a:defRPr/>
            </a:pPr>
            <a:r>
              <a:rPr lang="en-US" altLang="en-US" sz="4378" dirty="0"/>
              <a:t>Required vs Optional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28650" y="1524000"/>
            <a:ext cx="7886700" cy="4351339"/>
          </a:xfrm>
        </p:spPr>
        <p:txBody>
          <a:bodyPr>
            <a:normAutofit/>
          </a:bodyPr>
          <a:lstStyle/>
          <a:p>
            <a:pPr eaLnBrk="1" fontAlgn="auto" hangingPunct="1">
              <a:spcBef>
                <a:spcPct val="50000"/>
              </a:spcBef>
              <a:spcAft>
                <a:spcPts val="0"/>
              </a:spcAft>
              <a:buClrTx/>
              <a:buSzTx/>
              <a:buNone/>
              <a:defRPr/>
            </a:pPr>
            <a:r>
              <a:rPr lang="en-US" altLang="en-US" sz="3000" dirty="0">
                <a:solidFill>
                  <a:schemeClr val="tx1"/>
                </a:solidFill>
              </a:rPr>
              <a:t>Methods can have any combination of Required and Optional parameters</a:t>
            </a:r>
          </a:p>
          <a:p>
            <a:pPr eaLnBrk="1" fontAlgn="auto" hangingPunct="1">
              <a:spcBef>
                <a:spcPct val="50000"/>
              </a:spcBef>
              <a:spcAft>
                <a:spcPts val="0"/>
              </a:spcAft>
              <a:buClrTx/>
              <a:buSzTx/>
              <a:buNone/>
              <a:defRPr/>
            </a:pPr>
            <a:r>
              <a:rPr lang="en-US" altLang="en-US" sz="3000" dirty="0">
                <a:latin typeface="Consolas" charset="0"/>
                <a:ea typeface="Consolas" charset="0"/>
                <a:cs typeface="Consolas" charset="0"/>
              </a:rPr>
              <a:t>Required parameters </a:t>
            </a:r>
            <a:r>
              <a:rPr lang="en-US" altLang="en-US" sz="3000" u="sng" dirty="0">
                <a:latin typeface="Consolas" charset="0"/>
                <a:ea typeface="Consolas" charset="0"/>
                <a:cs typeface="Consolas" charset="0"/>
              </a:rPr>
              <a:t>must</a:t>
            </a:r>
            <a:r>
              <a:rPr lang="en-US" altLang="en-US" sz="3000" dirty="0">
                <a:latin typeface="Consolas" charset="0"/>
                <a:ea typeface="Consolas" charset="0"/>
                <a:cs typeface="Consolas" charset="0"/>
              </a:rPr>
              <a:t> be declared before optional ones</a:t>
            </a:r>
            <a:endParaRPr lang="en-US" altLang="en-US" sz="3000" dirty="0">
              <a:solidFill>
                <a:prstClr val="black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 defTabSz="909846" eaLnBrk="1" fontAlgn="auto" hangingPunct="1">
              <a:lnSpc>
                <a:spcPct val="85000"/>
              </a:lnSpc>
              <a:spcBef>
                <a:spcPct val="5000"/>
              </a:spcBef>
              <a:spcAft>
                <a:spcPts val="0"/>
              </a:spcAft>
              <a:buNone/>
              <a:defRPr/>
            </a:pPr>
            <a:endParaRPr lang="en-US" altLang="en-US" sz="2200" dirty="0">
              <a:solidFill>
                <a:srgbClr val="0432FF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 defTabSz="909846" eaLnBrk="1" fontAlgn="auto" hangingPunct="1">
              <a:lnSpc>
                <a:spcPct val="85000"/>
              </a:lnSpc>
              <a:spcBef>
                <a:spcPct val="5000"/>
              </a:spcBef>
              <a:spcAft>
                <a:spcPts val="0"/>
              </a:spcAft>
              <a:buNone/>
              <a:defRPr/>
            </a:pPr>
            <a:r>
              <a:rPr lang="en-US" altLang="en-US" sz="2200" dirty="0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def </a:t>
            </a:r>
            <a:r>
              <a:rPr lang="en-US" altLang="en-US" sz="2200" dirty="0" err="1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print_info</a:t>
            </a:r>
            <a:r>
              <a:rPr lang="en-US" altLang="en-US" sz="22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(name, age=0):</a:t>
            </a:r>
          </a:p>
          <a:p>
            <a:pPr marL="0" indent="0" defTabSz="909846" eaLnBrk="1" fontAlgn="auto" hangingPunct="1">
              <a:lnSpc>
                <a:spcPct val="85000"/>
              </a:lnSpc>
              <a:spcBef>
                <a:spcPct val="5000"/>
              </a:spcBef>
              <a:spcAft>
                <a:spcPts val="0"/>
              </a:spcAft>
              <a:buNone/>
              <a:defRPr/>
            </a:pPr>
            <a:r>
              <a:rPr lang="en-US" altLang="en-US" sz="22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   print(name + “</a:t>
            </a:r>
            <a:r>
              <a:rPr lang="en-US" altLang="en-US" sz="2200" dirty="0">
                <a:solidFill>
                  <a:srgbClr val="C00000"/>
                </a:solidFill>
                <a:latin typeface="Consolas" charset="0"/>
                <a:ea typeface="Consolas" charset="0"/>
                <a:cs typeface="Consolas" charset="0"/>
              </a:rPr>
              <a:t> is </a:t>
            </a:r>
            <a:r>
              <a:rPr lang="en-US" altLang="en-US" sz="22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” + str(age) + “</a:t>
            </a:r>
            <a:r>
              <a:rPr lang="en-US" altLang="en-US" sz="2200" dirty="0">
                <a:solidFill>
                  <a:srgbClr val="C00000"/>
                </a:solidFill>
                <a:latin typeface="Consolas" charset="0"/>
                <a:ea typeface="Consolas" charset="0"/>
                <a:cs typeface="Consolas" charset="0"/>
              </a:rPr>
              <a:t> years old</a:t>
            </a:r>
            <a:r>
              <a:rPr lang="en-US" altLang="en-US" sz="22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”)</a:t>
            </a:r>
          </a:p>
          <a:p>
            <a:pPr marL="0" indent="0" defTabSz="909846" eaLnBrk="1" fontAlgn="auto" hangingPunct="1">
              <a:lnSpc>
                <a:spcPct val="85000"/>
              </a:lnSpc>
              <a:spcBef>
                <a:spcPct val="5000"/>
              </a:spcBef>
              <a:spcAft>
                <a:spcPts val="0"/>
              </a:spcAft>
              <a:buNone/>
              <a:defRPr/>
            </a:pPr>
            <a:endParaRPr lang="en-US" altLang="en-US" sz="2200" dirty="0">
              <a:solidFill>
                <a:prstClr val="black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 defTabSz="909846" eaLnBrk="1" fontAlgn="auto" hangingPunct="1">
              <a:lnSpc>
                <a:spcPct val="85000"/>
              </a:lnSpc>
              <a:spcBef>
                <a:spcPct val="5000"/>
              </a:spcBef>
              <a:spcAft>
                <a:spcPts val="0"/>
              </a:spcAft>
              <a:buNone/>
              <a:defRPr/>
            </a:pPr>
            <a:r>
              <a:rPr lang="en-US" altLang="en-US" sz="2200" dirty="0" err="1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print_info</a:t>
            </a:r>
            <a:r>
              <a:rPr lang="en-US" altLang="en-US" sz="22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(“</a:t>
            </a:r>
            <a:r>
              <a:rPr lang="en-US" altLang="en-US" sz="2200" dirty="0">
                <a:solidFill>
                  <a:srgbClr val="C00000"/>
                </a:solidFill>
                <a:latin typeface="Consolas" charset="0"/>
                <a:ea typeface="Consolas" charset="0"/>
                <a:cs typeface="Consolas" charset="0"/>
              </a:rPr>
              <a:t>Alice</a:t>
            </a:r>
            <a:r>
              <a:rPr lang="en-US" altLang="en-US" sz="22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”, 30)</a:t>
            </a:r>
          </a:p>
          <a:p>
            <a:pPr marL="0" indent="0" defTabSz="909846">
              <a:lnSpc>
                <a:spcPct val="85000"/>
              </a:lnSpc>
              <a:spcBef>
                <a:spcPct val="5000"/>
              </a:spcBef>
              <a:buNone/>
              <a:defRPr/>
            </a:pPr>
            <a:r>
              <a:rPr lang="en-US" altLang="en-US" sz="2200" dirty="0" err="1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print_info</a:t>
            </a:r>
            <a:r>
              <a:rPr lang="en-US" altLang="en-US" sz="22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(“</a:t>
            </a:r>
            <a:r>
              <a:rPr lang="en-US" altLang="en-US" sz="2200" dirty="0">
                <a:solidFill>
                  <a:srgbClr val="C00000"/>
                </a:solidFill>
                <a:latin typeface="Consolas" charset="0"/>
                <a:ea typeface="Consolas" charset="0"/>
                <a:cs typeface="Consolas" charset="0"/>
              </a:rPr>
              <a:t>Bob</a:t>
            </a:r>
            <a:r>
              <a:rPr lang="en-US" altLang="en-US" sz="22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”, age=0)</a:t>
            </a:r>
          </a:p>
          <a:p>
            <a:pPr marL="0" indent="0" defTabSz="909846">
              <a:lnSpc>
                <a:spcPct val="85000"/>
              </a:lnSpc>
              <a:spcBef>
                <a:spcPct val="5000"/>
              </a:spcBef>
              <a:buNone/>
              <a:defRPr/>
            </a:pPr>
            <a:r>
              <a:rPr lang="en-US" altLang="en-US" sz="2200" dirty="0" err="1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print_info</a:t>
            </a:r>
            <a:r>
              <a:rPr lang="en-US" altLang="en-US" sz="22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(age=0) </a:t>
            </a:r>
            <a:r>
              <a:rPr lang="en-US" altLang="en-US" sz="2200" dirty="0">
                <a:solidFill>
                  <a:srgbClr val="339933"/>
                </a:solidFill>
                <a:latin typeface="Consolas" charset="0"/>
                <a:ea typeface="Consolas" charset="0"/>
                <a:cs typeface="Consolas" charset="0"/>
              </a:rPr>
              <a:t># will crash</a:t>
            </a:r>
          </a:p>
          <a:p>
            <a:pPr marL="0" indent="0" defTabSz="909846">
              <a:lnSpc>
                <a:spcPct val="85000"/>
              </a:lnSpc>
              <a:spcBef>
                <a:spcPct val="5000"/>
              </a:spcBef>
              <a:buNone/>
              <a:defRPr/>
            </a:pPr>
            <a:endParaRPr lang="en-US" altLang="en-US" sz="2200" dirty="0">
              <a:solidFill>
                <a:prstClr val="black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 defTabSz="909846" eaLnBrk="1" fontAlgn="auto" hangingPunct="1">
              <a:lnSpc>
                <a:spcPct val="85000"/>
              </a:lnSpc>
              <a:spcBef>
                <a:spcPct val="5000"/>
              </a:spcBef>
              <a:spcAft>
                <a:spcPts val="0"/>
              </a:spcAft>
              <a:buNone/>
              <a:defRPr/>
            </a:pPr>
            <a:endParaRPr lang="en-US" altLang="en-US" sz="2200" dirty="0">
              <a:solidFill>
                <a:prstClr val="black"/>
              </a:solidFill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9461" name="Rectangle 11"/>
          <p:cNvSpPr>
            <a:spLocks noChangeArrowheads="1"/>
          </p:cNvSpPr>
          <p:nvPr/>
        </p:nvSpPr>
        <p:spPr bwMode="auto">
          <a:xfrm>
            <a:off x="22682" y="2213656"/>
            <a:ext cx="9098636" cy="4598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fontAlgn="auto" hangingPunct="1">
              <a:spcBef>
                <a:spcPct val="0"/>
              </a:spcBef>
              <a:spcAft>
                <a:spcPts val="0"/>
              </a:spcAft>
              <a:buClrTx/>
              <a:buSzTx/>
              <a:buNone/>
              <a:defRPr/>
            </a:pPr>
            <a:endParaRPr lang="en-US" altLang="en-US" sz="2388"/>
          </a:p>
        </p:txBody>
      </p:sp>
    </p:spTree>
    <p:extLst>
      <p:ext uri="{BB962C8B-B14F-4D97-AF65-F5344CB8AC3E}">
        <p14:creationId xmlns:p14="http://schemas.microsoft.com/office/powerpoint/2010/main" val="181020560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509A4E7-9A86-AF92-B952-B39D9449129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2">
            <a:extLst>
              <a:ext uri="{FF2B5EF4-FFF2-40B4-BE49-F238E27FC236}">
                <a16:creationId xmlns:a16="http://schemas.microsoft.com/office/drawing/2014/main" id="{9224454D-E25E-9B70-D775-CD7843B9168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defTabSz="909846" fontAlgn="auto">
              <a:spcAft>
                <a:spcPts val="0"/>
              </a:spcAft>
              <a:defRPr/>
            </a:pPr>
            <a:r>
              <a:rPr lang="en-US" altLang="en-US" sz="4378" dirty="0"/>
              <a:t>Method scope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CC939B-B47C-AF89-E5AA-87BFB22094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524000"/>
            <a:ext cx="7886700" cy="4351339"/>
          </a:xfrm>
        </p:spPr>
        <p:txBody>
          <a:bodyPr>
            <a:normAutofit fontScale="77500" lnSpcReduction="20000"/>
          </a:bodyPr>
          <a:lstStyle/>
          <a:p>
            <a:pPr eaLnBrk="1" fontAlgn="auto" hangingPunct="1">
              <a:spcBef>
                <a:spcPct val="50000"/>
              </a:spcBef>
              <a:spcAft>
                <a:spcPts val="0"/>
              </a:spcAft>
              <a:buClrTx/>
              <a:buSzTx/>
              <a:buNone/>
              <a:defRPr/>
            </a:pPr>
            <a:r>
              <a:rPr lang="en-US" altLang="en-US" sz="3200" dirty="0">
                <a:solidFill>
                  <a:schemeClr val="tx1"/>
                </a:solidFill>
              </a:rPr>
              <a:t>Notice that variables declared inside a method only “exist” inside that method.</a:t>
            </a:r>
          </a:p>
          <a:p>
            <a:pPr eaLnBrk="1" fontAlgn="auto" hangingPunct="1">
              <a:spcBef>
                <a:spcPct val="50000"/>
              </a:spcBef>
              <a:spcAft>
                <a:spcPts val="0"/>
              </a:spcAft>
              <a:buClrTx/>
              <a:buSzTx/>
              <a:buNone/>
              <a:defRPr/>
            </a:pPr>
            <a:r>
              <a:rPr lang="en-US" altLang="en-US" sz="3200" dirty="0"/>
              <a:t>“Variables declared inside the scope of a method only exist inside that method’s scope”.</a:t>
            </a:r>
          </a:p>
          <a:p>
            <a:pPr eaLnBrk="1" fontAlgn="auto" hangingPunct="1">
              <a:spcBef>
                <a:spcPct val="50000"/>
              </a:spcBef>
              <a:spcAft>
                <a:spcPts val="0"/>
              </a:spcAft>
              <a:buClrTx/>
              <a:buSzTx/>
              <a:buNone/>
              <a:defRPr/>
            </a:pPr>
            <a:endParaRPr lang="en-US" altLang="en-US" sz="3200" dirty="0"/>
          </a:p>
          <a:p>
            <a:pPr marL="0" indent="0" defTabSz="909846" eaLnBrk="1" fontAlgn="auto" hangingPunct="1">
              <a:lnSpc>
                <a:spcPct val="85000"/>
              </a:lnSpc>
              <a:spcBef>
                <a:spcPct val="5000"/>
              </a:spcBef>
              <a:spcAft>
                <a:spcPts val="0"/>
              </a:spcAft>
              <a:buNone/>
              <a:defRPr/>
            </a:pPr>
            <a:r>
              <a:rPr lang="en-US" altLang="en-US" sz="3200" dirty="0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def </a:t>
            </a:r>
            <a:r>
              <a:rPr lang="en-US" altLang="en-US" sz="3200" dirty="0" err="1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sumNumbers</a:t>
            </a:r>
            <a:r>
              <a:rPr lang="en-US" altLang="en-US" sz="32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(num1, num2):</a:t>
            </a:r>
          </a:p>
          <a:p>
            <a:pPr marL="0" indent="0" defTabSz="909846" eaLnBrk="1" fontAlgn="auto" hangingPunct="1">
              <a:lnSpc>
                <a:spcPct val="85000"/>
              </a:lnSpc>
              <a:spcBef>
                <a:spcPct val="5000"/>
              </a:spcBef>
              <a:spcAft>
                <a:spcPts val="0"/>
              </a:spcAft>
              <a:buNone/>
              <a:defRPr/>
            </a:pPr>
            <a:r>
              <a:rPr lang="en-US" altLang="en-US" sz="32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   summation = 0</a:t>
            </a:r>
          </a:p>
          <a:p>
            <a:pPr marL="0" indent="0" defTabSz="909846" eaLnBrk="1" fontAlgn="auto" hangingPunct="1">
              <a:lnSpc>
                <a:spcPct val="85000"/>
              </a:lnSpc>
              <a:spcBef>
                <a:spcPct val="5000"/>
              </a:spcBef>
              <a:spcAft>
                <a:spcPts val="0"/>
              </a:spcAft>
              <a:buNone/>
              <a:defRPr/>
            </a:pPr>
            <a:endParaRPr lang="en-US" altLang="en-US" sz="3200" dirty="0">
              <a:solidFill>
                <a:prstClr val="black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 defTabSz="909846" eaLnBrk="1" fontAlgn="auto" hangingPunct="1">
              <a:lnSpc>
                <a:spcPct val="85000"/>
              </a:lnSpc>
              <a:spcBef>
                <a:spcPct val="5000"/>
              </a:spcBef>
              <a:spcAft>
                <a:spcPts val="0"/>
              </a:spcAft>
              <a:buNone/>
              <a:defRPr/>
            </a:pPr>
            <a:r>
              <a:rPr lang="en-US" altLang="en-US" sz="32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   </a:t>
            </a:r>
            <a:r>
              <a:rPr lang="en-US" altLang="en-US" sz="3200" dirty="0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for </a:t>
            </a:r>
            <a:r>
              <a:rPr lang="en-US" altLang="en-US" sz="3200" dirty="0" err="1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altLang="en-US" sz="32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in range(num2):</a:t>
            </a:r>
          </a:p>
          <a:p>
            <a:pPr marL="0" indent="0" defTabSz="909846" eaLnBrk="1" fontAlgn="auto" hangingPunct="1">
              <a:lnSpc>
                <a:spcPct val="85000"/>
              </a:lnSpc>
              <a:spcBef>
                <a:spcPct val="5000"/>
              </a:spcBef>
              <a:spcAft>
                <a:spcPts val="0"/>
              </a:spcAft>
              <a:buNone/>
              <a:defRPr/>
            </a:pPr>
            <a:r>
              <a:rPr lang="en-US" altLang="en-US" sz="32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       summation += num1</a:t>
            </a:r>
          </a:p>
          <a:p>
            <a:pPr marL="0" indent="0" defTabSz="909846" eaLnBrk="1" fontAlgn="auto" hangingPunct="1">
              <a:lnSpc>
                <a:spcPct val="85000"/>
              </a:lnSpc>
              <a:spcBef>
                <a:spcPct val="5000"/>
              </a:spcBef>
              <a:spcAft>
                <a:spcPts val="0"/>
              </a:spcAft>
              <a:buNone/>
              <a:defRPr/>
            </a:pPr>
            <a:r>
              <a:rPr lang="en-US" altLang="en-US" sz="3200" dirty="0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    </a:t>
            </a:r>
          </a:p>
          <a:p>
            <a:pPr marL="0" indent="0" defTabSz="909846" eaLnBrk="1" fontAlgn="auto" hangingPunct="1">
              <a:lnSpc>
                <a:spcPct val="85000"/>
              </a:lnSpc>
              <a:spcBef>
                <a:spcPct val="5000"/>
              </a:spcBef>
              <a:spcAft>
                <a:spcPts val="0"/>
              </a:spcAft>
              <a:buNone/>
              <a:defRPr/>
            </a:pPr>
            <a:r>
              <a:rPr lang="en-US" altLang="en-US" sz="3200" dirty="0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    return</a:t>
            </a:r>
            <a:r>
              <a:rPr lang="en-US" altLang="en-US" sz="32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summation</a:t>
            </a:r>
          </a:p>
          <a:p>
            <a:pPr marL="0" indent="0" defTabSz="909846" eaLnBrk="1" fontAlgn="auto" hangingPunct="1">
              <a:lnSpc>
                <a:spcPct val="85000"/>
              </a:lnSpc>
              <a:spcBef>
                <a:spcPct val="5000"/>
              </a:spcBef>
              <a:spcAft>
                <a:spcPts val="0"/>
              </a:spcAft>
              <a:buNone/>
              <a:defRPr/>
            </a:pPr>
            <a:endParaRPr lang="en-US" altLang="en-US" sz="3200" dirty="0">
              <a:solidFill>
                <a:prstClr val="black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 defTabSz="909846" eaLnBrk="1" fontAlgn="auto" hangingPunct="1">
              <a:lnSpc>
                <a:spcPct val="85000"/>
              </a:lnSpc>
              <a:spcBef>
                <a:spcPct val="5000"/>
              </a:spcBef>
              <a:spcAft>
                <a:spcPts val="0"/>
              </a:spcAft>
              <a:buNone/>
              <a:defRPr/>
            </a:pPr>
            <a:r>
              <a:rPr lang="en-US" altLang="en-US" sz="32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print(summation) </a:t>
            </a:r>
            <a:r>
              <a:rPr lang="en-US" altLang="en-US" sz="3200" dirty="0">
                <a:solidFill>
                  <a:schemeClr val="accent6">
                    <a:lumMod val="75000"/>
                  </a:schemeClr>
                </a:solidFill>
                <a:latin typeface="Consolas" charset="0"/>
                <a:ea typeface="Consolas" charset="0"/>
                <a:cs typeface="Consolas" charset="0"/>
              </a:rPr>
              <a:t># will crash </a:t>
            </a:r>
          </a:p>
          <a:p>
            <a:pPr eaLnBrk="1" fontAlgn="auto" hangingPunct="1">
              <a:spcBef>
                <a:spcPct val="50000"/>
              </a:spcBef>
              <a:spcAft>
                <a:spcPts val="0"/>
              </a:spcAft>
              <a:buClrTx/>
              <a:buSzTx/>
              <a:buNone/>
              <a:defRPr/>
            </a:pPr>
            <a:endParaRPr lang="en-US" altLang="en-US" sz="3200" dirty="0">
              <a:solidFill>
                <a:schemeClr val="tx1"/>
              </a:solidFill>
            </a:endParaRPr>
          </a:p>
          <a:p>
            <a:pPr eaLnBrk="1" fontAlgn="auto" hangingPunct="1">
              <a:spcBef>
                <a:spcPct val="50000"/>
              </a:spcBef>
              <a:spcAft>
                <a:spcPts val="0"/>
              </a:spcAft>
              <a:buClrTx/>
              <a:buSzTx/>
              <a:buNone/>
              <a:defRPr/>
            </a:pPr>
            <a:endParaRPr lang="en-US" altLang="en-US" sz="3200" dirty="0">
              <a:solidFill>
                <a:schemeClr val="tx1"/>
              </a:solidFill>
            </a:endParaRPr>
          </a:p>
        </p:txBody>
      </p:sp>
      <p:sp>
        <p:nvSpPr>
          <p:cNvPr id="19461" name="Rectangle 11">
            <a:extLst>
              <a:ext uri="{FF2B5EF4-FFF2-40B4-BE49-F238E27FC236}">
                <a16:creationId xmlns:a16="http://schemas.microsoft.com/office/drawing/2014/main" id="{79347E68-F2D6-1774-C738-2B3A56ACC8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682" y="2213656"/>
            <a:ext cx="9098636" cy="4598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fontAlgn="auto" hangingPunct="1">
              <a:spcBef>
                <a:spcPct val="0"/>
              </a:spcBef>
              <a:spcAft>
                <a:spcPts val="0"/>
              </a:spcAft>
              <a:buClrTx/>
              <a:buSzTx/>
              <a:buNone/>
              <a:defRPr/>
            </a:pPr>
            <a:endParaRPr lang="en-US" altLang="en-US" sz="2388"/>
          </a:p>
        </p:txBody>
      </p:sp>
    </p:spTree>
    <p:extLst>
      <p:ext uri="{BB962C8B-B14F-4D97-AF65-F5344CB8AC3E}">
        <p14:creationId xmlns:p14="http://schemas.microsoft.com/office/powerpoint/2010/main" val="123285303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7A13CBB-A5B8-265D-EBE9-227A94822B9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CC094FF6-132A-A04D-C279-B95037390B2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defTabSz="454923" fontAlgn="auto">
              <a:spcAft>
                <a:spcPts val="0"/>
              </a:spcAft>
              <a:defRPr/>
            </a:pPr>
            <a:r>
              <a:rPr lang="en-US" altLang="en-US" sz="4378" dirty="0"/>
              <a:t>The </a:t>
            </a:r>
            <a:r>
              <a:rPr lang="en-US" altLang="en-US" sz="4378" dirty="0">
                <a:solidFill>
                  <a:srgbClr val="0432FF"/>
                </a:solidFill>
              </a:rPr>
              <a:t>return</a:t>
            </a:r>
            <a:r>
              <a:rPr lang="en-US" altLang="en-US" sz="4378" dirty="0"/>
              <a:t> keyword</a:t>
            </a:r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F24E1FAD-23E8-80CC-E64A-687FB027D7F1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1447800"/>
            <a:ext cx="7543800" cy="4478337"/>
          </a:xfrm>
        </p:spPr>
        <p:txBody>
          <a:bodyPr rtlCol="0">
            <a:normAutofit/>
          </a:bodyPr>
          <a:lstStyle/>
          <a:p>
            <a:pPr marL="170597" indent="-170597" defTabSz="682385" fontAlgn="auto">
              <a:lnSpc>
                <a:spcPct val="80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3200" dirty="0"/>
              <a:t>Used to terminate a method prematurely</a:t>
            </a:r>
          </a:p>
          <a:p>
            <a:pPr marL="170597" indent="-170597" defTabSz="682385" fontAlgn="auto">
              <a:lnSpc>
                <a:spcPct val="80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3200" dirty="0">
                <a:solidFill>
                  <a:schemeClr val="tx1"/>
                </a:solidFill>
              </a:rPr>
              <a:t>If a method returns no data</a:t>
            </a:r>
            <a:r>
              <a:rPr lang="en-US" altLang="en-US" sz="3200" dirty="0"/>
              <a:t>, it doesn’t need a </a:t>
            </a:r>
            <a:r>
              <a:rPr lang="en-US" altLang="en-US" sz="3200" dirty="0">
                <a:solidFill>
                  <a:srgbClr val="0432FF"/>
                </a:solidFill>
                <a:latin typeface="+mj-lt"/>
                <a:ea typeface="+mj-ea"/>
                <a:cs typeface="+mj-cs"/>
              </a:rPr>
              <a:t>return</a:t>
            </a:r>
            <a:r>
              <a:rPr lang="en-US" altLang="en-US" sz="3200" dirty="0"/>
              <a:t> keyword</a:t>
            </a:r>
          </a:p>
          <a:p>
            <a:pPr marL="170597" indent="-170597" defTabSz="682385" fontAlgn="auto">
              <a:lnSpc>
                <a:spcPct val="80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3200" dirty="0"/>
              <a:t>The </a:t>
            </a:r>
            <a:r>
              <a:rPr lang="en-US" altLang="en-US" sz="3200" dirty="0">
                <a:solidFill>
                  <a:srgbClr val="0432FF"/>
                </a:solidFill>
                <a:latin typeface="+mj-lt"/>
                <a:ea typeface="+mj-ea"/>
                <a:cs typeface="+mj-cs"/>
              </a:rPr>
              <a:t>return</a:t>
            </a:r>
            <a:r>
              <a:rPr lang="en-US" altLang="en-US" sz="3200" dirty="0"/>
              <a:t> keyword can be followed by an expression</a:t>
            </a:r>
          </a:p>
          <a:p>
            <a:pPr marL="513497" lvl="1" indent="-170597" defTabSz="682385">
              <a:lnSpc>
                <a:spcPct val="80000"/>
              </a:lnSpc>
              <a:defRPr/>
            </a:pPr>
            <a:r>
              <a:rPr lang="en-US" altLang="en-US" sz="2900" dirty="0">
                <a:solidFill>
                  <a:schemeClr val="tx1"/>
                </a:solidFill>
              </a:rPr>
              <a:t>The result of that expression is return</a:t>
            </a:r>
            <a:r>
              <a:rPr lang="en-US" altLang="en-US" sz="2900" dirty="0"/>
              <a:t>ed</a:t>
            </a:r>
          </a:p>
          <a:p>
            <a:pPr marL="513497" lvl="1" indent="-170597" defTabSz="682385">
              <a:lnSpc>
                <a:spcPct val="80000"/>
              </a:lnSpc>
              <a:defRPr/>
            </a:pPr>
            <a:r>
              <a:rPr lang="en-US" altLang="en-US" sz="2900" dirty="0"/>
              <a:t>Python methods </a:t>
            </a:r>
            <a:r>
              <a:rPr lang="en-US" altLang="en-US" sz="2900" u="sng" dirty="0"/>
              <a:t>always</a:t>
            </a:r>
            <a:r>
              <a:rPr lang="en-US" altLang="en-US" sz="2900" dirty="0"/>
              <a:t> return a value. If they return no explicit value, they return a special value called “None”</a:t>
            </a:r>
          </a:p>
          <a:p>
            <a:pPr marL="513497" lvl="1" indent="-170597" defTabSz="682385">
              <a:lnSpc>
                <a:spcPct val="80000"/>
              </a:lnSpc>
              <a:defRPr/>
            </a:pPr>
            <a:endParaRPr lang="en-US" altLang="en-US" sz="2900" dirty="0"/>
          </a:p>
          <a:p>
            <a:pPr marL="0" lvl="1" indent="0" defTabSz="682385">
              <a:lnSpc>
                <a:spcPct val="80000"/>
              </a:lnSpc>
              <a:defRPr/>
            </a:pPr>
            <a:endParaRPr lang="en-US" altLang="en-US" sz="2900" dirty="0"/>
          </a:p>
        </p:txBody>
      </p:sp>
    </p:spTree>
    <p:extLst>
      <p:ext uri="{BB962C8B-B14F-4D97-AF65-F5344CB8AC3E}">
        <p14:creationId xmlns:p14="http://schemas.microsoft.com/office/powerpoint/2010/main" val="261574233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599D4B1-EDB1-6D86-402E-CF176DC8840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BCFF2D9A-36AD-BC68-F9AF-A9DB9248749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defTabSz="454923" fontAlgn="auto">
              <a:spcAft>
                <a:spcPts val="0"/>
              </a:spcAft>
              <a:defRPr/>
            </a:pPr>
            <a:r>
              <a:rPr lang="en-US" altLang="en-US" sz="4378" dirty="0"/>
              <a:t>The </a:t>
            </a:r>
            <a:r>
              <a:rPr lang="en-US" altLang="en-US" sz="4378" dirty="0">
                <a:solidFill>
                  <a:srgbClr val="0432FF"/>
                </a:solidFill>
              </a:rPr>
              <a:t>return</a:t>
            </a:r>
            <a:r>
              <a:rPr lang="en-US" altLang="en-US" sz="4378" dirty="0"/>
              <a:t> keyword (continued)</a:t>
            </a:r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D041BF66-2FC6-9FDA-3BB1-13F30481D0BD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1447800"/>
            <a:ext cx="7543800" cy="4478337"/>
          </a:xfrm>
        </p:spPr>
        <p:txBody>
          <a:bodyPr rtlCol="0">
            <a:normAutofit/>
          </a:bodyPr>
          <a:lstStyle/>
          <a:p>
            <a:pPr marL="170597" indent="-170597" defTabSz="682385" fontAlgn="auto">
              <a:lnSpc>
                <a:spcPct val="80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3200" dirty="0">
                <a:solidFill>
                  <a:schemeClr val="tx1"/>
                </a:solidFill>
              </a:rPr>
              <a:t>The return type is the data type of the value the method returns:</a:t>
            </a:r>
          </a:p>
          <a:p>
            <a:pPr marL="462697" lvl="1" indent="-170597" defTabSz="682385" fontAlgn="auto">
              <a:lnSpc>
                <a:spcPct val="80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3200" dirty="0">
                <a:solidFill>
                  <a:schemeClr val="tx1"/>
                </a:solidFill>
              </a:rPr>
              <a:t>a </a:t>
            </a:r>
            <a:r>
              <a:rPr lang="en-US" altLang="en-US" sz="3200" dirty="0">
                <a:solidFill>
                  <a:srgbClr val="0432FF"/>
                </a:solidFill>
              </a:rPr>
              <a:t>return</a:t>
            </a:r>
            <a:r>
              <a:rPr lang="en-US" altLang="en-US" sz="3200" dirty="0">
                <a:solidFill>
                  <a:schemeClr val="tx1"/>
                </a:solidFill>
              </a:rPr>
              <a:t> statement must be used if the method returns a value</a:t>
            </a:r>
          </a:p>
          <a:p>
            <a:pPr marL="462697" lvl="1" indent="-170597" defTabSz="682385" fontAlgn="auto">
              <a:lnSpc>
                <a:spcPct val="80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3200" dirty="0"/>
              <a:t>In Python, returning more than one value groups them into a tuple (more on this later). </a:t>
            </a:r>
            <a:r>
              <a:rPr lang="en-US" altLang="en-US" sz="3200" u="sng" dirty="0"/>
              <a:t>Most programming languages only allow a single value to be returned</a:t>
            </a:r>
          </a:p>
          <a:p>
            <a:pPr marL="462697" lvl="1" indent="-170597" defTabSz="682385" fontAlgn="auto">
              <a:lnSpc>
                <a:spcPct val="80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3200" dirty="0">
                <a:solidFill>
                  <a:schemeClr val="tx1"/>
                </a:solidFill>
              </a:rPr>
              <a:t>Only way to get data out of a method</a:t>
            </a:r>
          </a:p>
          <a:p>
            <a:pPr marL="0" lvl="1" indent="0" defTabSz="682385">
              <a:lnSpc>
                <a:spcPct val="80000"/>
              </a:lnSpc>
              <a:defRPr/>
            </a:pPr>
            <a:endParaRPr lang="en-US" altLang="en-US" sz="2900" dirty="0"/>
          </a:p>
        </p:txBody>
      </p:sp>
    </p:spTree>
    <p:extLst>
      <p:ext uri="{BB962C8B-B14F-4D97-AF65-F5344CB8AC3E}">
        <p14:creationId xmlns:p14="http://schemas.microsoft.com/office/powerpoint/2010/main" val="321709115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4F6230E-0513-DBDF-28BC-80578E1D6B3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>
            <a:extLst>
              <a:ext uri="{FF2B5EF4-FFF2-40B4-BE49-F238E27FC236}">
                <a16:creationId xmlns:a16="http://schemas.microsoft.com/office/drawing/2014/main" id="{50999363-9DE3-9F5D-E827-C3E4149770F3}"/>
              </a:ext>
            </a:extLst>
          </p:cNvPr>
          <p:cNvSpPr txBox="1"/>
          <p:nvPr/>
        </p:nvSpPr>
        <p:spPr>
          <a:xfrm>
            <a:off x="6457950" y="5486400"/>
            <a:ext cx="2228850" cy="76200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4459327-0F90-BEB2-21AB-DD7ABFBDE2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Method Calling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175735-142E-9431-EC2C-FEEF0EE47A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846263"/>
            <a:ext cx="7756525" cy="4554537"/>
          </a:xfrm>
        </p:spPr>
        <p:txBody>
          <a:bodyPr/>
          <a:lstStyle/>
          <a:p>
            <a:pPr marL="0" indent="0" defTabSz="909846">
              <a:lnSpc>
                <a:spcPct val="85000"/>
              </a:lnSpc>
              <a:spcBef>
                <a:spcPct val="5000"/>
              </a:spcBef>
              <a:buNone/>
              <a:defRPr/>
            </a:pPr>
            <a:r>
              <a:rPr lang="en-US" altLang="en-US" sz="2400" dirty="0">
                <a:solidFill>
                  <a:schemeClr val="accent6">
                    <a:lumMod val="75000"/>
                  </a:schemeClr>
                </a:solidFill>
                <a:latin typeface="Consolas" charset="0"/>
                <a:ea typeface="Consolas" charset="0"/>
                <a:cs typeface="Consolas" charset="0"/>
              </a:rPr>
              <a:t># If a method is in a file by itself, it</a:t>
            </a:r>
          </a:p>
          <a:p>
            <a:pPr marL="0" indent="0" defTabSz="909846">
              <a:lnSpc>
                <a:spcPct val="85000"/>
              </a:lnSpc>
              <a:spcBef>
                <a:spcPct val="5000"/>
              </a:spcBef>
              <a:buNone/>
              <a:defRPr/>
            </a:pPr>
            <a:r>
              <a:rPr lang="en-US" altLang="en-US" sz="2400" dirty="0">
                <a:solidFill>
                  <a:schemeClr val="accent6">
                    <a:lumMod val="75000"/>
                  </a:schemeClr>
                </a:solidFill>
                <a:latin typeface="Consolas" charset="0"/>
                <a:ea typeface="Consolas" charset="0"/>
                <a:cs typeface="Consolas" charset="0"/>
              </a:rPr>
              <a:t># won’t execute</a:t>
            </a:r>
            <a:endParaRPr lang="en-US" altLang="en-US" sz="2400" dirty="0">
              <a:solidFill>
                <a:srgbClr val="0432FF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 defTabSz="909846" eaLnBrk="1" fontAlgn="auto" hangingPunct="1">
              <a:lnSpc>
                <a:spcPct val="85000"/>
              </a:lnSpc>
              <a:spcBef>
                <a:spcPct val="5000"/>
              </a:spcBef>
              <a:spcAft>
                <a:spcPts val="0"/>
              </a:spcAft>
              <a:buNone/>
              <a:defRPr/>
            </a:pPr>
            <a:r>
              <a:rPr lang="en-US" altLang="en-US" sz="2400" dirty="0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def </a:t>
            </a:r>
            <a:r>
              <a:rPr lang="en-US" altLang="en-US" sz="2400" dirty="0" err="1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sumNumbers</a:t>
            </a:r>
            <a:r>
              <a:rPr lang="en-US" altLang="en-US" sz="24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(num1, num2):</a:t>
            </a:r>
          </a:p>
          <a:p>
            <a:pPr marL="0" indent="0" defTabSz="909846" eaLnBrk="1" fontAlgn="auto" hangingPunct="1">
              <a:lnSpc>
                <a:spcPct val="85000"/>
              </a:lnSpc>
              <a:spcBef>
                <a:spcPct val="5000"/>
              </a:spcBef>
              <a:spcAft>
                <a:spcPts val="0"/>
              </a:spcAft>
              <a:buNone/>
              <a:defRPr/>
            </a:pPr>
            <a:r>
              <a:rPr lang="en-US" altLang="en-US" sz="24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   sum = 0</a:t>
            </a:r>
          </a:p>
          <a:p>
            <a:pPr marL="0" indent="0" defTabSz="909846" eaLnBrk="1" fontAlgn="auto" hangingPunct="1">
              <a:lnSpc>
                <a:spcPct val="85000"/>
              </a:lnSpc>
              <a:spcBef>
                <a:spcPct val="5000"/>
              </a:spcBef>
              <a:spcAft>
                <a:spcPts val="0"/>
              </a:spcAft>
              <a:buNone/>
              <a:defRPr/>
            </a:pPr>
            <a:endParaRPr lang="en-US" altLang="en-US" sz="2400" dirty="0">
              <a:solidFill>
                <a:prstClr val="black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 defTabSz="909846" eaLnBrk="1" fontAlgn="auto" hangingPunct="1">
              <a:lnSpc>
                <a:spcPct val="85000"/>
              </a:lnSpc>
              <a:spcBef>
                <a:spcPct val="5000"/>
              </a:spcBef>
              <a:spcAft>
                <a:spcPts val="0"/>
              </a:spcAft>
              <a:buNone/>
              <a:defRPr/>
            </a:pPr>
            <a:r>
              <a:rPr lang="en-US" altLang="en-US" sz="24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   </a:t>
            </a:r>
            <a:r>
              <a:rPr lang="en-US" altLang="en-US" sz="2400" dirty="0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for </a:t>
            </a:r>
            <a:r>
              <a:rPr lang="en-US" altLang="en-US" sz="2400" dirty="0" err="1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altLang="en-US" sz="24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in range(num2):</a:t>
            </a:r>
          </a:p>
          <a:p>
            <a:pPr marL="0" indent="0" defTabSz="909846" eaLnBrk="1" fontAlgn="auto" hangingPunct="1">
              <a:lnSpc>
                <a:spcPct val="85000"/>
              </a:lnSpc>
              <a:spcBef>
                <a:spcPct val="5000"/>
              </a:spcBef>
              <a:spcAft>
                <a:spcPts val="0"/>
              </a:spcAft>
              <a:buNone/>
              <a:defRPr/>
            </a:pPr>
            <a:r>
              <a:rPr lang="en-US" altLang="en-US" sz="24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       sum += num1</a:t>
            </a:r>
          </a:p>
          <a:p>
            <a:pPr marL="0" indent="0" defTabSz="909846" eaLnBrk="1" fontAlgn="auto" hangingPunct="1">
              <a:lnSpc>
                <a:spcPct val="85000"/>
              </a:lnSpc>
              <a:spcBef>
                <a:spcPct val="5000"/>
              </a:spcBef>
              <a:spcAft>
                <a:spcPts val="0"/>
              </a:spcAft>
              <a:buNone/>
              <a:defRPr/>
            </a:pPr>
            <a:r>
              <a:rPr lang="en-US" altLang="en-US" sz="2400" dirty="0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    </a:t>
            </a:r>
          </a:p>
          <a:p>
            <a:pPr marL="0" indent="0" defTabSz="909846" eaLnBrk="1" fontAlgn="auto" hangingPunct="1">
              <a:lnSpc>
                <a:spcPct val="85000"/>
              </a:lnSpc>
              <a:spcBef>
                <a:spcPct val="5000"/>
              </a:spcBef>
              <a:spcAft>
                <a:spcPts val="0"/>
              </a:spcAft>
              <a:buNone/>
              <a:defRPr/>
            </a:pPr>
            <a:r>
              <a:rPr lang="en-US" altLang="en-US" sz="2400" dirty="0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    return</a:t>
            </a:r>
            <a:r>
              <a:rPr lang="en-US" altLang="en-US" sz="24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sum</a:t>
            </a:r>
          </a:p>
          <a:p>
            <a:pPr marL="0" indent="0" defTabSz="909846" eaLnBrk="1" fontAlgn="auto" hangingPunct="1">
              <a:lnSpc>
                <a:spcPct val="85000"/>
              </a:lnSpc>
              <a:spcBef>
                <a:spcPct val="5000"/>
              </a:spcBef>
              <a:spcAft>
                <a:spcPts val="0"/>
              </a:spcAft>
              <a:buNone/>
              <a:defRPr/>
            </a:pPr>
            <a:endParaRPr lang="en-US" altLang="en-US" sz="2400" dirty="0">
              <a:solidFill>
                <a:prstClr val="black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 defTabSz="909846">
              <a:lnSpc>
                <a:spcPct val="85000"/>
              </a:lnSpc>
              <a:spcBef>
                <a:spcPct val="5000"/>
              </a:spcBef>
              <a:buNone/>
              <a:defRPr/>
            </a:pPr>
            <a:r>
              <a:rPr lang="en-US" altLang="en-US" sz="2400" dirty="0">
                <a:solidFill>
                  <a:schemeClr val="accent6">
                    <a:lumMod val="75000"/>
                  </a:schemeClr>
                </a:solidFill>
                <a:latin typeface="Consolas" charset="0"/>
                <a:ea typeface="Consolas" charset="0"/>
                <a:cs typeface="Consolas" charset="0"/>
              </a:rPr>
              <a:t># to execute a method, we must call it and</a:t>
            </a:r>
          </a:p>
          <a:p>
            <a:pPr marL="0" indent="0" defTabSz="909846">
              <a:lnSpc>
                <a:spcPct val="85000"/>
              </a:lnSpc>
              <a:spcBef>
                <a:spcPct val="5000"/>
              </a:spcBef>
              <a:buNone/>
              <a:defRPr/>
            </a:pPr>
            <a:r>
              <a:rPr lang="en-US" altLang="en-US" sz="2400" dirty="0">
                <a:solidFill>
                  <a:schemeClr val="accent6">
                    <a:lumMod val="75000"/>
                  </a:schemeClr>
                </a:solidFill>
                <a:latin typeface="Consolas" charset="0"/>
                <a:ea typeface="Consolas" charset="0"/>
                <a:cs typeface="Consolas" charset="0"/>
              </a:rPr>
              <a:t># pass any parameters (inputs) that it needs</a:t>
            </a:r>
          </a:p>
          <a:p>
            <a:pPr marL="0" indent="0" defTabSz="909846">
              <a:lnSpc>
                <a:spcPct val="85000"/>
              </a:lnSpc>
              <a:spcBef>
                <a:spcPct val="5000"/>
              </a:spcBef>
              <a:buNone/>
              <a:defRPr/>
            </a:pPr>
            <a:r>
              <a:rPr lang="en-US" altLang="en-US" sz="2400" dirty="0" err="1">
                <a:latin typeface="Consolas" charset="0"/>
                <a:ea typeface="Consolas" charset="0"/>
                <a:cs typeface="Consolas" charset="0"/>
              </a:rPr>
              <a:t>sumNumbers</a:t>
            </a:r>
            <a:r>
              <a:rPr lang="en-US" altLang="en-US" sz="2400" dirty="0">
                <a:latin typeface="Consolas" charset="0"/>
                <a:ea typeface="Consolas" charset="0"/>
                <a:cs typeface="Consolas" charset="0"/>
              </a:rPr>
              <a:t>(2, 5)</a:t>
            </a:r>
          </a:p>
          <a:p>
            <a:pPr marL="0" indent="0" defTabSz="909846" eaLnBrk="1" fontAlgn="auto" hangingPunct="1">
              <a:lnSpc>
                <a:spcPct val="85000"/>
              </a:lnSpc>
              <a:spcBef>
                <a:spcPct val="5000"/>
              </a:spcBef>
              <a:spcAft>
                <a:spcPts val="0"/>
              </a:spcAft>
              <a:buNone/>
              <a:defRPr/>
            </a:pPr>
            <a:endParaRPr lang="en-US" altLang="en-US" sz="2400" dirty="0">
              <a:solidFill>
                <a:prstClr val="black"/>
              </a:solidFill>
              <a:latin typeface="Consolas" charset="0"/>
              <a:ea typeface="Consolas" charset="0"/>
              <a:cs typeface="Consola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968488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4EC4C02-625B-3CE8-18E7-28E774AA8DA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>
            <a:extLst>
              <a:ext uri="{FF2B5EF4-FFF2-40B4-BE49-F238E27FC236}">
                <a16:creationId xmlns:a16="http://schemas.microsoft.com/office/drawing/2014/main" id="{2CB472A1-D099-A87A-37BE-F5D4606B98F7}"/>
              </a:ext>
            </a:extLst>
          </p:cNvPr>
          <p:cNvSpPr txBox="1"/>
          <p:nvPr/>
        </p:nvSpPr>
        <p:spPr>
          <a:xfrm>
            <a:off x="6457950" y="5486400"/>
            <a:ext cx="2228850" cy="76200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3C4C205-11E1-6223-CC72-8561161A57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Method Calling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028067-E9A9-83A9-1614-22D5DE50C0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981200"/>
            <a:ext cx="7756525" cy="3962400"/>
          </a:xfrm>
        </p:spPr>
        <p:txBody>
          <a:bodyPr>
            <a:normAutofit/>
          </a:bodyPr>
          <a:lstStyle/>
          <a:p>
            <a:pPr marL="0" indent="0" defTabSz="909846">
              <a:lnSpc>
                <a:spcPct val="85000"/>
              </a:lnSpc>
              <a:spcBef>
                <a:spcPct val="5000"/>
              </a:spcBef>
              <a:buNone/>
              <a:defRPr/>
            </a:pPr>
            <a:r>
              <a:rPr lang="en-US" altLang="en-US" sz="2400" dirty="0">
                <a:latin typeface="Consolas" charset="0"/>
                <a:ea typeface="Consolas" charset="0"/>
                <a:cs typeface="Consolas" charset="0"/>
              </a:rPr>
              <a:t>In the previous slide, executing </a:t>
            </a:r>
            <a:r>
              <a:rPr lang="en-US" altLang="en-US" sz="2400" dirty="0" err="1">
                <a:latin typeface="Consolas" charset="0"/>
                <a:ea typeface="Consolas" charset="0"/>
                <a:cs typeface="Consolas" charset="0"/>
              </a:rPr>
              <a:t>sumNumbers</a:t>
            </a:r>
            <a:r>
              <a:rPr lang="en-US" altLang="en-US" sz="2400" dirty="0">
                <a:latin typeface="Consolas" charset="0"/>
                <a:ea typeface="Consolas" charset="0"/>
                <a:cs typeface="Consolas" charset="0"/>
              </a:rPr>
              <a:t>(2, 5) will not produce any visible output.</a:t>
            </a:r>
          </a:p>
          <a:p>
            <a:pPr marL="0" indent="0" defTabSz="909846" eaLnBrk="1" fontAlgn="auto" hangingPunct="1">
              <a:lnSpc>
                <a:spcPct val="85000"/>
              </a:lnSpc>
              <a:spcBef>
                <a:spcPct val="5000"/>
              </a:spcBef>
              <a:spcAft>
                <a:spcPts val="0"/>
              </a:spcAft>
              <a:buNone/>
              <a:defRPr/>
            </a:pPr>
            <a:endParaRPr lang="en-US" altLang="en-US" sz="2400" dirty="0">
              <a:latin typeface="Consolas" charset="0"/>
              <a:ea typeface="Consolas" charset="0"/>
              <a:cs typeface="Consolas" charset="0"/>
            </a:endParaRPr>
          </a:p>
          <a:p>
            <a:pPr marL="0" indent="0" defTabSz="909846" eaLnBrk="1" fontAlgn="auto" hangingPunct="1">
              <a:lnSpc>
                <a:spcPct val="85000"/>
              </a:lnSpc>
              <a:spcBef>
                <a:spcPct val="5000"/>
              </a:spcBef>
              <a:spcAft>
                <a:spcPts val="0"/>
              </a:spcAft>
              <a:buNone/>
              <a:defRPr/>
            </a:pPr>
            <a:r>
              <a:rPr lang="en-US" altLang="en-US" sz="2400" dirty="0">
                <a:latin typeface="Consolas" charset="0"/>
                <a:ea typeface="Consolas" charset="0"/>
                <a:cs typeface="Consolas" charset="0"/>
              </a:rPr>
              <a:t>That is because we are receiving an output from the method, but we aren’t doing anything with it. It’s basically being ignored.</a:t>
            </a:r>
          </a:p>
          <a:p>
            <a:pPr marL="0" indent="0" defTabSz="909846" eaLnBrk="1" fontAlgn="auto" hangingPunct="1">
              <a:lnSpc>
                <a:spcPct val="85000"/>
              </a:lnSpc>
              <a:spcBef>
                <a:spcPct val="5000"/>
              </a:spcBef>
              <a:spcAft>
                <a:spcPts val="0"/>
              </a:spcAft>
              <a:buNone/>
              <a:defRPr/>
            </a:pPr>
            <a:endParaRPr lang="en-US" altLang="en-US" sz="2400" dirty="0">
              <a:latin typeface="Consolas" charset="0"/>
              <a:ea typeface="Consolas" charset="0"/>
              <a:cs typeface="Consolas" charset="0"/>
            </a:endParaRPr>
          </a:p>
          <a:p>
            <a:pPr marL="0" indent="0" defTabSz="909846" eaLnBrk="1" fontAlgn="auto" hangingPunct="1">
              <a:lnSpc>
                <a:spcPct val="85000"/>
              </a:lnSpc>
              <a:spcBef>
                <a:spcPct val="5000"/>
              </a:spcBef>
              <a:spcAft>
                <a:spcPts val="0"/>
              </a:spcAft>
              <a:buNone/>
              <a:defRPr/>
            </a:pPr>
            <a:r>
              <a:rPr lang="en-US" altLang="en-US" sz="2400" dirty="0">
                <a:latin typeface="Consolas" charset="0"/>
                <a:ea typeface="Consolas" charset="0"/>
                <a:cs typeface="Consolas" charset="0"/>
              </a:rPr>
              <a:t>Instead, if we want to show the result of a method’s computations, we need to pass it to the print() method</a:t>
            </a:r>
          </a:p>
        </p:txBody>
      </p:sp>
    </p:spTree>
    <p:extLst>
      <p:ext uri="{BB962C8B-B14F-4D97-AF65-F5344CB8AC3E}">
        <p14:creationId xmlns:p14="http://schemas.microsoft.com/office/powerpoint/2010/main" val="238041961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D2D3F9A-2FE4-CDDF-189C-FB6719EBBAC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>
            <a:extLst>
              <a:ext uri="{FF2B5EF4-FFF2-40B4-BE49-F238E27FC236}">
                <a16:creationId xmlns:a16="http://schemas.microsoft.com/office/drawing/2014/main" id="{1B342372-9891-0D16-D185-EB96EFC29186}"/>
              </a:ext>
            </a:extLst>
          </p:cNvPr>
          <p:cNvSpPr txBox="1"/>
          <p:nvPr/>
        </p:nvSpPr>
        <p:spPr>
          <a:xfrm>
            <a:off x="6457950" y="5486400"/>
            <a:ext cx="2228850" cy="76200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0B61EA6-E22B-4B4D-4E99-048F3DED8A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Method Calling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397740-0099-E5D9-14C0-73EB576940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00200"/>
            <a:ext cx="7756525" cy="4648200"/>
          </a:xfrm>
        </p:spPr>
        <p:txBody>
          <a:bodyPr>
            <a:normAutofit/>
          </a:bodyPr>
          <a:lstStyle/>
          <a:p>
            <a:pPr marL="0" indent="0" defTabSz="909846" eaLnBrk="1" fontAlgn="auto" hangingPunct="1">
              <a:lnSpc>
                <a:spcPct val="85000"/>
              </a:lnSpc>
              <a:spcBef>
                <a:spcPct val="5000"/>
              </a:spcBef>
              <a:spcAft>
                <a:spcPts val="0"/>
              </a:spcAft>
              <a:buNone/>
              <a:defRPr/>
            </a:pPr>
            <a:r>
              <a:rPr lang="en-US" altLang="en-US" sz="2400" dirty="0">
                <a:solidFill>
                  <a:schemeClr val="accent6">
                    <a:lumMod val="75000"/>
                  </a:schemeClr>
                </a:solidFill>
                <a:latin typeface="Consolas" charset="0"/>
                <a:ea typeface="Consolas" charset="0"/>
                <a:cs typeface="Consolas" charset="0"/>
              </a:rPr>
              <a:t># we could store the result in a variable and then print the variable</a:t>
            </a:r>
          </a:p>
          <a:p>
            <a:pPr marL="0" indent="0" defTabSz="909846" eaLnBrk="1" fontAlgn="auto" hangingPunct="1">
              <a:lnSpc>
                <a:spcPct val="85000"/>
              </a:lnSpc>
              <a:spcBef>
                <a:spcPct val="5000"/>
              </a:spcBef>
              <a:spcAft>
                <a:spcPts val="0"/>
              </a:spcAft>
              <a:buNone/>
              <a:defRPr/>
            </a:pPr>
            <a:r>
              <a:rPr lang="en-US" altLang="en-US" sz="2400" dirty="0">
                <a:latin typeface="Consolas" charset="0"/>
                <a:ea typeface="Consolas" charset="0"/>
                <a:cs typeface="Consolas" charset="0"/>
              </a:rPr>
              <a:t>result = </a:t>
            </a:r>
            <a:r>
              <a:rPr lang="en-US" altLang="en-US" sz="2400" dirty="0" err="1">
                <a:latin typeface="Consolas" charset="0"/>
                <a:ea typeface="Consolas" charset="0"/>
                <a:cs typeface="Consolas" charset="0"/>
              </a:rPr>
              <a:t>sumNumbers</a:t>
            </a:r>
            <a:r>
              <a:rPr lang="en-US" altLang="en-US" sz="2400" dirty="0">
                <a:latin typeface="Consolas" charset="0"/>
                <a:ea typeface="Consolas" charset="0"/>
                <a:cs typeface="Consolas" charset="0"/>
              </a:rPr>
              <a:t>(2, 5) </a:t>
            </a:r>
            <a:r>
              <a:rPr lang="en-US" altLang="en-US" sz="2400" dirty="0">
                <a:solidFill>
                  <a:schemeClr val="accent6">
                    <a:lumMod val="75000"/>
                  </a:schemeClr>
                </a:solidFill>
                <a:latin typeface="Consolas" charset="0"/>
                <a:ea typeface="Consolas" charset="0"/>
                <a:cs typeface="Consolas" charset="0"/>
              </a:rPr>
              <a:t># stores result</a:t>
            </a:r>
          </a:p>
          <a:p>
            <a:pPr marL="0" indent="0" defTabSz="909846" eaLnBrk="1" fontAlgn="auto" hangingPunct="1">
              <a:lnSpc>
                <a:spcPct val="85000"/>
              </a:lnSpc>
              <a:spcBef>
                <a:spcPct val="5000"/>
              </a:spcBef>
              <a:spcAft>
                <a:spcPts val="0"/>
              </a:spcAft>
              <a:buNone/>
              <a:defRPr/>
            </a:pPr>
            <a:r>
              <a:rPr lang="en-US" altLang="en-US" sz="2400" dirty="0">
                <a:latin typeface="Consolas" charset="0"/>
                <a:ea typeface="Consolas" charset="0"/>
                <a:cs typeface="Consolas" charset="0"/>
              </a:rPr>
              <a:t>print(result) </a:t>
            </a:r>
            <a:r>
              <a:rPr lang="en-US" altLang="en-US" sz="2400" dirty="0">
                <a:solidFill>
                  <a:schemeClr val="accent6">
                    <a:lumMod val="75000"/>
                  </a:schemeClr>
                </a:solidFill>
                <a:latin typeface="Consolas" charset="0"/>
                <a:ea typeface="Consolas" charset="0"/>
                <a:cs typeface="Consolas" charset="0"/>
              </a:rPr>
              <a:t># prints result</a:t>
            </a:r>
          </a:p>
          <a:p>
            <a:pPr marL="0" indent="0" defTabSz="909846" eaLnBrk="1" fontAlgn="auto" hangingPunct="1">
              <a:lnSpc>
                <a:spcPct val="85000"/>
              </a:lnSpc>
              <a:spcBef>
                <a:spcPct val="5000"/>
              </a:spcBef>
              <a:spcAft>
                <a:spcPts val="0"/>
              </a:spcAft>
              <a:buNone/>
              <a:defRPr/>
            </a:pPr>
            <a:endParaRPr lang="en-US" altLang="en-US" sz="2400" dirty="0">
              <a:latin typeface="Consolas" charset="0"/>
              <a:ea typeface="Consolas" charset="0"/>
              <a:cs typeface="Consolas" charset="0"/>
            </a:endParaRPr>
          </a:p>
          <a:p>
            <a:pPr marL="0" indent="0" defTabSz="909846" eaLnBrk="1" fontAlgn="auto" hangingPunct="1">
              <a:lnSpc>
                <a:spcPct val="85000"/>
              </a:lnSpc>
              <a:spcBef>
                <a:spcPct val="5000"/>
              </a:spcBef>
              <a:spcAft>
                <a:spcPts val="0"/>
              </a:spcAft>
              <a:buNone/>
              <a:defRPr/>
            </a:pPr>
            <a:r>
              <a:rPr lang="en-US" altLang="en-US" sz="2400" dirty="0">
                <a:solidFill>
                  <a:schemeClr val="accent6">
                    <a:lumMod val="75000"/>
                  </a:schemeClr>
                </a:solidFill>
                <a:latin typeface="Consolas" charset="0"/>
                <a:ea typeface="Consolas" charset="0"/>
                <a:cs typeface="Consolas" charset="0"/>
              </a:rPr>
              <a:t># we could pass the result straight to</a:t>
            </a:r>
          </a:p>
          <a:p>
            <a:pPr marL="0" indent="0" defTabSz="909846" eaLnBrk="1" fontAlgn="auto" hangingPunct="1">
              <a:lnSpc>
                <a:spcPct val="85000"/>
              </a:lnSpc>
              <a:spcBef>
                <a:spcPct val="5000"/>
              </a:spcBef>
              <a:spcAft>
                <a:spcPts val="0"/>
              </a:spcAft>
              <a:buNone/>
              <a:defRPr/>
            </a:pPr>
            <a:r>
              <a:rPr lang="en-US" altLang="en-US" sz="2400" dirty="0">
                <a:solidFill>
                  <a:schemeClr val="accent6">
                    <a:lumMod val="75000"/>
                  </a:schemeClr>
                </a:solidFill>
                <a:latin typeface="Consolas" charset="0"/>
                <a:ea typeface="Consolas" charset="0"/>
                <a:cs typeface="Consolas" charset="0"/>
              </a:rPr>
              <a:t># print()</a:t>
            </a:r>
          </a:p>
          <a:p>
            <a:pPr marL="0" indent="0" defTabSz="909846" eaLnBrk="1" fontAlgn="auto" hangingPunct="1">
              <a:lnSpc>
                <a:spcPct val="85000"/>
              </a:lnSpc>
              <a:spcBef>
                <a:spcPct val="5000"/>
              </a:spcBef>
              <a:spcAft>
                <a:spcPts val="0"/>
              </a:spcAft>
              <a:buNone/>
              <a:defRPr/>
            </a:pPr>
            <a:r>
              <a:rPr lang="en-US" altLang="en-US" sz="2400" dirty="0">
                <a:latin typeface="Consolas" charset="0"/>
                <a:ea typeface="Consolas" charset="0"/>
                <a:cs typeface="Consolas" charset="0"/>
              </a:rPr>
              <a:t>print(</a:t>
            </a:r>
            <a:r>
              <a:rPr lang="en-US" altLang="en-US" sz="2400" dirty="0" err="1">
                <a:latin typeface="Consolas" charset="0"/>
                <a:ea typeface="Consolas" charset="0"/>
                <a:cs typeface="Consolas" charset="0"/>
              </a:rPr>
              <a:t>sumNumbers</a:t>
            </a:r>
            <a:r>
              <a:rPr lang="en-US" altLang="en-US" sz="2400" dirty="0">
                <a:latin typeface="Consolas" charset="0"/>
                <a:ea typeface="Consolas" charset="0"/>
                <a:cs typeface="Consolas" charset="0"/>
              </a:rPr>
              <a:t>(2,5))</a:t>
            </a:r>
            <a:r>
              <a:rPr lang="en-US" altLang="en-US" sz="2400" dirty="0">
                <a:solidFill>
                  <a:schemeClr val="accent6">
                    <a:lumMod val="75000"/>
                  </a:schemeClr>
                </a:solidFill>
                <a:latin typeface="Consolas" charset="0"/>
                <a:ea typeface="Consolas" charset="0"/>
                <a:cs typeface="Consolas" charset="0"/>
              </a:rPr>
              <a:t># prints returned value</a:t>
            </a:r>
          </a:p>
          <a:p>
            <a:pPr marL="0" indent="0" defTabSz="909846" eaLnBrk="1" fontAlgn="auto" hangingPunct="1">
              <a:lnSpc>
                <a:spcPct val="85000"/>
              </a:lnSpc>
              <a:spcBef>
                <a:spcPct val="5000"/>
              </a:spcBef>
              <a:spcAft>
                <a:spcPts val="0"/>
              </a:spcAft>
              <a:buNone/>
              <a:defRPr/>
            </a:pPr>
            <a:endParaRPr lang="en-US" altLang="en-US" sz="2400" dirty="0">
              <a:latin typeface="Consolas" charset="0"/>
              <a:ea typeface="Consolas" charset="0"/>
              <a:cs typeface="Consolas" charset="0"/>
            </a:endParaRPr>
          </a:p>
          <a:p>
            <a:pPr marL="0" indent="0" defTabSz="909846" eaLnBrk="1" fontAlgn="auto" hangingPunct="1">
              <a:lnSpc>
                <a:spcPct val="85000"/>
              </a:lnSpc>
              <a:spcBef>
                <a:spcPct val="5000"/>
              </a:spcBef>
              <a:spcAft>
                <a:spcPts val="0"/>
              </a:spcAft>
              <a:buNone/>
              <a:defRPr/>
            </a:pPr>
            <a:r>
              <a:rPr lang="en-US" altLang="en-US" sz="2400" dirty="0">
                <a:solidFill>
                  <a:schemeClr val="accent6">
                    <a:lumMod val="75000"/>
                  </a:schemeClr>
                </a:solidFill>
                <a:latin typeface="Consolas" charset="0"/>
                <a:ea typeface="Consolas" charset="0"/>
                <a:cs typeface="Consolas" charset="0"/>
              </a:rPr>
              <a:t># we could use the result as part of another</a:t>
            </a:r>
          </a:p>
          <a:p>
            <a:pPr marL="0" indent="0" defTabSz="909846" eaLnBrk="1" fontAlgn="auto" hangingPunct="1">
              <a:lnSpc>
                <a:spcPct val="85000"/>
              </a:lnSpc>
              <a:spcBef>
                <a:spcPct val="5000"/>
              </a:spcBef>
              <a:spcAft>
                <a:spcPts val="0"/>
              </a:spcAft>
              <a:buNone/>
              <a:defRPr/>
            </a:pPr>
            <a:r>
              <a:rPr lang="en-US" altLang="en-US" sz="2400" dirty="0">
                <a:solidFill>
                  <a:schemeClr val="accent6">
                    <a:lumMod val="75000"/>
                  </a:schemeClr>
                </a:solidFill>
                <a:latin typeface="Consolas" charset="0"/>
                <a:ea typeface="Consolas" charset="0"/>
                <a:cs typeface="Consolas" charset="0"/>
              </a:rPr>
              <a:t># expression</a:t>
            </a:r>
          </a:p>
          <a:p>
            <a:pPr marL="0" indent="0" defTabSz="909846" eaLnBrk="1" fontAlgn="auto" hangingPunct="1">
              <a:lnSpc>
                <a:spcPct val="85000"/>
              </a:lnSpc>
              <a:spcBef>
                <a:spcPct val="5000"/>
              </a:spcBef>
              <a:spcAft>
                <a:spcPts val="0"/>
              </a:spcAft>
              <a:buNone/>
              <a:defRPr/>
            </a:pPr>
            <a:r>
              <a:rPr lang="en-US" altLang="en-US" sz="2400" dirty="0" err="1">
                <a:latin typeface="Consolas" charset="0"/>
                <a:ea typeface="Consolas" charset="0"/>
                <a:cs typeface="Consolas" charset="0"/>
              </a:rPr>
              <a:t>twice_the_result</a:t>
            </a:r>
            <a:r>
              <a:rPr lang="en-US" altLang="en-US" sz="2400" dirty="0">
                <a:latin typeface="Consolas" charset="0"/>
                <a:ea typeface="Consolas" charset="0"/>
                <a:cs typeface="Consolas" charset="0"/>
              </a:rPr>
              <a:t> = 2 * </a:t>
            </a:r>
            <a:r>
              <a:rPr lang="en-US" altLang="en-US" sz="2400" dirty="0" err="1">
                <a:latin typeface="Consolas" charset="0"/>
                <a:ea typeface="Consolas" charset="0"/>
                <a:cs typeface="Consolas" charset="0"/>
              </a:rPr>
              <a:t>sumNumbers</a:t>
            </a:r>
            <a:r>
              <a:rPr lang="en-US" altLang="en-US" sz="2400" dirty="0">
                <a:latin typeface="Consolas" charset="0"/>
                <a:ea typeface="Consolas" charset="0"/>
                <a:cs typeface="Consolas" charset="0"/>
              </a:rPr>
              <a:t>(2, 5)</a:t>
            </a:r>
          </a:p>
          <a:p>
            <a:pPr marL="0" indent="0" defTabSz="909846" eaLnBrk="1" fontAlgn="auto" hangingPunct="1">
              <a:lnSpc>
                <a:spcPct val="85000"/>
              </a:lnSpc>
              <a:spcBef>
                <a:spcPct val="5000"/>
              </a:spcBef>
              <a:spcAft>
                <a:spcPts val="0"/>
              </a:spcAft>
              <a:buNone/>
              <a:defRPr/>
            </a:pPr>
            <a:r>
              <a:rPr lang="en-US" altLang="en-US" sz="2400" dirty="0">
                <a:latin typeface="Consolas" charset="0"/>
                <a:ea typeface="Consolas" charset="0"/>
                <a:cs typeface="Consolas" charset="0"/>
              </a:rPr>
              <a:t>print(</a:t>
            </a:r>
            <a:r>
              <a:rPr lang="en-US" altLang="en-US" sz="2400" dirty="0" err="1">
                <a:latin typeface="Consolas" charset="0"/>
                <a:ea typeface="Consolas" charset="0"/>
                <a:cs typeface="Consolas" charset="0"/>
              </a:rPr>
              <a:t>twice_the_result</a:t>
            </a:r>
            <a:r>
              <a:rPr lang="en-US" altLang="en-US" sz="2400" dirty="0">
                <a:latin typeface="Consolas" charset="0"/>
                <a:ea typeface="Consolas" charset="0"/>
                <a:cs typeface="Consolas" charset="0"/>
              </a:rPr>
              <a:t>) </a:t>
            </a:r>
          </a:p>
        </p:txBody>
      </p:sp>
    </p:spTree>
    <p:extLst>
      <p:ext uri="{BB962C8B-B14F-4D97-AF65-F5344CB8AC3E}">
        <p14:creationId xmlns:p14="http://schemas.microsoft.com/office/powerpoint/2010/main" val="97978767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328663C-BBD6-8E88-FCAD-A14FCE94BC8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>
            <a:extLst>
              <a:ext uri="{FF2B5EF4-FFF2-40B4-BE49-F238E27FC236}">
                <a16:creationId xmlns:a16="http://schemas.microsoft.com/office/drawing/2014/main" id="{BCFF0014-3F5F-F314-B33B-CD00A0F4BADE}"/>
              </a:ext>
            </a:extLst>
          </p:cNvPr>
          <p:cNvSpPr txBox="1"/>
          <p:nvPr/>
        </p:nvSpPr>
        <p:spPr>
          <a:xfrm>
            <a:off x="6457950" y="5486400"/>
            <a:ext cx="2228850" cy="76200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DDF43BA-7DE3-4579-65F1-5F01E0C8E6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Method Calling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837A56-6687-372E-C93B-7F95B3412A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00199"/>
            <a:ext cx="7756525" cy="4892675"/>
          </a:xfrm>
        </p:spPr>
        <p:txBody>
          <a:bodyPr>
            <a:normAutofit lnSpcReduction="10000"/>
          </a:bodyPr>
          <a:lstStyle/>
          <a:p>
            <a:pPr marL="0" indent="0" defTabSz="909846" eaLnBrk="1" fontAlgn="auto" hangingPunct="1">
              <a:lnSpc>
                <a:spcPct val="85000"/>
              </a:lnSpc>
              <a:spcBef>
                <a:spcPct val="5000"/>
              </a:spcBef>
              <a:spcAft>
                <a:spcPts val="0"/>
              </a:spcAft>
              <a:buNone/>
              <a:defRPr/>
            </a:pPr>
            <a:r>
              <a:rPr lang="en-US" altLang="en-US" sz="2400" dirty="0">
                <a:solidFill>
                  <a:srgbClr val="FF0000"/>
                </a:solidFill>
                <a:latin typeface="Consolas" charset="0"/>
                <a:ea typeface="Consolas" charset="0"/>
                <a:cs typeface="Consolas" charset="0"/>
              </a:rPr>
              <a:t>Note that a method’s output and the actions it takes are two different concepts!</a:t>
            </a:r>
          </a:p>
          <a:p>
            <a:pPr marL="0" indent="0" defTabSz="909846" eaLnBrk="1" fontAlgn="auto" hangingPunct="1">
              <a:lnSpc>
                <a:spcPct val="85000"/>
              </a:lnSpc>
              <a:spcBef>
                <a:spcPct val="5000"/>
              </a:spcBef>
              <a:spcAft>
                <a:spcPts val="0"/>
              </a:spcAft>
              <a:buNone/>
              <a:defRPr/>
            </a:pPr>
            <a:endParaRPr lang="en-US" altLang="en-US" sz="2400" dirty="0">
              <a:latin typeface="Consolas" charset="0"/>
              <a:ea typeface="Consolas" charset="0"/>
              <a:cs typeface="Consolas" charset="0"/>
            </a:endParaRPr>
          </a:p>
          <a:p>
            <a:pPr marL="0" indent="0" defTabSz="909846" eaLnBrk="1" fontAlgn="auto" hangingPunct="1">
              <a:lnSpc>
                <a:spcPct val="85000"/>
              </a:lnSpc>
              <a:spcBef>
                <a:spcPct val="5000"/>
              </a:spcBef>
              <a:spcAft>
                <a:spcPts val="0"/>
              </a:spcAft>
              <a:buNone/>
              <a:defRPr/>
            </a:pPr>
            <a:endParaRPr lang="en-US" altLang="en-US" sz="2400" dirty="0">
              <a:latin typeface="Consolas" charset="0"/>
              <a:ea typeface="Consolas" charset="0"/>
              <a:cs typeface="Consolas" charset="0"/>
            </a:endParaRPr>
          </a:p>
          <a:p>
            <a:pPr marL="0" indent="0" defTabSz="909846" eaLnBrk="1" fontAlgn="auto" hangingPunct="1">
              <a:lnSpc>
                <a:spcPct val="85000"/>
              </a:lnSpc>
              <a:spcBef>
                <a:spcPct val="5000"/>
              </a:spcBef>
              <a:spcAft>
                <a:spcPts val="0"/>
              </a:spcAft>
              <a:buNone/>
              <a:defRPr/>
            </a:pPr>
            <a:r>
              <a:rPr lang="en-US" altLang="en-US" sz="2400" dirty="0">
                <a:latin typeface="Consolas" charset="0"/>
                <a:ea typeface="Consolas" charset="0"/>
                <a:cs typeface="Consolas" charset="0"/>
              </a:rPr>
              <a:t>The method below does some calculation and then </a:t>
            </a:r>
            <a:r>
              <a:rPr lang="en-US" altLang="en-US" sz="2400" u="sng" dirty="0">
                <a:latin typeface="Consolas" charset="0"/>
                <a:ea typeface="Consolas" charset="0"/>
                <a:cs typeface="Consolas" charset="0"/>
              </a:rPr>
              <a:t>returns</a:t>
            </a:r>
            <a:r>
              <a:rPr lang="en-US" altLang="en-US" sz="2400" dirty="0">
                <a:latin typeface="Consolas" charset="0"/>
                <a:ea typeface="Consolas" charset="0"/>
                <a:cs typeface="Consolas" charset="0"/>
              </a:rPr>
              <a:t> the result of that calculation.</a:t>
            </a:r>
          </a:p>
          <a:p>
            <a:pPr marL="0" indent="0" defTabSz="909846" eaLnBrk="1" fontAlgn="auto" hangingPunct="1">
              <a:lnSpc>
                <a:spcPct val="85000"/>
              </a:lnSpc>
              <a:spcBef>
                <a:spcPct val="5000"/>
              </a:spcBef>
              <a:spcAft>
                <a:spcPts val="0"/>
              </a:spcAft>
              <a:buNone/>
              <a:defRPr/>
            </a:pPr>
            <a:endParaRPr lang="en-US" altLang="en-US" sz="2400" dirty="0">
              <a:latin typeface="Consolas" charset="0"/>
              <a:ea typeface="Consolas" charset="0"/>
              <a:cs typeface="Consolas" charset="0"/>
            </a:endParaRPr>
          </a:p>
          <a:p>
            <a:pPr marL="0" indent="0" defTabSz="909846" eaLnBrk="1" fontAlgn="auto" hangingPunct="1">
              <a:lnSpc>
                <a:spcPct val="85000"/>
              </a:lnSpc>
              <a:spcBef>
                <a:spcPct val="5000"/>
              </a:spcBef>
              <a:spcAft>
                <a:spcPts val="0"/>
              </a:spcAft>
              <a:buNone/>
              <a:defRPr/>
            </a:pPr>
            <a:r>
              <a:rPr lang="en-US" altLang="en-US" sz="2400" dirty="0">
                <a:latin typeface="Consolas" charset="0"/>
                <a:ea typeface="Consolas" charset="0"/>
                <a:cs typeface="Consolas" charset="0"/>
              </a:rPr>
              <a:t>Said result can be stored or used elsewhere in the program</a:t>
            </a:r>
          </a:p>
          <a:p>
            <a:pPr marL="0" indent="0" defTabSz="909846" eaLnBrk="1" fontAlgn="auto" hangingPunct="1">
              <a:lnSpc>
                <a:spcPct val="85000"/>
              </a:lnSpc>
              <a:spcBef>
                <a:spcPct val="5000"/>
              </a:spcBef>
              <a:spcAft>
                <a:spcPts val="0"/>
              </a:spcAft>
              <a:buNone/>
              <a:defRPr/>
            </a:pPr>
            <a:endParaRPr lang="en-US" altLang="en-US" sz="2400" dirty="0">
              <a:solidFill>
                <a:srgbClr val="0432FF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 defTabSz="909846" eaLnBrk="1" fontAlgn="auto" hangingPunct="1">
              <a:lnSpc>
                <a:spcPct val="85000"/>
              </a:lnSpc>
              <a:spcBef>
                <a:spcPct val="5000"/>
              </a:spcBef>
              <a:spcAft>
                <a:spcPts val="0"/>
              </a:spcAft>
              <a:buNone/>
              <a:defRPr/>
            </a:pPr>
            <a:endParaRPr lang="en-US" altLang="en-US" sz="2400" dirty="0">
              <a:solidFill>
                <a:srgbClr val="0432FF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 defTabSz="909846" eaLnBrk="1" fontAlgn="auto" hangingPunct="1">
              <a:lnSpc>
                <a:spcPct val="85000"/>
              </a:lnSpc>
              <a:spcBef>
                <a:spcPct val="5000"/>
              </a:spcBef>
              <a:spcAft>
                <a:spcPts val="0"/>
              </a:spcAft>
              <a:buNone/>
              <a:defRPr/>
            </a:pPr>
            <a:r>
              <a:rPr lang="en-US" altLang="en-US" sz="2400" dirty="0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def</a:t>
            </a:r>
            <a:r>
              <a:rPr lang="en-US" altLang="en-US" sz="24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altLang="en-US" sz="2400" dirty="0" err="1">
                <a:latin typeface="Consolas" charset="0"/>
                <a:ea typeface="Consolas" charset="0"/>
                <a:cs typeface="Consolas" charset="0"/>
              </a:rPr>
              <a:t>sumNumbers</a:t>
            </a:r>
            <a:r>
              <a:rPr lang="en-US" altLang="en-US" sz="2400" dirty="0">
                <a:latin typeface="Consolas" charset="0"/>
                <a:ea typeface="Consolas" charset="0"/>
                <a:cs typeface="Consolas" charset="0"/>
              </a:rPr>
              <a:t>(num1, num2):</a:t>
            </a:r>
          </a:p>
          <a:p>
            <a:pPr marL="0" indent="0" defTabSz="909846" eaLnBrk="1" fontAlgn="auto" hangingPunct="1">
              <a:lnSpc>
                <a:spcPct val="85000"/>
              </a:lnSpc>
              <a:spcBef>
                <a:spcPct val="5000"/>
              </a:spcBef>
              <a:spcAft>
                <a:spcPts val="0"/>
              </a:spcAft>
              <a:buNone/>
              <a:defRPr/>
            </a:pPr>
            <a:r>
              <a:rPr lang="en-US" altLang="en-US" sz="2400" dirty="0">
                <a:latin typeface="Consolas" charset="0"/>
                <a:ea typeface="Consolas" charset="0"/>
                <a:cs typeface="Consolas" charset="0"/>
              </a:rPr>
              <a:t>    sum = 0</a:t>
            </a:r>
          </a:p>
          <a:p>
            <a:pPr marL="0" indent="0" defTabSz="909846" eaLnBrk="1" fontAlgn="auto" hangingPunct="1">
              <a:lnSpc>
                <a:spcPct val="85000"/>
              </a:lnSpc>
              <a:spcBef>
                <a:spcPct val="5000"/>
              </a:spcBef>
              <a:spcAft>
                <a:spcPts val="0"/>
              </a:spcAft>
              <a:buNone/>
              <a:defRPr/>
            </a:pPr>
            <a:r>
              <a:rPr lang="en-US" altLang="en-US" sz="2400" dirty="0">
                <a:latin typeface="Consolas" charset="0"/>
                <a:ea typeface="Consolas" charset="0"/>
                <a:cs typeface="Consolas" charset="0"/>
              </a:rPr>
              <a:t>    </a:t>
            </a:r>
            <a:r>
              <a:rPr lang="en-US" altLang="en-US" sz="2400" dirty="0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for</a:t>
            </a:r>
            <a:r>
              <a:rPr lang="en-US" altLang="en-US" sz="24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altLang="en-US" sz="2400" dirty="0" err="1"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altLang="en-US" sz="2400" dirty="0">
                <a:latin typeface="Consolas" charset="0"/>
                <a:ea typeface="Consolas" charset="0"/>
                <a:cs typeface="Consolas" charset="0"/>
              </a:rPr>
              <a:t> in range(num2):</a:t>
            </a:r>
          </a:p>
          <a:p>
            <a:pPr marL="0" indent="0" defTabSz="909846" eaLnBrk="1" fontAlgn="auto" hangingPunct="1">
              <a:lnSpc>
                <a:spcPct val="85000"/>
              </a:lnSpc>
              <a:spcBef>
                <a:spcPct val="5000"/>
              </a:spcBef>
              <a:spcAft>
                <a:spcPts val="0"/>
              </a:spcAft>
              <a:buNone/>
              <a:defRPr/>
            </a:pPr>
            <a:r>
              <a:rPr lang="en-US" altLang="en-US" sz="2400" dirty="0">
                <a:latin typeface="Consolas" charset="0"/>
                <a:ea typeface="Consolas" charset="0"/>
                <a:cs typeface="Consolas" charset="0"/>
              </a:rPr>
              <a:t>        sum += num1</a:t>
            </a:r>
            <a:br>
              <a:rPr lang="en-US" altLang="en-US" sz="2400" dirty="0">
                <a:latin typeface="Consolas" charset="0"/>
                <a:ea typeface="Consolas" charset="0"/>
                <a:cs typeface="Consolas" charset="0"/>
              </a:rPr>
            </a:br>
            <a:r>
              <a:rPr lang="en-US" altLang="en-US" sz="2400" dirty="0">
                <a:latin typeface="Consolas" charset="0"/>
                <a:ea typeface="Consolas" charset="0"/>
                <a:cs typeface="Consolas" charset="0"/>
              </a:rPr>
              <a:t>    return sum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5A503293-0F6F-36AB-0C5B-D859B55D68CB}"/>
              </a:ext>
            </a:extLst>
          </p:cNvPr>
          <p:cNvCxnSpPr/>
          <p:nvPr/>
        </p:nvCxnSpPr>
        <p:spPr>
          <a:xfrm>
            <a:off x="1295400" y="6248400"/>
            <a:ext cx="1905000" cy="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FCC68AA3-5A67-FD50-F99B-77022A6130C5}"/>
              </a:ext>
            </a:extLst>
          </p:cNvPr>
          <p:cNvCxnSpPr>
            <a:cxnSpLocks/>
          </p:cNvCxnSpPr>
          <p:nvPr/>
        </p:nvCxnSpPr>
        <p:spPr>
          <a:xfrm flipH="1">
            <a:off x="3352800" y="5867400"/>
            <a:ext cx="2819400" cy="22860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259AAADA-C08F-4508-548B-E66980740EC3}"/>
              </a:ext>
            </a:extLst>
          </p:cNvPr>
          <p:cNvSpPr txBox="1"/>
          <p:nvPr/>
        </p:nvSpPr>
        <p:spPr>
          <a:xfrm>
            <a:off x="6252972" y="5387195"/>
            <a:ext cx="2228850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Performs no action but returns an output</a:t>
            </a:r>
          </a:p>
        </p:txBody>
      </p:sp>
    </p:spTree>
    <p:extLst>
      <p:ext uri="{BB962C8B-B14F-4D97-AF65-F5344CB8AC3E}">
        <p14:creationId xmlns:p14="http://schemas.microsoft.com/office/powerpoint/2010/main" val="80869141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348480F-EA42-24B4-54CE-21DD5D06C0E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>
            <a:extLst>
              <a:ext uri="{FF2B5EF4-FFF2-40B4-BE49-F238E27FC236}">
                <a16:creationId xmlns:a16="http://schemas.microsoft.com/office/drawing/2014/main" id="{ECD21525-B27D-B5EE-41DA-9C65FD103555}"/>
              </a:ext>
            </a:extLst>
          </p:cNvPr>
          <p:cNvSpPr txBox="1"/>
          <p:nvPr/>
        </p:nvSpPr>
        <p:spPr>
          <a:xfrm>
            <a:off x="6457950" y="5486400"/>
            <a:ext cx="2228850" cy="76200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75DA5AD-E6E3-E782-960D-8F47B87267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Method Calling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38F35F-D46A-C983-7B55-30CA6A9BF1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00199"/>
            <a:ext cx="7756525" cy="4892675"/>
          </a:xfrm>
        </p:spPr>
        <p:txBody>
          <a:bodyPr>
            <a:normAutofit fontScale="92500" lnSpcReduction="20000"/>
          </a:bodyPr>
          <a:lstStyle/>
          <a:p>
            <a:pPr marL="0" indent="0" defTabSz="909846" eaLnBrk="1" fontAlgn="auto" hangingPunct="1">
              <a:lnSpc>
                <a:spcPct val="85000"/>
              </a:lnSpc>
              <a:spcBef>
                <a:spcPct val="5000"/>
              </a:spcBef>
              <a:spcAft>
                <a:spcPts val="0"/>
              </a:spcAft>
              <a:buNone/>
              <a:defRPr/>
            </a:pPr>
            <a:r>
              <a:rPr lang="en-US" altLang="en-US" sz="2400" dirty="0">
                <a:solidFill>
                  <a:srgbClr val="FF0000"/>
                </a:solidFill>
                <a:latin typeface="Consolas" charset="0"/>
                <a:ea typeface="Consolas" charset="0"/>
                <a:cs typeface="Consolas" charset="0"/>
              </a:rPr>
              <a:t>Note that a method’s output and the actions it takes are two different concepts!</a:t>
            </a:r>
          </a:p>
          <a:p>
            <a:pPr marL="0" indent="0" defTabSz="909846" eaLnBrk="1" fontAlgn="auto" hangingPunct="1">
              <a:lnSpc>
                <a:spcPct val="85000"/>
              </a:lnSpc>
              <a:spcBef>
                <a:spcPct val="5000"/>
              </a:spcBef>
              <a:spcAft>
                <a:spcPts val="0"/>
              </a:spcAft>
              <a:buNone/>
              <a:defRPr/>
            </a:pPr>
            <a:endParaRPr lang="en-US" altLang="en-US" sz="2400" dirty="0">
              <a:latin typeface="Consolas" charset="0"/>
              <a:ea typeface="Consolas" charset="0"/>
              <a:cs typeface="Consolas" charset="0"/>
            </a:endParaRPr>
          </a:p>
          <a:p>
            <a:pPr marL="0" indent="0" defTabSz="909846" eaLnBrk="1" fontAlgn="auto" hangingPunct="1">
              <a:lnSpc>
                <a:spcPct val="85000"/>
              </a:lnSpc>
              <a:spcBef>
                <a:spcPct val="5000"/>
              </a:spcBef>
              <a:spcAft>
                <a:spcPts val="0"/>
              </a:spcAft>
              <a:buNone/>
              <a:defRPr/>
            </a:pPr>
            <a:endParaRPr lang="en-US" altLang="en-US" sz="2400" dirty="0">
              <a:latin typeface="Consolas" charset="0"/>
              <a:ea typeface="Consolas" charset="0"/>
              <a:cs typeface="Consolas" charset="0"/>
            </a:endParaRPr>
          </a:p>
          <a:p>
            <a:pPr marL="0" indent="0" defTabSz="909846" eaLnBrk="1" fontAlgn="auto" hangingPunct="1">
              <a:lnSpc>
                <a:spcPct val="85000"/>
              </a:lnSpc>
              <a:spcBef>
                <a:spcPct val="5000"/>
              </a:spcBef>
              <a:spcAft>
                <a:spcPts val="0"/>
              </a:spcAft>
              <a:buNone/>
              <a:defRPr/>
            </a:pPr>
            <a:r>
              <a:rPr lang="en-US" altLang="en-US" sz="2400" dirty="0">
                <a:latin typeface="Consolas" charset="0"/>
                <a:ea typeface="Consolas" charset="0"/>
                <a:cs typeface="Consolas" charset="0"/>
              </a:rPr>
              <a:t>The method below does some calculation and then </a:t>
            </a:r>
            <a:r>
              <a:rPr lang="en-US" altLang="en-US" sz="2400" u="sng" dirty="0">
                <a:latin typeface="Consolas" charset="0"/>
                <a:ea typeface="Consolas" charset="0"/>
                <a:cs typeface="Consolas" charset="0"/>
              </a:rPr>
              <a:t>prints</a:t>
            </a:r>
            <a:r>
              <a:rPr lang="en-US" altLang="en-US" sz="2400" dirty="0">
                <a:latin typeface="Consolas" charset="0"/>
                <a:ea typeface="Consolas" charset="0"/>
                <a:cs typeface="Consolas" charset="0"/>
              </a:rPr>
              <a:t> the result of that calculation.</a:t>
            </a:r>
          </a:p>
          <a:p>
            <a:pPr marL="0" indent="0" defTabSz="909846" eaLnBrk="1" fontAlgn="auto" hangingPunct="1">
              <a:lnSpc>
                <a:spcPct val="85000"/>
              </a:lnSpc>
              <a:spcBef>
                <a:spcPct val="5000"/>
              </a:spcBef>
              <a:spcAft>
                <a:spcPts val="0"/>
              </a:spcAft>
              <a:buNone/>
              <a:defRPr/>
            </a:pPr>
            <a:endParaRPr lang="en-US" altLang="en-US" sz="2400" dirty="0">
              <a:latin typeface="Consolas" charset="0"/>
              <a:ea typeface="Consolas" charset="0"/>
              <a:cs typeface="Consolas" charset="0"/>
            </a:endParaRPr>
          </a:p>
          <a:p>
            <a:pPr marL="0" indent="0" defTabSz="909846" eaLnBrk="1" fontAlgn="auto" hangingPunct="1">
              <a:lnSpc>
                <a:spcPct val="85000"/>
              </a:lnSpc>
              <a:spcBef>
                <a:spcPct val="5000"/>
              </a:spcBef>
              <a:spcAft>
                <a:spcPts val="0"/>
              </a:spcAft>
              <a:buNone/>
              <a:defRPr/>
            </a:pPr>
            <a:r>
              <a:rPr lang="en-US" altLang="en-US" sz="2400" dirty="0">
                <a:latin typeface="Consolas" charset="0"/>
                <a:ea typeface="Consolas" charset="0"/>
                <a:cs typeface="Consolas" charset="0"/>
              </a:rPr>
              <a:t>Said result will show up on your screen, but cannot be stored or used elsewhere in the program</a:t>
            </a:r>
          </a:p>
          <a:p>
            <a:pPr marL="0" indent="0" defTabSz="909846" eaLnBrk="1" fontAlgn="auto" hangingPunct="1">
              <a:lnSpc>
                <a:spcPct val="85000"/>
              </a:lnSpc>
              <a:spcBef>
                <a:spcPct val="5000"/>
              </a:spcBef>
              <a:spcAft>
                <a:spcPts val="0"/>
              </a:spcAft>
              <a:buNone/>
              <a:defRPr/>
            </a:pPr>
            <a:endParaRPr lang="en-US" altLang="en-US" sz="2400" dirty="0">
              <a:latin typeface="Consolas" charset="0"/>
              <a:ea typeface="Consolas" charset="0"/>
              <a:cs typeface="Consolas" charset="0"/>
            </a:endParaRPr>
          </a:p>
          <a:p>
            <a:pPr marL="0" indent="0" defTabSz="909846" eaLnBrk="1" fontAlgn="auto" hangingPunct="1">
              <a:lnSpc>
                <a:spcPct val="85000"/>
              </a:lnSpc>
              <a:spcBef>
                <a:spcPct val="5000"/>
              </a:spcBef>
              <a:spcAft>
                <a:spcPts val="0"/>
              </a:spcAft>
              <a:buNone/>
              <a:defRPr/>
            </a:pPr>
            <a:r>
              <a:rPr lang="en-US" altLang="en-US" sz="2400" u="sng" dirty="0">
                <a:latin typeface="Consolas" charset="0"/>
                <a:ea typeface="Consolas" charset="0"/>
                <a:cs typeface="Consolas" charset="0"/>
              </a:rPr>
              <a:t>If you try to save the result of the method below, you’ll only get a value of “None”</a:t>
            </a:r>
          </a:p>
          <a:p>
            <a:pPr marL="0" indent="0" defTabSz="909846" eaLnBrk="1" fontAlgn="auto" hangingPunct="1">
              <a:lnSpc>
                <a:spcPct val="85000"/>
              </a:lnSpc>
              <a:spcBef>
                <a:spcPct val="5000"/>
              </a:spcBef>
              <a:spcAft>
                <a:spcPts val="0"/>
              </a:spcAft>
              <a:buNone/>
              <a:defRPr/>
            </a:pPr>
            <a:endParaRPr lang="en-US" altLang="en-US" sz="2400" dirty="0">
              <a:solidFill>
                <a:srgbClr val="0432FF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 defTabSz="909846" eaLnBrk="1" fontAlgn="auto" hangingPunct="1">
              <a:lnSpc>
                <a:spcPct val="85000"/>
              </a:lnSpc>
              <a:spcBef>
                <a:spcPct val="5000"/>
              </a:spcBef>
              <a:spcAft>
                <a:spcPts val="0"/>
              </a:spcAft>
              <a:buNone/>
              <a:defRPr/>
            </a:pPr>
            <a:endParaRPr lang="en-US" altLang="en-US" sz="2400" dirty="0">
              <a:solidFill>
                <a:srgbClr val="0432FF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 defTabSz="909846" eaLnBrk="1" fontAlgn="auto" hangingPunct="1">
              <a:lnSpc>
                <a:spcPct val="85000"/>
              </a:lnSpc>
              <a:spcBef>
                <a:spcPct val="5000"/>
              </a:spcBef>
              <a:spcAft>
                <a:spcPts val="0"/>
              </a:spcAft>
              <a:buNone/>
              <a:defRPr/>
            </a:pPr>
            <a:r>
              <a:rPr lang="en-US" altLang="en-US" sz="2400" dirty="0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def</a:t>
            </a:r>
            <a:r>
              <a:rPr lang="en-US" altLang="en-US" sz="24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altLang="en-US" sz="2400" dirty="0" err="1">
                <a:latin typeface="Consolas" charset="0"/>
                <a:ea typeface="Consolas" charset="0"/>
                <a:cs typeface="Consolas" charset="0"/>
              </a:rPr>
              <a:t>sumNumbers</a:t>
            </a:r>
            <a:r>
              <a:rPr lang="en-US" altLang="en-US" sz="2400" dirty="0">
                <a:latin typeface="Consolas" charset="0"/>
                <a:ea typeface="Consolas" charset="0"/>
                <a:cs typeface="Consolas" charset="0"/>
              </a:rPr>
              <a:t>(num1, num2):</a:t>
            </a:r>
          </a:p>
          <a:p>
            <a:pPr marL="0" indent="0" defTabSz="909846" eaLnBrk="1" fontAlgn="auto" hangingPunct="1">
              <a:lnSpc>
                <a:spcPct val="85000"/>
              </a:lnSpc>
              <a:spcBef>
                <a:spcPct val="5000"/>
              </a:spcBef>
              <a:spcAft>
                <a:spcPts val="0"/>
              </a:spcAft>
              <a:buNone/>
              <a:defRPr/>
            </a:pPr>
            <a:r>
              <a:rPr lang="en-US" altLang="en-US" sz="2400" dirty="0">
                <a:latin typeface="Consolas" charset="0"/>
                <a:ea typeface="Consolas" charset="0"/>
                <a:cs typeface="Consolas" charset="0"/>
              </a:rPr>
              <a:t>    sum = 0</a:t>
            </a:r>
          </a:p>
          <a:p>
            <a:pPr marL="0" indent="0" defTabSz="909846" eaLnBrk="1" fontAlgn="auto" hangingPunct="1">
              <a:lnSpc>
                <a:spcPct val="85000"/>
              </a:lnSpc>
              <a:spcBef>
                <a:spcPct val="5000"/>
              </a:spcBef>
              <a:spcAft>
                <a:spcPts val="0"/>
              </a:spcAft>
              <a:buNone/>
              <a:defRPr/>
            </a:pPr>
            <a:r>
              <a:rPr lang="en-US" altLang="en-US" sz="2400" dirty="0">
                <a:latin typeface="Consolas" charset="0"/>
                <a:ea typeface="Consolas" charset="0"/>
                <a:cs typeface="Consolas" charset="0"/>
              </a:rPr>
              <a:t>    </a:t>
            </a:r>
            <a:r>
              <a:rPr lang="en-US" altLang="en-US" sz="2400" dirty="0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for</a:t>
            </a:r>
            <a:r>
              <a:rPr lang="en-US" altLang="en-US" sz="24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altLang="en-US" sz="2400" dirty="0" err="1"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altLang="en-US" sz="2400" dirty="0">
                <a:latin typeface="Consolas" charset="0"/>
                <a:ea typeface="Consolas" charset="0"/>
                <a:cs typeface="Consolas" charset="0"/>
              </a:rPr>
              <a:t> in range(num2):</a:t>
            </a:r>
          </a:p>
          <a:p>
            <a:pPr marL="0" indent="0" defTabSz="909846" eaLnBrk="1" fontAlgn="auto" hangingPunct="1">
              <a:lnSpc>
                <a:spcPct val="85000"/>
              </a:lnSpc>
              <a:spcBef>
                <a:spcPct val="5000"/>
              </a:spcBef>
              <a:spcAft>
                <a:spcPts val="0"/>
              </a:spcAft>
              <a:buNone/>
              <a:defRPr/>
            </a:pPr>
            <a:r>
              <a:rPr lang="en-US" altLang="en-US" sz="2400" dirty="0">
                <a:latin typeface="Consolas" charset="0"/>
                <a:ea typeface="Consolas" charset="0"/>
                <a:cs typeface="Consolas" charset="0"/>
              </a:rPr>
              <a:t>        sum += num1</a:t>
            </a:r>
            <a:br>
              <a:rPr lang="en-US" altLang="en-US" sz="2400" dirty="0">
                <a:latin typeface="Consolas" charset="0"/>
                <a:ea typeface="Consolas" charset="0"/>
                <a:cs typeface="Consolas" charset="0"/>
              </a:rPr>
            </a:br>
            <a:r>
              <a:rPr lang="en-US" altLang="en-US" sz="2400" dirty="0">
                <a:latin typeface="Consolas" charset="0"/>
                <a:ea typeface="Consolas" charset="0"/>
                <a:cs typeface="Consolas" charset="0"/>
              </a:rPr>
              <a:t>    print(sum)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B19CBCC9-43A5-67A8-BF24-DAA660D68794}"/>
              </a:ext>
            </a:extLst>
          </p:cNvPr>
          <p:cNvCxnSpPr/>
          <p:nvPr/>
        </p:nvCxnSpPr>
        <p:spPr>
          <a:xfrm>
            <a:off x="1219200" y="6096000"/>
            <a:ext cx="1905000" cy="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E3346182-BF47-8138-67FA-B180249C653D}"/>
              </a:ext>
            </a:extLst>
          </p:cNvPr>
          <p:cNvCxnSpPr>
            <a:cxnSpLocks/>
          </p:cNvCxnSpPr>
          <p:nvPr/>
        </p:nvCxnSpPr>
        <p:spPr>
          <a:xfrm flipH="1">
            <a:off x="3124200" y="5867400"/>
            <a:ext cx="3048000" cy="7620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DB8CEF4D-B2EB-C95F-2C47-972362BE873A}"/>
              </a:ext>
            </a:extLst>
          </p:cNvPr>
          <p:cNvSpPr txBox="1"/>
          <p:nvPr/>
        </p:nvSpPr>
        <p:spPr>
          <a:xfrm>
            <a:off x="6252972" y="5387195"/>
            <a:ext cx="2228850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Performs an action (printing) but returns NO output</a:t>
            </a:r>
          </a:p>
        </p:txBody>
      </p:sp>
    </p:spTree>
    <p:extLst>
      <p:ext uri="{BB962C8B-B14F-4D97-AF65-F5344CB8AC3E}">
        <p14:creationId xmlns:p14="http://schemas.microsoft.com/office/powerpoint/2010/main" val="237121135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DCBC37B-320A-6557-7562-9CB381C2BE5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>
            <a:extLst>
              <a:ext uri="{FF2B5EF4-FFF2-40B4-BE49-F238E27FC236}">
                <a16:creationId xmlns:a16="http://schemas.microsoft.com/office/drawing/2014/main" id="{215458B9-448E-9DED-AA35-215C95E8B116}"/>
              </a:ext>
            </a:extLst>
          </p:cNvPr>
          <p:cNvSpPr txBox="1"/>
          <p:nvPr/>
        </p:nvSpPr>
        <p:spPr>
          <a:xfrm>
            <a:off x="6457950" y="5486400"/>
            <a:ext cx="2228850" cy="76200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8593368-E873-539A-694B-AED92094B3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Method Calling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E344A812-BAED-DEAD-0AC2-99E96C07A600}"/>
              </a:ext>
            </a:extLst>
          </p:cNvPr>
          <p:cNvSpPr txBox="1">
            <a:spLocks/>
          </p:cNvSpPr>
          <p:nvPr/>
        </p:nvSpPr>
        <p:spPr>
          <a:xfrm>
            <a:off x="487680" y="1355725"/>
            <a:ext cx="7756525" cy="48926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defTabSz="909846" fontAlgn="auto">
              <a:lnSpc>
                <a:spcPct val="85000"/>
              </a:lnSpc>
              <a:spcBef>
                <a:spcPct val="500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altLang="en-US" sz="2400" dirty="0">
                <a:latin typeface="Consolas" charset="0"/>
                <a:ea typeface="Consolas" charset="0"/>
                <a:cs typeface="Consolas" charset="0"/>
              </a:rPr>
              <a:t>What do you think the line below will do?</a:t>
            </a:r>
          </a:p>
          <a:p>
            <a:pPr marL="0" indent="0" defTabSz="909846" fontAlgn="auto">
              <a:lnSpc>
                <a:spcPct val="85000"/>
              </a:lnSpc>
              <a:spcBef>
                <a:spcPct val="500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altLang="en-US" sz="2400" dirty="0">
                <a:latin typeface="Consolas" charset="0"/>
                <a:ea typeface="Consolas" charset="0"/>
                <a:cs typeface="Consolas" charset="0"/>
              </a:rPr>
              <a:t>    </a:t>
            </a:r>
            <a:r>
              <a:rPr lang="en-US" altLang="en-US" sz="2400" dirty="0">
                <a:solidFill>
                  <a:srgbClr val="0432FF"/>
                </a:solidFill>
                <a:latin typeface="Courier New" panose="02070309020205020404" pitchFamily="49" charset="0"/>
                <a:ea typeface="Consolas" charset="0"/>
                <a:cs typeface="Courier New" panose="02070309020205020404" pitchFamily="49" charset="0"/>
              </a:rPr>
              <a:t>print</a:t>
            </a:r>
            <a:r>
              <a:rPr lang="en-US" altLang="en-US" sz="2400" dirty="0">
                <a:latin typeface="Courier New" panose="02070309020205020404" pitchFamily="49" charset="0"/>
                <a:ea typeface="Consolas" charset="0"/>
                <a:cs typeface="Courier New" panose="02070309020205020404" pitchFamily="49" charset="0"/>
              </a:rPr>
              <a:t>(</a:t>
            </a:r>
            <a:r>
              <a:rPr lang="en-US" altLang="en-US" sz="2400" dirty="0">
                <a:solidFill>
                  <a:srgbClr val="0432FF"/>
                </a:solidFill>
                <a:latin typeface="Courier New" panose="02070309020205020404" pitchFamily="49" charset="0"/>
                <a:ea typeface="Consolas" charset="0"/>
                <a:cs typeface="Courier New" panose="02070309020205020404" pitchFamily="49" charset="0"/>
              </a:rPr>
              <a:t>print</a:t>
            </a:r>
            <a:r>
              <a:rPr lang="en-US" altLang="en-US" sz="2400" dirty="0">
                <a:latin typeface="Courier New" panose="02070309020205020404" pitchFamily="49" charset="0"/>
                <a:ea typeface="Consolas" charset="0"/>
                <a:cs typeface="Courier New" panose="02070309020205020404" pitchFamily="49" charset="0"/>
              </a:rPr>
              <a:t>())</a:t>
            </a:r>
          </a:p>
          <a:p>
            <a:pPr marL="0" indent="0" defTabSz="909846" fontAlgn="auto">
              <a:lnSpc>
                <a:spcPct val="85000"/>
              </a:lnSpc>
              <a:spcBef>
                <a:spcPct val="500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US" altLang="en-US" sz="2400" dirty="0">
              <a:latin typeface="Consolas" charset="0"/>
              <a:ea typeface="Consolas" charset="0"/>
              <a:cs typeface="Consolas" charset="0"/>
            </a:endParaRPr>
          </a:p>
          <a:p>
            <a:pPr marL="0" indent="0" defTabSz="909846" fontAlgn="auto">
              <a:lnSpc>
                <a:spcPct val="85000"/>
              </a:lnSpc>
              <a:spcBef>
                <a:spcPct val="500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altLang="en-US" sz="2400" dirty="0">
                <a:latin typeface="Consolas" charset="0"/>
                <a:ea typeface="Consolas" charset="0"/>
                <a:cs typeface="Consolas" charset="0"/>
              </a:rPr>
              <a:t>The print() method doesn’t return any values, so trying to read its output gives us a “None”.</a:t>
            </a:r>
          </a:p>
          <a:p>
            <a:pPr marL="0" indent="0" defTabSz="909846" fontAlgn="auto">
              <a:lnSpc>
                <a:spcPct val="85000"/>
              </a:lnSpc>
              <a:spcBef>
                <a:spcPct val="500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US" altLang="en-US" sz="2400" dirty="0">
              <a:latin typeface="Consolas" charset="0"/>
              <a:ea typeface="Consolas" charset="0"/>
              <a:cs typeface="Consolas" charset="0"/>
            </a:endParaRPr>
          </a:p>
          <a:p>
            <a:pPr marL="0" indent="0" defTabSz="909846" fontAlgn="auto">
              <a:lnSpc>
                <a:spcPct val="85000"/>
              </a:lnSpc>
              <a:spcBef>
                <a:spcPct val="500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altLang="en-US" sz="2400" dirty="0">
                <a:latin typeface="Consolas" charset="0"/>
                <a:ea typeface="Consolas" charset="0"/>
                <a:cs typeface="Consolas" charset="0"/>
              </a:rPr>
              <a:t>The inner print() executes. Since it has nothing in it, it just skips a line.</a:t>
            </a:r>
          </a:p>
          <a:p>
            <a:pPr marL="0" indent="0" defTabSz="909846" fontAlgn="auto">
              <a:lnSpc>
                <a:spcPct val="85000"/>
              </a:lnSpc>
              <a:spcBef>
                <a:spcPct val="500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US" altLang="en-US" sz="2400" dirty="0">
              <a:latin typeface="Consolas" charset="0"/>
              <a:ea typeface="Consolas" charset="0"/>
              <a:cs typeface="Consolas" charset="0"/>
            </a:endParaRPr>
          </a:p>
          <a:p>
            <a:pPr marL="0" indent="0" defTabSz="909846" fontAlgn="auto">
              <a:lnSpc>
                <a:spcPct val="85000"/>
              </a:lnSpc>
              <a:spcBef>
                <a:spcPct val="500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altLang="en-US" sz="2400" dirty="0">
                <a:latin typeface="Consolas" charset="0"/>
                <a:ea typeface="Consolas" charset="0"/>
                <a:cs typeface="Consolas" charset="0"/>
              </a:rPr>
              <a:t>The outer print() will try to read the output of the print() inner print and print it to the console. It will then skip a line.</a:t>
            </a:r>
          </a:p>
        </p:txBody>
      </p:sp>
    </p:spTree>
    <p:extLst>
      <p:ext uri="{BB962C8B-B14F-4D97-AF65-F5344CB8AC3E}">
        <p14:creationId xmlns:p14="http://schemas.microsoft.com/office/powerpoint/2010/main" val="23506935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s-PE" b="1" dirty="0"/>
              <a:t>Terminology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s-PE" sz="2400" dirty="0"/>
              <a:t>A </a:t>
            </a:r>
            <a:r>
              <a:rPr lang="en-US" altLang="es-PE" sz="2400" u="sng" dirty="0"/>
              <a:t>function</a:t>
            </a:r>
            <a:r>
              <a:rPr lang="en-US" altLang="es-PE" sz="2400" dirty="0"/>
              <a:t> or </a:t>
            </a:r>
            <a:r>
              <a:rPr lang="en-US" altLang="es-PE" sz="2400" u="sng" dirty="0"/>
              <a:t>method</a:t>
            </a:r>
            <a:r>
              <a:rPr lang="en-US" altLang="es-PE" sz="2400" dirty="0"/>
              <a:t> is a logical grouping of statements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s-PE" sz="2400" dirty="0"/>
              <a:t>Reusable chunks of code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s-PE" sz="2400" dirty="0"/>
              <a:t>Write once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s-PE" sz="2400" dirty="0"/>
              <a:t>Call as many times as you like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s-PE" sz="2400" dirty="0"/>
              <a:t>Benefits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s-PE" sz="2400" dirty="0"/>
              <a:t>Reusable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s-PE" sz="2400" dirty="0"/>
              <a:t>Easy to work at higher level of abstraction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s-PE" sz="2400" dirty="0"/>
              <a:t>Reduces complexity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s-PE" sz="2400" dirty="0"/>
              <a:t>Reduces size of code</a:t>
            </a:r>
          </a:p>
        </p:txBody>
      </p:sp>
    </p:spTree>
    <p:extLst>
      <p:ext uri="{BB962C8B-B14F-4D97-AF65-F5344CB8AC3E}">
        <p14:creationId xmlns:p14="http://schemas.microsoft.com/office/powerpoint/2010/main" val="195300811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4468D79-01B5-5C98-F70E-FE94F3558A6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>
            <a:extLst>
              <a:ext uri="{FF2B5EF4-FFF2-40B4-BE49-F238E27FC236}">
                <a16:creationId xmlns:a16="http://schemas.microsoft.com/office/drawing/2014/main" id="{2C9B6D0E-93ED-51E7-2BC6-34F2EE79D661}"/>
              </a:ext>
            </a:extLst>
          </p:cNvPr>
          <p:cNvSpPr txBox="1"/>
          <p:nvPr/>
        </p:nvSpPr>
        <p:spPr>
          <a:xfrm>
            <a:off x="6457950" y="5486400"/>
            <a:ext cx="2228850" cy="76200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46690B4-F8B2-D37C-0FFB-E6CD4FE19D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Method Calling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BAAA1CB-9FC6-DF51-3E17-41D5D5404F2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5602" y="2169318"/>
            <a:ext cx="4419600" cy="54292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6489B1A9-59DA-B5C6-EE26-28FD4EC2C25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5602" y="3733800"/>
            <a:ext cx="7743825" cy="2409825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8A317A87-627C-5A2C-E6A9-D7F13D196F64}"/>
              </a:ext>
            </a:extLst>
          </p:cNvPr>
          <p:cNvSpPr txBox="1"/>
          <p:nvPr/>
        </p:nvSpPr>
        <p:spPr>
          <a:xfrm>
            <a:off x="625602" y="1690688"/>
            <a:ext cx="2193798" cy="3738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Code: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6EDCC48-3EC8-A52F-465E-C58C5E1A62EB}"/>
              </a:ext>
            </a:extLst>
          </p:cNvPr>
          <p:cNvSpPr txBox="1"/>
          <p:nvPr/>
        </p:nvSpPr>
        <p:spPr>
          <a:xfrm>
            <a:off x="625602" y="3272315"/>
            <a:ext cx="2193798" cy="3738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Console:</a:t>
            </a:r>
          </a:p>
        </p:txBody>
      </p:sp>
    </p:spTree>
    <p:extLst>
      <p:ext uri="{BB962C8B-B14F-4D97-AF65-F5344CB8AC3E}">
        <p14:creationId xmlns:p14="http://schemas.microsoft.com/office/powerpoint/2010/main" val="84548204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E1154A3-97A9-9EEC-DB41-755DCD4314C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3757183D-680C-7DDE-0047-4B2BAFDAEFC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defTabSz="454923" fontAlgn="auto">
              <a:spcAft>
                <a:spcPts val="0"/>
              </a:spcAft>
              <a:defRPr/>
            </a:pPr>
            <a:r>
              <a:rPr lang="en-US" altLang="en-US" sz="4378" dirty="0"/>
              <a:t>(some) Python built-in methods</a:t>
            </a:r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65207575-6B67-F6BA-F7E9-11958BEDB71E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1447800"/>
            <a:ext cx="7543800" cy="4495800"/>
          </a:xfrm>
        </p:spPr>
        <p:txBody>
          <a:bodyPr rtlCol="0">
            <a:normAutofit lnSpcReduction="10000"/>
          </a:bodyPr>
          <a:lstStyle/>
          <a:p>
            <a:pPr marL="170597" indent="-170597" defTabSz="682385" fontAlgn="auto">
              <a:lnSpc>
                <a:spcPct val="80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2900" dirty="0">
                <a:solidFill>
                  <a:schemeClr val="tx1"/>
                </a:solidFill>
              </a:rPr>
              <a:t>enumerate() – returns a number and an element in a sequence</a:t>
            </a:r>
          </a:p>
          <a:p>
            <a:pPr marL="170597" indent="-170597" defTabSz="682385" fontAlgn="auto">
              <a:lnSpc>
                <a:spcPct val="80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2900" dirty="0"/>
              <a:t>float() – Returns a floating-point number representation of the parameter</a:t>
            </a:r>
          </a:p>
          <a:p>
            <a:pPr marL="170597" indent="-170597" defTabSz="682385" fontAlgn="auto">
              <a:lnSpc>
                <a:spcPct val="80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2900" dirty="0">
                <a:solidFill>
                  <a:schemeClr val="tx1"/>
                </a:solidFill>
              </a:rPr>
              <a:t>int() – Returns an integer representation of the parameter</a:t>
            </a:r>
          </a:p>
          <a:p>
            <a:pPr marL="170597" indent="-170597" defTabSz="682385" fontAlgn="auto">
              <a:lnSpc>
                <a:spcPct val="80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2900" dirty="0" err="1"/>
              <a:t>len</a:t>
            </a:r>
            <a:r>
              <a:rPr lang="en-US" altLang="en-US" sz="2900" dirty="0"/>
              <a:t>() – Returns the number of elements of the parameter</a:t>
            </a:r>
          </a:p>
          <a:p>
            <a:pPr marL="170597" indent="-170597" defTabSz="682385" fontAlgn="auto">
              <a:lnSpc>
                <a:spcPct val="80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2900" dirty="0">
                <a:solidFill>
                  <a:schemeClr val="tx1"/>
                </a:solidFill>
              </a:rPr>
              <a:t>max() and min() – Return the highest and lowest element in a sequence, respectively</a:t>
            </a:r>
          </a:p>
          <a:p>
            <a:pPr marL="170597" indent="-170597" defTabSz="682385" fontAlgn="auto">
              <a:lnSpc>
                <a:spcPct val="80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2900" dirty="0"/>
              <a:t>print() – prints the parameter to the console</a:t>
            </a:r>
          </a:p>
        </p:txBody>
      </p:sp>
    </p:spTree>
    <p:extLst>
      <p:ext uri="{BB962C8B-B14F-4D97-AF65-F5344CB8AC3E}">
        <p14:creationId xmlns:p14="http://schemas.microsoft.com/office/powerpoint/2010/main" val="95258837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48DF136-3943-CD09-95FD-7D77BC6BF51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227A240F-1505-5594-E295-F7DCAFAB516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defTabSz="454923" fontAlgn="auto">
              <a:spcAft>
                <a:spcPts val="0"/>
              </a:spcAft>
              <a:defRPr/>
            </a:pPr>
            <a:r>
              <a:rPr lang="en-US" altLang="en-US" sz="3800" dirty="0"/>
              <a:t>(some) Python built-in methods (continued)</a:t>
            </a:r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9CD6071B-DAC7-82FE-3A6F-0506EEE5F62D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1846263"/>
            <a:ext cx="7543800" cy="4478337"/>
          </a:xfrm>
        </p:spPr>
        <p:txBody>
          <a:bodyPr rtlCol="0">
            <a:normAutofit/>
          </a:bodyPr>
          <a:lstStyle/>
          <a:p>
            <a:pPr marL="170597" indent="-170597" defTabSz="682385" fontAlgn="auto">
              <a:lnSpc>
                <a:spcPct val="80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2900" dirty="0">
                <a:solidFill>
                  <a:schemeClr val="tx1"/>
                </a:solidFill>
              </a:rPr>
              <a:t>range() – returns an </a:t>
            </a:r>
            <a:r>
              <a:rPr lang="en-US" altLang="en-US" sz="2900" dirty="0" err="1">
                <a:solidFill>
                  <a:schemeClr val="tx1"/>
                </a:solidFill>
              </a:rPr>
              <a:t>iterable</a:t>
            </a:r>
            <a:r>
              <a:rPr lang="en-US" altLang="en-US" sz="2900" dirty="0">
                <a:solidFill>
                  <a:schemeClr val="tx1"/>
                </a:solidFill>
              </a:rPr>
              <a:t> of the given range.</a:t>
            </a:r>
          </a:p>
          <a:p>
            <a:pPr marL="170597" indent="-170597" defTabSz="682385" fontAlgn="auto">
              <a:lnSpc>
                <a:spcPct val="80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2900" dirty="0"/>
              <a:t>round() – rounds the input to the nearest whole number</a:t>
            </a:r>
          </a:p>
          <a:p>
            <a:pPr marL="170597" indent="-170597" defTabSz="682385" fontAlgn="auto">
              <a:lnSpc>
                <a:spcPct val="80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2900" dirty="0"/>
              <a:t>str() – returns a string representation of the parameters</a:t>
            </a:r>
          </a:p>
          <a:p>
            <a:pPr marL="170597" indent="-170597" defTabSz="682385" fontAlgn="auto">
              <a:lnSpc>
                <a:spcPct val="80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2900" dirty="0"/>
              <a:t>type() – returns the type of the parameter</a:t>
            </a:r>
          </a:p>
          <a:p>
            <a:pPr marL="0" indent="0" defTabSz="682385" fontAlgn="auto">
              <a:lnSpc>
                <a:spcPct val="80000"/>
              </a:lnSpc>
              <a:spcAft>
                <a:spcPts val="0"/>
              </a:spcAft>
              <a:buNone/>
              <a:defRPr/>
            </a:pPr>
            <a:r>
              <a:rPr lang="en-US" altLang="en-US" sz="2900" dirty="0"/>
              <a:t>More can be found at </a:t>
            </a:r>
            <a:r>
              <a:rPr lang="en-US" altLang="en-US" sz="2900" dirty="0">
                <a:hlinkClick r:id="rId2"/>
              </a:rPr>
              <a:t>https://docs.python.org/3/library/functions.html</a:t>
            </a:r>
            <a:endParaRPr lang="en-US" altLang="en-US" sz="2900" dirty="0"/>
          </a:p>
          <a:p>
            <a:pPr marL="0" indent="0" defTabSz="682385" fontAlgn="auto">
              <a:lnSpc>
                <a:spcPct val="80000"/>
              </a:lnSpc>
              <a:spcAft>
                <a:spcPts val="0"/>
              </a:spcAft>
              <a:buNone/>
              <a:defRPr/>
            </a:pPr>
            <a:r>
              <a:rPr lang="en-US" altLang="en-US" sz="2900" dirty="0"/>
              <a:t>Or by searching “python built-in functions”</a:t>
            </a:r>
          </a:p>
        </p:txBody>
      </p:sp>
    </p:spTree>
    <p:extLst>
      <p:ext uri="{BB962C8B-B14F-4D97-AF65-F5344CB8AC3E}">
        <p14:creationId xmlns:p14="http://schemas.microsoft.com/office/powerpoint/2010/main" val="270771337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A295C2F-30E8-117B-1A15-5C475A3B350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DD1CAA01-F89F-C990-30C3-8531252346B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defTabSz="454923" fontAlgn="auto">
              <a:spcAft>
                <a:spcPts val="0"/>
              </a:spcAft>
              <a:defRPr/>
            </a:pPr>
            <a:r>
              <a:rPr lang="en-US" altLang="en-US" sz="4378" dirty="0"/>
              <a:t>More on built-in methods</a:t>
            </a:r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7F36A0F8-2D5F-2FD7-7BB7-D8DD1F789375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1447800"/>
            <a:ext cx="7543800" cy="4495800"/>
          </a:xfrm>
        </p:spPr>
        <p:txBody>
          <a:bodyPr rtlCol="0">
            <a:normAutofit/>
          </a:bodyPr>
          <a:lstStyle/>
          <a:p>
            <a:pPr marL="170597" indent="-170597" defTabSz="682385" fontAlgn="auto">
              <a:lnSpc>
                <a:spcPct val="80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2900" dirty="0">
                <a:solidFill>
                  <a:schemeClr val="tx1"/>
                </a:solidFill>
              </a:rPr>
              <a:t>Data types and classes (more on this later) can have their own list of methods</a:t>
            </a:r>
          </a:p>
          <a:p>
            <a:pPr marL="170597" indent="-170597" defTabSz="682385" fontAlgn="auto">
              <a:lnSpc>
                <a:spcPct val="80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2900" dirty="0"/>
              <a:t>These are usually available to perform routine operations on the data type without the need to write the code ourselves</a:t>
            </a:r>
          </a:p>
          <a:p>
            <a:pPr marL="170597" indent="-170597" defTabSz="682385" fontAlgn="auto">
              <a:lnSpc>
                <a:spcPct val="80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2900" dirty="0"/>
              <a:t>Be mindful of the following:</a:t>
            </a:r>
          </a:p>
          <a:p>
            <a:pPr marL="513497" lvl="1" indent="-170597" defTabSz="682385">
              <a:lnSpc>
                <a:spcPct val="80000"/>
              </a:lnSpc>
              <a:defRPr/>
            </a:pPr>
            <a:r>
              <a:rPr lang="en-US" altLang="en-US" sz="2600" dirty="0"/>
              <a:t>Some methods </a:t>
            </a:r>
            <a:r>
              <a:rPr lang="en-US" altLang="en-US" sz="2600" u="sng" dirty="0"/>
              <a:t>return</a:t>
            </a:r>
            <a:r>
              <a:rPr lang="en-US" altLang="en-US" sz="2600" dirty="0"/>
              <a:t> a value, which will need to be stored</a:t>
            </a:r>
          </a:p>
          <a:p>
            <a:pPr marL="513497" lvl="1" indent="-170597" defTabSz="682385">
              <a:lnSpc>
                <a:spcPct val="80000"/>
              </a:lnSpc>
              <a:defRPr/>
            </a:pPr>
            <a:r>
              <a:rPr lang="en-US" altLang="en-US" sz="2600" dirty="0"/>
              <a:t>Some methods return no value, but perform actions on the object it was called from</a:t>
            </a:r>
          </a:p>
          <a:p>
            <a:pPr marL="513497" lvl="1" indent="-170597" defTabSz="682385">
              <a:lnSpc>
                <a:spcPct val="80000"/>
              </a:lnSpc>
              <a:defRPr/>
            </a:pPr>
            <a:r>
              <a:rPr lang="en-US" altLang="en-US" sz="2600" dirty="0"/>
              <a:t>Some methods require inputs while others need to be called from a specific object</a:t>
            </a:r>
          </a:p>
        </p:txBody>
      </p:sp>
    </p:spTree>
    <p:extLst>
      <p:ext uri="{BB962C8B-B14F-4D97-AF65-F5344CB8AC3E}">
        <p14:creationId xmlns:p14="http://schemas.microsoft.com/office/powerpoint/2010/main" val="44213240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82E93C5-1688-198B-CA12-2ECA6F5524B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FB34FD00-A255-A436-A6A8-F6B995BDCD2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defTabSz="454923" fontAlgn="auto">
              <a:spcAft>
                <a:spcPts val="0"/>
              </a:spcAft>
              <a:defRPr/>
            </a:pPr>
            <a:r>
              <a:rPr lang="en-US" altLang="en-US" sz="4378" dirty="0"/>
              <a:t>(some) String built-in methods</a:t>
            </a:r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3E0AA43C-972F-A6CA-75EB-1C120010862C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1371600"/>
            <a:ext cx="7543800" cy="4495800"/>
          </a:xfrm>
        </p:spPr>
        <p:txBody>
          <a:bodyPr rtlCol="0">
            <a:normAutofit lnSpcReduction="10000"/>
          </a:bodyPr>
          <a:lstStyle/>
          <a:p>
            <a:pPr marL="0" indent="0" defTabSz="682385" fontAlgn="auto">
              <a:lnSpc>
                <a:spcPct val="80000"/>
              </a:lnSpc>
              <a:spcAft>
                <a:spcPts val="0"/>
              </a:spcAft>
              <a:buNone/>
              <a:defRPr/>
            </a:pPr>
            <a:r>
              <a:rPr lang="en-US" altLang="en-US" sz="2900" dirty="0"/>
              <a:t>The methods below must be called from a specific string. Replace the “str” with the string in question</a:t>
            </a:r>
            <a:endParaRPr lang="en-US" altLang="en-US" sz="2900" dirty="0">
              <a:solidFill>
                <a:schemeClr val="tx1"/>
              </a:solidFill>
            </a:endParaRPr>
          </a:p>
          <a:p>
            <a:pPr marL="170597" indent="-170597" defTabSz="682385" fontAlgn="auto">
              <a:lnSpc>
                <a:spcPct val="80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2900" dirty="0" err="1">
                <a:solidFill>
                  <a:schemeClr val="tx1"/>
                </a:solidFill>
              </a:rPr>
              <a:t>str.capitalize</a:t>
            </a:r>
            <a:r>
              <a:rPr lang="en-US" altLang="en-US" sz="2900" dirty="0">
                <a:solidFill>
                  <a:schemeClr val="tx1"/>
                </a:solidFill>
              </a:rPr>
              <a:t>() – returns a string with the first </a:t>
            </a:r>
            <a:r>
              <a:rPr lang="en-US" altLang="en-US" sz="2900" dirty="0" err="1">
                <a:solidFill>
                  <a:schemeClr val="tx1"/>
                </a:solidFill>
              </a:rPr>
              <a:t>caracter</a:t>
            </a:r>
            <a:r>
              <a:rPr lang="en-US" altLang="en-US" sz="2900" dirty="0">
                <a:solidFill>
                  <a:schemeClr val="tx1"/>
                </a:solidFill>
              </a:rPr>
              <a:t> capitalized and all others in lower case</a:t>
            </a:r>
          </a:p>
          <a:p>
            <a:pPr marL="170597" indent="-170597" defTabSz="682385" fontAlgn="auto">
              <a:lnSpc>
                <a:spcPct val="80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2900" dirty="0" err="1"/>
              <a:t>str.isalpha</a:t>
            </a:r>
            <a:r>
              <a:rPr lang="en-US" altLang="en-US" sz="2900" dirty="0"/>
              <a:t>() – returns true if all characters are alphabetic characters</a:t>
            </a:r>
          </a:p>
          <a:p>
            <a:pPr marL="170597" indent="-170597" defTabSz="682385">
              <a:lnSpc>
                <a:spcPct val="80000"/>
              </a:lnSpc>
              <a:defRPr/>
            </a:pPr>
            <a:r>
              <a:rPr lang="en-US" altLang="en-US" sz="2900" dirty="0" err="1"/>
              <a:t>str.isalnum</a:t>
            </a:r>
            <a:r>
              <a:rPr lang="en-US" altLang="en-US" sz="2900" dirty="0"/>
              <a:t>() – returns true if all characters are alphanumeric characters</a:t>
            </a:r>
          </a:p>
          <a:p>
            <a:pPr marL="170597" indent="-170597" defTabSz="682385" fontAlgn="auto">
              <a:lnSpc>
                <a:spcPct val="80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2900" dirty="0" err="1"/>
              <a:t>str.replace</a:t>
            </a:r>
            <a:r>
              <a:rPr lang="en-US" altLang="en-US" sz="2900" dirty="0"/>
              <a:t>(old, new) – returns a copy of a string with all occurrences of the “old” parameter replaced with the “new” parameter</a:t>
            </a:r>
          </a:p>
        </p:txBody>
      </p:sp>
    </p:spTree>
    <p:extLst>
      <p:ext uri="{BB962C8B-B14F-4D97-AF65-F5344CB8AC3E}">
        <p14:creationId xmlns:p14="http://schemas.microsoft.com/office/powerpoint/2010/main" val="402552450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FF05830-E9E8-587A-8E06-E5F4D6DA433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931B0BF1-E178-F9FD-EDD3-886FCB0AD6B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defTabSz="454923" fontAlgn="auto">
              <a:spcAft>
                <a:spcPts val="0"/>
              </a:spcAft>
              <a:defRPr/>
            </a:pPr>
            <a:r>
              <a:rPr lang="en-US" altLang="en-US" sz="4378" dirty="0"/>
              <a:t>(some) String built-in methods</a:t>
            </a:r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A84569A9-32A5-AC7A-D9AD-80694E95661F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1371600"/>
            <a:ext cx="7543800" cy="4495800"/>
          </a:xfrm>
        </p:spPr>
        <p:txBody>
          <a:bodyPr rtlCol="0">
            <a:normAutofit/>
          </a:bodyPr>
          <a:lstStyle/>
          <a:p>
            <a:pPr marL="170597" indent="-170597" defTabSz="682385" fontAlgn="auto">
              <a:lnSpc>
                <a:spcPct val="80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2900" dirty="0" err="1"/>
              <a:t>str.isdigit</a:t>
            </a:r>
            <a:r>
              <a:rPr lang="en-US" altLang="en-US" sz="2900" dirty="0"/>
              <a:t>() returns true if all characters are digits</a:t>
            </a:r>
          </a:p>
          <a:p>
            <a:pPr marL="170597" indent="-170597" defTabSz="682385" fontAlgn="auto">
              <a:lnSpc>
                <a:spcPct val="80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2600" dirty="0" err="1"/>
              <a:t>str.isupper</a:t>
            </a:r>
            <a:r>
              <a:rPr lang="en-US" altLang="en-US" sz="2600" dirty="0"/>
              <a:t>() and </a:t>
            </a:r>
            <a:r>
              <a:rPr lang="en-US" altLang="en-US" sz="2600" dirty="0" err="1"/>
              <a:t>str.islower</a:t>
            </a:r>
            <a:r>
              <a:rPr lang="en-US" altLang="en-US" sz="2600" dirty="0"/>
              <a:t>() returns true if all characters are upper or lower case, respectively</a:t>
            </a:r>
          </a:p>
          <a:p>
            <a:pPr defTabSz="682385">
              <a:lnSpc>
                <a:spcPct val="80000"/>
              </a:lnSpc>
              <a:defRPr/>
            </a:pPr>
            <a:r>
              <a:rPr lang="en-US" altLang="en-US" sz="2600" dirty="0" err="1"/>
              <a:t>str.upper</a:t>
            </a:r>
            <a:r>
              <a:rPr lang="en-US" altLang="en-US" sz="2600" dirty="0"/>
              <a:t>() and </a:t>
            </a:r>
            <a:r>
              <a:rPr lang="en-US" altLang="en-US" sz="2600" dirty="0" err="1"/>
              <a:t>str.lower</a:t>
            </a:r>
            <a:r>
              <a:rPr lang="en-US" altLang="en-US" sz="2600" dirty="0"/>
              <a:t>() – returns the string with all character in upper and lower case, respectively</a:t>
            </a:r>
          </a:p>
          <a:p>
            <a:pPr defTabSz="682385">
              <a:lnSpc>
                <a:spcPct val="80000"/>
              </a:lnSpc>
              <a:defRPr/>
            </a:pPr>
            <a:endParaRPr lang="en-US" altLang="en-US" sz="2600" dirty="0"/>
          </a:p>
          <a:p>
            <a:pPr marL="0" indent="0" defTabSz="682385">
              <a:lnSpc>
                <a:spcPct val="80000"/>
              </a:lnSpc>
              <a:buNone/>
              <a:defRPr/>
            </a:pPr>
            <a:r>
              <a:rPr lang="en-US" altLang="en-US" sz="2600" dirty="0"/>
              <a:t>More can be found at </a:t>
            </a:r>
            <a:r>
              <a:rPr lang="en-US" altLang="en-US" sz="2600" dirty="0">
                <a:hlinkClick r:id="rId2"/>
              </a:rPr>
              <a:t>https://docs.python.org/3/library/stdtypes.html#string-methods</a:t>
            </a:r>
            <a:endParaRPr lang="en-US" altLang="en-US" sz="2600" dirty="0"/>
          </a:p>
          <a:p>
            <a:pPr marL="0" indent="0" defTabSz="682385">
              <a:lnSpc>
                <a:spcPct val="80000"/>
              </a:lnSpc>
              <a:buNone/>
              <a:defRPr/>
            </a:pPr>
            <a:r>
              <a:rPr lang="en-US" altLang="en-US" sz="2600" dirty="0"/>
              <a:t>Or by searching “python string methods”</a:t>
            </a:r>
          </a:p>
        </p:txBody>
      </p:sp>
    </p:spTree>
    <p:extLst>
      <p:ext uri="{BB962C8B-B14F-4D97-AF65-F5344CB8AC3E}">
        <p14:creationId xmlns:p14="http://schemas.microsoft.com/office/powerpoint/2010/main" val="156846480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7A48D30-B28B-01C6-D69F-D6B45BBC24D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700655A7-82A4-2EF3-5703-8B31A6951DF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defTabSz="454923" fontAlgn="auto">
              <a:spcAft>
                <a:spcPts val="0"/>
              </a:spcAft>
              <a:defRPr/>
            </a:pPr>
            <a:r>
              <a:rPr lang="en-US" altLang="en-US" sz="4378" dirty="0"/>
              <a:t>String built-in methods (examples)</a:t>
            </a:r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6A77C8F0-CF84-6695-4AD3-57B6D8F7D7CD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1371600"/>
            <a:ext cx="7543800" cy="4495800"/>
          </a:xfrm>
        </p:spPr>
        <p:txBody>
          <a:bodyPr rtlCol="0">
            <a:normAutofit fontScale="92500" lnSpcReduction="20000"/>
          </a:bodyPr>
          <a:lstStyle/>
          <a:p>
            <a:pPr marL="0" indent="0" defTabSz="682385" fontAlgn="auto">
              <a:lnSpc>
                <a:spcPct val="80000"/>
              </a:lnSpc>
              <a:spcAft>
                <a:spcPts val="0"/>
              </a:spcAft>
              <a:buNone/>
              <a:defRPr/>
            </a:pPr>
            <a:r>
              <a:rPr lang="en-US" altLang="en-US" sz="2600" dirty="0"/>
              <a:t>name = </a:t>
            </a:r>
            <a:r>
              <a:rPr lang="en-US" altLang="en-US" sz="2600" dirty="0">
                <a:solidFill>
                  <a:srgbClr val="C00000"/>
                </a:solidFill>
              </a:rPr>
              <a:t>“Alice”</a:t>
            </a:r>
          </a:p>
          <a:p>
            <a:pPr marL="0" indent="0" defTabSz="682385" fontAlgn="auto">
              <a:lnSpc>
                <a:spcPct val="80000"/>
              </a:lnSpc>
              <a:spcAft>
                <a:spcPts val="0"/>
              </a:spcAft>
              <a:buNone/>
              <a:defRPr/>
            </a:pPr>
            <a:r>
              <a:rPr lang="en-US" altLang="en-US" sz="2600" dirty="0"/>
              <a:t>print(</a:t>
            </a:r>
            <a:r>
              <a:rPr lang="en-US" altLang="en-US" sz="2600" dirty="0" err="1"/>
              <a:t>name.upper</a:t>
            </a:r>
            <a:r>
              <a:rPr lang="en-US" altLang="en-US" sz="2600" dirty="0"/>
              <a:t>()) </a:t>
            </a:r>
            <a:r>
              <a:rPr lang="en-US" altLang="en-US" sz="2600" dirty="0">
                <a:solidFill>
                  <a:schemeClr val="accent6">
                    <a:lumMod val="75000"/>
                  </a:schemeClr>
                </a:solidFill>
              </a:rPr>
              <a:t># prints “ALICE”</a:t>
            </a:r>
          </a:p>
          <a:p>
            <a:pPr marL="0" indent="0" defTabSz="682385" fontAlgn="auto">
              <a:lnSpc>
                <a:spcPct val="80000"/>
              </a:lnSpc>
              <a:spcAft>
                <a:spcPts val="0"/>
              </a:spcAft>
              <a:buNone/>
              <a:defRPr/>
            </a:pPr>
            <a:endParaRPr lang="en-US" altLang="en-US" sz="2600" dirty="0">
              <a:solidFill>
                <a:schemeClr val="accent6">
                  <a:lumMod val="75000"/>
                </a:schemeClr>
              </a:solidFill>
            </a:endParaRPr>
          </a:p>
          <a:p>
            <a:pPr marL="0" indent="0" defTabSz="682385" fontAlgn="auto">
              <a:lnSpc>
                <a:spcPct val="80000"/>
              </a:lnSpc>
              <a:spcAft>
                <a:spcPts val="0"/>
              </a:spcAft>
              <a:buNone/>
              <a:defRPr/>
            </a:pPr>
            <a:r>
              <a:rPr lang="en-US" altLang="en-US" sz="2600" dirty="0"/>
              <a:t>state = </a:t>
            </a:r>
            <a:r>
              <a:rPr lang="en-US" altLang="en-US" sz="2600" dirty="0">
                <a:solidFill>
                  <a:srgbClr val="C00000"/>
                </a:solidFill>
              </a:rPr>
              <a:t>“GEORGIA”</a:t>
            </a:r>
          </a:p>
          <a:p>
            <a:pPr marL="0" indent="0" defTabSz="682385" fontAlgn="auto">
              <a:lnSpc>
                <a:spcPct val="80000"/>
              </a:lnSpc>
              <a:spcAft>
                <a:spcPts val="0"/>
              </a:spcAft>
              <a:buNone/>
              <a:defRPr/>
            </a:pPr>
            <a:r>
              <a:rPr lang="en-US" altLang="en-US" sz="2600" dirty="0"/>
              <a:t>print(</a:t>
            </a:r>
            <a:r>
              <a:rPr lang="en-US" altLang="en-US" sz="2600" dirty="0" err="1"/>
              <a:t>state.lower</a:t>
            </a:r>
            <a:r>
              <a:rPr lang="en-US" altLang="en-US" sz="2600" dirty="0"/>
              <a:t>()) </a:t>
            </a:r>
            <a:r>
              <a:rPr lang="en-US" altLang="en-US" sz="2600" dirty="0">
                <a:solidFill>
                  <a:schemeClr val="accent6">
                    <a:lumMod val="75000"/>
                  </a:schemeClr>
                </a:solidFill>
              </a:rPr>
              <a:t># prints “</a:t>
            </a:r>
            <a:r>
              <a:rPr lang="en-US" altLang="en-US" sz="2600" dirty="0" err="1">
                <a:solidFill>
                  <a:schemeClr val="accent6">
                    <a:lumMod val="75000"/>
                  </a:schemeClr>
                </a:solidFill>
              </a:rPr>
              <a:t>georgia</a:t>
            </a:r>
            <a:r>
              <a:rPr lang="en-US" altLang="en-US" sz="2600" dirty="0">
                <a:solidFill>
                  <a:schemeClr val="accent6">
                    <a:lumMod val="75000"/>
                  </a:schemeClr>
                </a:solidFill>
              </a:rPr>
              <a:t>”</a:t>
            </a:r>
          </a:p>
          <a:p>
            <a:pPr marL="0" indent="0" defTabSz="682385" fontAlgn="auto">
              <a:lnSpc>
                <a:spcPct val="80000"/>
              </a:lnSpc>
              <a:spcAft>
                <a:spcPts val="0"/>
              </a:spcAft>
              <a:buNone/>
              <a:defRPr/>
            </a:pPr>
            <a:endParaRPr lang="en-US" altLang="en-US" sz="2600" dirty="0"/>
          </a:p>
          <a:p>
            <a:pPr marL="0" indent="0" defTabSz="682385" fontAlgn="auto">
              <a:lnSpc>
                <a:spcPct val="80000"/>
              </a:lnSpc>
              <a:spcAft>
                <a:spcPts val="0"/>
              </a:spcAft>
              <a:buNone/>
              <a:defRPr/>
            </a:pPr>
            <a:r>
              <a:rPr lang="en-US" altLang="en-US" sz="2600" dirty="0"/>
              <a:t>num = </a:t>
            </a:r>
            <a:r>
              <a:rPr lang="en-US" altLang="en-US" sz="2600" dirty="0">
                <a:solidFill>
                  <a:srgbClr val="C00000"/>
                </a:solidFill>
              </a:rPr>
              <a:t>“123”</a:t>
            </a:r>
          </a:p>
          <a:p>
            <a:pPr marL="0" indent="0" defTabSz="682385" fontAlgn="auto">
              <a:lnSpc>
                <a:spcPct val="80000"/>
              </a:lnSpc>
              <a:spcAft>
                <a:spcPts val="0"/>
              </a:spcAft>
              <a:buNone/>
              <a:defRPr/>
            </a:pPr>
            <a:r>
              <a:rPr lang="en-US" altLang="en-US" sz="2600" dirty="0"/>
              <a:t>print(</a:t>
            </a:r>
            <a:r>
              <a:rPr lang="en-US" altLang="en-US" sz="2600" dirty="0" err="1"/>
              <a:t>num.isalpha</a:t>
            </a:r>
            <a:r>
              <a:rPr lang="en-US" altLang="en-US" sz="2600" dirty="0"/>
              <a:t>()) </a:t>
            </a:r>
            <a:r>
              <a:rPr lang="en-US" altLang="en-US" sz="2600" dirty="0">
                <a:solidFill>
                  <a:schemeClr val="accent6">
                    <a:lumMod val="75000"/>
                  </a:schemeClr>
                </a:solidFill>
              </a:rPr>
              <a:t># prints False</a:t>
            </a:r>
          </a:p>
          <a:p>
            <a:pPr marL="0" indent="0" defTabSz="682385" fontAlgn="auto">
              <a:lnSpc>
                <a:spcPct val="80000"/>
              </a:lnSpc>
              <a:spcAft>
                <a:spcPts val="0"/>
              </a:spcAft>
              <a:buNone/>
              <a:defRPr/>
            </a:pPr>
            <a:r>
              <a:rPr lang="en-US" altLang="en-US" sz="2600" dirty="0"/>
              <a:t>print(</a:t>
            </a:r>
            <a:r>
              <a:rPr lang="en-US" altLang="en-US" sz="2600" dirty="0" err="1"/>
              <a:t>num.isdigit</a:t>
            </a:r>
            <a:r>
              <a:rPr lang="en-US" altLang="en-US" sz="2600" dirty="0"/>
              <a:t>()) </a:t>
            </a:r>
            <a:r>
              <a:rPr lang="en-US" altLang="en-US" sz="2600" dirty="0">
                <a:solidFill>
                  <a:schemeClr val="accent6">
                    <a:lumMod val="75000"/>
                  </a:schemeClr>
                </a:solidFill>
              </a:rPr>
              <a:t># prints True</a:t>
            </a:r>
          </a:p>
          <a:p>
            <a:pPr marL="0" indent="0" defTabSz="682385" fontAlgn="auto">
              <a:lnSpc>
                <a:spcPct val="80000"/>
              </a:lnSpc>
              <a:spcAft>
                <a:spcPts val="0"/>
              </a:spcAft>
              <a:buNone/>
              <a:defRPr/>
            </a:pPr>
            <a:r>
              <a:rPr lang="en-US" altLang="en-US" sz="2600" dirty="0"/>
              <a:t>print(</a:t>
            </a:r>
            <a:r>
              <a:rPr lang="en-US" altLang="en-US" sz="2600" dirty="0" err="1"/>
              <a:t>num.isnumeric</a:t>
            </a:r>
            <a:r>
              <a:rPr lang="en-US" altLang="en-US" sz="2600" dirty="0"/>
              <a:t>()) </a:t>
            </a:r>
            <a:r>
              <a:rPr lang="en-US" altLang="en-US" sz="2600" dirty="0">
                <a:solidFill>
                  <a:schemeClr val="accent6">
                    <a:lumMod val="75000"/>
                  </a:schemeClr>
                </a:solidFill>
              </a:rPr>
              <a:t># prints True</a:t>
            </a:r>
          </a:p>
          <a:p>
            <a:pPr marL="0" indent="0" defTabSz="682385" fontAlgn="auto">
              <a:lnSpc>
                <a:spcPct val="80000"/>
              </a:lnSpc>
              <a:spcAft>
                <a:spcPts val="0"/>
              </a:spcAft>
              <a:buNone/>
              <a:defRPr/>
            </a:pPr>
            <a:endParaRPr lang="en-US" altLang="en-US" sz="2600" dirty="0">
              <a:solidFill>
                <a:schemeClr val="accent6">
                  <a:lumMod val="75000"/>
                </a:schemeClr>
              </a:solidFill>
            </a:endParaRPr>
          </a:p>
          <a:p>
            <a:pPr marL="0" indent="0" defTabSz="682385" fontAlgn="auto">
              <a:lnSpc>
                <a:spcPct val="80000"/>
              </a:lnSpc>
              <a:spcAft>
                <a:spcPts val="0"/>
              </a:spcAft>
              <a:buNone/>
              <a:defRPr/>
            </a:pPr>
            <a:r>
              <a:rPr lang="en-US" altLang="en-US" sz="2600" dirty="0"/>
              <a:t>state = </a:t>
            </a:r>
            <a:r>
              <a:rPr lang="en-US" altLang="en-US" sz="2600" dirty="0">
                <a:solidFill>
                  <a:srgbClr val="C00000"/>
                </a:solidFill>
              </a:rPr>
              <a:t>“GEORGIA”</a:t>
            </a:r>
          </a:p>
          <a:p>
            <a:pPr marL="0" indent="0" defTabSz="682385" fontAlgn="auto">
              <a:lnSpc>
                <a:spcPct val="80000"/>
              </a:lnSpc>
              <a:spcAft>
                <a:spcPts val="0"/>
              </a:spcAft>
              <a:buNone/>
              <a:defRPr/>
            </a:pPr>
            <a:r>
              <a:rPr lang="en-US" altLang="en-US" sz="2600" dirty="0" err="1"/>
              <a:t>new_state</a:t>
            </a:r>
            <a:r>
              <a:rPr lang="en-US" altLang="en-US" sz="2600" dirty="0"/>
              <a:t> = </a:t>
            </a:r>
            <a:r>
              <a:rPr lang="en-US" altLang="en-US" sz="2600" dirty="0" err="1"/>
              <a:t>state.replace</a:t>
            </a:r>
            <a:r>
              <a:rPr lang="en-US" altLang="en-US" sz="2600" dirty="0"/>
              <a:t>(</a:t>
            </a:r>
            <a:r>
              <a:rPr lang="en-US" altLang="en-US" sz="2600" dirty="0">
                <a:solidFill>
                  <a:srgbClr val="C00000"/>
                </a:solidFill>
              </a:rPr>
              <a:t>“G”</a:t>
            </a:r>
            <a:r>
              <a:rPr lang="en-US" altLang="en-US" sz="2600" dirty="0"/>
              <a:t>, </a:t>
            </a:r>
            <a:r>
              <a:rPr lang="en-US" altLang="en-US" sz="2600" dirty="0">
                <a:solidFill>
                  <a:srgbClr val="C00000"/>
                </a:solidFill>
              </a:rPr>
              <a:t>“X”</a:t>
            </a:r>
            <a:r>
              <a:rPr lang="en-US" altLang="en-US" sz="2600" dirty="0"/>
              <a:t>)</a:t>
            </a:r>
          </a:p>
          <a:p>
            <a:pPr marL="0" indent="0" defTabSz="682385" fontAlgn="auto">
              <a:lnSpc>
                <a:spcPct val="80000"/>
              </a:lnSpc>
              <a:spcAft>
                <a:spcPts val="0"/>
              </a:spcAft>
              <a:buNone/>
              <a:defRPr/>
            </a:pPr>
            <a:r>
              <a:rPr lang="en-US" altLang="en-US" sz="2600" dirty="0"/>
              <a:t>print(</a:t>
            </a:r>
            <a:r>
              <a:rPr lang="en-US" altLang="en-US" sz="2600" dirty="0" err="1"/>
              <a:t>new_state</a:t>
            </a:r>
            <a:r>
              <a:rPr lang="en-US" altLang="en-US" sz="2600" dirty="0"/>
              <a:t>) </a:t>
            </a:r>
            <a:r>
              <a:rPr lang="en-US" altLang="en-US" sz="2600" dirty="0">
                <a:solidFill>
                  <a:schemeClr val="accent6">
                    <a:lumMod val="75000"/>
                  </a:schemeClr>
                </a:solidFill>
              </a:rPr>
              <a:t># prints “XEORXIA”</a:t>
            </a:r>
          </a:p>
          <a:p>
            <a:pPr marL="0" indent="0" defTabSz="682385" fontAlgn="auto">
              <a:lnSpc>
                <a:spcPct val="80000"/>
              </a:lnSpc>
              <a:spcAft>
                <a:spcPts val="0"/>
              </a:spcAft>
              <a:buNone/>
              <a:defRPr/>
            </a:pPr>
            <a:endParaRPr lang="en-US" altLang="en-US" sz="2600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767393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804528B-E4A4-7FEC-DE27-88F92CCA541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64233581-5CBE-4EE3-3DD0-96D259CC992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defTabSz="454923" fontAlgn="auto">
              <a:spcAft>
                <a:spcPts val="0"/>
              </a:spcAft>
              <a:defRPr/>
            </a:pPr>
            <a:r>
              <a:rPr lang="en-US" altLang="en-US" sz="4378" dirty="0"/>
              <a:t>Calling methods inside methods</a:t>
            </a:r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B7887C9E-6CF2-1F07-8DB4-57FA185C9679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1371600"/>
            <a:ext cx="7543800" cy="4648200"/>
          </a:xfrm>
        </p:spPr>
        <p:txBody>
          <a:bodyPr rtlCol="0">
            <a:normAutofit lnSpcReduction="10000"/>
          </a:bodyPr>
          <a:lstStyle/>
          <a:p>
            <a:pPr defTabSz="682385">
              <a:lnSpc>
                <a:spcPct val="80000"/>
              </a:lnSpc>
              <a:defRPr/>
            </a:pPr>
            <a:r>
              <a:rPr lang="en-US" altLang="en-US" sz="2600" dirty="0"/>
              <a:t>As you must have noticed, you can call a method inside another method (how else were you capable of calling print() inside of </a:t>
            </a:r>
            <a:r>
              <a:rPr lang="en-US" altLang="en-US" sz="2600" dirty="0" err="1"/>
              <a:t>sumNumbers</a:t>
            </a:r>
            <a:r>
              <a:rPr lang="en-US" altLang="en-US" sz="2600" dirty="0"/>
              <a:t>()?)</a:t>
            </a:r>
          </a:p>
          <a:p>
            <a:pPr defTabSz="682385">
              <a:lnSpc>
                <a:spcPct val="80000"/>
              </a:lnSpc>
              <a:defRPr/>
            </a:pPr>
            <a:r>
              <a:rPr lang="en-US" altLang="en-US" sz="2600" dirty="0"/>
              <a:t>When a method is called, execution of the current method is halted until the called method is finished executing</a:t>
            </a:r>
          </a:p>
          <a:p>
            <a:pPr defTabSz="682385">
              <a:lnSpc>
                <a:spcPct val="80000"/>
              </a:lnSpc>
              <a:defRPr/>
            </a:pPr>
            <a:r>
              <a:rPr lang="en-US" altLang="en-US" sz="2600" u="sng" dirty="0"/>
              <a:t>Be careful not to call the method you are in!</a:t>
            </a:r>
          </a:p>
          <a:p>
            <a:pPr marL="0" indent="0" defTabSz="682385" fontAlgn="auto">
              <a:lnSpc>
                <a:spcPct val="80000"/>
              </a:lnSpc>
              <a:spcAft>
                <a:spcPts val="0"/>
              </a:spcAft>
              <a:buNone/>
              <a:defRPr/>
            </a:pPr>
            <a:endParaRPr lang="en-US" altLang="en-US" sz="2600" u="sng" dirty="0"/>
          </a:p>
          <a:p>
            <a:pPr marL="0" indent="0" defTabSz="682385" fontAlgn="auto">
              <a:lnSpc>
                <a:spcPct val="80000"/>
              </a:lnSpc>
              <a:spcAft>
                <a:spcPts val="0"/>
              </a:spcAft>
              <a:buNone/>
              <a:defRPr/>
            </a:pPr>
            <a:r>
              <a:rPr lang="en-US" altLang="en-US" sz="2600" dirty="0">
                <a:solidFill>
                  <a:srgbClr val="0432FF"/>
                </a:solidFill>
              </a:rPr>
              <a:t>def </a:t>
            </a:r>
            <a:r>
              <a:rPr lang="en-US" altLang="en-US" sz="2600" dirty="0" err="1"/>
              <a:t>myMethod</a:t>
            </a:r>
            <a:r>
              <a:rPr lang="en-US" altLang="en-US" sz="2600" dirty="0"/>
              <a:t>():</a:t>
            </a:r>
          </a:p>
          <a:p>
            <a:pPr marL="0" indent="0" defTabSz="682385" fontAlgn="auto">
              <a:lnSpc>
                <a:spcPct val="80000"/>
              </a:lnSpc>
              <a:spcAft>
                <a:spcPts val="0"/>
              </a:spcAft>
              <a:buNone/>
              <a:defRPr/>
            </a:pPr>
            <a:r>
              <a:rPr lang="en-US" altLang="en-US" sz="2600" dirty="0"/>
              <a:t>    </a:t>
            </a:r>
            <a:r>
              <a:rPr lang="en-US" altLang="en-US" sz="2600" dirty="0" err="1"/>
              <a:t>myMethod</a:t>
            </a:r>
            <a:r>
              <a:rPr lang="en-US" altLang="en-US" sz="2600" dirty="0"/>
              <a:t>()</a:t>
            </a:r>
            <a:br>
              <a:rPr lang="en-US" altLang="en-US" sz="2600" dirty="0"/>
            </a:br>
            <a:br>
              <a:rPr lang="en-US" altLang="en-US" sz="2600" dirty="0"/>
            </a:br>
            <a:r>
              <a:rPr lang="en-US" altLang="en-US" sz="2600" dirty="0"/>
              <a:t>This will cause an infinite loop until your program crashes!</a:t>
            </a:r>
          </a:p>
        </p:txBody>
      </p:sp>
    </p:spTree>
    <p:extLst>
      <p:ext uri="{BB962C8B-B14F-4D97-AF65-F5344CB8AC3E}">
        <p14:creationId xmlns:p14="http://schemas.microsoft.com/office/powerpoint/2010/main" val="355699372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AF6D2A0-E60D-E901-1531-80964FEE438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73F70CD9-FCC0-38AC-F9EC-05D1201F10B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defTabSz="454923" fontAlgn="auto">
              <a:spcAft>
                <a:spcPts val="0"/>
              </a:spcAft>
              <a:defRPr/>
            </a:pPr>
            <a:r>
              <a:rPr lang="en-US" altLang="en-US" sz="4378" dirty="0"/>
              <a:t>Importing methods</a:t>
            </a:r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9F4080A0-83D9-C0FC-FBF9-35E31FF2FD3B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1371600"/>
            <a:ext cx="7543800" cy="4648200"/>
          </a:xfrm>
        </p:spPr>
        <p:txBody>
          <a:bodyPr rtlCol="0">
            <a:normAutofit/>
          </a:bodyPr>
          <a:lstStyle/>
          <a:p>
            <a:pPr defTabSz="682385">
              <a:lnSpc>
                <a:spcPct val="80000"/>
              </a:lnSpc>
              <a:defRPr/>
            </a:pPr>
            <a:r>
              <a:rPr lang="en-US" altLang="en-US" sz="2600" dirty="0"/>
              <a:t>But what about the methods that you wrote?</a:t>
            </a:r>
          </a:p>
          <a:p>
            <a:pPr defTabSz="682385">
              <a:lnSpc>
                <a:spcPct val="80000"/>
              </a:lnSpc>
              <a:defRPr/>
            </a:pPr>
            <a:r>
              <a:rPr lang="en-US" altLang="en-US" sz="2600" dirty="0"/>
              <a:t>Do you always need to have them in the current file you are writing in to use them? No!</a:t>
            </a:r>
          </a:p>
          <a:p>
            <a:pPr defTabSz="682385">
              <a:lnSpc>
                <a:spcPct val="80000"/>
              </a:lnSpc>
              <a:defRPr/>
            </a:pPr>
            <a:r>
              <a:rPr lang="en-US" altLang="en-US" sz="2600" dirty="0"/>
              <a:t>Methods can be imported with the following syntax:</a:t>
            </a:r>
          </a:p>
          <a:p>
            <a:pPr defTabSz="682385">
              <a:lnSpc>
                <a:spcPct val="80000"/>
              </a:lnSpc>
              <a:defRPr/>
            </a:pPr>
            <a:endParaRPr lang="en-US" altLang="en-US" sz="2600" dirty="0"/>
          </a:p>
          <a:p>
            <a:pPr marL="0" indent="0" defTabSz="682385">
              <a:lnSpc>
                <a:spcPct val="80000"/>
              </a:lnSpc>
              <a:buNone/>
              <a:defRPr/>
            </a:pPr>
            <a:r>
              <a:rPr lang="en-US" altLang="en-US" sz="2600" dirty="0">
                <a:solidFill>
                  <a:srgbClr val="0432FF"/>
                </a:solidFill>
              </a:rPr>
              <a:t>from</a:t>
            </a:r>
            <a:r>
              <a:rPr lang="en-US" altLang="en-US" sz="2600" dirty="0"/>
              <a:t> filename </a:t>
            </a:r>
            <a:r>
              <a:rPr lang="en-US" altLang="en-US" sz="2600" dirty="0">
                <a:solidFill>
                  <a:srgbClr val="0432FF"/>
                </a:solidFill>
              </a:rPr>
              <a:t>import</a:t>
            </a:r>
            <a:r>
              <a:rPr lang="en-US" altLang="en-US" sz="2600" dirty="0"/>
              <a:t> </a:t>
            </a:r>
            <a:r>
              <a:rPr lang="en-US" altLang="en-US" sz="2600" dirty="0" err="1"/>
              <a:t>methodname</a:t>
            </a:r>
            <a:endParaRPr lang="en-US" altLang="en-US" sz="2600" dirty="0"/>
          </a:p>
          <a:p>
            <a:pPr marL="0" indent="0" defTabSz="682385">
              <a:lnSpc>
                <a:spcPct val="80000"/>
              </a:lnSpc>
              <a:buNone/>
              <a:defRPr/>
            </a:pPr>
            <a:endParaRPr lang="en-US" altLang="en-US" sz="2600" dirty="0"/>
          </a:p>
          <a:p>
            <a:pPr defTabSz="682385">
              <a:lnSpc>
                <a:spcPct val="80000"/>
              </a:lnSpc>
              <a:defRPr/>
            </a:pPr>
            <a:r>
              <a:rPr lang="en-US" altLang="en-US" sz="2600" dirty="0"/>
              <a:t>For now, be aware that the file you are importing from needs to be in the same folder as the file you are running your code from</a:t>
            </a:r>
          </a:p>
          <a:p>
            <a:pPr defTabSz="682385">
              <a:lnSpc>
                <a:spcPct val="80000"/>
              </a:lnSpc>
              <a:defRPr/>
            </a:pPr>
            <a:r>
              <a:rPr lang="en-US" altLang="en-US" sz="2600" dirty="0"/>
              <a:t>When importing a file, beware that </a:t>
            </a:r>
            <a:r>
              <a:rPr lang="en-US" altLang="en-US" sz="2600" u="sng" dirty="0"/>
              <a:t>any code outside a method will always execute</a:t>
            </a:r>
          </a:p>
        </p:txBody>
      </p:sp>
    </p:spTree>
    <p:extLst>
      <p:ext uri="{BB962C8B-B14F-4D97-AF65-F5344CB8AC3E}">
        <p14:creationId xmlns:p14="http://schemas.microsoft.com/office/powerpoint/2010/main" val="1772970062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7958598-74B0-4931-8516-83719094D6A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A5B34BC3-6EE0-9A54-EA3D-5E0E1B10D18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defTabSz="454923" fontAlgn="auto">
              <a:spcAft>
                <a:spcPts val="0"/>
              </a:spcAft>
              <a:defRPr/>
            </a:pPr>
            <a:r>
              <a:rPr lang="en-US" altLang="en-US" sz="4378" dirty="0"/>
              <a:t>Importing methods (example)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73701F2-D737-1AB1-F6B1-E4FB871CEFA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2064" y="2209800"/>
            <a:ext cx="7886700" cy="1043181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B86C4EFD-707B-1A11-789D-A0E3DEEF0D2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2064" y="4052887"/>
            <a:ext cx="4524375" cy="1114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8958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s-PE" b="1" dirty="0"/>
              <a:t>Also Known As</a:t>
            </a:r>
            <a:r>
              <a:rPr lang="mr-IN" altLang="es-PE" b="1" dirty="0"/>
              <a:t>…</a:t>
            </a:r>
            <a:endParaRPr lang="en-US" altLang="es-PE" b="1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s-PE" sz="2800" dirty="0"/>
              <a:t>Functions can be called several things, depending on the book or context</a:t>
            </a:r>
          </a:p>
          <a:p>
            <a:pPr eaLnBrk="1" hangingPunct="1"/>
            <a:r>
              <a:rPr lang="en-US" altLang="es-PE" sz="2800" dirty="0"/>
              <a:t>Examples:</a:t>
            </a:r>
          </a:p>
          <a:p>
            <a:pPr lvl="1" eaLnBrk="1" hangingPunct="1"/>
            <a:r>
              <a:rPr lang="en-US" altLang="es-PE" sz="2400" dirty="0"/>
              <a:t>Procedure</a:t>
            </a:r>
          </a:p>
          <a:p>
            <a:pPr lvl="1" eaLnBrk="1" hangingPunct="1"/>
            <a:r>
              <a:rPr lang="en-US" altLang="es-PE" sz="2400" dirty="0"/>
              <a:t>Module</a:t>
            </a:r>
          </a:p>
          <a:p>
            <a:pPr lvl="1" eaLnBrk="1" hangingPunct="1"/>
            <a:r>
              <a:rPr lang="en-US" altLang="es-PE" sz="2400" dirty="0"/>
              <a:t>Method (OOP)</a:t>
            </a:r>
          </a:p>
          <a:p>
            <a:pPr lvl="1" eaLnBrk="1" hangingPunct="1"/>
            <a:r>
              <a:rPr lang="en-US" altLang="es-PE" sz="2400" dirty="0"/>
              <a:t>Behavior (OOP)</a:t>
            </a:r>
          </a:p>
          <a:p>
            <a:pPr lvl="1" eaLnBrk="1" hangingPunct="1"/>
            <a:r>
              <a:rPr lang="en-US" altLang="es-PE" sz="2400" dirty="0"/>
              <a:t>Member function (OOP)</a:t>
            </a:r>
          </a:p>
          <a:p>
            <a:pPr lvl="1" eaLnBrk="1" hangingPunct="1"/>
            <a:r>
              <a:rPr lang="en-US" altLang="es-PE" sz="2400" dirty="0"/>
              <a:t>Subroutine</a:t>
            </a:r>
          </a:p>
        </p:txBody>
      </p:sp>
    </p:spTree>
    <p:extLst>
      <p:ext uri="{BB962C8B-B14F-4D97-AF65-F5344CB8AC3E}">
        <p14:creationId xmlns:p14="http://schemas.microsoft.com/office/powerpoint/2010/main" val="879778688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91A7B40-9C34-DD3B-C84D-1E388A0B1DC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2AA21EE7-9A27-6AD9-EAAB-092CDD57616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defTabSz="454923" fontAlgn="auto">
              <a:spcAft>
                <a:spcPts val="0"/>
              </a:spcAft>
              <a:defRPr/>
            </a:pPr>
            <a:r>
              <a:rPr lang="en-US" altLang="en-US" sz="4378" dirty="0"/>
              <a:t>Summary</a:t>
            </a:r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71DE8651-8A95-0BAC-DDA8-08E9293B3B63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1371600"/>
            <a:ext cx="7543800" cy="4876800"/>
          </a:xfrm>
        </p:spPr>
        <p:txBody>
          <a:bodyPr rtlCol="0">
            <a:normAutofit/>
          </a:bodyPr>
          <a:lstStyle/>
          <a:p>
            <a:pPr defTabSz="682385">
              <a:lnSpc>
                <a:spcPct val="80000"/>
              </a:lnSpc>
              <a:defRPr/>
            </a:pPr>
            <a:r>
              <a:rPr lang="en-US" altLang="en-US" sz="2600" dirty="0"/>
              <a:t>Methods allow us to group code to perform a specific task</a:t>
            </a:r>
          </a:p>
          <a:p>
            <a:pPr defTabSz="682385">
              <a:lnSpc>
                <a:spcPct val="80000"/>
              </a:lnSpc>
              <a:defRPr/>
            </a:pPr>
            <a:r>
              <a:rPr lang="en-US" altLang="en-US" sz="2600" dirty="0"/>
              <a:t>Methods allow us to improve readability and maintainability</a:t>
            </a:r>
          </a:p>
          <a:p>
            <a:pPr defTabSz="682385">
              <a:lnSpc>
                <a:spcPct val="80000"/>
              </a:lnSpc>
              <a:defRPr/>
            </a:pPr>
            <a:r>
              <a:rPr lang="en-US" altLang="en-US" sz="2600" dirty="0"/>
              <a:t>Methods should be viewed as black boxes that perform a specific task</a:t>
            </a:r>
          </a:p>
          <a:p>
            <a:pPr lvl="1" defTabSz="682385">
              <a:lnSpc>
                <a:spcPct val="80000"/>
              </a:lnSpc>
              <a:defRPr/>
            </a:pPr>
            <a:r>
              <a:rPr lang="en-US" altLang="en-US" sz="2300" dirty="0"/>
              <a:t>They may take inputs through parameters</a:t>
            </a:r>
          </a:p>
          <a:p>
            <a:pPr lvl="1" defTabSz="682385">
              <a:lnSpc>
                <a:spcPct val="80000"/>
              </a:lnSpc>
              <a:defRPr/>
            </a:pPr>
            <a:r>
              <a:rPr lang="en-US" altLang="en-US" sz="2300" dirty="0"/>
              <a:t>They may produce outputs through the </a:t>
            </a:r>
            <a:r>
              <a:rPr lang="en-US" altLang="en-US" sz="2300" dirty="0">
                <a:solidFill>
                  <a:srgbClr val="0432FF"/>
                </a:solidFill>
              </a:rPr>
              <a:t>return</a:t>
            </a:r>
            <a:r>
              <a:rPr lang="en-US" altLang="en-US" sz="2300" dirty="0"/>
              <a:t> keyword</a:t>
            </a:r>
          </a:p>
          <a:p>
            <a:pPr marL="0" lvl="1" indent="0" defTabSz="682385">
              <a:lnSpc>
                <a:spcPct val="80000"/>
              </a:lnSpc>
              <a:defRPr/>
            </a:pPr>
            <a:r>
              <a:rPr lang="en-US" altLang="en-US" sz="2600" dirty="0"/>
              <a:t>Built-in methods are available to perform routine tasks</a:t>
            </a:r>
          </a:p>
          <a:p>
            <a:pPr marL="0" lvl="1" indent="0" defTabSz="682385">
              <a:lnSpc>
                <a:spcPct val="80000"/>
              </a:lnSpc>
              <a:defRPr/>
            </a:pPr>
            <a:r>
              <a:rPr lang="en-US" altLang="en-US" sz="2600" dirty="0"/>
              <a:t>You can import methods you’ve already written</a:t>
            </a:r>
          </a:p>
        </p:txBody>
      </p:sp>
    </p:spTree>
    <p:extLst>
      <p:ext uri="{BB962C8B-B14F-4D97-AF65-F5344CB8AC3E}">
        <p14:creationId xmlns:p14="http://schemas.microsoft.com/office/powerpoint/2010/main" val="21806678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6200" y="287338"/>
            <a:ext cx="7543800" cy="931862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altLang="es-PE" dirty="0"/>
              <a:t>Why have functions?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685800" y="1219200"/>
            <a:ext cx="7543800" cy="5257800"/>
          </a:xfrm>
          <a:prstGeom prst="rect">
            <a:avLst/>
          </a:prstGeom>
        </p:spPr>
        <p:txBody>
          <a:bodyPr/>
          <a:lstStyle>
            <a:lvl1pPr marL="90488" indent="-90488" algn="l" rtl="0" fontAlgn="base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1pPr>
            <a:lvl2pPr marL="382588" indent="-182563" algn="l" rtl="0" fontAlgn="base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ern="120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2pPr>
            <a:lvl3pPr marL="566738" indent="-182563" algn="l" rtl="0" fontAlgn="base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sz="1400" kern="120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3pPr>
            <a:lvl4pPr marL="749300" indent="-182563" algn="l" rtl="0" fontAlgn="base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sz="1400" kern="120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4pPr>
            <a:lvl5pPr marL="931863" indent="-182563" algn="l" rtl="0" fontAlgn="base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sz="1400" kern="120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es-PE" sz="1800" dirty="0">
                <a:latin typeface="Consolas" charset="0"/>
                <a:ea typeface="Consolas" charset="0"/>
                <a:cs typeface="Consolas" charset="0"/>
              </a:rPr>
              <a:t>userNum1 = int(input(</a:t>
            </a:r>
            <a:r>
              <a:rPr lang="en-US" altLang="es-PE" sz="1800" dirty="0">
                <a:solidFill>
                  <a:srgbClr val="C00000"/>
                </a:solidFill>
                <a:latin typeface="Consolas" charset="0"/>
                <a:ea typeface="Consolas" charset="0"/>
                <a:cs typeface="Consolas" charset="0"/>
              </a:rPr>
              <a:t>“Please enter a number”</a:t>
            </a:r>
            <a:r>
              <a:rPr lang="en-US" altLang="es-PE" sz="1800" dirty="0">
                <a:latin typeface="Consolas" charset="0"/>
                <a:ea typeface="Consolas" charset="0"/>
                <a:cs typeface="Consolas" charset="0"/>
              </a:rPr>
              <a:t>))</a:t>
            </a:r>
          </a:p>
          <a:p>
            <a:pPr eaLnBrk="1" hangingPunct="1">
              <a:buNone/>
            </a:pPr>
            <a:r>
              <a:rPr lang="en-US" altLang="es-PE" sz="1800" dirty="0">
                <a:latin typeface="Consolas" charset="0"/>
                <a:ea typeface="Consolas" charset="0"/>
                <a:cs typeface="Consolas" charset="0"/>
              </a:rPr>
              <a:t>userNum2 = int(input(</a:t>
            </a:r>
            <a:r>
              <a:rPr lang="en-US" altLang="es-PE" sz="1800" dirty="0">
                <a:solidFill>
                  <a:srgbClr val="C00000"/>
                </a:solidFill>
                <a:latin typeface="Consolas" charset="0"/>
                <a:ea typeface="Consolas" charset="0"/>
                <a:cs typeface="Consolas" charset="0"/>
              </a:rPr>
              <a:t>“Please enter another number”</a:t>
            </a:r>
            <a:r>
              <a:rPr lang="en-US" altLang="es-PE" sz="1800" dirty="0">
                <a:latin typeface="Consolas" charset="0"/>
                <a:ea typeface="Consolas" charset="0"/>
                <a:cs typeface="Consolas" charset="0"/>
              </a:rPr>
              <a:t>))</a:t>
            </a:r>
          </a:p>
          <a:p>
            <a:pPr eaLnBrk="1" hangingPunct="1">
              <a:buFontTx/>
              <a:buNone/>
            </a:pPr>
            <a:r>
              <a:rPr lang="en-US" altLang="es-PE" sz="1800" dirty="0">
                <a:latin typeface="Consolas" charset="0"/>
                <a:ea typeface="Consolas" charset="0"/>
                <a:cs typeface="Consolas" charset="0"/>
              </a:rPr>
              <a:t>average = (userNum1 + userNum2) / 2</a:t>
            </a:r>
          </a:p>
          <a:p>
            <a:pPr eaLnBrk="1" hangingPunct="1">
              <a:buFontTx/>
              <a:buNone/>
            </a:pPr>
            <a:r>
              <a:rPr lang="en-US" altLang="es-PE" sz="1800" dirty="0">
                <a:solidFill>
                  <a:srgbClr val="4E8F00"/>
                </a:solidFill>
                <a:latin typeface="Consolas" charset="0"/>
                <a:ea typeface="Consolas" charset="0"/>
                <a:cs typeface="Consolas" charset="0"/>
              </a:rPr>
              <a:t># a lot of other code</a:t>
            </a:r>
          </a:p>
          <a:p>
            <a:pPr eaLnBrk="1" hangingPunct="1">
              <a:buFontTx/>
              <a:buNone/>
            </a:pPr>
            <a:r>
              <a:rPr lang="en-US" altLang="es-PE" sz="1800" dirty="0">
                <a:latin typeface="Consolas" charset="0"/>
                <a:ea typeface="Consolas" charset="0"/>
                <a:cs typeface="Consolas" charset="0"/>
              </a:rPr>
              <a:t>userNum1 = int(input(</a:t>
            </a:r>
            <a:r>
              <a:rPr lang="en-US" altLang="es-PE" sz="1800" dirty="0">
                <a:solidFill>
                  <a:srgbClr val="C00000"/>
                </a:solidFill>
                <a:latin typeface="Consolas" charset="0"/>
                <a:ea typeface="Consolas" charset="0"/>
                <a:cs typeface="Consolas" charset="0"/>
              </a:rPr>
              <a:t>“Please enter a number”</a:t>
            </a:r>
            <a:r>
              <a:rPr lang="en-US" altLang="es-PE" sz="1800" dirty="0">
                <a:latin typeface="Consolas" charset="0"/>
                <a:ea typeface="Consolas" charset="0"/>
                <a:cs typeface="Consolas" charset="0"/>
              </a:rPr>
              <a:t>))</a:t>
            </a:r>
          </a:p>
          <a:p>
            <a:pPr eaLnBrk="1" hangingPunct="1">
              <a:buNone/>
            </a:pPr>
            <a:r>
              <a:rPr lang="en-US" altLang="es-PE" sz="1800" dirty="0">
                <a:latin typeface="Consolas" charset="0"/>
                <a:ea typeface="Consolas" charset="0"/>
                <a:cs typeface="Consolas" charset="0"/>
              </a:rPr>
              <a:t>userNum2 = int(input(</a:t>
            </a:r>
            <a:r>
              <a:rPr lang="en-US" altLang="es-PE" sz="1800" dirty="0">
                <a:solidFill>
                  <a:srgbClr val="C00000"/>
                </a:solidFill>
                <a:latin typeface="Consolas" charset="0"/>
                <a:ea typeface="Consolas" charset="0"/>
                <a:cs typeface="Consolas" charset="0"/>
              </a:rPr>
              <a:t>“Please enter another number”</a:t>
            </a:r>
            <a:r>
              <a:rPr lang="en-US" altLang="es-PE" sz="1800" dirty="0">
                <a:latin typeface="Consolas" charset="0"/>
                <a:ea typeface="Consolas" charset="0"/>
                <a:cs typeface="Consolas" charset="0"/>
              </a:rPr>
              <a:t>))</a:t>
            </a:r>
          </a:p>
          <a:p>
            <a:pPr eaLnBrk="1" hangingPunct="1">
              <a:buFontTx/>
              <a:buNone/>
            </a:pPr>
            <a:r>
              <a:rPr lang="en-US" altLang="es-PE" sz="1800" dirty="0">
                <a:latin typeface="Consolas" charset="0"/>
                <a:ea typeface="Consolas" charset="0"/>
                <a:cs typeface="Consolas" charset="0"/>
              </a:rPr>
              <a:t>average = (userNum1 + userNum2) / 2</a:t>
            </a:r>
          </a:p>
          <a:p>
            <a:pPr eaLnBrk="1" hangingPunct="1">
              <a:buFontTx/>
              <a:buNone/>
            </a:pPr>
            <a:r>
              <a:rPr lang="en-US" altLang="es-PE" sz="1800" dirty="0">
                <a:solidFill>
                  <a:srgbClr val="4E8F00"/>
                </a:solidFill>
                <a:latin typeface="Consolas" charset="0"/>
                <a:ea typeface="Consolas" charset="0"/>
                <a:cs typeface="Consolas" charset="0"/>
              </a:rPr>
              <a:t># more code here, then</a:t>
            </a:r>
          </a:p>
          <a:p>
            <a:pPr eaLnBrk="1" hangingPunct="1">
              <a:buFontTx/>
              <a:buNone/>
            </a:pPr>
            <a:r>
              <a:rPr lang="en-US" altLang="es-PE" sz="1800" dirty="0">
                <a:latin typeface="Consolas" charset="0"/>
                <a:ea typeface="Consolas" charset="0"/>
                <a:cs typeface="Consolas" charset="0"/>
              </a:rPr>
              <a:t>userNum1 = int(input(</a:t>
            </a:r>
            <a:r>
              <a:rPr lang="en-US" altLang="es-PE" sz="1800" dirty="0">
                <a:solidFill>
                  <a:srgbClr val="C00000"/>
                </a:solidFill>
                <a:latin typeface="Consolas" charset="0"/>
                <a:ea typeface="Consolas" charset="0"/>
                <a:cs typeface="Consolas" charset="0"/>
              </a:rPr>
              <a:t>“Please enter a number”</a:t>
            </a:r>
            <a:r>
              <a:rPr lang="en-US" altLang="es-PE" sz="1800" dirty="0">
                <a:latin typeface="Consolas" charset="0"/>
                <a:ea typeface="Consolas" charset="0"/>
                <a:cs typeface="Consolas" charset="0"/>
              </a:rPr>
              <a:t>))</a:t>
            </a:r>
          </a:p>
          <a:p>
            <a:pPr eaLnBrk="1" hangingPunct="1">
              <a:buNone/>
            </a:pPr>
            <a:r>
              <a:rPr lang="en-US" altLang="es-PE" sz="1800" dirty="0">
                <a:latin typeface="Consolas" charset="0"/>
                <a:ea typeface="Consolas" charset="0"/>
                <a:cs typeface="Consolas" charset="0"/>
              </a:rPr>
              <a:t>userNum2 = int(input(</a:t>
            </a:r>
            <a:r>
              <a:rPr lang="en-US" altLang="es-PE" sz="1800" dirty="0">
                <a:solidFill>
                  <a:srgbClr val="C00000"/>
                </a:solidFill>
                <a:latin typeface="Consolas" charset="0"/>
                <a:ea typeface="Consolas" charset="0"/>
                <a:cs typeface="Consolas" charset="0"/>
              </a:rPr>
              <a:t>“Please enter another number”</a:t>
            </a:r>
            <a:r>
              <a:rPr lang="en-US" altLang="es-PE" sz="1800" dirty="0">
                <a:latin typeface="Consolas" charset="0"/>
                <a:ea typeface="Consolas" charset="0"/>
                <a:cs typeface="Consolas" charset="0"/>
              </a:rPr>
              <a:t>))</a:t>
            </a:r>
          </a:p>
          <a:p>
            <a:pPr eaLnBrk="1" hangingPunct="1">
              <a:buFontTx/>
              <a:buNone/>
            </a:pPr>
            <a:r>
              <a:rPr lang="en-US" altLang="es-PE" sz="1800" dirty="0">
                <a:latin typeface="Consolas" charset="0"/>
                <a:ea typeface="Consolas" charset="0"/>
                <a:cs typeface="Consolas" charset="0"/>
              </a:rPr>
              <a:t>average = (userNum1 + userNum2) / 2</a:t>
            </a:r>
          </a:p>
          <a:p>
            <a:pPr eaLnBrk="1" hangingPunct="1">
              <a:buFontTx/>
              <a:buNone/>
            </a:pPr>
            <a:endParaRPr lang="en-US" altLang="es-PE" sz="1800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6E1C471-5BAB-424A-B75C-1E088255D2A3}"/>
              </a:ext>
            </a:extLst>
          </p:cNvPr>
          <p:cNvSpPr txBox="1"/>
          <p:nvPr/>
        </p:nvSpPr>
        <p:spPr>
          <a:xfrm>
            <a:off x="6457950" y="5486400"/>
            <a:ext cx="2228850" cy="76200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pic>
        <p:nvPicPr>
          <p:cNvPr id="2" name="Graphic 5">
            <a:extLst>
              <a:ext uri="{FF2B5EF4-FFF2-40B4-BE49-F238E27FC236}">
                <a16:creationId xmlns:a16="http://schemas.microsoft.com/office/drawing/2014/main" id="{BD032A28-CF7C-284E-AEFD-07EC412FE52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511927" y="4968876"/>
            <a:ext cx="1057275" cy="1285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95874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81000" y="376381"/>
            <a:ext cx="7543800" cy="931862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altLang="es-PE" dirty="0"/>
              <a:t>Look! This code is the same!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685800" y="1219200"/>
            <a:ext cx="7543800" cy="5257800"/>
          </a:xfrm>
          <a:prstGeom prst="rect">
            <a:avLst/>
          </a:prstGeom>
        </p:spPr>
        <p:txBody>
          <a:bodyPr/>
          <a:lstStyle>
            <a:lvl1pPr marL="90488" indent="-90488" algn="l" rtl="0" fontAlgn="base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1pPr>
            <a:lvl2pPr marL="382588" indent="-182563" algn="l" rtl="0" fontAlgn="base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ern="120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2pPr>
            <a:lvl3pPr marL="566738" indent="-182563" algn="l" rtl="0" fontAlgn="base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sz="1400" kern="120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3pPr>
            <a:lvl4pPr marL="749300" indent="-182563" algn="l" rtl="0" fontAlgn="base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sz="1400" kern="120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4pPr>
            <a:lvl5pPr marL="931863" indent="-182563" algn="l" rtl="0" fontAlgn="base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sz="1400" kern="120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es-PE" sz="1600" dirty="0">
                <a:latin typeface="Consolas" charset="0"/>
                <a:ea typeface="Consolas" charset="0"/>
                <a:cs typeface="Consolas" charset="0"/>
              </a:rPr>
              <a:t>userNum1 = int(input(</a:t>
            </a:r>
            <a:r>
              <a:rPr lang="en-US" altLang="es-PE" sz="1600" dirty="0">
                <a:solidFill>
                  <a:srgbClr val="C00000"/>
                </a:solidFill>
                <a:latin typeface="Consolas" charset="0"/>
                <a:ea typeface="Consolas" charset="0"/>
                <a:cs typeface="Consolas" charset="0"/>
              </a:rPr>
              <a:t>“Please enter a number”</a:t>
            </a:r>
            <a:r>
              <a:rPr lang="en-US" altLang="es-PE" sz="1600" dirty="0">
                <a:latin typeface="Consolas" charset="0"/>
                <a:ea typeface="Consolas" charset="0"/>
                <a:cs typeface="Consolas" charset="0"/>
              </a:rPr>
              <a:t>))</a:t>
            </a:r>
          </a:p>
          <a:p>
            <a:pPr eaLnBrk="1" hangingPunct="1">
              <a:buNone/>
            </a:pPr>
            <a:r>
              <a:rPr lang="en-US" altLang="es-PE" sz="1600" dirty="0">
                <a:latin typeface="Consolas" charset="0"/>
                <a:ea typeface="Consolas" charset="0"/>
                <a:cs typeface="Consolas" charset="0"/>
              </a:rPr>
              <a:t>userNum2 = int(input(</a:t>
            </a:r>
            <a:r>
              <a:rPr lang="en-US" altLang="es-PE" sz="1600" dirty="0">
                <a:solidFill>
                  <a:srgbClr val="C00000"/>
                </a:solidFill>
                <a:latin typeface="Consolas" charset="0"/>
                <a:ea typeface="Consolas" charset="0"/>
                <a:cs typeface="Consolas" charset="0"/>
              </a:rPr>
              <a:t>“Please enter another number”</a:t>
            </a:r>
            <a:r>
              <a:rPr lang="en-US" altLang="es-PE" sz="1600" dirty="0">
                <a:latin typeface="Consolas" charset="0"/>
                <a:ea typeface="Consolas" charset="0"/>
                <a:cs typeface="Consolas" charset="0"/>
              </a:rPr>
              <a:t>))</a:t>
            </a:r>
          </a:p>
          <a:p>
            <a:pPr eaLnBrk="1" hangingPunct="1">
              <a:buFontTx/>
              <a:buNone/>
            </a:pPr>
            <a:r>
              <a:rPr lang="en-US" altLang="es-PE" sz="1600" dirty="0">
                <a:latin typeface="Consolas" charset="0"/>
                <a:ea typeface="Consolas" charset="0"/>
                <a:cs typeface="Consolas" charset="0"/>
              </a:rPr>
              <a:t>average = (userNum1 + userNum2) / 2</a:t>
            </a:r>
          </a:p>
          <a:p>
            <a:pPr eaLnBrk="1" hangingPunct="1">
              <a:buFontTx/>
              <a:buNone/>
            </a:pPr>
            <a:r>
              <a:rPr lang="en-US" altLang="es-PE" sz="1600" dirty="0">
                <a:solidFill>
                  <a:srgbClr val="4E8F00"/>
                </a:solidFill>
                <a:latin typeface="Consolas" charset="0"/>
                <a:ea typeface="Consolas" charset="0"/>
                <a:cs typeface="Consolas" charset="0"/>
              </a:rPr>
              <a:t># a lot of other code</a:t>
            </a:r>
          </a:p>
          <a:p>
            <a:pPr eaLnBrk="1" hangingPunct="1">
              <a:buFontTx/>
              <a:buNone/>
            </a:pPr>
            <a:r>
              <a:rPr lang="en-US" altLang="es-PE" sz="1600" dirty="0">
                <a:latin typeface="Consolas" charset="0"/>
                <a:ea typeface="Consolas" charset="0"/>
                <a:cs typeface="Consolas" charset="0"/>
              </a:rPr>
              <a:t>userNum1 = int(input(</a:t>
            </a:r>
            <a:r>
              <a:rPr lang="en-US" altLang="es-PE" sz="1600" dirty="0">
                <a:solidFill>
                  <a:srgbClr val="C00000"/>
                </a:solidFill>
                <a:latin typeface="Consolas" charset="0"/>
                <a:ea typeface="Consolas" charset="0"/>
                <a:cs typeface="Consolas" charset="0"/>
              </a:rPr>
              <a:t>“Please enter a number”</a:t>
            </a:r>
            <a:r>
              <a:rPr lang="en-US" altLang="es-PE" sz="1600" dirty="0">
                <a:latin typeface="Consolas" charset="0"/>
                <a:ea typeface="Consolas" charset="0"/>
                <a:cs typeface="Consolas" charset="0"/>
              </a:rPr>
              <a:t>))</a:t>
            </a:r>
          </a:p>
          <a:p>
            <a:pPr eaLnBrk="1" hangingPunct="1">
              <a:buNone/>
            </a:pPr>
            <a:r>
              <a:rPr lang="en-US" altLang="es-PE" sz="1600" dirty="0">
                <a:latin typeface="Consolas" charset="0"/>
                <a:ea typeface="Consolas" charset="0"/>
                <a:cs typeface="Consolas" charset="0"/>
              </a:rPr>
              <a:t>userNum2 = int(input(</a:t>
            </a:r>
            <a:r>
              <a:rPr lang="en-US" altLang="es-PE" sz="1600" dirty="0">
                <a:solidFill>
                  <a:srgbClr val="C00000"/>
                </a:solidFill>
                <a:latin typeface="Consolas" charset="0"/>
                <a:ea typeface="Consolas" charset="0"/>
                <a:cs typeface="Consolas" charset="0"/>
              </a:rPr>
              <a:t>“Please enter another number”</a:t>
            </a:r>
            <a:r>
              <a:rPr lang="en-US" altLang="es-PE" sz="1600" dirty="0">
                <a:latin typeface="Consolas" charset="0"/>
                <a:ea typeface="Consolas" charset="0"/>
                <a:cs typeface="Consolas" charset="0"/>
              </a:rPr>
              <a:t>))</a:t>
            </a:r>
          </a:p>
          <a:p>
            <a:pPr eaLnBrk="1" hangingPunct="1">
              <a:buFontTx/>
              <a:buNone/>
            </a:pPr>
            <a:r>
              <a:rPr lang="en-US" altLang="es-PE" sz="1600" dirty="0">
                <a:latin typeface="Consolas" charset="0"/>
                <a:ea typeface="Consolas" charset="0"/>
                <a:cs typeface="Consolas" charset="0"/>
              </a:rPr>
              <a:t>average = (userNum1 + userNum2) / 2</a:t>
            </a:r>
          </a:p>
          <a:p>
            <a:pPr eaLnBrk="1" hangingPunct="1">
              <a:buFontTx/>
              <a:buNone/>
            </a:pPr>
            <a:r>
              <a:rPr lang="en-US" altLang="es-PE" sz="1600" dirty="0">
                <a:solidFill>
                  <a:srgbClr val="4E8F00"/>
                </a:solidFill>
                <a:latin typeface="Consolas" charset="0"/>
                <a:ea typeface="Consolas" charset="0"/>
                <a:cs typeface="Consolas" charset="0"/>
              </a:rPr>
              <a:t># more code here, then</a:t>
            </a:r>
          </a:p>
          <a:p>
            <a:pPr eaLnBrk="1" hangingPunct="1">
              <a:buFontTx/>
              <a:buNone/>
            </a:pPr>
            <a:r>
              <a:rPr lang="en-US" altLang="es-PE" sz="1600" dirty="0">
                <a:latin typeface="Consolas" charset="0"/>
                <a:ea typeface="Consolas" charset="0"/>
                <a:cs typeface="Consolas" charset="0"/>
              </a:rPr>
              <a:t>userNum1 = int(input(</a:t>
            </a:r>
            <a:r>
              <a:rPr lang="en-US" altLang="es-PE" sz="1600" dirty="0">
                <a:solidFill>
                  <a:srgbClr val="C00000"/>
                </a:solidFill>
                <a:latin typeface="Consolas" charset="0"/>
                <a:ea typeface="Consolas" charset="0"/>
                <a:cs typeface="Consolas" charset="0"/>
              </a:rPr>
              <a:t>“Please enter a number”</a:t>
            </a:r>
            <a:r>
              <a:rPr lang="en-US" altLang="es-PE" sz="1600" dirty="0">
                <a:latin typeface="Consolas" charset="0"/>
                <a:ea typeface="Consolas" charset="0"/>
                <a:cs typeface="Consolas" charset="0"/>
              </a:rPr>
              <a:t>))</a:t>
            </a:r>
          </a:p>
          <a:p>
            <a:pPr eaLnBrk="1" hangingPunct="1">
              <a:buNone/>
            </a:pPr>
            <a:r>
              <a:rPr lang="en-US" altLang="es-PE" sz="1600" dirty="0">
                <a:latin typeface="Consolas" charset="0"/>
                <a:ea typeface="Consolas" charset="0"/>
                <a:cs typeface="Consolas" charset="0"/>
              </a:rPr>
              <a:t>userNum2 = int(input(</a:t>
            </a:r>
            <a:r>
              <a:rPr lang="en-US" altLang="es-PE" sz="1600" dirty="0">
                <a:solidFill>
                  <a:srgbClr val="C00000"/>
                </a:solidFill>
                <a:latin typeface="Consolas" charset="0"/>
                <a:ea typeface="Consolas" charset="0"/>
                <a:cs typeface="Consolas" charset="0"/>
              </a:rPr>
              <a:t>“Please enter another number”</a:t>
            </a:r>
            <a:r>
              <a:rPr lang="en-US" altLang="es-PE" sz="1600" dirty="0">
                <a:latin typeface="Consolas" charset="0"/>
                <a:ea typeface="Consolas" charset="0"/>
                <a:cs typeface="Consolas" charset="0"/>
              </a:rPr>
              <a:t>))</a:t>
            </a:r>
          </a:p>
          <a:p>
            <a:pPr eaLnBrk="1" hangingPunct="1">
              <a:buFontTx/>
              <a:buNone/>
            </a:pPr>
            <a:r>
              <a:rPr lang="en-US" altLang="es-PE" sz="1600" dirty="0">
                <a:latin typeface="Consolas" charset="0"/>
                <a:ea typeface="Consolas" charset="0"/>
                <a:cs typeface="Consolas" charset="0"/>
              </a:rPr>
              <a:t>average = (userNum1 + userNum2) / 2</a:t>
            </a:r>
          </a:p>
          <a:p>
            <a:pPr eaLnBrk="1" hangingPunct="1">
              <a:buFontTx/>
              <a:buNone/>
            </a:pPr>
            <a:endParaRPr lang="en-US" altLang="es-PE" sz="1531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704566" y="1135314"/>
            <a:ext cx="5924833" cy="1253925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endParaRPr lang="es-PE" altLang="en-US" sz="1837"/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716759" y="2725161"/>
            <a:ext cx="5912640" cy="1253925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endParaRPr lang="es-PE" altLang="en-US" sz="1837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716759" y="4364192"/>
            <a:ext cx="5924832" cy="1253925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endParaRPr lang="es-PE" altLang="en-US" sz="1837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06F313C-0101-C540-884B-D1B8B13E8C87}"/>
              </a:ext>
            </a:extLst>
          </p:cNvPr>
          <p:cNvSpPr txBox="1"/>
          <p:nvPr/>
        </p:nvSpPr>
        <p:spPr>
          <a:xfrm>
            <a:off x="6457950" y="5486400"/>
            <a:ext cx="2228850" cy="76200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pic>
        <p:nvPicPr>
          <p:cNvPr id="2" name="Graphic 5">
            <a:extLst>
              <a:ext uri="{FF2B5EF4-FFF2-40B4-BE49-F238E27FC236}">
                <a16:creationId xmlns:a16="http://schemas.microsoft.com/office/drawing/2014/main" id="{D18A81A8-8A3E-E3FD-12A7-7235E03D720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511927" y="4968876"/>
            <a:ext cx="1057275" cy="1285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35854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81000" y="363778"/>
            <a:ext cx="7543800" cy="931862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altLang="es-PE" dirty="0"/>
              <a:t>Instead of Repeating Code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685800" y="1219200"/>
            <a:ext cx="7543800" cy="5257800"/>
          </a:xfrm>
          <a:prstGeom prst="rect">
            <a:avLst/>
          </a:prstGeom>
        </p:spPr>
        <p:txBody>
          <a:bodyPr/>
          <a:lstStyle>
            <a:lvl1pPr marL="90488" indent="-90488" algn="l" rtl="0" fontAlgn="base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1pPr>
            <a:lvl2pPr marL="382588" indent="-182563" algn="l" rtl="0" fontAlgn="base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ern="120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2pPr>
            <a:lvl3pPr marL="566738" indent="-182563" algn="l" rtl="0" fontAlgn="base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sz="1400" kern="120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3pPr>
            <a:lvl4pPr marL="749300" indent="-182563" algn="l" rtl="0" fontAlgn="base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sz="1400" kern="120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4pPr>
            <a:lvl5pPr marL="931863" indent="-182563" algn="l" rtl="0" fontAlgn="base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sz="1400" kern="120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es-PE" sz="1400" dirty="0">
                <a:latin typeface="Consolas" charset="0"/>
                <a:ea typeface="Consolas" charset="0"/>
                <a:cs typeface="Consolas" charset="0"/>
              </a:rPr>
              <a:t>userNum1 = int(input(</a:t>
            </a:r>
            <a:r>
              <a:rPr lang="en-US" altLang="es-PE" sz="1400" dirty="0">
                <a:solidFill>
                  <a:srgbClr val="C00000"/>
                </a:solidFill>
                <a:latin typeface="Consolas" charset="0"/>
                <a:ea typeface="Consolas" charset="0"/>
                <a:cs typeface="Consolas" charset="0"/>
              </a:rPr>
              <a:t>“Please enter a number”</a:t>
            </a:r>
            <a:r>
              <a:rPr lang="en-US" altLang="es-PE" sz="1400" dirty="0">
                <a:latin typeface="Consolas" charset="0"/>
                <a:ea typeface="Consolas" charset="0"/>
                <a:cs typeface="Consolas" charset="0"/>
              </a:rPr>
              <a:t>))</a:t>
            </a:r>
          </a:p>
          <a:p>
            <a:pPr eaLnBrk="1" hangingPunct="1">
              <a:buNone/>
            </a:pPr>
            <a:r>
              <a:rPr lang="en-US" altLang="es-PE" sz="1400" dirty="0">
                <a:latin typeface="Consolas" charset="0"/>
                <a:ea typeface="Consolas" charset="0"/>
                <a:cs typeface="Consolas" charset="0"/>
              </a:rPr>
              <a:t>userNum2 = int(input(</a:t>
            </a:r>
            <a:r>
              <a:rPr lang="en-US" altLang="es-PE" sz="1400" dirty="0">
                <a:solidFill>
                  <a:srgbClr val="C00000"/>
                </a:solidFill>
                <a:latin typeface="Consolas" charset="0"/>
                <a:ea typeface="Consolas" charset="0"/>
                <a:cs typeface="Consolas" charset="0"/>
              </a:rPr>
              <a:t>“Please enter another number”</a:t>
            </a:r>
            <a:r>
              <a:rPr lang="en-US" altLang="es-PE" sz="1400" dirty="0">
                <a:latin typeface="Consolas" charset="0"/>
                <a:ea typeface="Consolas" charset="0"/>
                <a:cs typeface="Consolas" charset="0"/>
              </a:rPr>
              <a:t>))</a:t>
            </a:r>
          </a:p>
          <a:p>
            <a:pPr eaLnBrk="1" hangingPunct="1">
              <a:buFontTx/>
              <a:buNone/>
            </a:pPr>
            <a:r>
              <a:rPr lang="en-US" altLang="es-PE" sz="1400" dirty="0">
                <a:latin typeface="Consolas" charset="0"/>
                <a:ea typeface="Consolas" charset="0"/>
                <a:cs typeface="Consolas" charset="0"/>
              </a:rPr>
              <a:t>average = (userNum1 + userNum2) / 2</a:t>
            </a:r>
          </a:p>
          <a:p>
            <a:pPr eaLnBrk="1" hangingPunct="1">
              <a:buFontTx/>
              <a:buNone/>
            </a:pPr>
            <a:r>
              <a:rPr lang="en-US" altLang="es-PE" sz="1400" dirty="0">
                <a:solidFill>
                  <a:srgbClr val="4E8F00"/>
                </a:solidFill>
                <a:latin typeface="Consolas" charset="0"/>
                <a:ea typeface="Consolas" charset="0"/>
                <a:cs typeface="Consolas" charset="0"/>
              </a:rPr>
              <a:t># a lot of other code</a:t>
            </a:r>
          </a:p>
          <a:p>
            <a:pPr eaLnBrk="1" hangingPunct="1">
              <a:buFontTx/>
              <a:buNone/>
            </a:pPr>
            <a:r>
              <a:rPr lang="en-US" altLang="es-PE" sz="1400" dirty="0">
                <a:latin typeface="Consolas" charset="0"/>
                <a:ea typeface="Consolas" charset="0"/>
                <a:cs typeface="Consolas" charset="0"/>
              </a:rPr>
              <a:t>userNum1 = int(input(</a:t>
            </a:r>
            <a:r>
              <a:rPr lang="en-US" altLang="es-PE" sz="1400" dirty="0">
                <a:solidFill>
                  <a:srgbClr val="C00000"/>
                </a:solidFill>
                <a:latin typeface="Consolas" charset="0"/>
                <a:ea typeface="Consolas" charset="0"/>
                <a:cs typeface="Consolas" charset="0"/>
              </a:rPr>
              <a:t>“Please enter a number”</a:t>
            </a:r>
            <a:r>
              <a:rPr lang="en-US" altLang="es-PE" sz="1400" dirty="0">
                <a:latin typeface="Consolas" charset="0"/>
                <a:ea typeface="Consolas" charset="0"/>
                <a:cs typeface="Consolas" charset="0"/>
              </a:rPr>
              <a:t>))</a:t>
            </a:r>
          </a:p>
          <a:p>
            <a:pPr eaLnBrk="1" hangingPunct="1">
              <a:buNone/>
            </a:pPr>
            <a:r>
              <a:rPr lang="en-US" altLang="es-PE" sz="1400" dirty="0">
                <a:latin typeface="Consolas" charset="0"/>
                <a:ea typeface="Consolas" charset="0"/>
                <a:cs typeface="Consolas" charset="0"/>
              </a:rPr>
              <a:t>userNum2 = int(input(</a:t>
            </a:r>
            <a:r>
              <a:rPr lang="en-US" altLang="es-PE" sz="1400" dirty="0">
                <a:solidFill>
                  <a:srgbClr val="C00000"/>
                </a:solidFill>
                <a:latin typeface="Consolas" charset="0"/>
                <a:ea typeface="Consolas" charset="0"/>
                <a:cs typeface="Consolas" charset="0"/>
              </a:rPr>
              <a:t>“Please enter another number”</a:t>
            </a:r>
            <a:r>
              <a:rPr lang="en-US" altLang="es-PE" sz="1400" dirty="0">
                <a:latin typeface="Consolas" charset="0"/>
                <a:ea typeface="Consolas" charset="0"/>
                <a:cs typeface="Consolas" charset="0"/>
              </a:rPr>
              <a:t>))</a:t>
            </a:r>
          </a:p>
          <a:p>
            <a:pPr eaLnBrk="1" hangingPunct="1">
              <a:buFontTx/>
              <a:buNone/>
            </a:pPr>
            <a:r>
              <a:rPr lang="en-US" altLang="es-PE" sz="1400" dirty="0">
                <a:latin typeface="Consolas" charset="0"/>
                <a:ea typeface="Consolas" charset="0"/>
                <a:cs typeface="Consolas" charset="0"/>
              </a:rPr>
              <a:t>average = (userNum1 + userNum2) / 2</a:t>
            </a:r>
          </a:p>
          <a:p>
            <a:pPr eaLnBrk="1" hangingPunct="1">
              <a:buFontTx/>
              <a:buNone/>
            </a:pPr>
            <a:r>
              <a:rPr lang="en-US" altLang="es-PE" sz="1400" dirty="0">
                <a:solidFill>
                  <a:srgbClr val="4E8F00"/>
                </a:solidFill>
                <a:latin typeface="Consolas" charset="0"/>
                <a:ea typeface="Consolas" charset="0"/>
                <a:cs typeface="Consolas" charset="0"/>
              </a:rPr>
              <a:t># more code here, then</a:t>
            </a:r>
          </a:p>
          <a:p>
            <a:pPr eaLnBrk="1" hangingPunct="1">
              <a:buFontTx/>
              <a:buNone/>
            </a:pPr>
            <a:r>
              <a:rPr lang="en-US" altLang="es-PE" sz="1400" dirty="0">
                <a:latin typeface="Consolas" charset="0"/>
                <a:ea typeface="Consolas" charset="0"/>
                <a:cs typeface="Consolas" charset="0"/>
              </a:rPr>
              <a:t>userNum1 = int(input(</a:t>
            </a:r>
            <a:r>
              <a:rPr lang="en-US" altLang="es-PE" sz="1400" dirty="0">
                <a:solidFill>
                  <a:srgbClr val="C00000"/>
                </a:solidFill>
                <a:latin typeface="Consolas" charset="0"/>
                <a:ea typeface="Consolas" charset="0"/>
                <a:cs typeface="Consolas" charset="0"/>
              </a:rPr>
              <a:t>“Please enter a number”</a:t>
            </a:r>
            <a:r>
              <a:rPr lang="en-US" altLang="es-PE" sz="1400" dirty="0">
                <a:latin typeface="Consolas" charset="0"/>
                <a:ea typeface="Consolas" charset="0"/>
                <a:cs typeface="Consolas" charset="0"/>
              </a:rPr>
              <a:t>))</a:t>
            </a:r>
          </a:p>
          <a:p>
            <a:pPr eaLnBrk="1" hangingPunct="1">
              <a:buNone/>
            </a:pPr>
            <a:r>
              <a:rPr lang="en-US" altLang="es-PE" sz="1400" dirty="0">
                <a:latin typeface="Consolas" charset="0"/>
                <a:ea typeface="Consolas" charset="0"/>
                <a:cs typeface="Consolas" charset="0"/>
              </a:rPr>
              <a:t>userNum2 = int(input(</a:t>
            </a:r>
            <a:r>
              <a:rPr lang="en-US" altLang="es-PE" sz="1400" dirty="0">
                <a:solidFill>
                  <a:srgbClr val="C00000"/>
                </a:solidFill>
                <a:latin typeface="Consolas" charset="0"/>
                <a:ea typeface="Consolas" charset="0"/>
                <a:cs typeface="Consolas" charset="0"/>
              </a:rPr>
              <a:t>“Please enter another number”</a:t>
            </a:r>
            <a:r>
              <a:rPr lang="en-US" altLang="es-PE" sz="1400" dirty="0">
                <a:latin typeface="Consolas" charset="0"/>
                <a:ea typeface="Consolas" charset="0"/>
                <a:cs typeface="Consolas" charset="0"/>
              </a:rPr>
              <a:t>))</a:t>
            </a:r>
          </a:p>
          <a:p>
            <a:pPr eaLnBrk="1" hangingPunct="1">
              <a:buFontTx/>
              <a:buNone/>
            </a:pPr>
            <a:r>
              <a:rPr lang="en-US" altLang="es-PE" sz="1400" dirty="0">
                <a:latin typeface="Consolas" charset="0"/>
                <a:ea typeface="Consolas" charset="0"/>
                <a:cs typeface="Consolas" charset="0"/>
              </a:rPr>
              <a:t>average = (userNum1 + userNum2) / 2</a:t>
            </a:r>
          </a:p>
          <a:p>
            <a:pPr eaLnBrk="1" hangingPunct="1">
              <a:buFontTx/>
              <a:buNone/>
            </a:pPr>
            <a:endParaRPr lang="en-US" altLang="es-PE" sz="1400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719804" y="1102125"/>
            <a:ext cx="5223795" cy="1253925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endParaRPr lang="es-PE" altLang="en-US" sz="1837"/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719804" y="2632394"/>
            <a:ext cx="5299996" cy="1077413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endParaRPr lang="es-PE" altLang="en-US" sz="1837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719803" y="4068750"/>
            <a:ext cx="5223795" cy="1253925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endParaRPr lang="es-PE" altLang="en-US" sz="1837"/>
          </a:p>
        </p:txBody>
      </p:sp>
      <p:sp>
        <p:nvSpPr>
          <p:cNvPr id="8" name="Line 17"/>
          <p:cNvSpPr>
            <a:spLocks noChangeShapeType="1"/>
          </p:cNvSpPr>
          <p:nvPr/>
        </p:nvSpPr>
        <p:spPr bwMode="auto">
          <a:xfrm>
            <a:off x="6019799" y="1747823"/>
            <a:ext cx="1143000" cy="114777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" name="Line 17"/>
          <p:cNvSpPr>
            <a:spLocks noChangeShapeType="1"/>
          </p:cNvSpPr>
          <p:nvPr/>
        </p:nvSpPr>
        <p:spPr bwMode="auto">
          <a:xfrm>
            <a:off x="6053803" y="3171945"/>
            <a:ext cx="956596" cy="10465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" name="Line 17"/>
          <p:cNvSpPr>
            <a:spLocks noChangeShapeType="1"/>
          </p:cNvSpPr>
          <p:nvPr/>
        </p:nvSpPr>
        <p:spPr bwMode="auto">
          <a:xfrm flipV="1">
            <a:off x="6053803" y="3538522"/>
            <a:ext cx="1012462" cy="114777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ABD4E8B-908B-F644-AF5B-4FDFE0EBCD8E}"/>
              </a:ext>
            </a:extLst>
          </p:cNvPr>
          <p:cNvSpPr txBox="1"/>
          <p:nvPr/>
        </p:nvSpPr>
        <p:spPr>
          <a:xfrm>
            <a:off x="6457950" y="5486400"/>
            <a:ext cx="2228850" cy="76200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pic>
        <p:nvPicPr>
          <p:cNvPr id="2" name="Graphic 5">
            <a:extLst>
              <a:ext uri="{FF2B5EF4-FFF2-40B4-BE49-F238E27FC236}">
                <a16:creationId xmlns:a16="http://schemas.microsoft.com/office/drawing/2014/main" id="{5F2DB35C-A1C9-5161-ECAC-12C372EE6E1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511927" y="4968876"/>
            <a:ext cx="1057275" cy="1285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51755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381000"/>
            <a:ext cx="7543800" cy="931862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altLang="es-PE" dirty="0"/>
              <a:t>Create a Function Instead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457200" y="1219200"/>
            <a:ext cx="7543800" cy="5257800"/>
          </a:xfrm>
          <a:prstGeom prst="rect">
            <a:avLst/>
          </a:prstGeom>
        </p:spPr>
        <p:txBody>
          <a:bodyPr/>
          <a:lstStyle>
            <a:lvl1pPr marL="90488" indent="-90488" algn="l" rtl="0" fontAlgn="base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1pPr>
            <a:lvl2pPr marL="382588" indent="-182563" algn="l" rtl="0" fontAlgn="base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ern="120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2pPr>
            <a:lvl3pPr marL="566738" indent="-182563" algn="l" rtl="0" fontAlgn="base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sz="1400" kern="120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3pPr>
            <a:lvl4pPr marL="749300" indent="-182563" algn="l" rtl="0" fontAlgn="base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sz="1400" kern="120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4pPr>
            <a:lvl5pPr marL="931863" indent="-182563" algn="l" rtl="0" fontAlgn="base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sz="1400" kern="120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es-PE" sz="1400" dirty="0">
                <a:latin typeface="Consolas" charset="0"/>
                <a:ea typeface="Consolas" charset="0"/>
                <a:cs typeface="Consolas" charset="0"/>
              </a:rPr>
              <a:t>userNum1 = int(input(</a:t>
            </a:r>
            <a:r>
              <a:rPr lang="en-US" altLang="es-PE" sz="1400" dirty="0">
                <a:solidFill>
                  <a:srgbClr val="C00000"/>
                </a:solidFill>
                <a:latin typeface="Consolas" charset="0"/>
                <a:ea typeface="Consolas" charset="0"/>
                <a:cs typeface="Consolas" charset="0"/>
              </a:rPr>
              <a:t>“Please enter a number”</a:t>
            </a:r>
            <a:r>
              <a:rPr lang="en-US" altLang="es-PE" sz="1400" dirty="0">
                <a:latin typeface="Consolas" charset="0"/>
                <a:ea typeface="Consolas" charset="0"/>
                <a:cs typeface="Consolas" charset="0"/>
              </a:rPr>
              <a:t>))</a:t>
            </a:r>
          </a:p>
          <a:p>
            <a:pPr eaLnBrk="1" hangingPunct="1">
              <a:buNone/>
            </a:pPr>
            <a:r>
              <a:rPr lang="en-US" altLang="es-PE" sz="1400" dirty="0">
                <a:latin typeface="Consolas" charset="0"/>
                <a:ea typeface="Consolas" charset="0"/>
                <a:cs typeface="Consolas" charset="0"/>
              </a:rPr>
              <a:t>userNum2 = int(input(</a:t>
            </a:r>
            <a:r>
              <a:rPr lang="en-US" altLang="es-PE" sz="1400" dirty="0">
                <a:solidFill>
                  <a:srgbClr val="C00000"/>
                </a:solidFill>
                <a:latin typeface="Consolas" charset="0"/>
                <a:ea typeface="Consolas" charset="0"/>
                <a:cs typeface="Consolas" charset="0"/>
              </a:rPr>
              <a:t>“Please enter another number”</a:t>
            </a:r>
            <a:r>
              <a:rPr lang="en-US" altLang="es-PE" sz="1400" dirty="0">
                <a:latin typeface="Consolas" charset="0"/>
                <a:ea typeface="Consolas" charset="0"/>
                <a:cs typeface="Consolas" charset="0"/>
              </a:rPr>
              <a:t>))</a:t>
            </a:r>
          </a:p>
          <a:p>
            <a:pPr eaLnBrk="1" hangingPunct="1">
              <a:buFontTx/>
              <a:buNone/>
            </a:pPr>
            <a:r>
              <a:rPr lang="en-US" altLang="es-PE" sz="1400" dirty="0">
                <a:latin typeface="Consolas" charset="0"/>
                <a:ea typeface="Consolas" charset="0"/>
                <a:cs typeface="Consolas" charset="0"/>
              </a:rPr>
              <a:t>average = (userNum1 + userNum2) / 2</a:t>
            </a:r>
          </a:p>
          <a:p>
            <a:pPr eaLnBrk="1" hangingPunct="1">
              <a:buFontTx/>
              <a:buNone/>
            </a:pPr>
            <a:r>
              <a:rPr lang="en-US" altLang="es-PE" sz="1400" dirty="0">
                <a:solidFill>
                  <a:srgbClr val="4E8F00"/>
                </a:solidFill>
                <a:latin typeface="Consolas" charset="0"/>
                <a:ea typeface="Consolas" charset="0"/>
                <a:cs typeface="Consolas" charset="0"/>
              </a:rPr>
              <a:t># a lot of other code</a:t>
            </a:r>
          </a:p>
          <a:p>
            <a:pPr eaLnBrk="1" hangingPunct="1">
              <a:buFontTx/>
              <a:buNone/>
            </a:pPr>
            <a:r>
              <a:rPr lang="en-US" altLang="es-PE" sz="1400" dirty="0">
                <a:latin typeface="Consolas" charset="0"/>
                <a:ea typeface="Consolas" charset="0"/>
                <a:cs typeface="Consolas" charset="0"/>
              </a:rPr>
              <a:t>userNum1 = int(input(</a:t>
            </a:r>
            <a:r>
              <a:rPr lang="en-US" altLang="es-PE" sz="1400" dirty="0">
                <a:solidFill>
                  <a:srgbClr val="C00000"/>
                </a:solidFill>
                <a:latin typeface="Consolas" charset="0"/>
                <a:ea typeface="Consolas" charset="0"/>
                <a:cs typeface="Consolas" charset="0"/>
              </a:rPr>
              <a:t>“Please enter a number”</a:t>
            </a:r>
            <a:r>
              <a:rPr lang="en-US" altLang="es-PE" sz="1400" dirty="0">
                <a:latin typeface="Consolas" charset="0"/>
                <a:ea typeface="Consolas" charset="0"/>
                <a:cs typeface="Consolas" charset="0"/>
              </a:rPr>
              <a:t>))</a:t>
            </a:r>
          </a:p>
          <a:p>
            <a:pPr eaLnBrk="1" hangingPunct="1">
              <a:buNone/>
            </a:pPr>
            <a:r>
              <a:rPr lang="en-US" altLang="es-PE" sz="1400" dirty="0">
                <a:latin typeface="Consolas" charset="0"/>
                <a:ea typeface="Consolas" charset="0"/>
                <a:cs typeface="Consolas" charset="0"/>
              </a:rPr>
              <a:t>userNum2 = int(input(</a:t>
            </a:r>
            <a:r>
              <a:rPr lang="en-US" altLang="es-PE" sz="1400" dirty="0">
                <a:solidFill>
                  <a:srgbClr val="C00000"/>
                </a:solidFill>
                <a:latin typeface="Consolas" charset="0"/>
                <a:ea typeface="Consolas" charset="0"/>
                <a:cs typeface="Consolas" charset="0"/>
              </a:rPr>
              <a:t>“Please enter another number”</a:t>
            </a:r>
            <a:r>
              <a:rPr lang="en-US" altLang="es-PE" sz="1400" dirty="0">
                <a:latin typeface="Consolas" charset="0"/>
                <a:ea typeface="Consolas" charset="0"/>
                <a:cs typeface="Consolas" charset="0"/>
              </a:rPr>
              <a:t>))</a:t>
            </a:r>
          </a:p>
          <a:p>
            <a:pPr eaLnBrk="1" hangingPunct="1">
              <a:buFontTx/>
              <a:buNone/>
            </a:pPr>
            <a:r>
              <a:rPr lang="en-US" altLang="es-PE" sz="1400" dirty="0">
                <a:latin typeface="Consolas" charset="0"/>
                <a:ea typeface="Consolas" charset="0"/>
                <a:cs typeface="Consolas" charset="0"/>
              </a:rPr>
              <a:t>average = (userNum1 + userNum2) / 2</a:t>
            </a:r>
          </a:p>
          <a:p>
            <a:pPr eaLnBrk="1" hangingPunct="1">
              <a:buFontTx/>
              <a:buNone/>
            </a:pPr>
            <a:r>
              <a:rPr lang="en-US" altLang="es-PE" sz="1400" dirty="0">
                <a:solidFill>
                  <a:srgbClr val="4E8F00"/>
                </a:solidFill>
                <a:latin typeface="Consolas" charset="0"/>
                <a:ea typeface="Consolas" charset="0"/>
                <a:cs typeface="Consolas" charset="0"/>
              </a:rPr>
              <a:t># more code here, then</a:t>
            </a:r>
          </a:p>
          <a:p>
            <a:pPr eaLnBrk="1" hangingPunct="1">
              <a:buFontTx/>
              <a:buNone/>
            </a:pPr>
            <a:r>
              <a:rPr lang="en-US" altLang="es-PE" sz="1400" dirty="0">
                <a:latin typeface="Consolas" charset="0"/>
                <a:ea typeface="Consolas" charset="0"/>
                <a:cs typeface="Consolas" charset="0"/>
              </a:rPr>
              <a:t>userNum1 = int(input(</a:t>
            </a:r>
            <a:r>
              <a:rPr lang="en-US" altLang="es-PE" sz="1400" dirty="0">
                <a:solidFill>
                  <a:srgbClr val="C00000"/>
                </a:solidFill>
                <a:latin typeface="Consolas" charset="0"/>
                <a:ea typeface="Consolas" charset="0"/>
                <a:cs typeface="Consolas" charset="0"/>
              </a:rPr>
              <a:t>“Please enter a number”</a:t>
            </a:r>
            <a:r>
              <a:rPr lang="en-US" altLang="es-PE" sz="1400" dirty="0">
                <a:latin typeface="Consolas" charset="0"/>
                <a:ea typeface="Consolas" charset="0"/>
                <a:cs typeface="Consolas" charset="0"/>
              </a:rPr>
              <a:t>))</a:t>
            </a:r>
          </a:p>
          <a:p>
            <a:pPr eaLnBrk="1" hangingPunct="1">
              <a:buNone/>
            </a:pPr>
            <a:r>
              <a:rPr lang="en-US" altLang="es-PE" sz="1400" dirty="0">
                <a:latin typeface="Consolas" charset="0"/>
                <a:ea typeface="Consolas" charset="0"/>
                <a:cs typeface="Consolas" charset="0"/>
              </a:rPr>
              <a:t>userNum2 = int(input(</a:t>
            </a:r>
            <a:r>
              <a:rPr lang="en-US" altLang="es-PE" sz="1400" dirty="0">
                <a:solidFill>
                  <a:srgbClr val="C00000"/>
                </a:solidFill>
                <a:latin typeface="Consolas" charset="0"/>
                <a:ea typeface="Consolas" charset="0"/>
                <a:cs typeface="Consolas" charset="0"/>
              </a:rPr>
              <a:t>“Please enter another number”</a:t>
            </a:r>
            <a:r>
              <a:rPr lang="en-US" altLang="es-PE" sz="1400" dirty="0">
                <a:latin typeface="Consolas" charset="0"/>
                <a:ea typeface="Consolas" charset="0"/>
                <a:cs typeface="Consolas" charset="0"/>
              </a:rPr>
              <a:t>))</a:t>
            </a:r>
          </a:p>
          <a:p>
            <a:pPr eaLnBrk="1" hangingPunct="1">
              <a:buFontTx/>
              <a:buNone/>
            </a:pPr>
            <a:r>
              <a:rPr lang="en-US" altLang="es-PE" sz="1400" dirty="0">
                <a:latin typeface="Consolas" charset="0"/>
                <a:ea typeface="Consolas" charset="0"/>
                <a:cs typeface="Consolas" charset="0"/>
              </a:rPr>
              <a:t>average = (userNum1 + userNum2) / 2</a:t>
            </a:r>
          </a:p>
          <a:p>
            <a:pPr eaLnBrk="1" hangingPunct="1">
              <a:buFontTx/>
              <a:buNone/>
            </a:pPr>
            <a:endParaRPr lang="en-US" altLang="es-PE" sz="1400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457200" y="1066800"/>
            <a:ext cx="6086584" cy="1253925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endParaRPr lang="es-PE" altLang="en-US" sz="1837"/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484632" y="2580547"/>
            <a:ext cx="5230368" cy="1253925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endParaRPr lang="es-PE" altLang="en-US" sz="1837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487680" y="4106486"/>
            <a:ext cx="5379719" cy="1253925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endParaRPr lang="es-PE" altLang="en-US" sz="1837"/>
          </a:p>
        </p:txBody>
      </p:sp>
      <p:sp>
        <p:nvSpPr>
          <p:cNvPr id="8" name="Line 17"/>
          <p:cNvSpPr>
            <a:spLocks noChangeShapeType="1"/>
          </p:cNvSpPr>
          <p:nvPr/>
        </p:nvSpPr>
        <p:spPr bwMode="auto">
          <a:xfrm>
            <a:off x="6571216" y="1670905"/>
            <a:ext cx="391670" cy="133562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" name="Line 17"/>
          <p:cNvSpPr>
            <a:spLocks noChangeShapeType="1"/>
          </p:cNvSpPr>
          <p:nvPr/>
        </p:nvSpPr>
        <p:spPr bwMode="auto">
          <a:xfrm>
            <a:off x="5780530" y="2743953"/>
            <a:ext cx="391670" cy="26257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" name="Line 17"/>
          <p:cNvSpPr>
            <a:spLocks noChangeShapeType="1"/>
          </p:cNvSpPr>
          <p:nvPr/>
        </p:nvSpPr>
        <p:spPr bwMode="auto">
          <a:xfrm flipV="1">
            <a:off x="5981699" y="3715116"/>
            <a:ext cx="589517" cy="116677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5788152" y="3129988"/>
            <a:ext cx="3127248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eaLnBrk="1" hangingPunct="1">
              <a:buFontTx/>
              <a:buNone/>
            </a:pPr>
            <a:r>
              <a:rPr lang="en-US" altLang="es-PE" sz="800" dirty="0">
                <a:latin typeface="Consolas" charset="0"/>
                <a:ea typeface="Consolas" charset="0"/>
                <a:cs typeface="Consolas" charset="0"/>
              </a:rPr>
              <a:t>userNum1 = int(input(</a:t>
            </a:r>
            <a:r>
              <a:rPr lang="en-US" altLang="es-PE" sz="800" dirty="0">
                <a:solidFill>
                  <a:srgbClr val="C00000"/>
                </a:solidFill>
                <a:latin typeface="Consolas" charset="0"/>
                <a:ea typeface="Consolas" charset="0"/>
                <a:cs typeface="Consolas" charset="0"/>
              </a:rPr>
              <a:t>“Please enter a number”</a:t>
            </a:r>
            <a:r>
              <a:rPr lang="en-US" altLang="es-PE" sz="800" dirty="0">
                <a:latin typeface="Consolas" charset="0"/>
                <a:ea typeface="Consolas" charset="0"/>
                <a:cs typeface="Consolas" charset="0"/>
              </a:rPr>
              <a:t>))</a:t>
            </a:r>
          </a:p>
          <a:p>
            <a:pPr eaLnBrk="1" hangingPunct="1">
              <a:buNone/>
            </a:pPr>
            <a:r>
              <a:rPr lang="en-US" altLang="es-PE" sz="800" dirty="0">
                <a:latin typeface="Consolas" charset="0"/>
                <a:ea typeface="Consolas" charset="0"/>
                <a:cs typeface="Consolas" charset="0"/>
              </a:rPr>
              <a:t>userNum2 = int(input(</a:t>
            </a:r>
            <a:r>
              <a:rPr lang="en-US" altLang="es-PE" sz="800" dirty="0">
                <a:solidFill>
                  <a:srgbClr val="C00000"/>
                </a:solidFill>
                <a:latin typeface="Consolas" charset="0"/>
                <a:ea typeface="Consolas" charset="0"/>
                <a:cs typeface="Consolas" charset="0"/>
              </a:rPr>
              <a:t>“Please enter another number”</a:t>
            </a:r>
            <a:r>
              <a:rPr lang="en-US" altLang="es-PE" sz="800" dirty="0">
                <a:latin typeface="Consolas" charset="0"/>
                <a:ea typeface="Consolas" charset="0"/>
                <a:cs typeface="Consolas" charset="0"/>
              </a:rPr>
              <a:t>))</a:t>
            </a:r>
          </a:p>
          <a:p>
            <a:pPr eaLnBrk="1" hangingPunct="1">
              <a:buFontTx/>
              <a:buNone/>
            </a:pPr>
            <a:r>
              <a:rPr lang="en-US" altLang="es-PE" sz="800" dirty="0">
                <a:latin typeface="Consolas" charset="0"/>
                <a:ea typeface="Consolas" charset="0"/>
                <a:cs typeface="Consolas" charset="0"/>
              </a:rPr>
              <a:t>average = (userNum1 + userNum2) / 2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0CBEB45-C470-5446-AA4A-689DAF3CB817}"/>
              </a:ext>
            </a:extLst>
          </p:cNvPr>
          <p:cNvSpPr txBox="1"/>
          <p:nvPr/>
        </p:nvSpPr>
        <p:spPr>
          <a:xfrm>
            <a:off x="6457950" y="5486400"/>
            <a:ext cx="2228850" cy="76200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pic>
        <p:nvPicPr>
          <p:cNvPr id="3" name="Graphic 5">
            <a:extLst>
              <a:ext uri="{FF2B5EF4-FFF2-40B4-BE49-F238E27FC236}">
                <a16:creationId xmlns:a16="http://schemas.microsoft.com/office/drawing/2014/main" id="{465FFABC-36AF-CCE8-6AE1-0A9E7CC4C33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511927" y="4968876"/>
            <a:ext cx="1057275" cy="1285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10378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54121" y="338122"/>
            <a:ext cx="7543800" cy="931862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altLang="es-PE" dirty="0"/>
              <a:t>Give the Function a Name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7239000" y="2698814"/>
            <a:ext cx="14307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0000"/>
                </a:solidFill>
              </a:rPr>
              <a:t>myFunction</a:t>
            </a:r>
            <a:r>
              <a:rPr lang="en-US" dirty="0">
                <a:solidFill>
                  <a:srgbClr val="FF0000"/>
                </a:solidFill>
              </a:rPr>
              <a:t>()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E723778-E226-5242-B95E-9AEE49132371}"/>
              </a:ext>
            </a:extLst>
          </p:cNvPr>
          <p:cNvSpPr txBox="1"/>
          <p:nvPr/>
        </p:nvSpPr>
        <p:spPr>
          <a:xfrm>
            <a:off x="6457950" y="5486400"/>
            <a:ext cx="2228850" cy="76200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2" name="Rectangle 3">
            <a:extLst>
              <a:ext uri="{FF2B5EF4-FFF2-40B4-BE49-F238E27FC236}">
                <a16:creationId xmlns:a16="http://schemas.microsoft.com/office/drawing/2014/main" id="{EC8159B3-1EF0-3384-4C7D-E7BFE7DB7D1F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1219200"/>
            <a:ext cx="7543800" cy="5257800"/>
          </a:xfrm>
          <a:prstGeom prst="rect">
            <a:avLst/>
          </a:prstGeom>
        </p:spPr>
        <p:txBody>
          <a:bodyPr/>
          <a:lstStyle>
            <a:lvl1pPr marL="90488" indent="-90488" algn="l" rtl="0" fontAlgn="base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1pPr>
            <a:lvl2pPr marL="382588" indent="-182563" algn="l" rtl="0" fontAlgn="base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ern="120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2pPr>
            <a:lvl3pPr marL="566738" indent="-182563" algn="l" rtl="0" fontAlgn="base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sz="1400" kern="120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3pPr>
            <a:lvl4pPr marL="749300" indent="-182563" algn="l" rtl="0" fontAlgn="base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sz="1400" kern="120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4pPr>
            <a:lvl5pPr marL="931863" indent="-182563" algn="l" rtl="0" fontAlgn="base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sz="1400" kern="120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es-PE" sz="1400" dirty="0">
                <a:latin typeface="Consolas" charset="0"/>
                <a:ea typeface="Consolas" charset="0"/>
                <a:cs typeface="Consolas" charset="0"/>
              </a:rPr>
              <a:t>userNum1 = int(input(</a:t>
            </a:r>
            <a:r>
              <a:rPr lang="en-US" altLang="es-PE" sz="1400" dirty="0">
                <a:solidFill>
                  <a:srgbClr val="C00000"/>
                </a:solidFill>
                <a:latin typeface="Consolas" charset="0"/>
                <a:ea typeface="Consolas" charset="0"/>
                <a:cs typeface="Consolas" charset="0"/>
              </a:rPr>
              <a:t>“Please enter a number”</a:t>
            </a:r>
            <a:r>
              <a:rPr lang="en-US" altLang="es-PE" sz="1400" dirty="0">
                <a:latin typeface="Consolas" charset="0"/>
                <a:ea typeface="Consolas" charset="0"/>
                <a:cs typeface="Consolas" charset="0"/>
              </a:rPr>
              <a:t>))</a:t>
            </a:r>
          </a:p>
          <a:p>
            <a:pPr eaLnBrk="1" hangingPunct="1">
              <a:buNone/>
            </a:pPr>
            <a:r>
              <a:rPr lang="en-US" altLang="es-PE" sz="1400" dirty="0">
                <a:latin typeface="Consolas" charset="0"/>
                <a:ea typeface="Consolas" charset="0"/>
                <a:cs typeface="Consolas" charset="0"/>
              </a:rPr>
              <a:t>userNum2 = int(input(</a:t>
            </a:r>
            <a:r>
              <a:rPr lang="en-US" altLang="es-PE" sz="1400" dirty="0">
                <a:solidFill>
                  <a:srgbClr val="C00000"/>
                </a:solidFill>
                <a:latin typeface="Consolas" charset="0"/>
                <a:ea typeface="Consolas" charset="0"/>
                <a:cs typeface="Consolas" charset="0"/>
              </a:rPr>
              <a:t>“Please enter another number”</a:t>
            </a:r>
            <a:r>
              <a:rPr lang="en-US" altLang="es-PE" sz="1400" dirty="0">
                <a:latin typeface="Consolas" charset="0"/>
                <a:ea typeface="Consolas" charset="0"/>
                <a:cs typeface="Consolas" charset="0"/>
              </a:rPr>
              <a:t>))</a:t>
            </a:r>
          </a:p>
          <a:p>
            <a:pPr eaLnBrk="1" hangingPunct="1">
              <a:buFontTx/>
              <a:buNone/>
            </a:pPr>
            <a:r>
              <a:rPr lang="en-US" altLang="es-PE" sz="1400" dirty="0">
                <a:latin typeface="Consolas" charset="0"/>
                <a:ea typeface="Consolas" charset="0"/>
                <a:cs typeface="Consolas" charset="0"/>
              </a:rPr>
              <a:t>average = (userNum1 + userNum2) / 2</a:t>
            </a:r>
          </a:p>
          <a:p>
            <a:pPr eaLnBrk="1" hangingPunct="1">
              <a:buFontTx/>
              <a:buNone/>
            </a:pPr>
            <a:r>
              <a:rPr lang="en-US" altLang="es-PE" sz="1400" dirty="0">
                <a:solidFill>
                  <a:srgbClr val="4E8F00"/>
                </a:solidFill>
                <a:latin typeface="Consolas" charset="0"/>
                <a:ea typeface="Consolas" charset="0"/>
                <a:cs typeface="Consolas" charset="0"/>
              </a:rPr>
              <a:t># a lot of other code</a:t>
            </a:r>
          </a:p>
          <a:p>
            <a:pPr eaLnBrk="1" hangingPunct="1">
              <a:buFontTx/>
              <a:buNone/>
            </a:pPr>
            <a:r>
              <a:rPr lang="en-US" altLang="es-PE" sz="1400" dirty="0">
                <a:latin typeface="Consolas" charset="0"/>
                <a:ea typeface="Consolas" charset="0"/>
                <a:cs typeface="Consolas" charset="0"/>
              </a:rPr>
              <a:t>userNum1 = int(input(</a:t>
            </a:r>
            <a:r>
              <a:rPr lang="en-US" altLang="es-PE" sz="1400" dirty="0">
                <a:solidFill>
                  <a:srgbClr val="C00000"/>
                </a:solidFill>
                <a:latin typeface="Consolas" charset="0"/>
                <a:ea typeface="Consolas" charset="0"/>
                <a:cs typeface="Consolas" charset="0"/>
              </a:rPr>
              <a:t>“Please enter a number”</a:t>
            </a:r>
            <a:r>
              <a:rPr lang="en-US" altLang="es-PE" sz="1400" dirty="0">
                <a:latin typeface="Consolas" charset="0"/>
                <a:ea typeface="Consolas" charset="0"/>
                <a:cs typeface="Consolas" charset="0"/>
              </a:rPr>
              <a:t>))</a:t>
            </a:r>
          </a:p>
          <a:p>
            <a:pPr eaLnBrk="1" hangingPunct="1">
              <a:buNone/>
            </a:pPr>
            <a:r>
              <a:rPr lang="en-US" altLang="es-PE" sz="1400" dirty="0">
                <a:latin typeface="Consolas" charset="0"/>
                <a:ea typeface="Consolas" charset="0"/>
                <a:cs typeface="Consolas" charset="0"/>
              </a:rPr>
              <a:t>userNum2 = int(input(</a:t>
            </a:r>
            <a:r>
              <a:rPr lang="en-US" altLang="es-PE" sz="1400" dirty="0">
                <a:solidFill>
                  <a:srgbClr val="C00000"/>
                </a:solidFill>
                <a:latin typeface="Consolas" charset="0"/>
                <a:ea typeface="Consolas" charset="0"/>
                <a:cs typeface="Consolas" charset="0"/>
              </a:rPr>
              <a:t>“Please enter another number”</a:t>
            </a:r>
            <a:r>
              <a:rPr lang="en-US" altLang="es-PE" sz="1400" dirty="0">
                <a:latin typeface="Consolas" charset="0"/>
                <a:ea typeface="Consolas" charset="0"/>
                <a:cs typeface="Consolas" charset="0"/>
              </a:rPr>
              <a:t>))</a:t>
            </a:r>
          </a:p>
          <a:p>
            <a:pPr eaLnBrk="1" hangingPunct="1">
              <a:buFontTx/>
              <a:buNone/>
            </a:pPr>
            <a:r>
              <a:rPr lang="en-US" altLang="es-PE" sz="1400" dirty="0">
                <a:latin typeface="Consolas" charset="0"/>
                <a:ea typeface="Consolas" charset="0"/>
                <a:cs typeface="Consolas" charset="0"/>
              </a:rPr>
              <a:t>average = (userNum1 + userNum2) / 2</a:t>
            </a:r>
          </a:p>
          <a:p>
            <a:pPr eaLnBrk="1" hangingPunct="1">
              <a:buFontTx/>
              <a:buNone/>
            </a:pPr>
            <a:r>
              <a:rPr lang="en-US" altLang="es-PE" sz="1400" dirty="0">
                <a:solidFill>
                  <a:srgbClr val="4E8F00"/>
                </a:solidFill>
                <a:latin typeface="Consolas" charset="0"/>
                <a:ea typeface="Consolas" charset="0"/>
                <a:cs typeface="Consolas" charset="0"/>
              </a:rPr>
              <a:t># more code here, then</a:t>
            </a:r>
          </a:p>
          <a:p>
            <a:pPr eaLnBrk="1" hangingPunct="1">
              <a:buFontTx/>
              <a:buNone/>
            </a:pPr>
            <a:r>
              <a:rPr lang="en-US" altLang="es-PE" sz="1400" dirty="0">
                <a:latin typeface="Consolas" charset="0"/>
                <a:ea typeface="Consolas" charset="0"/>
                <a:cs typeface="Consolas" charset="0"/>
              </a:rPr>
              <a:t>userNum1 = int(input(</a:t>
            </a:r>
            <a:r>
              <a:rPr lang="en-US" altLang="es-PE" sz="1400" dirty="0">
                <a:solidFill>
                  <a:srgbClr val="C00000"/>
                </a:solidFill>
                <a:latin typeface="Consolas" charset="0"/>
                <a:ea typeface="Consolas" charset="0"/>
                <a:cs typeface="Consolas" charset="0"/>
              </a:rPr>
              <a:t>“Please enter a number”</a:t>
            </a:r>
            <a:r>
              <a:rPr lang="en-US" altLang="es-PE" sz="1400" dirty="0">
                <a:latin typeface="Consolas" charset="0"/>
                <a:ea typeface="Consolas" charset="0"/>
                <a:cs typeface="Consolas" charset="0"/>
              </a:rPr>
              <a:t>))</a:t>
            </a:r>
          </a:p>
          <a:p>
            <a:pPr eaLnBrk="1" hangingPunct="1">
              <a:buNone/>
            </a:pPr>
            <a:r>
              <a:rPr lang="en-US" altLang="es-PE" sz="1400" dirty="0">
                <a:latin typeface="Consolas" charset="0"/>
                <a:ea typeface="Consolas" charset="0"/>
                <a:cs typeface="Consolas" charset="0"/>
              </a:rPr>
              <a:t>userNum2 = int(input(</a:t>
            </a:r>
            <a:r>
              <a:rPr lang="en-US" altLang="es-PE" sz="1400" dirty="0">
                <a:solidFill>
                  <a:srgbClr val="C00000"/>
                </a:solidFill>
                <a:latin typeface="Consolas" charset="0"/>
                <a:ea typeface="Consolas" charset="0"/>
                <a:cs typeface="Consolas" charset="0"/>
              </a:rPr>
              <a:t>“Please enter another number”</a:t>
            </a:r>
            <a:r>
              <a:rPr lang="en-US" altLang="es-PE" sz="1400" dirty="0">
                <a:latin typeface="Consolas" charset="0"/>
                <a:ea typeface="Consolas" charset="0"/>
                <a:cs typeface="Consolas" charset="0"/>
              </a:rPr>
              <a:t>))</a:t>
            </a:r>
          </a:p>
          <a:p>
            <a:pPr eaLnBrk="1" hangingPunct="1">
              <a:buFontTx/>
              <a:buNone/>
            </a:pPr>
            <a:r>
              <a:rPr lang="en-US" altLang="es-PE" sz="1400" dirty="0">
                <a:latin typeface="Consolas" charset="0"/>
                <a:ea typeface="Consolas" charset="0"/>
                <a:cs typeface="Consolas" charset="0"/>
              </a:rPr>
              <a:t>average = (userNum1 + userNum2) / 2</a:t>
            </a:r>
          </a:p>
          <a:p>
            <a:pPr eaLnBrk="1" hangingPunct="1">
              <a:buFontTx/>
              <a:buNone/>
            </a:pPr>
            <a:endParaRPr lang="en-US" altLang="es-PE" sz="1400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23" name="Rectangle 4">
            <a:extLst>
              <a:ext uri="{FF2B5EF4-FFF2-40B4-BE49-F238E27FC236}">
                <a16:creationId xmlns:a16="http://schemas.microsoft.com/office/drawing/2014/main" id="{3517821D-C9DD-D064-02FB-7B2589A562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1066800"/>
            <a:ext cx="6086584" cy="1253925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endParaRPr lang="es-PE" altLang="en-US" sz="1837"/>
          </a:p>
        </p:txBody>
      </p:sp>
      <p:sp>
        <p:nvSpPr>
          <p:cNvPr id="24" name="Rectangle 4">
            <a:extLst>
              <a:ext uri="{FF2B5EF4-FFF2-40B4-BE49-F238E27FC236}">
                <a16:creationId xmlns:a16="http://schemas.microsoft.com/office/drawing/2014/main" id="{59C2B592-CD1C-47CD-0AE8-4AAAE5E8A9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4632" y="2580547"/>
            <a:ext cx="5230368" cy="1253925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endParaRPr lang="es-PE" altLang="en-US" sz="1837"/>
          </a:p>
        </p:txBody>
      </p:sp>
      <p:sp>
        <p:nvSpPr>
          <p:cNvPr id="25" name="Rectangle 4">
            <a:extLst>
              <a:ext uri="{FF2B5EF4-FFF2-40B4-BE49-F238E27FC236}">
                <a16:creationId xmlns:a16="http://schemas.microsoft.com/office/drawing/2014/main" id="{43D9EB7D-FB8C-5E76-E934-39002BD7CF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7680" y="4106486"/>
            <a:ext cx="5379719" cy="1253925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endParaRPr lang="es-PE" altLang="en-US" sz="1837"/>
          </a:p>
        </p:txBody>
      </p:sp>
      <p:sp>
        <p:nvSpPr>
          <p:cNvPr id="26" name="Line 17">
            <a:extLst>
              <a:ext uri="{FF2B5EF4-FFF2-40B4-BE49-F238E27FC236}">
                <a16:creationId xmlns:a16="http://schemas.microsoft.com/office/drawing/2014/main" id="{DA5F1530-662E-396B-D24F-D65194F6E935}"/>
              </a:ext>
            </a:extLst>
          </p:cNvPr>
          <p:cNvSpPr>
            <a:spLocks noChangeShapeType="1"/>
          </p:cNvSpPr>
          <p:nvPr/>
        </p:nvSpPr>
        <p:spPr bwMode="auto">
          <a:xfrm>
            <a:off x="6571216" y="1670905"/>
            <a:ext cx="391670" cy="133562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" name="Line 17">
            <a:extLst>
              <a:ext uri="{FF2B5EF4-FFF2-40B4-BE49-F238E27FC236}">
                <a16:creationId xmlns:a16="http://schemas.microsoft.com/office/drawing/2014/main" id="{C27AAF17-2EA7-7CC8-880C-363FDD5EA5AE}"/>
              </a:ext>
            </a:extLst>
          </p:cNvPr>
          <p:cNvSpPr>
            <a:spLocks noChangeShapeType="1"/>
          </p:cNvSpPr>
          <p:nvPr/>
        </p:nvSpPr>
        <p:spPr bwMode="auto">
          <a:xfrm>
            <a:off x="5780530" y="2743953"/>
            <a:ext cx="391670" cy="26257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" name="Line 17">
            <a:extLst>
              <a:ext uri="{FF2B5EF4-FFF2-40B4-BE49-F238E27FC236}">
                <a16:creationId xmlns:a16="http://schemas.microsoft.com/office/drawing/2014/main" id="{A2E9FE44-283F-83F0-7E72-3027726E0AB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981699" y="3715116"/>
            <a:ext cx="723901" cy="116677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5F8885D4-CE24-1F1E-AC3E-D03E908C2BE1}"/>
              </a:ext>
            </a:extLst>
          </p:cNvPr>
          <p:cNvSpPr txBox="1"/>
          <p:nvPr/>
        </p:nvSpPr>
        <p:spPr>
          <a:xfrm>
            <a:off x="5788152" y="3129988"/>
            <a:ext cx="3127248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eaLnBrk="1" hangingPunct="1">
              <a:buFontTx/>
              <a:buNone/>
            </a:pPr>
            <a:r>
              <a:rPr lang="en-US" altLang="es-PE" sz="800" dirty="0">
                <a:latin typeface="Consolas" charset="0"/>
                <a:ea typeface="Consolas" charset="0"/>
                <a:cs typeface="Consolas" charset="0"/>
              </a:rPr>
              <a:t>userNum1 = int(input(</a:t>
            </a:r>
            <a:r>
              <a:rPr lang="en-US" altLang="es-PE" sz="800" dirty="0">
                <a:solidFill>
                  <a:srgbClr val="C00000"/>
                </a:solidFill>
                <a:latin typeface="Consolas" charset="0"/>
                <a:ea typeface="Consolas" charset="0"/>
                <a:cs typeface="Consolas" charset="0"/>
              </a:rPr>
              <a:t>“Please enter a number”</a:t>
            </a:r>
            <a:r>
              <a:rPr lang="en-US" altLang="es-PE" sz="800" dirty="0">
                <a:latin typeface="Consolas" charset="0"/>
                <a:ea typeface="Consolas" charset="0"/>
                <a:cs typeface="Consolas" charset="0"/>
              </a:rPr>
              <a:t>))</a:t>
            </a:r>
          </a:p>
          <a:p>
            <a:pPr eaLnBrk="1" hangingPunct="1">
              <a:buNone/>
            </a:pPr>
            <a:r>
              <a:rPr lang="en-US" altLang="es-PE" sz="800" dirty="0">
                <a:latin typeface="Consolas" charset="0"/>
                <a:ea typeface="Consolas" charset="0"/>
                <a:cs typeface="Consolas" charset="0"/>
              </a:rPr>
              <a:t>userNum2 = int(input(</a:t>
            </a:r>
            <a:r>
              <a:rPr lang="en-US" altLang="es-PE" sz="800" dirty="0">
                <a:solidFill>
                  <a:srgbClr val="C00000"/>
                </a:solidFill>
                <a:latin typeface="Consolas" charset="0"/>
                <a:ea typeface="Consolas" charset="0"/>
                <a:cs typeface="Consolas" charset="0"/>
              </a:rPr>
              <a:t>“Please enter another number”</a:t>
            </a:r>
            <a:r>
              <a:rPr lang="en-US" altLang="es-PE" sz="800" dirty="0">
                <a:latin typeface="Consolas" charset="0"/>
                <a:ea typeface="Consolas" charset="0"/>
                <a:cs typeface="Consolas" charset="0"/>
              </a:rPr>
              <a:t>))</a:t>
            </a:r>
          </a:p>
          <a:p>
            <a:pPr eaLnBrk="1" hangingPunct="1">
              <a:buFontTx/>
              <a:buNone/>
            </a:pPr>
            <a:r>
              <a:rPr lang="en-US" altLang="es-PE" sz="800" dirty="0">
                <a:latin typeface="Consolas" charset="0"/>
                <a:ea typeface="Consolas" charset="0"/>
                <a:cs typeface="Consolas" charset="0"/>
              </a:rPr>
              <a:t>average = (userNum1 + userNum2) / 2</a:t>
            </a:r>
          </a:p>
        </p:txBody>
      </p:sp>
      <p:pic>
        <p:nvPicPr>
          <p:cNvPr id="30" name="Graphic 5">
            <a:extLst>
              <a:ext uri="{FF2B5EF4-FFF2-40B4-BE49-F238E27FC236}">
                <a16:creationId xmlns:a16="http://schemas.microsoft.com/office/drawing/2014/main" id="{DA056C8B-79A4-1059-879C-BE4F1368CEA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511927" y="4968876"/>
            <a:ext cx="1057275" cy="1285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953518"/>
      </p:ext>
    </p:extLst>
  </p:cSld>
  <p:clrMapOvr>
    <a:masterClrMapping/>
  </p:clrMapOvr>
</p:sld>
</file>

<file path=ppt/theme/theme1.xml><?xml version="1.0" encoding="utf-8"?>
<a:theme xmlns:a="http://schemas.openxmlformats.org/drawingml/2006/main" name="PPT2_16to9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PPT2_16to9</Template>
  <TotalTime>8555</TotalTime>
  <Words>2781</Words>
  <Application>Microsoft Office PowerPoint</Application>
  <PresentationFormat>On-screen Show (4:3)</PresentationFormat>
  <Paragraphs>377</Paragraphs>
  <Slides>40</Slides>
  <Notes>17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40</vt:i4>
      </vt:variant>
    </vt:vector>
  </HeadingPairs>
  <TitlesOfParts>
    <vt:vector size="46" baseType="lpstr">
      <vt:lpstr>Arial</vt:lpstr>
      <vt:lpstr>Calibri</vt:lpstr>
      <vt:lpstr>Calibri Light</vt:lpstr>
      <vt:lpstr>Consolas</vt:lpstr>
      <vt:lpstr>Courier New</vt:lpstr>
      <vt:lpstr>PPT2_16to9</vt:lpstr>
      <vt:lpstr>PowerPoint Presentation</vt:lpstr>
      <vt:lpstr>Topics</vt:lpstr>
      <vt:lpstr>Terminology</vt:lpstr>
      <vt:lpstr>Also Known As…</vt:lpstr>
      <vt:lpstr>Why have functions?</vt:lpstr>
      <vt:lpstr>Look! This code is the same!</vt:lpstr>
      <vt:lpstr>Instead of Repeating Code</vt:lpstr>
      <vt:lpstr>Create a Function Instead</vt:lpstr>
      <vt:lpstr>Give the Function a Name</vt:lpstr>
      <vt:lpstr>Then Call the Function Instead</vt:lpstr>
      <vt:lpstr>What have we done?</vt:lpstr>
      <vt:lpstr>“Modularizing” Code</vt:lpstr>
      <vt:lpstr>What is a Method?</vt:lpstr>
      <vt:lpstr>Defining Methods</vt:lpstr>
      <vt:lpstr>Method Definition</vt:lpstr>
      <vt:lpstr>Method Definition</vt:lpstr>
      <vt:lpstr>Method Parameters</vt:lpstr>
      <vt:lpstr>Method Required Parameters</vt:lpstr>
      <vt:lpstr>Method Optional Parameters</vt:lpstr>
      <vt:lpstr>Required vs Optional</vt:lpstr>
      <vt:lpstr>Method scope</vt:lpstr>
      <vt:lpstr>The return keyword</vt:lpstr>
      <vt:lpstr>The return keyword (continued)</vt:lpstr>
      <vt:lpstr>Method Calling</vt:lpstr>
      <vt:lpstr>Method Calling</vt:lpstr>
      <vt:lpstr>Method Calling</vt:lpstr>
      <vt:lpstr>Method Calling</vt:lpstr>
      <vt:lpstr>Method Calling</vt:lpstr>
      <vt:lpstr>Method Calling</vt:lpstr>
      <vt:lpstr>Method Calling</vt:lpstr>
      <vt:lpstr>(some) Python built-in methods</vt:lpstr>
      <vt:lpstr>(some) Python built-in methods (continued)</vt:lpstr>
      <vt:lpstr>More on built-in methods</vt:lpstr>
      <vt:lpstr>(some) String built-in methods</vt:lpstr>
      <vt:lpstr>(some) String built-in methods</vt:lpstr>
      <vt:lpstr>String built-in methods (examples)</vt:lpstr>
      <vt:lpstr>Calling methods inside methods</vt:lpstr>
      <vt:lpstr>Importing methods</vt:lpstr>
      <vt:lpstr>Importing methods (example)</vt:lpstr>
      <vt:lpstr>Summary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CSE1301</dc:title>
  <dc:creator>Jon Preston</dc:creator>
  <cp:lastModifiedBy>Dmitri Nunes Dias Fernandes</cp:lastModifiedBy>
  <cp:revision>524</cp:revision>
  <dcterms:created xsi:type="dcterms:W3CDTF">2017-03-19T10:32:05Z</dcterms:created>
  <dcterms:modified xsi:type="dcterms:W3CDTF">2024-05-18T03:22:50Z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2012-04-21T00:00:00Z</vt:filetime>
  </property>
  <property fmtid="{D5CDD505-2E9C-101B-9397-08002B2CF9AE}" pid="3" name="LastSaved">
    <vt:filetime>2017-03-19T00:00:00Z</vt:filetime>
  </property>
</Properties>
</file>