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27"/>
  </p:notesMasterIdLst>
  <p:handoutMasterIdLst>
    <p:handoutMasterId r:id="rId28"/>
  </p:handoutMasterIdLst>
  <p:sldIdLst>
    <p:sldId id="420" r:id="rId2"/>
    <p:sldId id="422" r:id="rId3"/>
    <p:sldId id="448" r:id="rId4"/>
    <p:sldId id="451" r:id="rId5"/>
    <p:sldId id="450" r:id="rId6"/>
    <p:sldId id="449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467" r:id="rId22"/>
    <p:sldId id="468" r:id="rId23"/>
    <p:sldId id="469" r:id="rId24"/>
    <p:sldId id="466" r:id="rId25"/>
    <p:sldId id="447" r:id="rId2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 autoAdjust="0"/>
    <p:restoredTop sz="94558" autoAdjust="0"/>
  </p:normalViewPr>
  <p:slideViewPr>
    <p:cSldViewPr>
      <p:cViewPr varScale="1">
        <p:scale>
          <a:sx n="104" d="100"/>
          <a:sy n="104" d="100"/>
        </p:scale>
        <p:origin x="1962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10637BDD-E53C-7F47-BB3A-1E220202ABB2}"/>
    <pc:docChg chg="modSld">
      <pc:chgData name="Douglas Malcolm" userId="6fbabce8-ec94-4dd3-b118-672eb69ae1ad" providerId="ADAL" clId="{10637BDD-E53C-7F47-BB3A-1E220202ABB2}" dt="2021-09-20T14:40:03.948" v="1" actId="20577"/>
      <pc:docMkLst>
        <pc:docMk/>
      </pc:docMkLst>
      <pc:sldChg chg="modSp mod">
        <pc:chgData name="Douglas Malcolm" userId="6fbabce8-ec94-4dd3-b118-672eb69ae1ad" providerId="ADAL" clId="{10637BDD-E53C-7F47-BB3A-1E220202ABB2}" dt="2021-09-20T14:40:03.948" v="1" actId="20577"/>
        <pc:sldMkLst>
          <pc:docMk/>
          <pc:sldMk cId="1861421484" sldId="420"/>
        </pc:sldMkLst>
        <pc:spChg chg="mod">
          <ac:chgData name="Douglas Malcolm" userId="6fbabce8-ec94-4dd3-b118-672eb69ae1ad" providerId="ADAL" clId="{10637BDD-E53C-7F47-BB3A-1E220202ABB2}" dt="2021-09-20T14:40:03.948" v="1" actId="20577"/>
          <ac:spMkLst>
            <pc:docMk/>
            <pc:sldMk cId="1861421484" sldId="420"/>
            <ac:spMk id="7170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FD155BF5-CA15-C44D-8B27-EA0B6DDFD90F}"/>
    <pc:docChg chg="modSld">
      <pc:chgData name="Douglas Malcolm" userId="6fbabce8-ec94-4dd3-b118-672eb69ae1ad" providerId="ADAL" clId="{FD155BF5-CA15-C44D-8B27-EA0B6DDFD90F}" dt="2019-10-14T15:12:31.392" v="2" actId="20577"/>
      <pc:docMkLst>
        <pc:docMk/>
      </pc:docMkLst>
      <pc:sldChg chg="modSp">
        <pc:chgData name="Douglas Malcolm" userId="6fbabce8-ec94-4dd3-b118-672eb69ae1ad" providerId="ADAL" clId="{FD155BF5-CA15-C44D-8B27-EA0B6DDFD90F}" dt="2019-10-14T15:12:31.392" v="2" actId="20577"/>
        <pc:sldMkLst>
          <pc:docMk/>
          <pc:sldMk cId="131221133" sldId="483"/>
        </pc:sldMkLst>
        <pc:spChg chg="mod">
          <ac:chgData name="Douglas Malcolm" userId="6fbabce8-ec94-4dd3-b118-672eb69ae1ad" providerId="ADAL" clId="{FD155BF5-CA15-C44D-8B27-EA0B6DDFD90F}" dt="2019-10-14T15:12:31.392" v="2" actId="20577"/>
          <ac:spMkLst>
            <pc:docMk/>
            <pc:sldMk cId="131221133" sldId="483"/>
            <ac:spMk id="22531" creationId="{539B0767-0E50-4F2A-84D2-A6F36A2021A9}"/>
          </ac:spMkLst>
        </pc:spChg>
      </pc:sldChg>
    </pc:docChg>
  </pc:docChgLst>
  <pc:docChgLst>
    <pc:chgData name="Douglas Malcolm" userId="6fbabce8-ec94-4dd3-b118-672eb69ae1ad" providerId="ADAL" clId="{4757F879-63B7-F04A-9027-6A3E45FA62C0}"/>
    <pc:docChg chg="custSel modSld modMainMaster">
      <pc:chgData name="Douglas Malcolm" userId="6fbabce8-ec94-4dd3-b118-672eb69ae1ad" providerId="ADAL" clId="{4757F879-63B7-F04A-9027-6A3E45FA62C0}" dt="2021-06-24T17:36:29.151" v="31" actId="2696"/>
      <pc:docMkLst>
        <pc:docMk/>
      </pc:docMkLst>
      <pc:sldChg chg="delSp mod">
        <pc:chgData name="Douglas Malcolm" userId="6fbabce8-ec94-4dd3-b118-672eb69ae1ad" providerId="ADAL" clId="{4757F879-63B7-F04A-9027-6A3E45FA62C0}" dt="2021-06-24T17:35:55.721" v="19" actId="478"/>
        <pc:sldMkLst>
          <pc:docMk/>
          <pc:sldMk cId="1861421484" sldId="420"/>
        </pc:sldMkLst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4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53.951" v="18" actId="478"/>
        <pc:sldMkLst>
          <pc:docMk/>
          <pc:sldMk cId="1893773714" sldId="422"/>
        </pc:sldMkLst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512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5126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35.632" v="12" actId="478"/>
        <pc:sldMkLst>
          <pc:docMk/>
          <pc:sldMk cId="1252474951" sldId="424"/>
        </pc:sldMkLst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717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7173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32.811" v="11" actId="478"/>
        <pc:sldMkLst>
          <pc:docMk/>
          <pc:sldMk cId="711793563" sldId="425"/>
        </pc:sldMkLst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8196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8197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29.280" v="10" actId="478"/>
        <pc:sldMkLst>
          <pc:docMk/>
          <pc:sldMk cId="1088700511" sldId="428"/>
        </pc:sldMkLst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11268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11269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4:49.114" v="1" actId="478"/>
        <pc:sldMkLst>
          <pc:docMk/>
          <pc:sldMk cId="1937570582" sldId="447"/>
        </pc:sldMkLst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3072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30726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50.535" v="17" actId="478"/>
        <pc:sldMkLst>
          <pc:docMk/>
          <pc:sldMk cId="1744658010" sldId="448"/>
        </pc:sldMkLst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1024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10245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8.273" v="16" actId="478"/>
        <pc:sldMkLst>
          <pc:docMk/>
          <pc:sldMk cId="1574065589" sldId="449"/>
        </pc:sldMkLst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5.609" v="15" actId="478"/>
        <pc:sldMkLst>
          <pc:docMk/>
          <pc:sldMk cId="344674421" sldId="450"/>
        </pc:sldMkLst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0.512" v="13" actId="478"/>
        <pc:sldMkLst>
          <pc:docMk/>
          <pc:sldMk cId="1220417157" sldId="452"/>
        </pc:sldMkLst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6" creationId="{00000000-0000-0000-0000-000000000000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764637766" sldId="455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764637766" sldId="455"/>
            <ac:spMk id="20483" creationId="{B18E0404-DA96-4552-94A1-F91A033BC0FE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580448429" sldId="458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580448429" sldId="458"/>
            <ac:spMk id="22531" creationId="{539B0767-0E50-4F2A-84D2-A6F36A2021A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01680494" sldId="464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01680494" sldId="464"/>
            <ac:spMk id="28675" creationId="{563D9DEF-B06C-4495-A764-66EDF2ABF5E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01680494" sldId="464"/>
            <ac:spMk id="28677" creationId="{DDB7B75A-A115-4F4D-80FA-A5B96E5DE92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694563293" sldId="465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694563293" sldId="465"/>
            <ac:spMk id="20" creationId="{563D9DEF-B06C-4495-A764-66EDF2ABF5E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694563293" sldId="465"/>
            <ac:spMk id="23" creationId="{DDB7B75A-A115-4F4D-80FA-A5B96E5DE92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597138937" sldId="466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597138937" sldId="466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597138937" sldId="466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904999775" sldId="469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04999775" sldId="469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651884599" sldId="476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651884599" sldId="476"/>
            <ac:spMk id="7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223145652" sldId="477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23145652" sldId="477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23145652" sldId="477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320033874" sldId="478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320033874" sldId="478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945916285" sldId="479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45916285" sldId="479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45916285" sldId="479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436877083" sldId="480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36877083" sldId="480"/>
            <ac:spMk id="21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36877083" sldId="480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290898229" sldId="481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90898229" sldId="481"/>
            <ac:spMk id="21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90898229" sldId="481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468450761" sldId="482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68450761" sldId="482"/>
            <ac:spMk id="22531" creationId="{539B0767-0E50-4F2A-84D2-A6F36A2021A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31221133" sldId="483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31221133" sldId="483"/>
            <ac:spMk id="22531" creationId="{539B0767-0E50-4F2A-84D2-A6F36A2021A9}"/>
          </ac:spMkLst>
        </pc:spChg>
      </pc:sldChg>
      <pc:sldChg chg="delSp mod">
        <pc:chgData name="Douglas Malcolm" userId="6fbabce8-ec94-4dd3-b118-672eb69ae1ad" providerId="ADAL" clId="{4757F879-63B7-F04A-9027-6A3E45FA62C0}" dt="2021-06-24T17:35:43.180" v="14" actId="478"/>
        <pc:sldMkLst>
          <pc:docMk/>
          <pc:sldMk cId="1872418715" sldId="485"/>
        </pc:sldMkLst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12.249" v="9" actId="478"/>
        <pc:sldMkLst>
          <pc:docMk/>
          <pc:sldMk cId="1763072547" sldId="486"/>
        </pc:sldMkLst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9.513" v="8" actId="478"/>
        <pc:sldMkLst>
          <pc:docMk/>
          <pc:sldMk cId="1411374224" sldId="487"/>
        </pc:sldMkLst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3.525" v="6" actId="478"/>
        <pc:sldMkLst>
          <pc:docMk/>
          <pc:sldMk cId="578199358" sldId="488"/>
        </pc:sldMkLst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7.273" v="4" actId="478"/>
        <pc:sldMkLst>
          <pc:docMk/>
          <pc:sldMk cId="813375475" sldId="489"/>
        </pc:sldMkLst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3.647" v="3" actId="478"/>
        <pc:sldMkLst>
          <pc:docMk/>
          <pc:sldMk cId="791362842" sldId="490"/>
        </pc:sldMkLst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1.584" v="2" actId="478"/>
        <pc:sldMkLst>
          <pc:docMk/>
          <pc:sldMk cId="1828305878" sldId="491"/>
        </pc:sldMkLst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6.073" v="7" actId="478"/>
        <pc:sldMkLst>
          <pc:docMk/>
          <pc:sldMk cId="466449764" sldId="492"/>
        </pc:sldMkLst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4" creationId="{A403E9F0-4CB2-6340-A170-FE14FB11AF0C}"/>
          </ac:spMkLst>
        </pc:spChg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5" creationId="{B01235AD-E85C-6C48-AF44-AC331E4A2FE3}"/>
          </ac:spMkLst>
        </pc:spChg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6" creationId="{823BD5AC-68AD-0A48-995B-41753AE36D70}"/>
          </ac:spMkLst>
        </pc:spChg>
      </pc:sldChg>
      <pc:sldChg chg="delSp mod">
        <pc:chgData name="Douglas Malcolm" userId="6fbabce8-ec94-4dd3-b118-672eb69ae1ad" providerId="ADAL" clId="{4757F879-63B7-F04A-9027-6A3E45FA62C0}" dt="2021-06-24T17:35:01.328" v="5" actId="478"/>
        <pc:sldMkLst>
          <pc:docMk/>
          <pc:sldMk cId="1272419160" sldId="493"/>
        </pc:sldMkLst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4" creationId="{D5421969-1042-A640-9A45-C503AEC0590C}"/>
          </ac:spMkLst>
        </pc:spChg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5" creationId="{1AF26822-17DD-7B4F-B565-5664D1F30688}"/>
          </ac:spMkLst>
        </pc:spChg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6" creationId="{F2A6060F-2176-FB42-9B90-2369BD3D9AAC}"/>
          </ac:spMkLst>
        </pc:spChg>
      </pc:sldChg>
      <pc:sldMasterChg chg="delSp mod delSldLayout modSldLayout">
        <pc:chgData name="Douglas Malcolm" userId="6fbabce8-ec94-4dd3-b118-672eb69ae1ad" providerId="ADAL" clId="{4757F879-63B7-F04A-9027-6A3E45FA62C0}" dt="2021-06-24T17:36:29.151" v="31" actId="2696"/>
        <pc:sldMasterMkLst>
          <pc:docMk/>
          <pc:sldMasterMk cId="3407281334" sldId="2147483821"/>
        </pc:sldMasterMkLst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4757F879-63B7-F04A-9027-6A3E45FA62C0}" dt="2021-06-24T17:36:02.705" v="20" actId="478"/>
          <pc:sldLayoutMkLst>
            <pc:docMk/>
            <pc:sldMasterMk cId="3407281334" sldId="2147483821"/>
            <pc:sldLayoutMk cId="3582191140" sldId="2147483822"/>
          </pc:sldLayoutMkLst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6" creationId="{00000000-0000-0000-0000-000000000000}"/>
            </ac:spMkLst>
          </pc:spChg>
        </pc:sldLayoutChg>
        <pc:sldLayoutChg chg="delSp mod">
          <pc:chgData name="Douglas Malcolm" userId="6fbabce8-ec94-4dd3-b118-672eb69ae1ad" providerId="ADAL" clId="{4757F879-63B7-F04A-9027-6A3E45FA62C0}" dt="2021-06-24T17:36:09.057" v="22" actId="478"/>
          <pc:sldLayoutMkLst>
            <pc:docMk/>
            <pc:sldMasterMk cId="3407281334" sldId="2147483821"/>
            <pc:sldLayoutMk cId="1121807841" sldId="2147483823"/>
          </pc:sldLayoutMkLst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757F879-63B7-F04A-9027-6A3E45FA62C0}" dt="2021-06-24T17:36:11.767" v="23" actId="2696"/>
          <pc:sldLayoutMkLst>
            <pc:docMk/>
            <pc:sldMasterMk cId="3407281334" sldId="2147483821"/>
            <pc:sldLayoutMk cId="3276824457" sldId="2147483824"/>
          </pc:sldLayoutMkLst>
        </pc:sldLayoutChg>
        <pc:sldLayoutChg chg="del">
          <pc:chgData name="Douglas Malcolm" userId="6fbabce8-ec94-4dd3-b118-672eb69ae1ad" providerId="ADAL" clId="{4757F879-63B7-F04A-9027-6A3E45FA62C0}" dt="2021-06-24T17:36:13.485" v="24" actId="2696"/>
          <pc:sldLayoutMkLst>
            <pc:docMk/>
            <pc:sldMasterMk cId="3407281334" sldId="2147483821"/>
            <pc:sldLayoutMk cId="3263470865" sldId="2147483825"/>
          </pc:sldLayoutMkLst>
        </pc:sldLayoutChg>
        <pc:sldLayoutChg chg="del">
          <pc:chgData name="Douglas Malcolm" userId="6fbabce8-ec94-4dd3-b118-672eb69ae1ad" providerId="ADAL" clId="{4757F879-63B7-F04A-9027-6A3E45FA62C0}" dt="2021-06-24T17:36:15.276" v="25" actId="2696"/>
          <pc:sldLayoutMkLst>
            <pc:docMk/>
            <pc:sldMasterMk cId="3407281334" sldId="2147483821"/>
            <pc:sldLayoutMk cId="3207213203" sldId="2147483826"/>
          </pc:sldLayoutMkLst>
        </pc:sldLayoutChg>
        <pc:sldLayoutChg chg="del">
          <pc:chgData name="Douglas Malcolm" userId="6fbabce8-ec94-4dd3-b118-672eb69ae1ad" providerId="ADAL" clId="{4757F879-63B7-F04A-9027-6A3E45FA62C0}" dt="2021-06-24T17:36:17.529" v="26" actId="2696"/>
          <pc:sldLayoutMkLst>
            <pc:docMk/>
            <pc:sldMasterMk cId="3407281334" sldId="2147483821"/>
            <pc:sldLayoutMk cId="3513080933" sldId="2147483827"/>
          </pc:sldLayoutMkLst>
        </pc:sldLayoutChg>
        <pc:sldLayoutChg chg="delSp mod">
          <pc:chgData name="Douglas Malcolm" userId="6fbabce8-ec94-4dd3-b118-672eb69ae1ad" providerId="ADAL" clId="{4757F879-63B7-F04A-9027-6A3E45FA62C0}" dt="2021-06-24T17:36:20.677" v="27" actId="478"/>
          <pc:sldLayoutMkLst>
            <pc:docMk/>
            <pc:sldMasterMk cId="3407281334" sldId="2147483821"/>
            <pc:sldLayoutMk cId="1117726640" sldId="2147483828"/>
          </pc:sldLayoutMkLst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2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3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4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757F879-63B7-F04A-9027-6A3E45FA62C0}" dt="2021-06-24T17:36:23.697" v="28" actId="2696"/>
          <pc:sldLayoutMkLst>
            <pc:docMk/>
            <pc:sldMasterMk cId="3407281334" sldId="2147483821"/>
            <pc:sldLayoutMk cId="2674269938" sldId="2147483829"/>
          </pc:sldLayoutMkLst>
        </pc:sldLayoutChg>
        <pc:sldLayoutChg chg="del">
          <pc:chgData name="Douglas Malcolm" userId="6fbabce8-ec94-4dd3-b118-672eb69ae1ad" providerId="ADAL" clId="{4757F879-63B7-F04A-9027-6A3E45FA62C0}" dt="2021-06-24T17:36:25.553" v="29" actId="2696"/>
          <pc:sldLayoutMkLst>
            <pc:docMk/>
            <pc:sldMasterMk cId="3407281334" sldId="2147483821"/>
            <pc:sldLayoutMk cId="3449294209" sldId="2147483830"/>
          </pc:sldLayoutMkLst>
        </pc:sldLayoutChg>
        <pc:sldLayoutChg chg="del">
          <pc:chgData name="Douglas Malcolm" userId="6fbabce8-ec94-4dd3-b118-672eb69ae1ad" providerId="ADAL" clId="{4757F879-63B7-F04A-9027-6A3E45FA62C0}" dt="2021-06-24T17:36:27.292" v="30" actId="2696"/>
          <pc:sldLayoutMkLst>
            <pc:docMk/>
            <pc:sldMasterMk cId="3407281334" sldId="2147483821"/>
            <pc:sldLayoutMk cId="1237741816" sldId="2147483831"/>
          </pc:sldLayoutMkLst>
        </pc:sldLayoutChg>
        <pc:sldLayoutChg chg="del">
          <pc:chgData name="Douglas Malcolm" userId="6fbabce8-ec94-4dd3-b118-672eb69ae1ad" providerId="ADAL" clId="{4757F879-63B7-F04A-9027-6A3E45FA62C0}" dt="2021-06-24T17:36:29.151" v="31" actId="2696"/>
          <pc:sldLayoutMkLst>
            <pc:docMk/>
            <pc:sldMasterMk cId="3407281334" sldId="2147483821"/>
            <pc:sldLayoutMk cId="939388112" sldId="214748383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9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0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7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8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/>
              <a:t>Module 4 – Part 2</a:t>
            </a:r>
            <a:br>
              <a:rPr lang="en-US" altLang="en-US" sz="4745" b="1" dirty="0"/>
            </a:b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en-US" sz="3400" b="1" dirty="0"/>
              <a:t>Surfaces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Updating the screen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Still nothing. Why?</a:t>
            </a:r>
          </a:p>
          <a:p>
            <a:r>
              <a:rPr lang="en-US" sz="2800" dirty="0"/>
              <a:t>The Display’s Surface has been updated, but the computer hasn’t been told to update what’s on the screen with the updated Surface.</a:t>
            </a:r>
          </a:p>
          <a:p>
            <a:r>
              <a:rPr lang="en-US" sz="2800" dirty="0"/>
              <a:t>There are two methods to update the screen:</a:t>
            </a:r>
          </a:p>
          <a:p>
            <a:pPr lvl="1"/>
            <a:r>
              <a:rPr lang="en-US" sz="2200" dirty="0" err="1"/>
              <a:t>pygame.display.flip</a:t>
            </a:r>
            <a:r>
              <a:rPr lang="en-US" sz="2200" dirty="0"/>
              <a:t>(): updates the whole screen</a:t>
            </a:r>
          </a:p>
          <a:p>
            <a:pPr lvl="1"/>
            <a:r>
              <a:rPr lang="en-US" sz="2200" dirty="0" err="1"/>
              <a:t>pygame.display.update</a:t>
            </a:r>
            <a:r>
              <a:rPr lang="en-US" sz="2200" dirty="0"/>
              <a:t>(): updates parts of the screen</a:t>
            </a:r>
          </a:p>
          <a:p>
            <a:pPr marL="171450" lvl="1"/>
            <a:r>
              <a:rPr lang="en-US" sz="2800" dirty="0"/>
              <a:t>For now, we will primarily be using flip()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6593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Updating the screen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100" dirty="0"/>
              <a:t>import </a:t>
            </a:r>
            <a:r>
              <a:rPr lang="en-US" sz="3100" dirty="0" err="1"/>
              <a:t>pygame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 err="1"/>
              <a:t>pygame.init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/>
              <a:t>screen = </a:t>
            </a:r>
            <a:r>
              <a:rPr lang="en-US" sz="3100" dirty="0" err="1"/>
              <a:t>pygame.display.set_mode</a:t>
            </a:r>
            <a:r>
              <a:rPr lang="en-US" sz="3100" dirty="0"/>
              <a:t>((500,500))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/>
              <a:t>surf = </a:t>
            </a:r>
            <a:r>
              <a:rPr lang="en-US" sz="3100" dirty="0" err="1"/>
              <a:t>pygame.Surface</a:t>
            </a:r>
            <a:r>
              <a:rPr lang="en-US" sz="3100" dirty="0"/>
              <a:t>((200, 200))</a:t>
            </a:r>
            <a:br>
              <a:rPr lang="en-US" sz="3100" dirty="0"/>
            </a:br>
            <a:r>
              <a:rPr lang="en-US" sz="3100" dirty="0" err="1"/>
              <a:t>surf.fill</a:t>
            </a:r>
            <a:r>
              <a:rPr lang="en-US" sz="3100" dirty="0"/>
              <a:t>((255,0,0))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 err="1"/>
              <a:t>screen.blit</a:t>
            </a:r>
            <a:r>
              <a:rPr lang="en-US" sz="3100" dirty="0"/>
              <a:t>(surf, (0,0))</a:t>
            </a:r>
          </a:p>
          <a:p>
            <a:pPr marL="0" indent="0">
              <a:buNone/>
            </a:pPr>
            <a:r>
              <a:rPr lang="en-US" sz="3100" dirty="0" err="1">
                <a:solidFill>
                  <a:srgbClr val="0432FF"/>
                </a:solidFill>
              </a:rPr>
              <a:t>pygame.display.flip</a:t>
            </a:r>
            <a:r>
              <a:rPr lang="en-US" sz="3100" dirty="0">
                <a:solidFill>
                  <a:srgbClr val="0432FF"/>
                </a:solidFill>
              </a:rPr>
              <a:t>()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/>
              <a:t>running = True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while running:</a:t>
            </a:r>
            <a:br>
              <a:rPr lang="en-US" sz="3100" dirty="0"/>
            </a:br>
            <a:r>
              <a:rPr lang="en-US" sz="3100" dirty="0"/>
              <a:t>    for event in </a:t>
            </a:r>
            <a:r>
              <a:rPr lang="en-US" sz="3100" dirty="0" err="1"/>
              <a:t>pygame.event.get</a:t>
            </a:r>
            <a:r>
              <a:rPr lang="en-US" sz="3100" dirty="0"/>
              <a:t>():</a:t>
            </a:r>
            <a:br>
              <a:rPr lang="en-US" sz="3100" dirty="0"/>
            </a:br>
            <a:r>
              <a:rPr lang="en-US" sz="3100" dirty="0"/>
              <a:t>        if </a:t>
            </a:r>
            <a:r>
              <a:rPr lang="en-US" sz="3100" dirty="0" err="1"/>
              <a:t>event.type</a:t>
            </a:r>
            <a:r>
              <a:rPr lang="en-US" sz="3100" dirty="0"/>
              <a:t> == </a:t>
            </a:r>
            <a:r>
              <a:rPr lang="en-US" sz="3100" dirty="0" err="1"/>
              <a:t>pygame.QUIT</a:t>
            </a:r>
            <a:r>
              <a:rPr lang="en-US" sz="3100" dirty="0"/>
              <a:t>:</a:t>
            </a:r>
            <a:br>
              <a:rPr lang="en-US" sz="3100" dirty="0"/>
            </a:br>
            <a:r>
              <a:rPr lang="en-US" sz="3100" dirty="0"/>
              <a:t>            running = False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E9ACFC-DB39-E638-B7E7-688FA7518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725324"/>
            <a:ext cx="3440151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2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Success!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Our square is finally visible!</a:t>
            </a:r>
          </a:p>
          <a:p>
            <a:r>
              <a:rPr lang="en-US" sz="2800" dirty="0"/>
              <a:t>We can change where the square is being drawn by changing the coordinates in </a:t>
            </a:r>
            <a:r>
              <a:rPr lang="en-US" sz="2800" dirty="0" err="1"/>
              <a:t>blit</a:t>
            </a:r>
            <a:r>
              <a:rPr lang="en-US" sz="2800" dirty="0"/>
              <a:t>()</a:t>
            </a:r>
          </a:p>
          <a:p>
            <a:r>
              <a:rPr lang="en-US" sz="2800" dirty="0"/>
              <a:t>Making the first number larger will move the square to the right, while making it smaller will move it to the left</a:t>
            </a:r>
          </a:p>
          <a:p>
            <a:r>
              <a:rPr lang="en-US" sz="2800" dirty="0"/>
              <a:t>Making the second number larger will move the square down, while making it smaller will make it move up</a:t>
            </a:r>
          </a:p>
        </p:txBody>
      </p:sp>
    </p:spTree>
    <p:extLst>
      <p:ext uri="{BB962C8B-B14F-4D97-AF65-F5344CB8AC3E}">
        <p14:creationId xmlns:p14="http://schemas.microsoft.com/office/powerpoint/2010/main" val="3838329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Graphic Coordinates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Why is the coordinate (0,0) drawing the square at the top left of the screen?</a:t>
            </a:r>
          </a:p>
          <a:p>
            <a:r>
              <a:rPr lang="en-US" sz="2800" dirty="0"/>
              <a:t>By convention, in computer graphics, our </a:t>
            </a:r>
            <a:r>
              <a:rPr lang="en-US" sz="2800" u="sng" dirty="0"/>
              <a:t>origin is at the top left</a:t>
            </a:r>
            <a:r>
              <a:rPr lang="en-US" sz="2800" dirty="0"/>
              <a:t>, with the X-axis growing to the right and the Y-axis growing downwards.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9A7F8E7-9ACB-9581-DAC9-7DCC37B6BB44}"/>
              </a:ext>
            </a:extLst>
          </p:cNvPr>
          <p:cNvCxnSpPr/>
          <p:nvPr/>
        </p:nvCxnSpPr>
        <p:spPr>
          <a:xfrm>
            <a:off x="1066800" y="5632172"/>
            <a:ext cx="1676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681D22F-1F14-B64D-9A07-23AF1DC2B7B9}"/>
              </a:ext>
            </a:extLst>
          </p:cNvPr>
          <p:cNvCxnSpPr>
            <a:cxnSpLocks/>
          </p:cNvCxnSpPr>
          <p:nvPr/>
        </p:nvCxnSpPr>
        <p:spPr>
          <a:xfrm flipV="1">
            <a:off x="1103745" y="4260572"/>
            <a:ext cx="0" cy="13716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F9E1AC1-B194-32B4-47D6-180205C041B6}"/>
              </a:ext>
            </a:extLst>
          </p:cNvPr>
          <p:cNvSpPr txBox="1"/>
          <p:nvPr/>
        </p:nvSpPr>
        <p:spPr>
          <a:xfrm>
            <a:off x="990600" y="579278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Cartesian Plane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9CC051-F1B5-FC56-B7E2-B26BF00B6FEC}"/>
              </a:ext>
            </a:extLst>
          </p:cNvPr>
          <p:cNvSpPr txBox="1"/>
          <p:nvPr/>
        </p:nvSpPr>
        <p:spPr>
          <a:xfrm>
            <a:off x="2710872" y="5608121"/>
            <a:ext cx="132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x-axis grows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B6F68E-963D-37CC-0AF2-914972A7B9E0}"/>
              </a:ext>
            </a:extLst>
          </p:cNvPr>
          <p:cNvSpPr txBox="1"/>
          <p:nvPr/>
        </p:nvSpPr>
        <p:spPr>
          <a:xfrm>
            <a:off x="501074" y="3962400"/>
            <a:ext cx="132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y-axis grows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9781296-6714-E18F-E00A-A7E10C4013EA}"/>
              </a:ext>
            </a:extLst>
          </p:cNvPr>
          <p:cNvCxnSpPr/>
          <p:nvPr/>
        </p:nvCxnSpPr>
        <p:spPr>
          <a:xfrm>
            <a:off x="4692074" y="4304968"/>
            <a:ext cx="1676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0422CB7-F6B3-06FA-BCED-704011358F21}"/>
              </a:ext>
            </a:extLst>
          </p:cNvPr>
          <p:cNvCxnSpPr>
            <a:cxnSpLocks/>
          </p:cNvCxnSpPr>
          <p:nvPr/>
        </p:nvCxnSpPr>
        <p:spPr>
          <a:xfrm>
            <a:off x="4670137" y="4304968"/>
            <a:ext cx="21937" cy="13731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8778CB9-98F2-E4F2-C179-F120C3767E79}"/>
              </a:ext>
            </a:extLst>
          </p:cNvPr>
          <p:cNvSpPr txBox="1"/>
          <p:nvPr/>
        </p:nvSpPr>
        <p:spPr>
          <a:xfrm>
            <a:off x="4618777" y="5726668"/>
            <a:ext cx="2089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Computer Graphics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2A1342-EB65-4457-435E-379D8783BB48}"/>
              </a:ext>
            </a:extLst>
          </p:cNvPr>
          <p:cNvSpPr txBox="1"/>
          <p:nvPr/>
        </p:nvSpPr>
        <p:spPr>
          <a:xfrm>
            <a:off x="6216074" y="3922960"/>
            <a:ext cx="132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x-axis grows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3EAC89-7B80-1D8C-52C1-5D09092FABEB}"/>
              </a:ext>
            </a:extLst>
          </p:cNvPr>
          <p:cNvSpPr txBox="1"/>
          <p:nvPr/>
        </p:nvSpPr>
        <p:spPr>
          <a:xfrm>
            <a:off x="4812147" y="5316543"/>
            <a:ext cx="132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y-axis grows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81739D3-1442-8FFA-0B6A-D6727B36E9DD}"/>
              </a:ext>
            </a:extLst>
          </p:cNvPr>
          <p:cNvSpPr/>
          <p:nvPr/>
        </p:nvSpPr>
        <p:spPr>
          <a:xfrm>
            <a:off x="1035424" y="5557395"/>
            <a:ext cx="152400" cy="1495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11D9CE-BDA3-AC21-1348-9BEC9F66EAFB}"/>
              </a:ext>
            </a:extLst>
          </p:cNvPr>
          <p:cNvSpPr txBox="1"/>
          <p:nvPr/>
        </p:nvSpPr>
        <p:spPr>
          <a:xfrm>
            <a:off x="1103745" y="52367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Origin (0,0)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ED90E37-B84A-2BF5-F1CA-0343049EF5E7}"/>
              </a:ext>
            </a:extLst>
          </p:cNvPr>
          <p:cNvSpPr/>
          <p:nvPr/>
        </p:nvSpPr>
        <p:spPr>
          <a:xfrm>
            <a:off x="4593937" y="4241561"/>
            <a:ext cx="152400" cy="1495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04CC19-8312-6684-C994-135DDC92B02B}"/>
              </a:ext>
            </a:extLst>
          </p:cNvPr>
          <p:cNvSpPr txBox="1"/>
          <p:nvPr/>
        </p:nvSpPr>
        <p:spPr>
          <a:xfrm>
            <a:off x="4714011" y="430375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Origin (0,0)</a:t>
            </a:r>
          </a:p>
        </p:txBody>
      </p:sp>
    </p:spTree>
    <p:extLst>
      <p:ext uri="{BB962C8B-B14F-4D97-AF65-F5344CB8AC3E}">
        <p14:creationId xmlns:p14="http://schemas.microsoft.com/office/powerpoint/2010/main" val="1411590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Adding more surfaces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Our program can have as many surfaces as we want</a:t>
            </a:r>
          </a:p>
          <a:p>
            <a:r>
              <a:rPr lang="en-US" sz="2800" dirty="0"/>
              <a:t>Let’s add a green and a blue one: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0432FF"/>
                </a:solidFill>
              </a:rPr>
              <a:t>surf2 = </a:t>
            </a:r>
            <a:r>
              <a:rPr lang="en-US" sz="2800" dirty="0" err="1">
                <a:solidFill>
                  <a:srgbClr val="0432FF"/>
                </a:solidFill>
              </a:rPr>
              <a:t>pygame.Surface</a:t>
            </a:r>
            <a:r>
              <a:rPr lang="en-US" sz="2800" dirty="0">
                <a:solidFill>
                  <a:srgbClr val="0432FF"/>
                </a:solidFill>
              </a:rPr>
              <a:t>((200, 200))</a:t>
            </a: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>
                <a:solidFill>
                  <a:srgbClr val="0432FF"/>
                </a:solidFill>
              </a:rPr>
              <a:t>	surf2.fill((0,255,0))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432FF"/>
                </a:solidFill>
              </a:rPr>
              <a:t>	surf3 = </a:t>
            </a:r>
            <a:r>
              <a:rPr lang="en-US" sz="2800" dirty="0" err="1">
                <a:solidFill>
                  <a:srgbClr val="0432FF"/>
                </a:solidFill>
              </a:rPr>
              <a:t>pygame.Surface</a:t>
            </a:r>
            <a:r>
              <a:rPr lang="en-US" sz="2800" dirty="0">
                <a:solidFill>
                  <a:srgbClr val="0432FF"/>
                </a:solidFill>
              </a:rPr>
              <a:t>((200, 200))</a:t>
            </a: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>
                <a:solidFill>
                  <a:srgbClr val="0432FF"/>
                </a:solidFill>
              </a:rPr>
              <a:t>	surf3.fill((0,0,255))</a:t>
            </a:r>
          </a:p>
          <a:p>
            <a:pPr marL="0" indent="0">
              <a:buNone/>
            </a:pPr>
            <a:endParaRPr lang="en-US" sz="28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432FF"/>
                </a:solidFill>
              </a:rPr>
              <a:t>	</a:t>
            </a:r>
            <a:r>
              <a:rPr lang="en-US" sz="2800" dirty="0" err="1">
                <a:solidFill>
                  <a:srgbClr val="0432FF"/>
                </a:solidFill>
              </a:rPr>
              <a:t>screen.blit</a:t>
            </a:r>
            <a:r>
              <a:rPr lang="en-US" sz="2800" dirty="0">
                <a:solidFill>
                  <a:srgbClr val="0432FF"/>
                </a:solidFill>
              </a:rPr>
              <a:t>(surf2, (0,0))</a:t>
            </a: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>
                <a:solidFill>
                  <a:srgbClr val="0432FF"/>
                </a:solidFill>
              </a:rPr>
              <a:t>	</a:t>
            </a:r>
            <a:r>
              <a:rPr lang="en-US" sz="2800" dirty="0" err="1">
                <a:solidFill>
                  <a:srgbClr val="0432FF"/>
                </a:solidFill>
              </a:rPr>
              <a:t>screen.blit</a:t>
            </a:r>
            <a:r>
              <a:rPr lang="en-US" sz="2800" dirty="0">
                <a:solidFill>
                  <a:srgbClr val="0432FF"/>
                </a:solidFill>
              </a:rPr>
              <a:t>(surf3, (0,0))</a:t>
            </a: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>
                <a:solidFill>
                  <a:srgbClr val="0432FF"/>
                </a:solidFill>
              </a:rPr>
              <a:t>	</a:t>
            </a:r>
            <a:r>
              <a:rPr lang="en-US" sz="2800" dirty="0" err="1">
                <a:solidFill>
                  <a:srgbClr val="0432FF"/>
                </a:solidFill>
              </a:rPr>
              <a:t>pygame.display.flip</a:t>
            </a:r>
            <a:r>
              <a:rPr lang="en-US" sz="2800" dirty="0">
                <a:solidFill>
                  <a:srgbClr val="0432FF"/>
                </a:solidFill>
              </a:rPr>
              <a:t>()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2540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</a:t>
            </a:r>
            <a:r>
              <a:rPr lang="en-US" altLang="en-US" sz="4000" b="1" dirty="0" err="1"/>
              <a:t>Blit</a:t>
            </a:r>
            <a:r>
              <a:rPr lang="en-US" altLang="en-US" sz="4000" b="1" dirty="0"/>
              <a:t>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100" dirty="0"/>
              <a:t>import </a:t>
            </a:r>
            <a:r>
              <a:rPr lang="en-US" sz="3100" dirty="0" err="1"/>
              <a:t>pygame</a:t>
            </a:r>
            <a:endParaRPr lang="en-US" sz="3100" dirty="0"/>
          </a:p>
          <a:p>
            <a:pPr marL="0" indent="0">
              <a:buNone/>
            </a:pPr>
            <a:r>
              <a:rPr lang="en-US" sz="3100" dirty="0" err="1"/>
              <a:t>pygame.init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r>
              <a:rPr lang="en-US" sz="3100" dirty="0"/>
              <a:t>screen = </a:t>
            </a:r>
            <a:r>
              <a:rPr lang="en-US" sz="3100" dirty="0" err="1"/>
              <a:t>pygame.display.set_mode</a:t>
            </a:r>
            <a:r>
              <a:rPr lang="en-US" sz="3100" dirty="0"/>
              <a:t>((500,500))</a:t>
            </a:r>
          </a:p>
          <a:p>
            <a:pPr marL="0" indent="0">
              <a:buNone/>
            </a:pPr>
            <a:r>
              <a:rPr lang="en-US" sz="3100" dirty="0"/>
              <a:t>surf = </a:t>
            </a:r>
            <a:r>
              <a:rPr lang="en-US" sz="3100" dirty="0" err="1"/>
              <a:t>pygame.Surface</a:t>
            </a:r>
            <a:r>
              <a:rPr lang="en-US" sz="3100" dirty="0"/>
              <a:t>((200, 200))</a:t>
            </a:r>
            <a:br>
              <a:rPr lang="en-US" sz="3100" dirty="0"/>
            </a:br>
            <a:r>
              <a:rPr lang="en-US" sz="3100" dirty="0" err="1"/>
              <a:t>surf.fill</a:t>
            </a:r>
            <a:r>
              <a:rPr lang="en-US" sz="3100" dirty="0"/>
              <a:t>((255,0,0))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432FF"/>
                </a:solidFill>
              </a:rPr>
              <a:t>surf2 = </a:t>
            </a:r>
            <a:r>
              <a:rPr lang="en-US" sz="3100" dirty="0" err="1">
                <a:solidFill>
                  <a:srgbClr val="0432FF"/>
                </a:solidFill>
              </a:rPr>
              <a:t>pygame.Surface</a:t>
            </a:r>
            <a:r>
              <a:rPr lang="en-US" sz="3100" dirty="0">
                <a:solidFill>
                  <a:srgbClr val="0432FF"/>
                </a:solidFill>
              </a:rPr>
              <a:t>((200, 200))</a:t>
            </a:r>
            <a:br>
              <a:rPr lang="en-US" sz="3100" dirty="0">
                <a:solidFill>
                  <a:srgbClr val="0432FF"/>
                </a:solidFill>
              </a:rPr>
            </a:br>
            <a:r>
              <a:rPr lang="en-US" sz="3100" dirty="0">
                <a:solidFill>
                  <a:srgbClr val="0432FF"/>
                </a:solidFill>
              </a:rPr>
              <a:t>surf2.fill((0,255,0))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432FF"/>
                </a:solidFill>
              </a:rPr>
              <a:t>surf3 = </a:t>
            </a:r>
            <a:r>
              <a:rPr lang="en-US" sz="3100" dirty="0" err="1">
                <a:solidFill>
                  <a:srgbClr val="0432FF"/>
                </a:solidFill>
              </a:rPr>
              <a:t>pygame.Surface</a:t>
            </a:r>
            <a:r>
              <a:rPr lang="en-US" sz="3100" dirty="0">
                <a:solidFill>
                  <a:srgbClr val="0432FF"/>
                </a:solidFill>
              </a:rPr>
              <a:t>((200, 200))</a:t>
            </a:r>
            <a:br>
              <a:rPr lang="en-US" sz="3100" dirty="0">
                <a:solidFill>
                  <a:srgbClr val="0432FF"/>
                </a:solidFill>
              </a:rPr>
            </a:br>
            <a:r>
              <a:rPr lang="en-US" sz="3100" dirty="0">
                <a:solidFill>
                  <a:srgbClr val="0432FF"/>
                </a:solidFill>
              </a:rPr>
              <a:t>surf3.fill((0,0,255))</a:t>
            </a:r>
          </a:p>
          <a:p>
            <a:pPr marL="0" indent="0">
              <a:buNone/>
            </a:pPr>
            <a:r>
              <a:rPr lang="en-US" sz="3100" dirty="0" err="1"/>
              <a:t>screen.blit</a:t>
            </a:r>
            <a:r>
              <a:rPr lang="en-US" sz="3100" dirty="0"/>
              <a:t>(surf, (0,0))</a:t>
            </a:r>
            <a:br>
              <a:rPr lang="en-US" sz="3100" dirty="0"/>
            </a:br>
            <a:r>
              <a:rPr lang="en-US" sz="3100" dirty="0" err="1">
                <a:solidFill>
                  <a:srgbClr val="0432FF"/>
                </a:solidFill>
              </a:rPr>
              <a:t>screen.blit</a:t>
            </a:r>
            <a:r>
              <a:rPr lang="en-US" sz="3100" dirty="0">
                <a:solidFill>
                  <a:srgbClr val="0432FF"/>
                </a:solidFill>
              </a:rPr>
              <a:t>(surf2, (0,0))</a:t>
            </a:r>
            <a:br>
              <a:rPr lang="en-US" sz="3100" dirty="0">
                <a:solidFill>
                  <a:srgbClr val="0432FF"/>
                </a:solidFill>
              </a:rPr>
            </a:br>
            <a:r>
              <a:rPr lang="en-US" sz="3100" dirty="0" err="1">
                <a:solidFill>
                  <a:srgbClr val="0432FF"/>
                </a:solidFill>
              </a:rPr>
              <a:t>screen.blit</a:t>
            </a:r>
            <a:r>
              <a:rPr lang="en-US" sz="3100" dirty="0">
                <a:solidFill>
                  <a:srgbClr val="0432FF"/>
                </a:solidFill>
              </a:rPr>
              <a:t>(surf3, (0,0))</a:t>
            </a:r>
          </a:p>
          <a:p>
            <a:pPr marL="0" indent="0">
              <a:buNone/>
            </a:pPr>
            <a:r>
              <a:rPr lang="en-US" sz="3100" dirty="0" err="1"/>
              <a:t>pygame.display.flip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r>
              <a:rPr lang="en-US" sz="3100" dirty="0"/>
              <a:t>running = True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while running:</a:t>
            </a:r>
            <a:br>
              <a:rPr lang="en-US" sz="3100" dirty="0"/>
            </a:br>
            <a:r>
              <a:rPr lang="en-US" sz="3100" dirty="0"/>
              <a:t>    for event in </a:t>
            </a:r>
            <a:r>
              <a:rPr lang="en-US" sz="3100" dirty="0" err="1"/>
              <a:t>pygame.event.get</a:t>
            </a:r>
            <a:r>
              <a:rPr lang="en-US" sz="3100" dirty="0"/>
              <a:t>():</a:t>
            </a:r>
            <a:br>
              <a:rPr lang="en-US" sz="3100" dirty="0"/>
            </a:br>
            <a:r>
              <a:rPr lang="en-US" sz="3100" dirty="0"/>
              <a:t>        if </a:t>
            </a:r>
            <a:r>
              <a:rPr lang="en-US" sz="3100" dirty="0" err="1"/>
              <a:t>event.type</a:t>
            </a:r>
            <a:r>
              <a:rPr lang="en-US" sz="3100" dirty="0"/>
              <a:t> == </a:t>
            </a:r>
            <a:r>
              <a:rPr lang="en-US" sz="3100" dirty="0" err="1"/>
              <a:t>pygame.QUIT</a:t>
            </a:r>
            <a:r>
              <a:rPr lang="en-US" sz="3100" dirty="0"/>
              <a:t>:</a:t>
            </a:r>
            <a:br>
              <a:rPr lang="en-US" sz="3100" dirty="0"/>
            </a:br>
            <a:r>
              <a:rPr lang="en-US" sz="3100" dirty="0"/>
              <a:t>            running = False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32496E-3B83-EA30-0F72-7F77A3DF5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2040289"/>
            <a:ext cx="3328988" cy="354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269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Adding more surfaces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 only see the blue square, but not the other two squares.</a:t>
            </a:r>
          </a:p>
          <a:p>
            <a:r>
              <a:rPr lang="en-US" sz="2800" dirty="0"/>
              <a:t>That is because the following happened:</a:t>
            </a:r>
          </a:p>
          <a:p>
            <a:pPr lvl="1"/>
            <a:r>
              <a:rPr lang="en-US" sz="2500" dirty="0"/>
              <a:t>The computer drew the red square at the top left</a:t>
            </a:r>
          </a:p>
          <a:p>
            <a:pPr lvl="1"/>
            <a:r>
              <a:rPr lang="en-US" sz="2500" dirty="0"/>
              <a:t>The computer drew the green square at the top left</a:t>
            </a:r>
          </a:p>
          <a:p>
            <a:pPr lvl="1"/>
            <a:r>
              <a:rPr lang="en-US" sz="2500" dirty="0"/>
              <a:t>The computer drew the blue square at the top left</a:t>
            </a:r>
          </a:p>
          <a:p>
            <a:pPr lvl="1"/>
            <a:r>
              <a:rPr lang="en-US" sz="2500" dirty="0"/>
              <a:t>The computer updated the screen</a:t>
            </a:r>
          </a:p>
          <a:p>
            <a:pPr marL="176213" lvl="1" indent="-174625"/>
            <a:r>
              <a:rPr lang="en-US" sz="2800" dirty="0"/>
              <a:t>Since the blue square was the last one to be drawn, and all squares are the same size, one got drawn on top of the other!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98073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Adding more surfaces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order that you </a:t>
            </a:r>
            <a:r>
              <a:rPr lang="en-US" sz="2800" dirty="0" err="1"/>
              <a:t>blit</a:t>
            </a:r>
            <a:r>
              <a:rPr lang="en-US" sz="2800" dirty="0"/>
              <a:t> things matter!</a:t>
            </a:r>
          </a:p>
          <a:p>
            <a:r>
              <a:rPr lang="en-US" sz="2800" u="sng" dirty="0"/>
              <a:t>The last thing </a:t>
            </a:r>
            <a:r>
              <a:rPr lang="en-US" sz="2800" u="sng" dirty="0" err="1"/>
              <a:t>blitted</a:t>
            </a:r>
            <a:r>
              <a:rPr lang="en-US" sz="2800" u="sng" dirty="0"/>
              <a:t> will be what stays</a:t>
            </a:r>
          </a:p>
          <a:p>
            <a:r>
              <a:rPr lang="en-US" sz="2800" dirty="0"/>
              <a:t>If we changed the </a:t>
            </a:r>
            <a:r>
              <a:rPr lang="en-US" sz="2800" dirty="0" err="1"/>
              <a:t>blitting</a:t>
            </a:r>
            <a:r>
              <a:rPr lang="en-US" sz="2800" dirty="0"/>
              <a:t> order, we’d get a different colored square</a:t>
            </a:r>
          </a:p>
          <a:p>
            <a:r>
              <a:rPr lang="en-US" sz="2800" dirty="0"/>
              <a:t>Let’s change the sizes of our squares so we can see them all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0151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</a:t>
            </a:r>
            <a:r>
              <a:rPr lang="en-US" altLang="en-US" sz="4000" b="1" dirty="0" err="1"/>
              <a:t>Blit</a:t>
            </a:r>
            <a:r>
              <a:rPr lang="en-US" altLang="en-US" sz="4000" b="1" dirty="0"/>
              <a:t>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100" dirty="0"/>
              <a:t>import </a:t>
            </a:r>
            <a:r>
              <a:rPr lang="en-US" sz="3100" dirty="0" err="1"/>
              <a:t>pygame</a:t>
            </a:r>
            <a:endParaRPr lang="en-US" sz="3100" dirty="0"/>
          </a:p>
          <a:p>
            <a:pPr marL="0" indent="0">
              <a:buNone/>
            </a:pPr>
            <a:r>
              <a:rPr lang="en-US" sz="3100" dirty="0" err="1"/>
              <a:t>pygame.init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r>
              <a:rPr lang="en-US" sz="3100" dirty="0"/>
              <a:t>screen = </a:t>
            </a:r>
            <a:r>
              <a:rPr lang="en-US" sz="3100" dirty="0" err="1"/>
              <a:t>pygame.display.set_mode</a:t>
            </a:r>
            <a:r>
              <a:rPr lang="en-US" sz="3100" dirty="0"/>
              <a:t>((500,500))</a:t>
            </a:r>
          </a:p>
          <a:p>
            <a:pPr marL="0" indent="0">
              <a:buNone/>
            </a:pPr>
            <a:r>
              <a:rPr lang="en-US" sz="3100" dirty="0"/>
              <a:t>surf = </a:t>
            </a:r>
            <a:r>
              <a:rPr lang="en-US" sz="3100" dirty="0" err="1"/>
              <a:t>pygame.Surface</a:t>
            </a:r>
            <a:r>
              <a:rPr lang="en-US" sz="3100" dirty="0"/>
              <a:t>((200, 200))</a:t>
            </a:r>
            <a:br>
              <a:rPr lang="en-US" sz="3100" dirty="0"/>
            </a:br>
            <a:r>
              <a:rPr lang="en-US" sz="3100" dirty="0" err="1"/>
              <a:t>surf.fill</a:t>
            </a:r>
            <a:r>
              <a:rPr lang="en-US" sz="3100" dirty="0"/>
              <a:t>((255,0,0))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432FF"/>
                </a:solidFill>
              </a:rPr>
              <a:t>surf2 = </a:t>
            </a:r>
            <a:r>
              <a:rPr lang="en-US" sz="3100" dirty="0" err="1">
                <a:solidFill>
                  <a:srgbClr val="0432FF"/>
                </a:solidFill>
              </a:rPr>
              <a:t>pygame.Surface</a:t>
            </a:r>
            <a:r>
              <a:rPr lang="en-US" sz="3100" dirty="0">
                <a:solidFill>
                  <a:srgbClr val="0432FF"/>
                </a:solidFill>
              </a:rPr>
              <a:t>((100, 100))</a:t>
            </a:r>
            <a:br>
              <a:rPr lang="en-US" sz="3100" dirty="0">
                <a:solidFill>
                  <a:srgbClr val="0432FF"/>
                </a:solidFill>
              </a:rPr>
            </a:br>
            <a:r>
              <a:rPr lang="en-US" sz="3100" dirty="0"/>
              <a:t>surf2.fill((0,255,0))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432FF"/>
                </a:solidFill>
              </a:rPr>
              <a:t>surf3 = </a:t>
            </a:r>
            <a:r>
              <a:rPr lang="en-US" sz="3100" dirty="0" err="1">
                <a:solidFill>
                  <a:srgbClr val="0432FF"/>
                </a:solidFill>
              </a:rPr>
              <a:t>pygame.Surface</a:t>
            </a:r>
            <a:r>
              <a:rPr lang="en-US" sz="3100" dirty="0">
                <a:solidFill>
                  <a:srgbClr val="0432FF"/>
                </a:solidFill>
              </a:rPr>
              <a:t>((50, 50))</a:t>
            </a:r>
            <a:br>
              <a:rPr lang="en-US" sz="3100" dirty="0">
                <a:solidFill>
                  <a:srgbClr val="0432FF"/>
                </a:solidFill>
              </a:rPr>
            </a:br>
            <a:r>
              <a:rPr lang="en-US" sz="3100" dirty="0"/>
              <a:t>surf3.fill((0,0,255))</a:t>
            </a:r>
          </a:p>
          <a:p>
            <a:pPr marL="0" indent="0">
              <a:buNone/>
            </a:pPr>
            <a:r>
              <a:rPr lang="en-US" sz="3100" dirty="0" err="1"/>
              <a:t>screen.blit</a:t>
            </a:r>
            <a:r>
              <a:rPr lang="en-US" sz="3100" dirty="0"/>
              <a:t>(surf, (0,0))</a:t>
            </a:r>
            <a:br>
              <a:rPr lang="en-US" sz="3100" dirty="0"/>
            </a:br>
            <a:r>
              <a:rPr lang="en-US" sz="3100" dirty="0" err="1"/>
              <a:t>screen.blit</a:t>
            </a:r>
            <a:r>
              <a:rPr lang="en-US" sz="3100" dirty="0"/>
              <a:t>(surf2, (0,0))</a:t>
            </a:r>
            <a:br>
              <a:rPr lang="en-US" sz="3100" dirty="0"/>
            </a:br>
            <a:r>
              <a:rPr lang="en-US" sz="3100" dirty="0" err="1"/>
              <a:t>screen.blit</a:t>
            </a:r>
            <a:r>
              <a:rPr lang="en-US" sz="3100" dirty="0"/>
              <a:t>(surf3, (0,0))</a:t>
            </a:r>
          </a:p>
          <a:p>
            <a:pPr marL="0" indent="0">
              <a:buNone/>
            </a:pPr>
            <a:r>
              <a:rPr lang="en-US" sz="3100" dirty="0" err="1"/>
              <a:t>pygame.display.flip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r>
              <a:rPr lang="en-US" sz="3100" dirty="0"/>
              <a:t>running = True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while running:</a:t>
            </a:r>
            <a:br>
              <a:rPr lang="en-US" sz="3100" dirty="0"/>
            </a:br>
            <a:r>
              <a:rPr lang="en-US" sz="3100" dirty="0"/>
              <a:t>    for event in </a:t>
            </a:r>
            <a:r>
              <a:rPr lang="en-US" sz="3100" dirty="0" err="1"/>
              <a:t>pygame.event.get</a:t>
            </a:r>
            <a:r>
              <a:rPr lang="en-US" sz="3100" dirty="0"/>
              <a:t>():</a:t>
            </a:r>
            <a:br>
              <a:rPr lang="en-US" sz="3100" dirty="0"/>
            </a:br>
            <a:r>
              <a:rPr lang="en-US" sz="3100" dirty="0"/>
              <a:t>        if </a:t>
            </a:r>
            <a:r>
              <a:rPr lang="en-US" sz="3100" dirty="0" err="1"/>
              <a:t>event.type</a:t>
            </a:r>
            <a:r>
              <a:rPr lang="en-US" sz="3100" dirty="0"/>
              <a:t> == </a:t>
            </a:r>
            <a:r>
              <a:rPr lang="en-US" sz="3100" dirty="0" err="1"/>
              <a:t>pygame.QUIT</a:t>
            </a:r>
            <a:r>
              <a:rPr lang="en-US" sz="3100" dirty="0"/>
              <a:t>:</a:t>
            </a:r>
            <a:br>
              <a:rPr lang="en-US" sz="3100" dirty="0"/>
            </a:br>
            <a:r>
              <a:rPr lang="en-US" sz="3100" dirty="0"/>
              <a:t>            running = False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813523-0E34-6A83-9DA9-2D840F04C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981200"/>
            <a:ext cx="3382400" cy="359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82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Adding more surfaces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 can now see all squares</a:t>
            </a:r>
          </a:p>
          <a:p>
            <a:r>
              <a:rPr lang="en-US" sz="2800" dirty="0"/>
              <a:t>Make no mistake: We can only see all of them because we drew them in the right order.</a:t>
            </a:r>
          </a:p>
          <a:p>
            <a:r>
              <a:rPr lang="en-US" sz="2800" dirty="0"/>
              <a:t>If we had drawn the red square last, it would have covered all the other squares</a:t>
            </a:r>
          </a:p>
          <a:p>
            <a:r>
              <a:rPr lang="en-US" sz="2800" dirty="0"/>
              <a:t>Let’s move where we draw the squares, so we can see them fully.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932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Topics</a:t>
            </a:r>
          </a:p>
        </p:txBody>
      </p:sp>
      <p:sp>
        <p:nvSpPr>
          <p:cNvPr id="512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Surfaces</a:t>
            </a:r>
          </a:p>
          <a:p>
            <a:pPr lvl="1"/>
            <a:r>
              <a:rPr lang="en-US" altLang="en-US" sz="3200" dirty="0"/>
              <a:t>What is a surface</a:t>
            </a:r>
          </a:p>
          <a:p>
            <a:pPr lvl="1"/>
            <a:r>
              <a:rPr lang="en-US" altLang="en-US" sz="3200" dirty="0"/>
              <a:t>Creating Surfaces</a:t>
            </a:r>
          </a:p>
          <a:p>
            <a:pPr lvl="1"/>
            <a:r>
              <a:rPr lang="en-US" altLang="en-US" sz="3200" dirty="0" err="1"/>
              <a:t>Blitting</a:t>
            </a:r>
            <a:endParaRPr lang="en-US" altLang="en-US" sz="3200" dirty="0"/>
          </a:p>
          <a:p>
            <a:pPr lvl="1"/>
            <a:r>
              <a:rPr lang="en-US" altLang="en-US" sz="3200" dirty="0"/>
              <a:t>Updating the Screen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93773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</a:t>
            </a:r>
            <a:r>
              <a:rPr lang="en-US" altLang="en-US" sz="4000" b="1" dirty="0" err="1"/>
              <a:t>Blit</a:t>
            </a:r>
            <a:r>
              <a:rPr lang="en-US" altLang="en-US" sz="4000" b="1" dirty="0"/>
              <a:t>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989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100" dirty="0"/>
              <a:t>import </a:t>
            </a:r>
            <a:r>
              <a:rPr lang="en-US" sz="3100" dirty="0" err="1"/>
              <a:t>pygame</a:t>
            </a:r>
            <a:endParaRPr lang="en-US" sz="3100" dirty="0"/>
          </a:p>
          <a:p>
            <a:pPr marL="0" indent="0">
              <a:buNone/>
            </a:pPr>
            <a:r>
              <a:rPr lang="en-US" sz="3100" dirty="0" err="1"/>
              <a:t>pygame.init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r>
              <a:rPr lang="en-US" sz="3100" dirty="0"/>
              <a:t>screen = </a:t>
            </a:r>
            <a:r>
              <a:rPr lang="en-US" sz="3100" dirty="0" err="1"/>
              <a:t>pygame.display.set_mode</a:t>
            </a:r>
            <a:r>
              <a:rPr lang="en-US" sz="3100" dirty="0"/>
              <a:t>((500,500))</a:t>
            </a:r>
          </a:p>
          <a:p>
            <a:pPr marL="0" indent="0">
              <a:buNone/>
            </a:pPr>
            <a:r>
              <a:rPr lang="en-US" sz="3100" dirty="0"/>
              <a:t>surf = </a:t>
            </a:r>
            <a:r>
              <a:rPr lang="en-US" sz="3100" dirty="0" err="1"/>
              <a:t>pygame.Surface</a:t>
            </a:r>
            <a:r>
              <a:rPr lang="en-US" sz="3100" dirty="0"/>
              <a:t>((200, 200))</a:t>
            </a:r>
            <a:br>
              <a:rPr lang="en-US" sz="3100" dirty="0"/>
            </a:br>
            <a:r>
              <a:rPr lang="en-US" sz="3100" dirty="0" err="1"/>
              <a:t>surf.fill</a:t>
            </a:r>
            <a:r>
              <a:rPr lang="en-US" sz="3100" dirty="0"/>
              <a:t>((255,0,0))</a:t>
            </a:r>
          </a:p>
          <a:p>
            <a:pPr marL="0" indent="0">
              <a:buNone/>
            </a:pPr>
            <a:r>
              <a:rPr lang="en-US" sz="3100" dirty="0"/>
              <a:t>surf2 = </a:t>
            </a:r>
            <a:r>
              <a:rPr lang="en-US" sz="3100" dirty="0" err="1"/>
              <a:t>pygame.Surface</a:t>
            </a:r>
            <a:r>
              <a:rPr lang="en-US" sz="3100" dirty="0"/>
              <a:t>((100, 100))</a:t>
            </a:r>
            <a:br>
              <a:rPr lang="en-US" sz="3100" dirty="0"/>
            </a:br>
            <a:r>
              <a:rPr lang="en-US" sz="3100" dirty="0"/>
              <a:t>surf2.fill((0,255,0))</a:t>
            </a:r>
          </a:p>
          <a:p>
            <a:pPr marL="0" indent="0">
              <a:buNone/>
            </a:pPr>
            <a:r>
              <a:rPr lang="en-US" sz="3100" dirty="0"/>
              <a:t>surf3 = </a:t>
            </a:r>
            <a:r>
              <a:rPr lang="en-US" sz="3100" dirty="0" err="1"/>
              <a:t>pygame.Surface</a:t>
            </a:r>
            <a:r>
              <a:rPr lang="en-US" sz="3100" dirty="0"/>
              <a:t>((50, 50))</a:t>
            </a:r>
            <a:br>
              <a:rPr lang="en-US" sz="3100" dirty="0">
                <a:solidFill>
                  <a:srgbClr val="0432FF"/>
                </a:solidFill>
              </a:rPr>
            </a:br>
            <a:r>
              <a:rPr lang="en-US" sz="3100" dirty="0"/>
              <a:t>surf3.fill((0,0,255))</a:t>
            </a:r>
          </a:p>
          <a:p>
            <a:pPr marL="0" indent="0">
              <a:buNone/>
            </a:pPr>
            <a:r>
              <a:rPr lang="en-US" sz="3100" dirty="0" err="1"/>
              <a:t>screen.blit</a:t>
            </a:r>
            <a:r>
              <a:rPr lang="en-US" sz="3100" dirty="0"/>
              <a:t>(surf, (0,0))</a:t>
            </a:r>
            <a:br>
              <a:rPr lang="en-US" sz="3100" dirty="0"/>
            </a:br>
            <a:r>
              <a:rPr lang="en-US" sz="3100" dirty="0" err="1">
                <a:solidFill>
                  <a:srgbClr val="0432FF"/>
                </a:solidFill>
              </a:rPr>
              <a:t>screen.blit</a:t>
            </a:r>
            <a:r>
              <a:rPr lang="en-US" sz="3100" dirty="0">
                <a:solidFill>
                  <a:srgbClr val="0432FF"/>
                </a:solidFill>
              </a:rPr>
              <a:t>(surf2, (200,200))</a:t>
            </a:r>
            <a:br>
              <a:rPr lang="en-US" sz="3100" dirty="0">
                <a:solidFill>
                  <a:srgbClr val="0432FF"/>
                </a:solidFill>
              </a:rPr>
            </a:br>
            <a:r>
              <a:rPr lang="en-US" sz="3100" dirty="0" err="1">
                <a:solidFill>
                  <a:srgbClr val="0432FF"/>
                </a:solidFill>
              </a:rPr>
              <a:t>screen.blit</a:t>
            </a:r>
            <a:r>
              <a:rPr lang="en-US" sz="3100" dirty="0">
                <a:solidFill>
                  <a:srgbClr val="0432FF"/>
                </a:solidFill>
              </a:rPr>
              <a:t>(surf3, (300,300))</a:t>
            </a:r>
          </a:p>
          <a:p>
            <a:pPr marL="0" indent="0">
              <a:buNone/>
            </a:pPr>
            <a:r>
              <a:rPr lang="en-US" sz="3100" dirty="0" err="1"/>
              <a:t>pygame.display.flip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r>
              <a:rPr lang="en-US" sz="3100" dirty="0"/>
              <a:t>running = True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while running:</a:t>
            </a:r>
            <a:br>
              <a:rPr lang="en-US" sz="3100" dirty="0"/>
            </a:br>
            <a:r>
              <a:rPr lang="en-US" sz="3100" dirty="0"/>
              <a:t>    for event in </a:t>
            </a:r>
            <a:r>
              <a:rPr lang="en-US" sz="3100" dirty="0" err="1"/>
              <a:t>pygame.event.get</a:t>
            </a:r>
            <a:r>
              <a:rPr lang="en-US" sz="3100" dirty="0"/>
              <a:t>():</a:t>
            </a:r>
            <a:br>
              <a:rPr lang="en-US" sz="3100" dirty="0"/>
            </a:br>
            <a:r>
              <a:rPr lang="en-US" sz="3100" dirty="0"/>
              <a:t>        if </a:t>
            </a:r>
            <a:r>
              <a:rPr lang="en-US" sz="3100" dirty="0" err="1"/>
              <a:t>event.type</a:t>
            </a:r>
            <a:r>
              <a:rPr lang="en-US" sz="3100" dirty="0"/>
              <a:t> == </a:t>
            </a:r>
            <a:r>
              <a:rPr lang="en-US" sz="3100" dirty="0" err="1"/>
              <a:t>pygame.QUIT</a:t>
            </a:r>
            <a:r>
              <a:rPr lang="en-US" sz="3100" dirty="0"/>
              <a:t>:</a:t>
            </a:r>
            <a:br>
              <a:rPr lang="en-US" sz="3100" dirty="0"/>
            </a:br>
            <a:r>
              <a:rPr lang="en-US" sz="3100" dirty="0"/>
              <a:t>            running = False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EFD538-0481-D74A-5ACC-F3B43DF3A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981200"/>
            <a:ext cx="3383546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601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Surfaces – Adding Surfaces onto other Surfaces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 Display isn’t the only Surface that can be </a:t>
            </a:r>
            <a:r>
              <a:rPr lang="en-US" sz="2800" dirty="0" err="1"/>
              <a:t>blitted</a:t>
            </a:r>
            <a:r>
              <a:rPr lang="en-US" sz="2800" dirty="0"/>
              <a:t> on: Any Surface can be </a:t>
            </a:r>
            <a:r>
              <a:rPr lang="en-US" sz="2800" dirty="0" err="1"/>
              <a:t>blitted</a:t>
            </a:r>
            <a:r>
              <a:rPr lang="en-US" sz="2800" dirty="0"/>
              <a:t> on.</a:t>
            </a:r>
          </a:p>
          <a:p>
            <a:r>
              <a:rPr lang="en-US" sz="2800" dirty="0"/>
              <a:t>Notice that </a:t>
            </a:r>
            <a:r>
              <a:rPr lang="en-US" sz="2800" u="sng" dirty="0"/>
              <a:t>we are using the coordinates of the target Surface</a:t>
            </a:r>
            <a:r>
              <a:rPr lang="en-US" sz="2800" dirty="0"/>
              <a:t>!</a:t>
            </a:r>
          </a:p>
          <a:p>
            <a:r>
              <a:rPr lang="en-US" sz="2800" dirty="0"/>
              <a:t>Thus, if we write: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>
                <a:solidFill>
                  <a:srgbClr val="0432FF"/>
                </a:solidFill>
              </a:rPr>
              <a:t>surf.blit</a:t>
            </a:r>
            <a:r>
              <a:rPr lang="en-US" sz="2800" dirty="0">
                <a:solidFill>
                  <a:srgbClr val="0432FF"/>
                </a:solidFill>
              </a:rPr>
              <a:t>(surf2, (0,0))</a:t>
            </a:r>
          </a:p>
          <a:p>
            <a:r>
              <a:rPr lang="en-US" sz="2800" dirty="0"/>
              <a:t>The (0,0) above means “</a:t>
            </a:r>
            <a:r>
              <a:rPr lang="en-US" sz="2800" u="sng" dirty="0"/>
              <a:t>draw surf2 on surf at the coordinates (0,0) of surf</a:t>
            </a:r>
            <a:r>
              <a:rPr lang="en-US" sz="2800" dirty="0"/>
              <a:t>”!</a:t>
            </a:r>
          </a:p>
          <a:p>
            <a:r>
              <a:rPr lang="en-US" sz="2800" dirty="0">
                <a:solidFill>
                  <a:srgbClr val="FF0000"/>
                </a:solidFill>
              </a:rPr>
              <a:t>It does not mean “draw surf2 on surf at the coordinates (0,0) of the Display”!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2717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</a:t>
            </a:r>
            <a:r>
              <a:rPr lang="en-US" altLang="en-US" sz="4000" b="1" dirty="0" err="1"/>
              <a:t>Blit</a:t>
            </a:r>
            <a:r>
              <a:rPr lang="en-US" altLang="en-US" sz="4000" b="1" dirty="0"/>
              <a:t>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989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100" dirty="0"/>
              <a:t>import </a:t>
            </a:r>
            <a:r>
              <a:rPr lang="en-US" sz="3100" dirty="0" err="1"/>
              <a:t>pygame</a:t>
            </a:r>
            <a:endParaRPr lang="en-US" sz="3100" dirty="0"/>
          </a:p>
          <a:p>
            <a:pPr marL="0" indent="0">
              <a:buNone/>
            </a:pPr>
            <a:r>
              <a:rPr lang="en-US" sz="3100" dirty="0" err="1"/>
              <a:t>pygame.init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r>
              <a:rPr lang="en-US" sz="3100" dirty="0"/>
              <a:t>screen = </a:t>
            </a:r>
            <a:r>
              <a:rPr lang="en-US" sz="3100" dirty="0" err="1"/>
              <a:t>pygame.display.set_mode</a:t>
            </a:r>
            <a:r>
              <a:rPr lang="en-US" sz="3100" dirty="0"/>
              <a:t>((500,500))</a:t>
            </a:r>
          </a:p>
          <a:p>
            <a:pPr marL="0" indent="0">
              <a:buNone/>
            </a:pPr>
            <a:r>
              <a:rPr lang="en-US" sz="3100" dirty="0"/>
              <a:t>surf = </a:t>
            </a:r>
            <a:r>
              <a:rPr lang="en-US" sz="3100" dirty="0" err="1"/>
              <a:t>pygame.Surface</a:t>
            </a:r>
            <a:r>
              <a:rPr lang="en-US" sz="3100" dirty="0"/>
              <a:t>((200, 200))</a:t>
            </a:r>
            <a:br>
              <a:rPr lang="en-US" sz="3100" dirty="0"/>
            </a:br>
            <a:r>
              <a:rPr lang="en-US" sz="3100" dirty="0" err="1"/>
              <a:t>surf.fill</a:t>
            </a:r>
            <a:r>
              <a:rPr lang="en-US" sz="3100" dirty="0"/>
              <a:t>((255,0,0))</a:t>
            </a:r>
          </a:p>
          <a:p>
            <a:pPr marL="0" indent="0">
              <a:buNone/>
            </a:pPr>
            <a:r>
              <a:rPr lang="en-US" sz="3100" dirty="0"/>
              <a:t>surf2 = </a:t>
            </a:r>
            <a:r>
              <a:rPr lang="en-US" sz="3100" dirty="0" err="1"/>
              <a:t>pygame.Surface</a:t>
            </a:r>
            <a:r>
              <a:rPr lang="en-US" sz="3100" dirty="0"/>
              <a:t>((100, 100))</a:t>
            </a:r>
            <a:br>
              <a:rPr lang="en-US" sz="3100" dirty="0"/>
            </a:br>
            <a:r>
              <a:rPr lang="en-US" sz="3100" dirty="0"/>
              <a:t>surf2.fill((0,255,0))</a:t>
            </a:r>
          </a:p>
          <a:p>
            <a:pPr marL="0" indent="0">
              <a:buNone/>
            </a:pPr>
            <a:r>
              <a:rPr lang="en-US" sz="3100" dirty="0"/>
              <a:t>surf3 = </a:t>
            </a:r>
            <a:r>
              <a:rPr lang="en-US" sz="3100" dirty="0" err="1"/>
              <a:t>pygame.Surface</a:t>
            </a:r>
            <a:r>
              <a:rPr lang="en-US" sz="3100" dirty="0"/>
              <a:t>((50, 50))</a:t>
            </a:r>
            <a:br>
              <a:rPr lang="en-US" sz="3100" dirty="0">
                <a:solidFill>
                  <a:srgbClr val="0432FF"/>
                </a:solidFill>
              </a:rPr>
            </a:br>
            <a:r>
              <a:rPr lang="en-US" sz="3100" dirty="0"/>
              <a:t>surf3.fill((0,0,255))</a:t>
            </a:r>
          </a:p>
          <a:p>
            <a:pPr marL="0" indent="0">
              <a:buNone/>
            </a:pPr>
            <a:r>
              <a:rPr lang="en-US" sz="3100" dirty="0" err="1">
                <a:solidFill>
                  <a:srgbClr val="0432FF"/>
                </a:solidFill>
              </a:rPr>
              <a:t>surf.blit</a:t>
            </a:r>
            <a:r>
              <a:rPr lang="en-US" sz="3100" dirty="0">
                <a:solidFill>
                  <a:srgbClr val="0432FF"/>
                </a:solidFill>
              </a:rPr>
              <a:t>(surf2, (0, 0))</a:t>
            </a:r>
            <a:br>
              <a:rPr lang="en-US" sz="3100" dirty="0"/>
            </a:br>
            <a:r>
              <a:rPr lang="en-US" sz="3100" dirty="0" err="1"/>
              <a:t>screen.blit</a:t>
            </a:r>
            <a:r>
              <a:rPr lang="en-US" sz="3100" dirty="0"/>
              <a:t>(surf, (0,0))</a:t>
            </a:r>
            <a:br>
              <a:rPr lang="en-US" sz="3100" dirty="0"/>
            </a:br>
            <a:r>
              <a:rPr lang="en-US" sz="3100" dirty="0" err="1"/>
              <a:t>screen.blit</a:t>
            </a:r>
            <a:r>
              <a:rPr lang="en-US" sz="3100" dirty="0"/>
              <a:t>(surf3, (300,300))</a:t>
            </a:r>
          </a:p>
          <a:p>
            <a:pPr marL="0" indent="0">
              <a:buNone/>
            </a:pPr>
            <a:r>
              <a:rPr lang="en-US" sz="3100" dirty="0" err="1"/>
              <a:t>pygame.display.flip</a:t>
            </a:r>
            <a:r>
              <a:rPr lang="en-US" sz="3100" dirty="0"/>
              <a:t>()</a:t>
            </a:r>
          </a:p>
          <a:p>
            <a:pPr marL="0" indent="0">
              <a:buNone/>
            </a:pPr>
            <a:r>
              <a:rPr lang="en-US" sz="3100" dirty="0"/>
              <a:t>running = True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while running:</a:t>
            </a:r>
            <a:br>
              <a:rPr lang="en-US" sz="3100" dirty="0"/>
            </a:br>
            <a:r>
              <a:rPr lang="en-US" sz="3100" dirty="0"/>
              <a:t>    for event in </a:t>
            </a:r>
            <a:r>
              <a:rPr lang="en-US" sz="3100" dirty="0" err="1"/>
              <a:t>pygame.event.get</a:t>
            </a:r>
            <a:r>
              <a:rPr lang="en-US" sz="3100" dirty="0"/>
              <a:t>():</a:t>
            </a:r>
            <a:br>
              <a:rPr lang="en-US" sz="3100" dirty="0"/>
            </a:br>
            <a:r>
              <a:rPr lang="en-US" sz="3100" dirty="0"/>
              <a:t>        if </a:t>
            </a:r>
            <a:r>
              <a:rPr lang="en-US" sz="3100" dirty="0" err="1"/>
              <a:t>event.type</a:t>
            </a:r>
            <a:r>
              <a:rPr lang="en-US" sz="3100" dirty="0"/>
              <a:t> == </a:t>
            </a:r>
            <a:r>
              <a:rPr lang="en-US" sz="3100" dirty="0" err="1"/>
              <a:t>pygame.QUIT</a:t>
            </a:r>
            <a:r>
              <a:rPr lang="en-US" sz="3100" dirty="0"/>
              <a:t>:</a:t>
            </a:r>
            <a:br>
              <a:rPr lang="en-US" sz="3100" dirty="0"/>
            </a:br>
            <a:r>
              <a:rPr lang="en-US" sz="3100" dirty="0"/>
              <a:t>            running = False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D06B22-2B6E-6957-F719-E5384D7BE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90087"/>
            <a:ext cx="3664062" cy="388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94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D973E7-F8C1-9E79-62FD-FEAC9E1AB173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Final Remark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98975"/>
          </a:xfrm>
        </p:spPr>
        <p:txBody>
          <a:bodyPr>
            <a:normAutofit lnSpcReduction="10000"/>
          </a:bodyPr>
          <a:lstStyle/>
          <a:p>
            <a:r>
              <a:rPr lang="en-US" sz="3100" dirty="0"/>
              <a:t>Always be mindful of the order you are </a:t>
            </a:r>
            <a:r>
              <a:rPr lang="en-US" sz="3100" dirty="0" err="1"/>
              <a:t>blitting</a:t>
            </a:r>
            <a:r>
              <a:rPr lang="en-US" sz="3100" dirty="0"/>
              <a:t> things!</a:t>
            </a:r>
          </a:p>
          <a:p>
            <a:r>
              <a:rPr lang="en-US" sz="3100" dirty="0"/>
              <a:t>In the previous slide, if we had </a:t>
            </a:r>
            <a:r>
              <a:rPr lang="en-US" sz="3100" dirty="0" err="1"/>
              <a:t>blitted</a:t>
            </a:r>
            <a:r>
              <a:rPr lang="en-US" sz="3100" dirty="0"/>
              <a:t> the red square onto the Display before we </a:t>
            </a:r>
            <a:r>
              <a:rPr lang="en-US" sz="3100" dirty="0" err="1"/>
              <a:t>blitted</a:t>
            </a:r>
            <a:r>
              <a:rPr lang="en-US" sz="3100" dirty="0"/>
              <a:t> the green square onto the red square, we would have a red square on our screen, but no green square</a:t>
            </a:r>
          </a:p>
          <a:p>
            <a:pPr lvl="1"/>
            <a:r>
              <a:rPr lang="en-US" sz="2800" dirty="0"/>
              <a:t>The version of the red square we drew to the Display was the one without the green on it</a:t>
            </a:r>
          </a:p>
          <a:p>
            <a:r>
              <a:rPr lang="en-US" sz="3100" dirty="0"/>
              <a:t>Always </a:t>
            </a:r>
            <a:r>
              <a:rPr lang="en-US" sz="3100" dirty="0" err="1"/>
              <a:t>blit</a:t>
            </a:r>
            <a:r>
              <a:rPr lang="en-US" sz="3100" dirty="0"/>
              <a:t> things from back to front!</a:t>
            </a:r>
          </a:p>
        </p:txBody>
      </p:sp>
    </p:spTree>
    <p:extLst>
      <p:ext uri="{BB962C8B-B14F-4D97-AF65-F5344CB8AC3E}">
        <p14:creationId xmlns:p14="http://schemas.microsoft.com/office/powerpoint/2010/main" val="2013521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Steps to draw to the Display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98975"/>
          </a:xfrm>
        </p:spPr>
        <p:txBody>
          <a:bodyPr>
            <a:normAutofit/>
          </a:bodyPr>
          <a:lstStyle/>
          <a:p>
            <a:r>
              <a:rPr lang="en-US" sz="3100" dirty="0"/>
              <a:t>Initialize the Display and save its Surface</a:t>
            </a:r>
          </a:p>
          <a:p>
            <a:pPr lvl="1"/>
            <a:r>
              <a:rPr lang="en-US" sz="2800" dirty="0"/>
              <a:t>Only do this once!</a:t>
            </a:r>
          </a:p>
          <a:p>
            <a:r>
              <a:rPr lang="en-US" sz="3100" dirty="0"/>
              <a:t>Create all the other Surfaces you need</a:t>
            </a:r>
          </a:p>
          <a:p>
            <a:r>
              <a:rPr lang="en-US" sz="3100" dirty="0"/>
              <a:t>Change the color of these Surfaces</a:t>
            </a:r>
          </a:p>
          <a:p>
            <a:r>
              <a:rPr lang="en-US" sz="3100" dirty="0" err="1"/>
              <a:t>Blit</a:t>
            </a:r>
            <a:r>
              <a:rPr lang="en-US" sz="3100" dirty="0"/>
              <a:t> those Surfaces onto the Display’s Surface</a:t>
            </a:r>
          </a:p>
          <a:p>
            <a:pPr lvl="1"/>
            <a:r>
              <a:rPr lang="en-US" sz="2800" dirty="0"/>
              <a:t>Be mindful of the </a:t>
            </a:r>
            <a:r>
              <a:rPr lang="en-US" sz="2800" dirty="0" err="1"/>
              <a:t>blitting</a:t>
            </a:r>
            <a:r>
              <a:rPr lang="en-US" sz="2800" dirty="0"/>
              <a:t> order!</a:t>
            </a:r>
          </a:p>
          <a:p>
            <a:r>
              <a:rPr lang="en-US" sz="3100" dirty="0"/>
              <a:t>Flip the Display to updated it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3248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/>
          <a:lstStyle/>
          <a:p>
            <a:pPr marL="12700" eaLnBrk="1" hangingPunct="1">
              <a:lnSpc>
                <a:spcPct val="100000"/>
              </a:lnSpc>
            </a:pPr>
            <a:r>
              <a:rPr lang="en-US" altLang="en-US" sz="3600" dirty="0">
                <a:latin typeface="Arial" charset="0"/>
                <a:ea typeface="Arial" charset="0"/>
                <a:cs typeface="Arial" charset="0"/>
              </a:rPr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3200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Surfaces are objects which store image information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To create a Surface, you need its width and height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You can change a Surface’s color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err="1"/>
              <a:t>Blitting</a:t>
            </a:r>
            <a:r>
              <a:rPr lang="en-US" altLang="en-US" sz="2400" dirty="0"/>
              <a:t> a Surface onto another draws that Surface on top of the other Surface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The Display is a special Surface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Everything drawn to the Display shows on your screen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altLang="en-US" sz="2400" dirty="0"/>
              <a:t>The Display must be updated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757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Creating a Surface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Surfaces are objects used to represent images</a:t>
            </a:r>
          </a:p>
          <a:p>
            <a:r>
              <a:rPr lang="en-US" sz="2800" dirty="0"/>
              <a:t>They have a fixed resolution and pixel format, determined at creation</a:t>
            </a:r>
          </a:p>
          <a:p>
            <a:r>
              <a:rPr lang="en-US" sz="2800" dirty="0"/>
              <a:t>By default, Surfaces are black</a:t>
            </a:r>
          </a:p>
          <a:p>
            <a:r>
              <a:rPr lang="en-US" sz="2800" dirty="0"/>
              <a:t>To create a Surface, use the following constructor:</a:t>
            </a:r>
          </a:p>
          <a:p>
            <a:pPr marL="342900" lvl="1" indent="0">
              <a:buNone/>
            </a:pPr>
            <a:r>
              <a:rPr lang="en-US" sz="2500" dirty="0">
                <a:solidFill>
                  <a:srgbClr val="0432FF"/>
                </a:solidFill>
              </a:rPr>
              <a:t>surf = </a:t>
            </a:r>
            <a:r>
              <a:rPr lang="en-US" sz="2500" dirty="0" err="1">
                <a:solidFill>
                  <a:srgbClr val="0432FF"/>
                </a:solidFill>
              </a:rPr>
              <a:t>pygame.Surface</a:t>
            </a:r>
            <a:r>
              <a:rPr lang="en-US" sz="2500" dirty="0">
                <a:solidFill>
                  <a:srgbClr val="0432FF"/>
                </a:solidFill>
              </a:rPr>
              <a:t>((width, height))</a:t>
            </a:r>
          </a:p>
          <a:p>
            <a:r>
              <a:rPr lang="en-US" sz="2800" dirty="0"/>
              <a:t>Notice the constructor above only takes one parameter: a single tuple with two integers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654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9E3479-E37E-473B-C3B3-388A60373227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Creating a Surface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8461"/>
            <a:ext cx="7886700" cy="4351339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As mentioned, Surfaces are black by default.</a:t>
            </a:r>
          </a:p>
          <a:p>
            <a:r>
              <a:rPr lang="en-US" sz="2800" dirty="0"/>
              <a:t>Surfaces can have images on them, but we’ll start simple: let’s paint our Surface all red.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>
                <a:solidFill>
                  <a:srgbClr val="0432FF"/>
                </a:solidFill>
              </a:rPr>
              <a:t>surf.fill</a:t>
            </a:r>
            <a:r>
              <a:rPr lang="en-US" sz="2800" dirty="0">
                <a:solidFill>
                  <a:srgbClr val="0432FF"/>
                </a:solidFill>
              </a:rPr>
              <a:t>(color=(255,0,0))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/>
              <a:t>The fill() method above covers the surface in a single color completely</a:t>
            </a:r>
          </a:p>
          <a:p>
            <a:r>
              <a:rPr lang="en-US" sz="2800" dirty="0"/>
              <a:t>We pick the color by entering its RGB value (Red, Green, Blue)</a:t>
            </a:r>
          </a:p>
          <a:p>
            <a:r>
              <a:rPr lang="en-US" sz="2800" dirty="0"/>
              <a:t>These values vary from 0 to 255</a:t>
            </a:r>
          </a:p>
          <a:p>
            <a:pPr lvl="1"/>
            <a:r>
              <a:rPr lang="en-US" sz="2500" dirty="0">
                <a:solidFill>
                  <a:srgbClr val="FF0000"/>
                </a:solidFill>
              </a:rPr>
              <a:t>Red = 255, 0, 0</a:t>
            </a:r>
          </a:p>
          <a:p>
            <a:pPr lvl="1"/>
            <a:r>
              <a:rPr lang="en-US" sz="2500" dirty="0">
                <a:solidFill>
                  <a:srgbClr val="00B050"/>
                </a:solidFill>
              </a:rPr>
              <a:t>Green = 0, 255, 0</a:t>
            </a:r>
          </a:p>
          <a:p>
            <a:pPr lvl="1"/>
            <a:r>
              <a:rPr lang="en-US" sz="2500" dirty="0">
                <a:solidFill>
                  <a:srgbClr val="0432FF"/>
                </a:solidFill>
              </a:rPr>
              <a:t>Blue = 0, 0, 255</a:t>
            </a:r>
          </a:p>
          <a:p>
            <a:pPr marL="176213" lvl="1"/>
            <a:r>
              <a:rPr lang="en-US" sz="2800" dirty="0"/>
              <a:t>We can get any other color by combining the colors above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550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5B7D36-B449-7E02-2725-8133086C5982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- Display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/>
              <a:t>Pygame</a:t>
            </a:r>
            <a:r>
              <a:rPr lang="en-US" sz="2800" dirty="0"/>
              <a:t> features a special Surface: the Display</a:t>
            </a:r>
          </a:p>
          <a:p>
            <a:r>
              <a:rPr lang="en-US" sz="2800" dirty="0"/>
              <a:t>If the Display isn’t initialized, we won’t have a window to see inside the game</a:t>
            </a:r>
          </a:p>
          <a:p>
            <a:r>
              <a:rPr lang="en-US" sz="2800" dirty="0"/>
              <a:t>Only things that are drawn to the Display are shown on screen</a:t>
            </a:r>
          </a:p>
          <a:p>
            <a:r>
              <a:rPr lang="en-US" sz="2800" dirty="0"/>
              <a:t>The code below initializes the Display with a resolution of 1280x720, and stores its surface to the “screen” variable: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0432FF"/>
                </a:solidFill>
              </a:rPr>
              <a:t>screen = </a:t>
            </a:r>
            <a:r>
              <a:rPr lang="en-US" sz="2800" dirty="0" err="1">
                <a:solidFill>
                  <a:srgbClr val="0432FF"/>
                </a:solidFill>
              </a:rPr>
              <a:t>pygame.display.set_mode</a:t>
            </a:r>
            <a:r>
              <a:rPr lang="en-US" sz="2800" dirty="0">
                <a:solidFill>
                  <a:srgbClr val="0432FF"/>
                </a:solidFill>
              </a:rPr>
              <a:t>((1280, 720))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809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-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/>
              <a:t>Let’s put together what we have so far and try to run it: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432FF"/>
                </a:solidFill>
              </a:rPr>
              <a:t>import </a:t>
            </a:r>
            <a:r>
              <a:rPr lang="en-US" sz="2800" dirty="0" err="1">
                <a:solidFill>
                  <a:srgbClr val="0432FF"/>
                </a:solidFill>
              </a:rPr>
              <a:t>pygame</a:t>
            </a:r>
            <a:br>
              <a:rPr lang="en-US" sz="2800" dirty="0">
                <a:solidFill>
                  <a:srgbClr val="0432FF"/>
                </a:solidFill>
              </a:rPr>
            </a:b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 err="1">
                <a:solidFill>
                  <a:srgbClr val="0432FF"/>
                </a:solidFill>
              </a:rPr>
              <a:t>pygame.init</a:t>
            </a:r>
            <a:r>
              <a:rPr lang="en-US" sz="2800" dirty="0">
                <a:solidFill>
                  <a:srgbClr val="0432FF"/>
                </a:solidFill>
              </a:rPr>
              <a:t>()</a:t>
            </a:r>
          </a:p>
          <a:p>
            <a:pPr marL="0" indent="0">
              <a:buNone/>
            </a:pPr>
            <a:endParaRPr lang="en-US" sz="28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432FF"/>
                </a:solidFill>
              </a:rPr>
              <a:t>screen = </a:t>
            </a:r>
            <a:r>
              <a:rPr lang="en-US" sz="2800" dirty="0" err="1">
                <a:solidFill>
                  <a:srgbClr val="0432FF"/>
                </a:solidFill>
              </a:rPr>
              <a:t>pygame.display.set_mode</a:t>
            </a:r>
            <a:r>
              <a:rPr lang="en-US" sz="2800" dirty="0">
                <a:solidFill>
                  <a:srgbClr val="0432FF"/>
                </a:solidFill>
              </a:rPr>
              <a:t>((500,500))</a:t>
            </a:r>
          </a:p>
          <a:p>
            <a:pPr marL="0" indent="0">
              <a:buNone/>
            </a:pPr>
            <a:endParaRPr lang="en-US" sz="28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432FF"/>
                </a:solidFill>
              </a:rPr>
              <a:t>surf = </a:t>
            </a:r>
            <a:r>
              <a:rPr lang="en-US" sz="2800" dirty="0" err="1">
                <a:solidFill>
                  <a:srgbClr val="0432FF"/>
                </a:solidFill>
              </a:rPr>
              <a:t>pygame.Surface</a:t>
            </a:r>
            <a:r>
              <a:rPr lang="en-US" sz="2800" dirty="0">
                <a:solidFill>
                  <a:srgbClr val="0432FF"/>
                </a:solidFill>
              </a:rPr>
              <a:t>((200, 200))</a:t>
            </a: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 err="1">
                <a:solidFill>
                  <a:srgbClr val="0432FF"/>
                </a:solidFill>
              </a:rPr>
              <a:t>surf.fill</a:t>
            </a:r>
            <a:r>
              <a:rPr lang="en-US" sz="2800" dirty="0">
                <a:solidFill>
                  <a:srgbClr val="0432FF"/>
                </a:solidFill>
              </a:rPr>
              <a:t>((255,0,0))</a:t>
            </a:r>
          </a:p>
          <a:p>
            <a:pPr marL="0" indent="0">
              <a:buNone/>
            </a:pPr>
            <a:endParaRPr lang="en-US" sz="28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432FF"/>
                </a:solidFill>
              </a:rPr>
              <a:t>running = True</a:t>
            </a:r>
            <a:br>
              <a:rPr lang="en-US" sz="2800" dirty="0">
                <a:solidFill>
                  <a:srgbClr val="0432FF"/>
                </a:solidFill>
              </a:rPr>
            </a:b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>
                <a:solidFill>
                  <a:srgbClr val="0432FF"/>
                </a:solidFill>
              </a:rPr>
              <a:t>while running:</a:t>
            </a: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>
                <a:solidFill>
                  <a:srgbClr val="0432FF"/>
                </a:solidFill>
              </a:rPr>
              <a:t>    for event in </a:t>
            </a:r>
            <a:r>
              <a:rPr lang="en-US" sz="2800" dirty="0" err="1">
                <a:solidFill>
                  <a:srgbClr val="0432FF"/>
                </a:solidFill>
              </a:rPr>
              <a:t>pygame.event.get</a:t>
            </a:r>
            <a:r>
              <a:rPr lang="en-US" sz="2800" dirty="0">
                <a:solidFill>
                  <a:srgbClr val="0432FF"/>
                </a:solidFill>
              </a:rPr>
              <a:t>():</a:t>
            </a: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>
                <a:solidFill>
                  <a:srgbClr val="0432FF"/>
                </a:solidFill>
              </a:rPr>
              <a:t>        if </a:t>
            </a:r>
            <a:r>
              <a:rPr lang="en-US" sz="2800" dirty="0" err="1">
                <a:solidFill>
                  <a:srgbClr val="0432FF"/>
                </a:solidFill>
              </a:rPr>
              <a:t>event.type</a:t>
            </a:r>
            <a:r>
              <a:rPr lang="en-US" sz="2800" dirty="0">
                <a:solidFill>
                  <a:srgbClr val="0432FF"/>
                </a:solidFill>
              </a:rPr>
              <a:t> == </a:t>
            </a:r>
            <a:r>
              <a:rPr lang="en-US" sz="2800" dirty="0" err="1">
                <a:solidFill>
                  <a:srgbClr val="0432FF"/>
                </a:solidFill>
              </a:rPr>
              <a:t>pygame.QUIT</a:t>
            </a:r>
            <a:r>
              <a:rPr lang="en-US" sz="2800" dirty="0">
                <a:solidFill>
                  <a:srgbClr val="0432FF"/>
                </a:solidFill>
              </a:rPr>
              <a:t>:</a:t>
            </a:r>
            <a:br>
              <a:rPr lang="en-US" sz="2800" dirty="0">
                <a:solidFill>
                  <a:srgbClr val="0432FF"/>
                </a:solidFill>
              </a:rPr>
            </a:br>
            <a:r>
              <a:rPr lang="en-US" sz="2800" dirty="0">
                <a:solidFill>
                  <a:srgbClr val="0432FF"/>
                </a:solidFill>
              </a:rPr>
              <a:t>            running = False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9B2E3E-9A5C-3FD2-A34D-9DAFAEE5F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2209800"/>
            <a:ext cx="3171825" cy="337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0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- </a:t>
            </a:r>
            <a:r>
              <a:rPr lang="en-US" altLang="en-US" sz="4000" b="1" dirty="0" err="1"/>
              <a:t>Blitting</a:t>
            </a:r>
            <a:endParaRPr lang="en-US" alt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We saw a black screen, but no sign of our red Surface called “surf”.</a:t>
            </a:r>
          </a:p>
          <a:p>
            <a:r>
              <a:rPr lang="en-US" sz="2800" dirty="0"/>
              <a:t>This is because we haven’t drawn surf to the Display.</a:t>
            </a:r>
          </a:p>
          <a:p>
            <a:r>
              <a:rPr lang="en-US" sz="2800" dirty="0"/>
              <a:t>To draw a Surface onto another Surface, we have to use the </a:t>
            </a:r>
            <a:r>
              <a:rPr lang="en-US" sz="2800" dirty="0" err="1"/>
              <a:t>blit</a:t>
            </a:r>
            <a:r>
              <a:rPr lang="en-US" sz="2800" dirty="0"/>
              <a:t>() method.</a:t>
            </a:r>
          </a:p>
          <a:p>
            <a:r>
              <a:rPr lang="en-US" sz="2800" dirty="0"/>
              <a:t>“</a:t>
            </a:r>
            <a:r>
              <a:rPr lang="en-US" sz="2800" dirty="0" err="1"/>
              <a:t>Blitting</a:t>
            </a:r>
            <a:r>
              <a:rPr lang="en-US" sz="2800" dirty="0"/>
              <a:t>” is an old technical term (Bit Block Transfer)</a:t>
            </a:r>
          </a:p>
          <a:p>
            <a:r>
              <a:rPr lang="en-US" sz="2800" dirty="0"/>
              <a:t>It essentially means transferring the bits from a source to a destination.</a:t>
            </a:r>
          </a:p>
          <a:p>
            <a:r>
              <a:rPr lang="en-US" sz="2800" dirty="0"/>
              <a:t>In our case, we are moving the pixels from the source Surface to the destination Surface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3953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- </a:t>
            </a:r>
            <a:r>
              <a:rPr lang="en-US" altLang="en-US" sz="4000" b="1" dirty="0" err="1"/>
              <a:t>Blitting</a:t>
            </a:r>
            <a:endParaRPr lang="en-US" alt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general method is as follows: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>
                <a:solidFill>
                  <a:srgbClr val="0432FF"/>
                </a:solidFill>
              </a:rPr>
              <a:t>target_surface.blit</a:t>
            </a:r>
            <a:r>
              <a:rPr lang="en-US" sz="2800" dirty="0">
                <a:solidFill>
                  <a:srgbClr val="0432FF"/>
                </a:solidFill>
              </a:rPr>
              <a:t>(Surface, (x, y))</a:t>
            </a:r>
          </a:p>
          <a:p>
            <a:r>
              <a:rPr lang="en-US" sz="2800" dirty="0" err="1"/>
              <a:t>target_surface</a:t>
            </a:r>
            <a:r>
              <a:rPr lang="en-US" sz="2800" dirty="0"/>
              <a:t>: were we want to draw to</a:t>
            </a:r>
          </a:p>
          <a:p>
            <a:r>
              <a:rPr lang="en-US" sz="2800" dirty="0"/>
              <a:t>Surface: where the information is coming from</a:t>
            </a:r>
          </a:p>
          <a:p>
            <a:r>
              <a:rPr lang="en-US" sz="2800" dirty="0"/>
              <a:t>(x, y): where on the target should the source be drawn</a:t>
            </a:r>
          </a:p>
          <a:p>
            <a:r>
              <a:rPr lang="en-US" sz="2800" dirty="0"/>
              <a:t>Since we are trying to draw our red square onto the screen:</a:t>
            </a:r>
          </a:p>
          <a:p>
            <a:pPr marL="342900" lvl="1" indent="0">
              <a:buNone/>
            </a:pPr>
            <a:r>
              <a:rPr lang="en-US" sz="2500" dirty="0" err="1">
                <a:solidFill>
                  <a:srgbClr val="0432FF"/>
                </a:solidFill>
              </a:rPr>
              <a:t>screen.blit</a:t>
            </a:r>
            <a:r>
              <a:rPr lang="en-US" sz="2500" dirty="0">
                <a:solidFill>
                  <a:srgbClr val="0432FF"/>
                </a:solidFill>
              </a:rPr>
              <a:t>(surf, (0,0))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0885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Surfaces – </a:t>
            </a:r>
            <a:r>
              <a:rPr lang="en-US" altLang="en-US" sz="4000" b="1" dirty="0" err="1"/>
              <a:t>Blit</a:t>
            </a:r>
            <a:r>
              <a:rPr lang="en-US" altLang="en-US" sz="4000" b="1" dirty="0"/>
              <a:t>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800" dirty="0"/>
              <a:t>import </a:t>
            </a:r>
            <a:r>
              <a:rPr lang="en-US" sz="2800" dirty="0" err="1"/>
              <a:t>pygame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 err="1"/>
              <a:t>pygame.init</a:t>
            </a:r>
            <a:r>
              <a:rPr lang="en-US" sz="2800" dirty="0"/>
              <a:t>()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screen = </a:t>
            </a:r>
            <a:r>
              <a:rPr lang="en-US" sz="2800" dirty="0" err="1"/>
              <a:t>pygame.display.set_mode</a:t>
            </a:r>
            <a:r>
              <a:rPr lang="en-US" sz="2800" dirty="0"/>
              <a:t>((500,500))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surf = </a:t>
            </a:r>
            <a:r>
              <a:rPr lang="en-US" sz="2800" dirty="0" err="1"/>
              <a:t>pygame.Surface</a:t>
            </a:r>
            <a:r>
              <a:rPr lang="en-US" sz="2800" dirty="0"/>
              <a:t>((200, 200))</a:t>
            </a:r>
            <a:br>
              <a:rPr lang="en-US" sz="2800" dirty="0"/>
            </a:br>
            <a:r>
              <a:rPr lang="en-US" sz="2800" dirty="0" err="1"/>
              <a:t>surf.fill</a:t>
            </a:r>
            <a:r>
              <a:rPr lang="en-US" sz="2800" dirty="0"/>
              <a:t>((255,0,0))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>
                <a:solidFill>
                  <a:srgbClr val="0432FF"/>
                </a:solidFill>
              </a:rPr>
              <a:t>screen.blit</a:t>
            </a:r>
            <a:r>
              <a:rPr lang="en-US" sz="2800" dirty="0">
                <a:solidFill>
                  <a:srgbClr val="0432FF"/>
                </a:solidFill>
              </a:rPr>
              <a:t>(surf, (0,0))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running = True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while running:</a:t>
            </a:r>
            <a:br>
              <a:rPr lang="en-US" sz="2800" dirty="0"/>
            </a:br>
            <a:r>
              <a:rPr lang="en-US" sz="2800" dirty="0"/>
              <a:t>    for event in </a:t>
            </a:r>
            <a:r>
              <a:rPr lang="en-US" sz="2800" dirty="0" err="1"/>
              <a:t>pygame.event.get</a:t>
            </a:r>
            <a:r>
              <a:rPr lang="en-US" sz="2800" dirty="0"/>
              <a:t>():</a:t>
            </a:r>
            <a:br>
              <a:rPr lang="en-US" sz="2800" dirty="0"/>
            </a:br>
            <a:r>
              <a:rPr lang="en-US" sz="2800" dirty="0"/>
              <a:t>        if </a:t>
            </a:r>
            <a:r>
              <a:rPr lang="en-US" sz="2800" dirty="0" err="1"/>
              <a:t>event.type</a:t>
            </a:r>
            <a:r>
              <a:rPr lang="en-US" sz="2800" dirty="0"/>
              <a:t> == </a:t>
            </a:r>
            <a:r>
              <a:rPr lang="en-US" sz="2800" dirty="0" err="1"/>
              <a:t>pygame.QUIT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            running = False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B07E6B-7929-1F0A-03A5-632AF5D0C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905000"/>
            <a:ext cx="32205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71555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6-Slides_v3" id="{2AE1A09D-393F-294B-B98C-323A8097282F}" vid="{E879D278-8E4A-4A42-ABEB-CD7F63CC40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M6-Slides_v3</Template>
  <TotalTime>1689</TotalTime>
  <Words>2072</Words>
  <Application>Microsoft Office PowerPoint</Application>
  <PresentationFormat>On-screen Show (4:3)</PresentationFormat>
  <Paragraphs>198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PPT2_16to9</vt:lpstr>
      <vt:lpstr>Module 4 – Part 2 </vt:lpstr>
      <vt:lpstr>Topics</vt:lpstr>
      <vt:lpstr>Surfaces – Creating a Surface</vt:lpstr>
      <vt:lpstr>Surfaces – Creating a Surface</vt:lpstr>
      <vt:lpstr>Surfaces - Display</vt:lpstr>
      <vt:lpstr>Surfaces - Testing</vt:lpstr>
      <vt:lpstr>Surfaces - Blitting</vt:lpstr>
      <vt:lpstr>Surfaces - Blitting</vt:lpstr>
      <vt:lpstr>Surfaces – Blit testing</vt:lpstr>
      <vt:lpstr>Surfaces – Updating the screen</vt:lpstr>
      <vt:lpstr>Surfaces – Updating the screen</vt:lpstr>
      <vt:lpstr>Surfaces – Success!</vt:lpstr>
      <vt:lpstr>Surfaces – Graphic Coordinates</vt:lpstr>
      <vt:lpstr>Surfaces – Adding more surfaces</vt:lpstr>
      <vt:lpstr>Surfaces – Blit testing</vt:lpstr>
      <vt:lpstr>Surfaces – Adding more surfaces</vt:lpstr>
      <vt:lpstr>Surfaces – Adding more surfaces</vt:lpstr>
      <vt:lpstr>Surfaces – Blit testing</vt:lpstr>
      <vt:lpstr>Surfaces – Adding more surfaces</vt:lpstr>
      <vt:lpstr>Surfaces – Blit testing</vt:lpstr>
      <vt:lpstr>Surfaces – Adding Surfaces onto other Surfaces</vt:lpstr>
      <vt:lpstr>Surfaces – Blit testing</vt:lpstr>
      <vt:lpstr>Surfaces – Final Remark</vt:lpstr>
      <vt:lpstr>Steps to draw to the Display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6</dc:title>
  <dc:creator>Microsoft Office User</dc:creator>
  <cp:lastModifiedBy>Dmitri Nunes Dias Fernandes</cp:lastModifiedBy>
  <cp:revision>129</cp:revision>
  <dcterms:created xsi:type="dcterms:W3CDTF">2019-09-20T18:08:48Z</dcterms:created>
  <dcterms:modified xsi:type="dcterms:W3CDTF">2024-05-18T02:45:27Z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