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notesMasterIdLst>
    <p:notesMasterId r:id="rId41"/>
  </p:notesMasterIdLst>
  <p:handoutMasterIdLst>
    <p:handoutMasterId r:id="rId42"/>
  </p:handoutMasterIdLst>
  <p:sldIdLst>
    <p:sldId id="417" r:id="rId2"/>
    <p:sldId id="419" r:id="rId3"/>
    <p:sldId id="297" r:id="rId4"/>
    <p:sldId id="294" r:id="rId5"/>
    <p:sldId id="296" r:id="rId6"/>
    <p:sldId id="331" r:id="rId7"/>
    <p:sldId id="298" r:id="rId8"/>
    <p:sldId id="411" r:id="rId9"/>
    <p:sldId id="302" r:id="rId10"/>
    <p:sldId id="300" r:id="rId11"/>
    <p:sldId id="301" r:id="rId12"/>
    <p:sldId id="333" r:id="rId13"/>
    <p:sldId id="303" r:id="rId14"/>
    <p:sldId id="412" r:id="rId15"/>
    <p:sldId id="305" r:id="rId16"/>
    <p:sldId id="306" r:id="rId17"/>
    <p:sldId id="364" r:id="rId18"/>
    <p:sldId id="383" r:id="rId19"/>
    <p:sldId id="334" r:id="rId20"/>
    <p:sldId id="308" r:id="rId21"/>
    <p:sldId id="310" r:id="rId22"/>
    <p:sldId id="311" r:id="rId23"/>
    <p:sldId id="312" r:id="rId24"/>
    <p:sldId id="313" r:id="rId25"/>
    <p:sldId id="335" r:id="rId26"/>
    <p:sldId id="414" r:id="rId27"/>
    <p:sldId id="314" r:id="rId28"/>
    <p:sldId id="317" r:id="rId29"/>
    <p:sldId id="318" r:id="rId30"/>
    <p:sldId id="319" r:id="rId31"/>
    <p:sldId id="336" r:id="rId32"/>
    <p:sldId id="415" r:id="rId33"/>
    <p:sldId id="320" r:id="rId34"/>
    <p:sldId id="327" r:id="rId35"/>
    <p:sldId id="328" r:id="rId36"/>
    <p:sldId id="337" r:id="rId37"/>
    <p:sldId id="416" r:id="rId38"/>
    <p:sldId id="329" r:id="rId39"/>
    <p:sldId id="338" r:id="rId40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33"/>
    <a:srgbClr val="29BC6C"/>
    <a:srgbClr val="FFFF99"/>
    <a:srgbClr val="996633"/>
    <a:srgbClr val="FF0000"/>
    <a:srgbClr val="88BA62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7F31A3-D1C3-4FC8-8DCA-A86C40C62902}" v="98" dt="2025-08-09T18:00:51.13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3" autoAdjust="0"/>
    <p:restoredTop sz="95356" autoAdjust="0"/>
  </p:normalViewPr>
  <p:slideViewPr>
    <p:cSldViewPr>
      <p:cViewPr varScale="1">
        <p:scale>
          <a:sx n="152" d="100"/>
          <a:sy n="152" d="100"/>
        </p:scale>
        <p:origin x="1650" y="13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D8F707F-1A49-4CAD-981A-ABDA064C21F8}" type="datetimeFigureOut">
              <a:rPr lang="en-US" altLang="en-US"/>
              <a:pPr>
                <a:defRPr/>
              </a:pPr>
              <a:t>8/9/2025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E8F7A83-E1C0-4614-8996-8F5AB7ED86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4527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A350DD0-2C7E-4DB3-A43B-F83008E550D6}" type="datetimeFigureOut">
              <a:rPr lang="en-US" altLang="en-US"/>
              <a:pPr>
                <a:defRPr/>
              </a:pPr>
              <a:t>8/9/2025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1188B4C-9DAE-4747-BEE1-46DF62478F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130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>
            <a:extLst>
              <a:ext uri="{FF2B5EF4-FFF2-40B4-BE49-F238E27FC236}">
                <a16:creationId xmlns:a16="http://schemas.microsoft.com/office/drawing/2014/main" id="{D13379AF-AD4F-5F4E-9266-7FAFA05A45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Notes Placeholder 2">
            <a:extLst>
              <a:ext uri="{FF2B5EF4-FFF2-40B4-BE49-F238E27FC236}">
                <a16:creationId xmlns:a16="http://schemas.microsoft.com/office/drawing/2014/main" id="{F0CE2319-C153-074A-83A5-BB831FA52A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Point out the beginning and end</a:t>
            </a:r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6010C2B4-80AA-634E-AAAE-05777FAF7B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1293B-CEE1-164B-9C66-AD4D80DF8904}" type="slidenum">
              <a:rPr lang="en-US" altLang="en-US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121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>
            <a:extLst>
              <a:ext uri="{FF2B5EF4-FFF2-40B4-BE49-F238E27FC236}">
                <a16:creationId xmlns:a16="http://schemas.microsoft.com/office/drawing/2014/main" id="{C43F8627-259D-8A48-A7E5-893A90184D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Notes Placeholder 2">
            <a:extLst>
              <a:ext uri="{FF2B5EF4-FFF2-40B4-BE49-F238E27FC236}">
                <a16:creationId xmlns:a16="http://schemas.microsoft.com/office/drawing/2014/main" id="{1ECD87AC-3612-F546-A773-2DD08DD8E9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Point out the beginning and end</a:t>
            </a:r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65095863-31EB-E143-B1AA-D5F06C8D78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73BF913-83CE-7A4B-9E13-BFF25D63C181}" type="slidenum">
              <a:rPr lang="en-US" altLang="en-US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699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>
            <a:extLst>
              <a:ext uri="{FF2B5EF4-FFF2-40B4-BE49-F238E27FC236}">
                <a16:creationId xmlns:a16="http://schemas.microsoft.com/office/drawing/2014/main" id="{EA31BC57-05AF-5B4F-9942-316818055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Notes Placeholder 2">
            <a:extLst>
              <a:ext uri="{FF2B5EF4-FFF2-40B4-BE49-F238E27FC236}">
                <a16:creationId xmlns:a16="http://schemas.microsoft.com/office/drawing/2014/main" id="{529F6FA4-F3A6-224F-855E-BA5CF5A42B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Point out the beginning and end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43CEB840-A600-5341-AD56-C5DC530901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0944CA1-D11A-BA44-AC4E-E3FF01B5AED6}" type="slidenum">
              <a:rPr lang="en-US" altLang="en-US">
                <a:latin typeface="Calibri" panose="020F0502020204030204" pitchFamily="34" charset="0"/>
              </a:rPr>
              <a:pPr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58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>
            <a:extLst>
              <a:ext uri="{FF2B5EF4-FFF2-40B4-BE49-F238E27FC236}">
                <a16:creationId xmlns:a16="http://schemas.microsoft.com/office/drawing/2014/main" id="{4D30C00A-59A4-9646-9595-86EA001262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2" name="Notes Placeholder 2">
            <a:extLst>
              <a:ext uri="{FF2B5EF4-FFF2-40B4-BE49-F238E27FC236}">
                <a16:creationId xmlns:a16="http://schemas.microsoft.com/office/drawing/2014/main" id="{8F2960D5-1229-0140-9E31-A0F5FA4322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Point out the beginning and end</a:t>
            </a:r>
          </a:p>
        </p:txBody>
      </p:sp>
      <p:sp>
        <p:nvSpPr>
          <p:cNvPr id="40963" name="Slide Number Placeholder 3">
            <a:extLst>
              <a:ext uri="{FF2B5EF4-FFF2-40B4-BE49-F238E27FC236}">
                <a16:creationId xmlns:a16="http://schemas.microsoft.com/office/drawing/2014/main" id="{1BBA0AF9-AE3F-054B-934A-A071980D94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DFAEEE-470A-6E42-A826-F788A6DD057D}" type="slidenum">
              <a:rPr lang="en-US" altLang="en-US">
                <a:latin typeface="Calibri" panose="020F0502020204030204" pitchFamily="34" charset="0"/>
              </a:rPr>
              <a:pPr/>
              <a:t>25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651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>
            <a:extLst>
              <a:ext uri="{FF2B5EF4-FFF2-40B4-BE49-F238E27FC236}">
                <a16:creationId xmlns:a16="http://schemas.microsoft.com/office/drawing/2014/main" id="{D8C584F6-63F8-564E-A5F7-0B87D76DDC9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6" name="Notes Placeholder 2">
            <a:extLst>
              <a:ext uri="{FF2B5EF4-FFF2-40B4-BE49-F238E27FC236}">
                <a16:creationId xmlns:a16="http://schemas.microsoft.com/office/drawing/2014/main" id="{8062E872-7A4E-D544-A8B4-CE1E13AEC5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Point out the beginning and end</a:t>
            </a:r>
          </a:p>
        </p:txBody>
      </p:sp>
      <p:sp>
        <p:nvSpPr>
          <p:cNvPr id="47107" name="Slide Number Placeholder 3">
            <a:extLst>
              <a:ext uri="{FF2B5EF4-FFF2-40B4-BE49-F238E27FC236}">
                <a16:creationId xmlns:a16="http://schemas.microsoft.com/office/drawing/2014/main" id="{CF4EF9EF-B604-DB47-9E7E-AB436013D5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CBB425-EC49-F34D-90D3-C9220945731F}" type="slidenum">
              <a:rPr lang="en-US" altLang="en-US">
                <a:latin typeface="Calibri" panose="020F0502020204030204" pitchFamily="34" charset="0"/>
              </a:rPr>
              <a:pPr/>
              <a:t>31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051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>
            <a:extLst>
              <a:ext uri="{FF2B5EF4-FFF2-40B4-BE49-F238E27FC236}">
                <a16:creationId xmlns:a16="http://schemas.microsoft.com/office/drawing/2014/main" id="{3C6A18FF-6016-A24A-B228-2B5F7F4C90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6" name="Notes Placeholder 2">
            <a:extLst>
              <a:ext uri="{FF2B5EF4-FFF2-40B4-BE49-F238E27FC236}">
                <a16:creationId xmlns:a16="http://schemas.microsoft.com/office/drawing/2014/main" id="{C756FD90-8F35-7448-AE19-45D6D74ADA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Point out the beginning and end</a:t>
            </a:r>
          </a:p>
        </p:txBody>
      </p:sp>
      <p:sp>
        <p:nvSpPr>
          <p:cNvPr id="52227" name="Slide Number Placeholder 3">
            <a:extLst>
              <a:ext uri="{FF2B5EF4-FFF2-40B4-BE49-F238E27FC236}">
                <a16:creationId xmlns:a16="http://schemas.microsoft.com/office/drawing/2014/main" id="{F7BBFC25-DD50-314B-85C2-C0AE3C621E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4092DD9-A74D-A340-A614-CF57DA77D0B0}" type="slidenum">
              <a:rPr lang="en-US" altLang="en-US">
                <a:latin typeface="Calibri" panose="020F0502020204030204" pitchFamily="34" charset="0"/>
              </a:rPr>
              <a:pPr/>
              <a:t>36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67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91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2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990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949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5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DA02547-4309-63A6-7EE8-1363CD69AD60}"/>
              </a:ext>
            </a:extLst>
          </p:cNvPr>
          <p:cNvSpPr txBox="1">
            <a:spLocks noChangeArrowheads="1"/>
          </p:cNvSpPr>
          <p:nvPr/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endParaRPr lang="en-US" altLang="en-US" sz="4800" b="1" dirty="0"/>
          </a:p>
          <a:p>
            <a:pPr algn="ctr" fontAlgn="auto">
              <a:spcAft>
                <a:spcPts val="0"/>
              </a:spcAft>
            </a:pPr>
            <a:r>
              <a:rPr lang="en-US" altLang="en-US" sz="4800" b="1" dirty="0"/>
              <a:t>CSE 1321</a:t>
            </a:r>
          </a:p>
          <a:p>
            <a:pPr algn="ctr" fontAlgn="auto">
              <a:spcAft>
                <a:spcPts val="0"/>
              </a:spcAft>
            </a:pPr>
            <a:r>
              <a:rPr lang="en-US" altLang="en-US" sz="4800" b="1" dirty="0"/>
              <a:t>Module 4</a:t>
            </a:r>
            <a:endParaRPr lang="en-US" altLang="en-US" sz="4745" b="1" dirty="0"/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BDD4C7ED-EFCE-A222-C8BB-E634F483CF02}"/>
              </a:ext>
            </a:extLst>
          </p:cNvPr>
          <p:cNvSpPr txBox="1">
            <a:spLocks/>
          </p:cNvSpPr>
          <p:nvPr/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sz="3400" b="1" dirty="0"/>
              <a:t>Tuples, Lists, and Dictionary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578707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Box 7">
            <a:extLst>
              <a:ext uri="{FF2B5EF4-FFF2-40B4-BE49-F238E27FC236}">
                <a16:creationId xmlns:a16="http://schemas.microsoft.com/office/drawing/2014/main" id="{405667BF-CAF5-8340-BC3D-8F5778EBC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93213A-713D-AE48-B3A1-CACA44385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Operations on tuples</a:t>
            </a:r>
            <a:endParaRPr lang="en-US" sz="4400" dirty="0"/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F931473A-2191-454B-A2F2-13C74B9E9D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253330"/>
            <a:ext cx="7886700" cy="4351339"/>
          </a:xfrm>
        </p:spPr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Tuples support all the standard sequence operations, including: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Membership tests (using the 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in</a:t>
            </a:r>
            <a:r>
              <a:rPr lang="en-US" altLang="en-US" sz="28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 keyword)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Comparison (element-wise)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Iteration (e.g., in a 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for</a:t>
            </a:r>
            <a:r>
              <a:rPr lang="en-US" altLang="en-US" sz="28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 loop)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Concatenation and repetition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The </a:t>
            </a:r>
            <a:r>
              <a:rPr lang="en-US" altLang="en-US" sz="28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len</a:t>
            </a:r>
            <a:r>
              <a:rPr lang="en-US" altLang="en-US" sz="28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 function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832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9">
            <a:extLst>
              <a:ext uri="{FF2B5EF4-FFF2-40B4-BE49-F238E27FC236}">
                <a16:creationId xmlns:a16="http://schemas.microsoft.com/office/drawing/2014/main" id="{8D74F6CD-DAA6-084D-8CF5-072B408BF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A94B7A-ACCA-A847-8B01-5915B1EEC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Tuples and functions</a:t>
            </a:r>
            <a:endParaRPr lang="en-US" sz="4400" dirty="0"/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048B2376-90D6-5644-980E-825AF88157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Many Python functions return tuples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Remember that a function can only return one value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However, if multiple objects are packaged together into a tuple, then the function can return the objects inside a single tuple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800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9">
            <a:extLst>
              <a:ext uri="{FF2B5EF4-FFF2-40B4-BE49-F238E27FC236}">
                <a16:creationId xmlns:a16="http://schemas.microsoft.com/office/drawing/2014/main" id="{9FFAE2A2-9C0C-F145-92A1-A4D49ED26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360EDE-F0CD-454A-9A81-CC0666769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Example: min_max.py</a:t>
            </a:r>
            <a:endParaRPr lang="en-US" sz="4400" dirty="0"/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16E264D6-D985-E144-B45E-4AAC4B0B23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219201"/>
            <a:ext cx="7886700" cy="4957764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def 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min_max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(t):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"""Returns the smallest and largest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elements of a sequence as a tuple"""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return (min(t), max(t))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seq = [12, 98, 23, 74, 3, 54]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min_max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(seq)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string = 'She turned me into a newt!'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min_max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(string)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301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8">
            <a:extLst>
              <a:ext uri="{FF2B5EF4-FFF2-40B4-BE49-F238E27FC236}">
                <a16:creationId xmlns:a16="http://schemas.microsoft.com/office/drawing/2014/main" id="{472ACC78-81FD-5340-A884-8F5D5E435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F51B28-C795-5244-BB70-1681350CD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Passing tuples as arguments</a:t>
            </a:r>
            <a:endParaRPr lang="en-US" sz="4400" dirty="0"/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FA0D39AF-ECA9-8B41-A560-5F2E242B78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 parameter name that begins with * gathers all the arguments into a tuple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This allows functions to take a variable number of arguments</a:t>
            </a:r>
          </a:p>
          <a:p>
            <a:pPr marL="342900" lvl="1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b="1" dirty="0">
                <a:ea typeface="ＭＳ Ｐゴシック" panose="020B0600070205080204" pitchFamily="34" charset="-128"/>
              </a:rPr>
              <a:t>Example: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def </a:t>
            </a:r>
            <a:r>
              <a:rPr lang="en-US" altLang="en-US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printall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(*</a:t>
            </a:r>
            <a:r>
              <a:rPr lang="en-US" altLang="en-US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args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):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print </a:t>
            </a:r>
            <a:r>
              <a:rPr lang="en-US" altLang="en-US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args</a:t>
            </a:r>
            <a:endParaRPr lang="en-US" altLang="en-US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en-US" altLang="en-US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printall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(1, 2.0, 'three')</a:t>
            </a:r>
          </a:p>
          <a:p>
            <a:pPr marL="0" indent="0"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309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8">
            <a:extLst>
              <a:ext uri="{FF2B5EF4-FFF2-40B4-BE49-F238E27FC236}">
                <a16:creationId xmlns:a16="http://schemas.microsoft.com/office/drawing/2014/main" id="{472ACC78-81FD-5340-A884-8F5D5E435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F51B28-C795-5244-BB70-1681350CD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The </a:t>
            </a:r>
            <a:r>
              <a:rPr lang="en-US" altLang="en-US" sz="4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zip</a:t>
            </a:r>
            <a:r>
              <a:rPr lang="en-US" altLang="en-US" sz="4400" dirty="0">
                <a:ea typeface="ＭＳ Ｐゴシック" panose="020B0600070205080204" pitchFamily="34" charset="-128"/>
              </a:rPr>
              <a:t> function</a:t>
            </a:r>
            <a:endParaRPr lang="en-US" sz="4400" dirty="0"/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FA0D39AF-ECA9-8B41-A560-5F2E242B78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1447799"/>
            <a:ext cx="8137524" cy="4806951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Built-in function that takes two or more sequences and “zips” them into a list of tuples, where each tuple contains one element from each sequence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Example: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s = '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abc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’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t = [0, 1, 2]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z = zip(s, t)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z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If the sequences are not the same length, the result has the length of the shorter one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zip('Anne', 'Elk')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621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8FDBA-E98F-B340-AE23-5C8E79B45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altLang="en-US" sz="4000" dirty="0">
                <a:ea typeface="ＭＳ Ｐゴシック" panose="020B0600070205080204" pitchFamily="34" charset="-128"/>
              </a:rPr>
              <a:t>Using tuple assignment in a </a:t>
            </a:r>
            <a:r>
              <a:rPr lang="en-US" altLang="en-US" sz="4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for </a:t>
            </a:r>
            <a:r>
              <a:rPr lang="en-US" altLang="en-US" sz="4000" dirty="0">
                <a:ea typeface="ＭＳ Ｐゴシック" panose="020B0600070205080204" pitchFamily="34" charset="-128"/>
              </a:rPr>
              <a:t>loop</a:t>
            </a:r>
            <a:endParaRPr lang="en-US" sz="4000" dirty="0"/>
          </a:p>
        </p:txBody>
      </p:sp>
      <p:sp>
        <p:nvSpPr>
          <p:cNvPr id="31749" name="TextBox 6">
            <a:extLst>
              <a:ext uri="{FF2B5EF4-FFF2-40B4-BE49-F238E27FC236}">
                <a16:creationId xmlns:a16="http://schemas.microsoft.com/office/drawing/2014/main" id="{B32A72EF-66DD-2A44-9B1D-609B3F5BE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33600"/>
            <a:ext cx="748794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 = [('a', 0), ('b', 1), ('c', 2)]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for letter, number in t: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print number, letter</a:t>
            </a:r>
          </a:p>
          <a:p>
            <a:pPr algn="ctr" eaLnBrk="1" hangingPunct="1"/>
            <a:endParaRPr lang="en-US" alt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1988613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C2DFF-8399-A548-A462-7B53BF21B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Lists</a:t>
            </a:r>
          </a:p>
        </p:txBody>
      </p:sp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A1C7E92F-CD02-7840-88EC-8E71C9C62E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524000"/>
            <a:ext cx="7886700" cy="4652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/>
              <a:t>A list is a 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mutable</a:t>
            </a:r>
            <a:r>
              <a:rPr lang="en-US" altLang="en-US" sz="2000" dirty="0">
                <a:ea typeface="ＭＳ Ｐゴシック" panose="020B0600070205080204" pitchFamily="34" charset="-128"/>
              </a:rPr>
              <a:t> sequence of values where each value in the list is an </a:t>
            </a:r>
            <a:r>
              <a:rPr lang="en-US" altLang="en-US" sz="2000" i="1" dirty="0">
                <a:ea typeface="ＭＳ Ｐゴシック" panose="020B0600070205080204" pitchFamily="34" charset="-128"/>
              </a:rPr>
              <a:t>element</a:t>
            </a:r>
            <a:r>
              <a:rPr lang="en-US" altLang="en-US" sz="2000" dirty="0">
                <a:ea typeface="ＭＳ Ｐゴシック" panose="020B0600070205080204" pitchFamily="34" charset="-128"/>
              </a:rPr>
              <a:t> or an </a:t>
            </a:r>
            <a:r>
              <a:rPr lang="en-US" altLang="en-US" sz="2000" i="1" dirty="0">
                <a:ea typeface="ＭＳ Ｐゴシック" panose="020B0600070205080204" pitchFamily="34" charset="-128"/>
              </a:rPr>
              <a:t>item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>
                <a:ea typeface="ＭＳ Ｐゴシック" panose="020B0600070205080204" pitchFamily="34" charset="-128"/>
              </a:rPr>
              <a:t>Elements can be any Python data type and can mix data types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>
                <a:ea typeface="ＭＳ Ｐゴシック" panose="020B0600070205080204" pitchFamily="34" charset="-128"/>
              </a:rPr>
              <a:t>Elements can be nested lists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92625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9937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4400" dirty="0">
                <a:ea typeface="Arial" charset="0"/>
                <a:cs typeface="Arial" charset="0"/>
              </a:rPr>
              <a:t>Creating lists</a:t>
            </a:r>
          </a:p>
        </p:txBody>
      </p:sp>
      <p:sp>
        <p:nvSpPr>
          <p:cNvPr id="20482" name="Rectangle 3"/>
          <p:cNvSpPr>
            <a:spLocks noGrp="1"/>
          </p:cNvSpPr>
          <p:nvPr>
            <p:ph idx="1"/>
          </p:nvPr>
        </p:nvSpPr>
        <p:spPr>
          <a:xfrm>
            <a:off x="628650" y="1676400"/>
            <a:ext cx="7886700" cy="4572000"/>
          </a:xfrm>
        </p:spPr>
        <p:txBody>
          <a:bodyPr rtlCol="0">
            <a:normAutofit fontScale="775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numbers = [1, 2, 3, 4]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numbers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cheeses = ['</a:t>
            </a:r>
            <a:r>
              <a:rPr lang="en-US" altLang="en-US" sz="32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swiss</a:t>
            </a: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', 'cheddar',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       'ricotta', 'gouda']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cheeses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32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mixed = [1, 'a', 3.45]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mixed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single = ['z']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single, type(single)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empty = []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empty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32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 sz="4400" dirty="0">
                <a:ea typeface="Arial" charset="0"/>
                <a:cs typeface="Arial" charset="0"/>
              </a:rPr>
              <a:t>Repeating a list</a:t>
            </a:r>
            <a:endParaRPr lang="en-US" altLang="en-US" sz="4000" dirty="0">
              <a:ea typeface="Arial" charset="0"/>
              <a:cs typeface="Arial" charset="0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Use the 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*</a:t>
            </a:r>
            <a:r>
              <a:rPr lang="en-US" altLang="en-US" sz="2800" dirty="0">
                <a:ea typeface="ＭＳ Ｐゴシック" panose="020B0600070205080204" pitchFamily="34" charset="-128"/>
              </a:rPr>
              <a:t> operator: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meat = ['spam']*4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meat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[1, 2, 3]*3</a:t>
            </a:r>
            <a:endParaRPr lang="en-US" altLang="en-US" sz="2800" dirty="0"/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Box 7">
            <a:extLst>
              <a:ext uri="{FF2B5EF4-FFF2-40B4-BE49-F238E27FC236}">
                <a16:creationId xmlns:a16="http://schemas.microsoft.com/office/drawing/2014/main" id="{ABA2980A-F2E0-D342-8646-01D5597E6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3177EF-CB11-CD46-9872-20865E8BC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List indexing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D8D441D4-F323-7D43-9278-55D3EC3AE8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Elements within a list are indexed</a:t>
            </a:r>
          </a:p>
          <a:p>
            <a:pPr marL="0" indent="0">
              <a:buNone/>
            </a:pP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	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cheeses[0]</a:t>
            </a:r>
          </a:p>
          <a:p>
            <a:pPr marL="0" indent="0"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749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A1C94-F762-8B41-8059-D634B9AEE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9D6D2-28F8-B74B-8CA4-0E19CBC81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35133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/>
              <a:t>Tuples</a:t>
            </a:r>
          </a:p>
          <a:p>
            <a:pPr>
              <a:defRPr/>
            </a:pPr>
            <a:r>
              <a:rPr lang="en-US" sz="2800" dirty="0"/>
              <a:t>Lists</a:t>
            </a:r>
          </a:p>
          <a:p>
            <a:pPr>
              <a:defRPr/>
            </a:pPr>
            <a:r>
              <a:rPr lang="en-US" sz="2800" dirty="0"/>
              <a:t>Dictionary</a:t>
            </a:r>
          </a:p>
          <a:p>
            <a:pPr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8130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Box 9">
            <a:extLst>
              <a:ext uri="{FF2B5EF4-FFF2-40B4-BE49-F238E27FC236}">
                <a16:creationId xmlns:a16="http://schemas.microsoft.com/office/drawing/2014/main" id="{A3F15F3E-6094-AC4C-A7A1-AAA39889D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F775BF-3574-034E-86A2-72BCFCDD8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32906"/>
            <a:ext cx="7985125" cy="11604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Slicing a list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3C53A520-92DC-124C-8EDD-58A681E416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Like strings and other sequences, lists can be sliced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cheeses[1:4]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cheeses[:2]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cheeses[2:]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613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Box 11">
            <a:extLst>
              <a:ext uri="{FF2B5EF4-FFF2-40B4-BE49-F238E27FC236}">
                <a16:creationId xmlns:a16="http://schemas.microsoft.com/office/drawing/2014/main" id="{B04CDBAB-F9B6-EE48-8A7D-4482026D0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602A6-9C75-E249-92F9-445BBDBC4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Changing a slice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F5B79F0E-C507-2749-B613-73F3E48865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roster = ['Meghan', 'Tricia', 'Juan',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      'Alton', 'Darrel', 'Jen']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roster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roster[1:3] = ['Sam', 'Kerri']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roster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roster[3:5] = ['Tayla']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roster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695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Box 11">
            <a:extLst>
              <a:ext uri="{FF2B5EF4-FFF2-40B4-BE49-F238E27FC236}">
                <a16:creationId xmlns:a16="http://schemas.microsoft.com/office/drawing/2014/main" id="{1CAA6CA5-2F4D-7244-A4E7-5870A38BC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19228B-754C-0D41-A1EC-DF571A67B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Inserting elements</a:t>
            </a:r>
            <a:endParaRPr lang="en-US" sz="4400" dirty="0"/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CB495931-4F73-7940-AA09-102D58C54A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Slice notation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roster[2:2] = ['Dana', 'Ryan']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roster</a:t>
            </a:r>
            <a:endParaRPr lang="en-US" altLang="en-US" sz="20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087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Box 11">
            <a:extLst>
              <a:ext uri="{FF2B5EF4-FFF2-40B4-BE49-F238E27FC236}">
                <a16:creationId xmlns:a16="http://schemas.microsoft.com/office/drawing/2014/main" id="{437F0533-475D-914B-B583-8894069DD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67E8C9-3D8C-1D4B-96D8-48008924A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Deleting elements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952B7F6D-4F05-8343-A190-0BE04A3657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Set slice to empty list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</a:t>
            </a: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roster[3:5] = []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roster</a:t>
            </a:r>
            <a:endParaRPr lang="en-US" altLang="en-US" sz="18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The 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del</a:t>
            </a:r>
            <a:r>
              <a:rPr lang="en-US" altLang="en-US" dirty="0">
                <a:ea typeface="ＭＳ Ｐゴシック" panose="020B0600070205080204" pitchFamily="34" charset="-128"/>
              </a:rPr>
              <a:t> keyword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del roster[2:3]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roster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2575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Box 7">
            <a:extLst>
              <a:ext uri="{FF2B5EF4-FFF2-40B4-BE49-F238E27FC236}">
                <a16:creationId xmlns:a16="http://schemas.microsoft.com/office/drawing/2014/main" id="{58AD0C51-2E46-BE4F-8E3C-A1FAA069A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DEDE8C-CD17-9F4C-BEE4-EFF449F6A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The </a:t>
            </a:r>
            <a:r>
              <a:rPr lang="en-US" altLang="en-US" sz="4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insert</a:t>
            </a:r>
            <a:r>
              <a:rPr lang="en-US" altLang="en-US" sz="4400" dirty="0">
                <a:ea typeface="ＭＳ Ｐゴシック" panose="020B0600070205080204" pitchFamily="34" charset="-128"/>
              </a:rPr>
              <a:t> &amp; </a:t>
            </a:r>
            <a:r>
              <a:rPr lang="en-US" altLang="en-US" sz="4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append</a:t>
            </a:r>
            <a:r>
              <a:rPr lang="en-US" altLang="en-US" sz="4400" dirty="0">
                <a:ea typeface="ＭＳ Ｐゴシック" panose="020B0600070205080204" pitchFamily="34" charset="-128"/>
              </a:rPr>
              <a:t> methods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B1A6C-C8AB-D942-ABFA-1BCC49157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The 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insert</a:t>
            </a:r>
            <a:r>
              <a:rPr lang="en-US" altLang="en-US" dirty="0">
                <a:ea typeface="ＭＳ Ｐゴシック" panose="020B0600070205080204" pitchFamily="34" charset="-128"/>
              </a:rPr>
              <a:t> method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roster.insert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(2,'Jakob')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roster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The 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append</a:t>
            </a:r>
            <a:r>
              <a:rPr lang="en-US" altLang="en-US" dirty="0">
                <a:ea typeface="ＭＳ Ｐゴシック" panose="020B0600070205080204" pitchFamily="34" charset="-128"/>
              </a:rPr>
              <a:t> method</a:t>
            </a:r>
            <a:endParaRPr lang="en-US" altLang="en-US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roster.append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('Tonya')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roster</a:t>
            </a:r>
          </a:p>
          <a:p>
            <a:pPr marL="2057400" lvl="6" indent="0"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672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Box 9">
            <a:extLst>
              <a:ext uri="{FF2B5EF4-FFF2-40B4-BE49-F238E27FC236}">
                <a16:creationId xmlns:a16="http://schemas.microsoft.com/office/drawing/2014/main" id="{17F97AAD-B34E-1E47-BFE1-16EDCAF8C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492AA9-FBD8-8A42-8896-CCD1B141C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The </a:t>
            </a:r>
            <a:r>
              <a:rPr lang="en-US" altLang="en-US" sz="4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extend</a:t>
            </a:r>
            <a:r>
              <a:rPr lang="en-US" altLang="en-US" sz="4400" dirty="0">
                <a:ea typeface="ＭＳ Ｐゴシック" panose="020B0600070205080204" pitchFamily="34" charset="-128"/>
              </a:rPr>
              <a:t> method</a:t>
            </a:r>
            <a:endParaRPr lang="en-US" sz="4400" dirty="0"/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6A5D61FA-85A5-7646-888C-BDDC11DCC5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Adds a list to the end of an existing list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adds = ['Ian', 'Stacie']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roster.extend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(adds)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roster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709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Box 7">
            <a:extLst>
              <a:ext uri="{FF2B5EF4-FFF2-40B4-BE49-F238E27FC236}">
                <a16:creationId xmlns:a16="http://schemas.microsoft.com/office/drawing/2014/main" id="{3DE14325-FEB6-5F4B-9CC5-D6ECE8104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CF680B-B73B-3544-A458-FBF577FB6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Extending a list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9D23D-CB82-8F4F-A4B9-DE6FB13DB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1844675"/>
            <a:ext cx="7543800" cy="4022725"/>
          </a:xfrm>
        </p:spPr>
        <p:txBody>
          <a:bodyPr rtlCol="0">
            <a:normAutofit/>
          </a:bodyPr>
          <a:lstStyle/>
          <a:p>
            <a:pPr marL="91440" indent="-91440" eaLnBrk="1" fontAlgn="auto" hangingPunct="1"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altLang="en-US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Can also use 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+=</a:t>
            </a:r>
            <a:r>
              <a:rPr lang="en-US" altLang="en-US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 operator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roster += ['Anya']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roster</a:t>
            </a:r>
          </a:p>
          <a:p>
            <a:pPr marL="91440" indent="-91440" eaLnBrk="1" fontAlgn="auto" hangingPunct="1"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91440" indent="-91440" eaLnBrk="1" fontAlgn="auto" hangingPunct="1"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124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Box 7">
            <a:extLst>
              <a:ext uri="{FF2B5EF4-FFF2-40B4-BE49-F238E27FC236}">
                <a16:creationId xmlns:a16="http://schemas.microsoft.com/office/drawing/2014/main" id="{3DE14325-FEB6-5F4B-9CC5-D6ECE8104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CF680B-B73B-3544-A458-FBF577FB6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Using the +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9D23D-CB82-8F4F-A4B9-DE6FB13DB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28788"/>
            <a:ext cx="8077200" cy="3833811"/>
          </a:xfrm>
        </p:spPr>
        <p:txBody>
          <a:bodyPr rtlCol="0">
            <a:norm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 = [1, 2, 3]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b = [4, 5, 6]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c = a + b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a, b, c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*The 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+</a:t>
            </a:r>
            <a:r>
              <a:rPr lang="en-US" altLang="en-US" sz="2400" dirty="0">
                <a:ea typeface="ＭＳ Ｐゴシック" panose="020B0600070205080204" pitchFamily="34" charset="-128"/>
              </a:rPr>
              <a:t> operator returns a new list that is a concatenation of two lists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3463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E714B-4A1D-3346-9DF2-679FD41D8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altLang="en-US" sz="4000" dirty="0">
                <a:ea typeface="ＭＳ Ｐゴシック" panose="020B0600070205080204" pitchFamily="34" charset="-128"/>
              </a:rPr>
              <a:t>Other list methods</a:t>
            </a:r>
            <a:endParaRPr lang="en-US" sz="4000" dirty="0"/>
          </a:p>
        </p:txBody>
      </p:sp>
      <p:sp>
        <p:nvSpPr>
          <p:cNvPr id="43013" name="TextBox 6">
            <a:extLst>
              <a:ext uri="{FF2B5EF4-FFF2-40B4-BE49-F238E27FC236}">
                <a16:creationId xmlns:a16="http://schemas.microsoft.com/office/drawing/2014/main" id="{D4360FCD-D495-BC49-8DD9-F0753A92F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86" y="1295400"/>
            <a:ext cx="7742314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roster.sort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roster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roster.reverse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roster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roster.index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('Tonya')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roster.index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('Tonya', 2, 5)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roster.count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('Sam')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roster.remove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('Sam')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roster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8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 algn="ctr" eaLnBrk="1" hangingPunct="1"/>
            <a:endParaRPr lang="en-US" alt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25903581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Box 7">
            <a:extLst>
              <a:ext uri="{FF2B5EF4-FFF2-40B4-BE49-F238E27FC236}">
                <a16:creationId xmlns:a16="http://schemas.microsoft.com/office/drawing/2014/main" id="{3CD75779-2E30-4148-B143-5C55256D9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60E9B1-2C57-794F-BD7A-300DB126E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The </a:t>
            </a:r>
            <a:r>
              <a:rPr lang="en-US" altLang="en-US" sz="4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join</a:t>
            </a:r>
            <a:r>
              <a:rPr lang="en-US" altLang="en-US" sz="4400" dirty="0">
                <a:ea typeface="ＭＳ Ｐゴシック" panose="020B0600070205080204" pitchFamily="34" charset="-128"/>
              </a:rPr>
              <a:t> string method</a:t>
            </a:r>
            <a:endParaRPr lang="en-US" sz="4400" dirty="0"/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9F694F5A-BB19-C147-88E3-26DE355F00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Concatenates a sequence of strings into a single string with </a:t>
            </a:r>
            <a:r>
              <a:rPr lang="en-US" altLang="en-US" i="1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sep</a:t>
            </a:r>
            <a:r>
              <a:rPr lang="en-US" altLang="en-US" dirty="0">
                <a:ea typeface="ＭＳ Ｐゴシック" panose="020B0600070205080204" pitchFamily="34" charset="-128"/>
              </a:rPr>
              <a:t> inserted between each item.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Syntax: </a:t>
            </a:r>
            <a:r>
              <a:rPr lang="en-US" altLang="en-US" i="1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sep</a:t>
            </a:r>
            <a:r>
              <a:rPr lang="en-US" altLang="en-US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.join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</a:t>
            </a:r>
            <a:r>
              <a:rPr lang="en-US" altLang="en-US" i="1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list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204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A1C94-F762-8B41-8059-D634B9AEE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The tuple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9D6D2-28F8-B74B-8CA4-0E19CBC81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35133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/>
              <a:t>A tuple is an immutable sequence of values</a:t>
            </a:r>
          </a:p>
          <a:p>
            <a:pPr>
              <a:defRPr/>
            </a:pPr>
            <a:r>
              <a:rPr lang="en-US" sz="2800" dirty="0"/>
              <a:t>Each value in the tuple is an element or item and can be any python data type</a:t>
            </a:r>
          </a:p>
          <a:p>
            <a:pPr>
              <a:defRPr/>
            </a:pPr>
            <a:r>
              <a:rPr lang="en-US" sz="2800" dirty="0"/>
              <a:t>Tuples can mix data types</a:t>
            </a:r>
          </a:p>
          <a:p>
            <a:pPr>
              <a:defRPr/>
            </a:pPr>
            <a:r>
              <a:rPr lang="en-US" sz="2800" dirty="0"/>
              <a:t>Elements can be nested tuples</a:t>
            </a:r>
          </a:p>
        </p:txBody>
      </p:sp>
    </p:spTree>
    <p:extLst>
      <p:ext uri="{BB962C8B-B14F-4D97-AF65-F5344CB8AC3E}">
        <p14:creationId xmlns:p14="http://schemas.microsoft.com/office/powerpoint/2010/main" val="15391490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Box 7">
            <a:extLst>
              <a:ext uri="{FF2B5EF4-FFF2-40B4-BE49-F238E27FC236}">
                <a16:creationId xmlns:a16="http://schemas.microsoft.com/office/drawing/2014/main" id="{CE126223-5947-7443-B2C6-F99C1BF49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E1BB5D-EC06-7541-9FF6-59BB928D6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The </a:t>
            </a:r>
            <a:r>
              <a:rPr lang="en-US" altLang="en-US" sz="4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split</a:t>
            </a:r>
            <a:r>
              <a:rPr lang="en-US" altLang="en-US" sz="4400" dirty="0">
                <a:ea typeface="ＭＳ Ｐゴシック" panose="020B0600070205080204" pitchFamily="34" charset="-128"/>
              </a:rPr>
              <a:t> string method</a:t>
            </a:r>
            <a:endParaRPr lang="en-US" sz="4400" dirty="0"/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956C48AE-347C-6744-89E4-0973F5DF61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Returns a list of words from a string using </a:t>
            </a:r>
            <a:r>
              <a:rPr lang="en-US" altLang="en-US" i="1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sep</a:t>
            </a:r>
            <a:r>
              <a:rPr lang="en-US" altLang="en-US" dirty="0">
                <a:ea typeface="ＭＳ Ｐゴシック" panose="020B0600070205080204" pitchFamily="34" charset="-128"/>
              </a:rPr>
              <a:t> as the delimiter string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Syntax: </a:t>
            </a:r>
            <a:r>
              <a:rPr lang="en-US" altLang="en-US" i="1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sep</a:t>
            </a:r>
            <a:r>
              <a:rPr lang="en-US" altLang="en-US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.split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</a:t>
            </a:r>
            <a:r>
              <a:rPr lang="en-US" altLang="en-US" i="1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list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Example: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 = ['pining', 'for', 'the', 'fjords']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delimiter = '_'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 = 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delimiter.join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(t)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s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u = 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s.split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(delimiter)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u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0026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9">
            <a:extLst>
              <a:ext uri="{FF2B5EF4-FFF2-40B4-BE49-F238E27FC236}">
                <a16:creationId xmlns:a16="http://schemas.microsoft.com/office/drawing/2014/main" id="{C35185E4-967C-0147-B4B2-8A4A70453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25C834-B443-1548-B55B-5340869CA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Example</a:t>
            </a:r>
            <a:endParaRPr lang="en-US" sz="4400" dirty="0"/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BDCAE85E-0806-4948-8784-CC5CBE7A02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295400"/>
            <a:ext cx="7886700" cy="4881563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''.join(t)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' '.join(t)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'\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t'.join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(t)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9150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04C08-8BE7-5F4B-A7E9-F28BBA8C4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1447801"/>
            <a:ext cx="7543800" cy="4572000"/>
          </a:xfrm>
        </p:spPr>
        <p:txBody>
          <a:bodyPr rtlCol="0">
            <a:normAutofit fontScale="92500" lnSpcReduction="1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for index in range(</a:t>
            </a:r>
            <a:r>
              <a:rPr lang="en-US" altLang="en-US" sz="20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len</a:t>
            </a: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(roster)):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print roster[index]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0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for student in roster: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print student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for index, student in enumerate(roster):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print index, student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0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What does this do?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empty = []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for x in empty: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print x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91440" indent="-91440" eaLnBrk="1" fontAlgn="auto" hangingPunct="1"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8130" name="TextBox 7">
            <a:extLst>
              <a:ext uri="{FF2B5EF4-FFF2-40B4-BE49-F238E27FC236}">
                <a16:creationId xmlns:a16="http://schemas.microsoft.com/office/drawing/2014/main" id="{A0BFA9CF-69A7-A040-972D-79EF342C2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8131" name="TextBox 8">
            <a:extLst>
              <a:ext uri="{FF2B5EF4-FFF2-40B4-BE49-F238E27FC236}">
                <a16:creationId xmlns:a16="http://schemas.microsoft.com/office/drawing/2014/main" id="{2C7F3CB3-6747-2640-85BF-6E5BCCFEA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5425" y="5160963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917CD4-2C9E-AA43-AE2C-36064961C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Traversing a list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892400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04C08-8BE7-5F4B-A7E9-F28BBA8C4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399"/>
            <a:ext cx="8153400" cy="4562475"/>
          </a:xfrm>
        </p:spPr>
        <p:txBody>
          <a:bodyPr rtlCol="0">
            <a:norm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nested = [[1,2,3],[4,5,6],[7,8,9]]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nested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nested[0]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nested[0][1]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91440" indent="-91440" eaLnBrk="1" fontAlgn="auto" hangingPunct="1"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8130" name="TextBox 7">
            <a:extLst>
              <a:ext uri="{FF2B5EF4-FFF2-40B4-BE49-F238E27FC236}">
                <a16:creationId xmlns:a16="http://schemas.microsoft.com/office/drawing/2014/main" id="{A0BFA9CF-69A7-A040-972D-79EF342C2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8131" name="TextBox 8">
            <a:extLst>
              <a:ext uri="{FF2B5EF4-FFF2-40B4-BE49-F238E27FC236}">
                <a16:creationId xmlns:a16="http://schemas.microsoft.com/office/drawing/2014/main" id="{2C7F3CB3-6747-2640-85BF-6E5BCCFEA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5425" y="5160963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917CD4-2C9E-AA43-AE2C-36064961C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Nested lists</a:t>
            </a:r>
          </a:p>
        </p:txBody>
      </p:sp>
    </p:spTree>
    <p:extLst>
      <p:ext uri="{BB962C8B-B14F-4D97-AF65-F5344CB8AC3E}">
        <p14:creationId xmlns:p14="http://schemas.microsoft.com/office/powerpoint/2010/main" val="25195327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Box 7">
            <a:extLst>
              <a:ext uri="{FF2B5EF4-FFF2-40B4-BE49-F238E27FC236}">
                <a16:creationId xmlns:a16="http://schemas.microsoft.com/office/drawing/2014/main" id="{2D7CD52F-A9E6-6F44-869C-B70C99D7B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F19AE2-7343-474A-91B9-FA605AFC3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Traversing nested lists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1DD2D9E2-3AB3-BA40-B6DE-0332C0AA46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for 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in range(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len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(nested)):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for j in range(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len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(nested[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])):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    print nested[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][j]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for nest in nested: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for item in nest: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    print item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6950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Box 7">
            <a:extLst>
              <a:ext uri="{FF2B5EF4-FFF2-40B4-BE49-F238E27FC236}">
                <a16:creationId xmlns:a16="http://schemas.microsoft.com/office/drawing/2014/main" id="{34F891DA-267D-5C4D-BB41-91080563B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5E4EF9-8BB2-EA48-85DF-C71D6D4B6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E9713-F531-434B-8D7A-F4FB2FD1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600200"/>
            <a:ext cx="7924800" cy="4022725"/>
          </a:xfrm>
        </p:spPr>
        <p:txBody>
          <a:bodyPr rtlCol="0"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In Python, a </a:t>
            </a:r>
            <a:r>
              <a:rPr lang="en-US" altLang="en-US" i="1" dirty="0">
                <a:ea typeface="ＭＳ Ｐゴシック" panose="020B0600070205080204" pitchFamily="34" charset="-128"/>
              </a:rPr>
              <a:t>dictionary</a:t>
            </a:r>
            <a:r>
              <a:rPr lang="en-US" altLang="en-US" dirty="0">
                <a:ea typeface="ＭＳ Ｐゴシック" panose="020B0600070205080204" pitchFamily="34" charset="-128"/>
              </a:rPr>
              <a:t> is mapping between a set of indices (</a:t>
            </a:r>
            <a:r>
              <a:rPr lang="en-US" altLang="en-US" b="1" dirty="0">
                <a:ea typeface="ＭＳ Ｐゴシック" panose="020B0600070205080204" pitchFamily="34" charset="-128"/>
              </a:rPr>
              <a:t>keys</a:t>
            </a:r>
            <a:r>
              <a:rPr lang="en-US" altLang="en-US" dirty="0">
                <a:ea typeface="ＭＳ Ｐゴシック" panose="020B0600070205080204" pitchFamily="34" charset="-128"/>
              </a:rPr>
              <a:t>) and a set of </a:t>
            </a:r>
            <a:r>
              <a:rPr lang="en-US" altLang="en-US" b="1" dirty="0">
                <a:ea typeface="ＭＳ Ｐゴシック" panose="020B0600070205080204" pitchFamily="34" charset="-128"/>
              </a:rPr>
              <a:t>values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The items in a dictionary are key-value pairs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Keys can be any Python data type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Because keys are used for indexing, they should be immutable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Values can be any Python data type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Values can be mutable or immutable</a:t>
            </a:r>
          </a:p>
          <a:p>
            <a:pPr marL="91440" indent="-91440" eaLnBrk="1" fontAlgn="auto" hangingPunct="1"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2772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Box 9">
            <a:extLst>
              <a:ext uri="{FF2B5EF4-FFF2-40B4-BE49-F238E27FC236}">
                <a16:creationId xmlns:a16="http://schemas.microsoft.com/office/drawing/2014/main" id="{F717A06B-1078-5D4E-8E2E-92D3EFB87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661B4-4076-EE43-8180-58D14C90C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Creating a Dictionary</a:t>
            </a: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F3924194-A326-D34D-909B-C57C89E02C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295400"/>
            <a:ext cx="8286750" cy="4881563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eng2sp = </a:t>
            </a:r>
            <a:r>
              <a:rPr lang="en-US" altLang="en-US" sz="20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dict</a:t>
            </a: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eng2sp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0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eng2sp['one'] = 'uno'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eng2sp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0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eng2sp['two'] = 'dos'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eng2sp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eng2sp = {'one': 'uno', 'two': 'dos',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      'three': '</a:t>
            </a:r>
            <a:r>
              <a:rPr lang="en-US" altLang="en-US" sz="20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tres</a:t>
            </a: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'}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eng2sp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0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Tx/>
              <a:buChar char="•"/>
            </a:pPr>
            <a:r>
              <a:rPr lang="en-US" altLang="en-US" sz="24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In general, the order of items in a dictionary is unpredictable</a:t>
            </a:r>
          </a:p>
          <a:p>
            <a:pPr>
              <a:buFontTx/>
              <a:buChar char="•"/>
            </a:pPr>
            <a:r>
              <a:rPr lang="en-US" altLang="en-US" sz="24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Dictionaries are indexed by keys, not integers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7031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Box 7">
            <a:extLst>
              <a:ext uri="{FF2B5EF4-FFF2-40B4-BE49-F238E27FC236}">
                <a16:creationId xmlns:a16="http://schemas.microsoft.com/office/drawing/2014/main" id="{35AF891C-6E6B-624C-9AF8-E7B8F4112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25C0-4133-BD4F-8DC4-728878669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Dictionary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68166-5A1F-5845-B7E3-7F913B365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711325"/>
            <a:ext cx="8305800" cy="4022725"/>
          </a:xfrm>
        </p:spPr>
        <p:txBody>
          <a:bodyPr rtlCol="0">
            <a:normAutofit fontScale="92500" lnSpcReduction="1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eng2sp['three']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eng2sp['five']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r>
              <a:rPr lang="en-US" altLang="en-US" sz="24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If the index is not a key in the dictionary, Python raises an exception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if 'five' in eng2sp: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print eng2sp['five']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eng2sp.get('five')</a:t>
            </a:r>
          </a:p>
          <a:p>
            <a:endParaRPr lang="en-US" altLang="en-US" sz="2400" dirty="0"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 marL="91440" indent="-91440" eaLnBrk="1" fontAlgn="auto" hangingPunct="1"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91440" indent="-91440" eaLnBrk="1" fontAlgn="auto" hangingPunct="1"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8329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Box 7">
            <a:extLst>
              <a:ext uri="{FF2B5EF4-FFF2-40B4-BE49-F238E27FC236}">
                <a16:creationId xmlns:a16="http://schemas.microsoft.com/office/drawing/2014/main" id="{35AF891C-6E6B-624C-9AF8-E7B8F4112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25C0-4133-BD4F-8DC4-728878669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The </a:t>
            </a:r>
            <a:r>
              <a:rPr lang="en-US" altLang="en-US" sz="4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in</a:t>
            </a:r>
            <a:r>
              <a:rPr lang="en-US" altLang="en-US" sz="4400" dirty="0">
                <a:ea typeface="ＭＳ Ｐゴシック" panose="020B0600070205080204" pitchFamily="34" charset="-128"/>
              </a:rPr>
              <a:t> operator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68166-5A1F-5845-B7E3-7F913B365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8305800" cy="2268537"/>
          </a:xfrm>
        </p:spPr>
        <p:txBody>
          <a:bodyPr rtlCol="0">
            <a:normAutofit lnSpcReduction="10000"/>
          </a:bodyPr>
          <a:lstStyle/>
          <a:p>
            <a:pPr>
              <a:buFontTx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Note that the 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in</a:t>
            </a:r>
            <a:r>
              <a:rPr lang="en-US" altLang="en-US" sz="28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 operator works differently for dictionaries than for other sequences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For offset indexed sequences (strings, lists, tuples),  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x in y </a:t>
            </a:r>
            <a:r>
              <a:rPr lang="en-US" altLang="en-US" sz="24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checks to see whether 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x</a:t>
            </a:r>
            <a:r>
              <a:rPr lang="en-US" altLang="en-US" sz="24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 is an item in the sequence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For dictionaries,  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x in y </a:t>
            </a:r>
            <a:r>
              <a:rPr lang="en-US" altLang="en-US" sz="24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checks to see whether 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x</a:t>
            </a:r>
            <a:r>
              <a:rPr lang="en-US" altLang="en-US" sz="24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 is a key in the dictionary</a:t>
            </a:r>
          </a:p>
          <a:p>
            <a:pPr marL="91440" indent="-91440" eaLnBrk="1" fontAlgn="auto" hangingPunct="1"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1378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>
            <a:extLst>
              <a:ext uri="{FF2B5EF4-FFF2-40B4-BE49-F238E27FC236}">
                <a16:creationId xmlns:a16="http://schemas.microsoft.com/office/drawing/2014/main" id="{7E5902B9-6F91-ED4D-91FB-3EDAA8F8B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>
                <a:ea typeface="ＭＳ Ｐゴシック" panose="020B0600070205080204" pitchFamily="34" charset="-128"/>
              </a:rPr>
              <a:t>Keys and values</a:t>
            </a:r>
            <a:endParaRPr lang="en-US" altLang="en-US" sz="4000" dirty="0"/>
          </a:p>
        </p:txBody>
      </p:sp>
      <p:sp>
        <p:nvSpPr>
          <p:cNvPr id="54274" name="Content Placeholder 2">
            <a:extLst>
              <a:ext uri="{FF2B5EF4-FFF2-40B4-BE49-F238E27FC236}">
                <a16:creationId xmlns:a16="http://schemas.microsoft.com/office/drawing/2014/main" id="{9A9C490F-C3C5-6648-A2CB-E1249D4699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6381750" cy="3352800"/>
          </a:xfrm>
        </p:spPr>
        <p:txBody>
          <a:bodyPr anchor="ctr">
            <a:normAutofit fontScale="55000" lnSpcReduction="20000"/>
          </a:bodyPr>
          <a:lstStyle/>
          <a:p>
            <a:endParaRPr lang="en-US" altLang="en-US" sz="3600" dirty="0">
              <a:ea typeface="ＭＳ Ｐゴシック" panose="020B0600070205080204" pitchFamily="34" charset="-128"/>
            </a:endParaRPr>
          </a:p>
          <a:p>
            <a:r>
              <a:rPr lang="en-US" altLang="en-US" sz="3600" dirty="0">
                <a:ea typeface="ＭＳ Ｐゴシック" panose="020B0600070205080204" pitchFamily="34" charset="-128"/>
              </a:rPr>
              <a:t>The </a:t>
            </a:r>
            <a:r>
              <a:rPr lang="en-US" altLang="en-US" sz="3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keys</a:t>
            </a:r>
            <a:r>
              <a:rPr lang="en-US" altLang="en-US" sz="3600" dirty="0">
                <a:ea typeface="ＭＳ Ｐゴシック" panose="020B0600070205080204" pitchFamily="34" charset="-128"/>
              </a:rPr>
              <a:t> method returns a list of the keys in a dictionary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eng2sp.keys()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36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r>
              <a:rPr lang="en-US" altLang="en-US" sz="3600" dirty="0">
                <a:ea typeface="ＭＳ Ｐゴシック" panose="020B0600070205080204" pitchFamily="34" charset="-128"/>
              </a:rPr>
              <a:t>The </a:t>
            </a:r>
            <a:r>
              <a:rPr lang="en-US" altLang="en-US" sz="3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values</a:t>
            </a:r>
            <a:r>
              <a:rPr lang="en-US" altLang="en-US" sz="3600" dirty="0">
                <a:ea typeface="ＭＳ Ｐゴシック" panose="020B0600070205080204" pitchFamily="34" charset="-128"/>
              </a:rPr>
              <a:t> method returns a list of the values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eng2sp.values()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36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r>
              <a:rPr lang="en-US" altLang="en-US" sz="3600" dirty="0">
                <a:ea typeface="ＭＳ Ｐゴシック" panose="020B0600070205080204" pitchFamily="34" charset="-128"/>
              </a:rPr>
              <a:t>The </a:t>
            </a:r>
            <a:r>
              <a:rPr lang="en-US" altLang="en-US" sz="3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items</a:t>
            </a:r>
            <a:r>
              <a:rPr lang="en-US" altLang="en-US" sz="3600" dirty="0">
                <a:ea typeface="ＭＳ Ｐゴシック" panose="020B0600070205080204" pitchFamily="34" charset="-128"/>
              </a:rPr>
              <a:t> method returns a list of  tuple pairs of the key-value pairs in a dictionary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eng2sp.items()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980618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2">
            <a:extLst>
              <a:ext uri="{FF2B5EF4-FFF2-40B4-BE49-F238E27FC236}">
                <a16:creationId xmlns:a16="http://schemas.microsoft.com/office/drawing/2014/main" id="{DD9529F5-FD5C-6547-87CB-3EFBEBC9F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1E9CA-9055-2044-B5A4-F0BA2C7F2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Creating tuples</a:t>
            </a:r>
          </a:p>
        </p:txBody>
      </p:sp>
      <p:sp>
        <p:nvSpPr>
          <p:cNvPr id="5122" name="Content Placeholder 2">
            <a:extLst>
              <a:ext uri="{FF2B5EF4-FFF2-40B4-BE49-F238E27FC236}">
                <a16:creationId xmlns:a16="http://schemas.microsoft.com/office/drawing/2014/main" id="{BFFC464B-24FC-334A-BBCB-E04E3DC98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numbers = (2, 4, 6, 8)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numbers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drinks = (‘coke', ‘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pepsi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',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       ‘sprite')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drinks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t1 = ('a')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t1, type(t1)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t2 = ('a',)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t2, type(t2)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t3 = tuple('a')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t3, type(t3)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empty = tuple()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empty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07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9">
            <a:extLst>
              <a:ext uri="{FF2B5EF4-FFF2-40B4-BE49-F238E27FC236}">
                <a16:creationId xmlns:a16="http://schemas.microsoft.com/office/drawing/2014/main" id="{8001191B-B990-8D41-8D89-24F46424F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BE119A-E13A-E348-AF8C-D6C41090C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Creating tuples</a:t>
            </a:r>
            <a:endParaRPr lang="en-US" sz="4400" dirty="0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2E510CAD-BBB2-5249-9516-EFB94AA8E8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alist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[1, 2, 3, 4]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atuple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tuple(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alist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atuple</a:t>
            </a:r>
            <a:endParaRPr lang="en-US" altLang="en-US" sz="24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str = 'parrot'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atuple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tuple(str)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atuple</a:t>
            </a:r>
            <a:endParaRPr lang="en-US" altLang="en-US" sz="24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06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9">
            <a:extLst>
              <a:ext uri="{FF2B5EF4-FFF2-40B4-BE49-F238E27FC236}">
                <a16:creationId xmlns:a16="http://schemas.microsoft.com/office/drawing/2014/main" id="{D97186DA-A8D3-484C-A8FC-3DA64B938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0F84C-0736-1345-85F8-1295AA86C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Tuple indexing</a:t>
            </a:r>
            <a:endParaRPr lang="en-US" sz="4400" dirty="0"/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6D22C859-D19D-7F4E-93C2-AF5ADCD024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Just like other sequences, elements within a tuple are indexed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  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cheeses[0]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Tuples are immutable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cheeses[0] = 'Feta'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666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8">
            <a:extLst>
              <a:ext uri="{FF2B5EF4-FFF2-40B4-BE49-F238E27FC236}">
                <a16:creationId xmlns:a16="http://schemas.microsoft.com/office/drawing/2014/main" id="{490343B5-549E-564A-A87A-3EA8AC8B3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48D619-96B6-A04B-AAA4-23EDAFB26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Slicing a tuple</a:t>
            </a:r>
            <a:endParaRPr lang="en-US" sz="4400" dirty="0"/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BE3F3BC9-BD69-0A4A-B597-7FBEC4C485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Like other sequences, tuples can be sliced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cheeses[1:4]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* Slicing a tuple creates a new tuple. It does not change the original tuple.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400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8">
            <a:extLst>
              <a:ext uri="{FF2B5EF4-FFF2-40B4-BE49-F238E27FC236}">
                <a16:creationId xmlns:a16="http://schemas.microsoft.com/office/drawing/2014/main" id="{490343B5-549E-564A-A87A-3EA8AC8B3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48D619-96B6-A04B-AAA4-23EDAFB26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Slicing a tuple</a:t>
            </a:r>
            <a:endParaRPr lang="en-US" sz="4400" dirty="0"/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BE3F3BC9-BD69-0A4A-B597-7FBEC4C485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55E0858-DF3B-DC89-9C0E-08D328DB2DE9}"/>
              </a:ext>
            </a:extLst>
          </p:cNvPr>
          <p:cNvSpPr txBox="1">
            <a:spLocks noChangeArrowheads="1"/>
          </p:cNvSpPr>
          <p:nvPr/>
        </p:nvSpPr>
        <p:spPr>
          <a:xfrm>
            <a:off x="781050" y="19780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ea typeface="ＭＳ Ｐゴシック" panose="020B0600070205080204" pitchFamily="34" charset="-128"/>
              </a:rPr>
              <a:t>Like other sequences, tuples can be sliced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cheeses[1:4]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  <a:cs typeface="Courier New" panose="02070309020205020404" pitchFamily="49" charset="0"/>
              </a:rPr>
              <a:t>* Slicing a tuple creates a new tuple. It does not change the original tuple.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813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86B17-ED13-DF49-86DF-52F5B21E2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Using the </a:t>
            </a:r>
            <a:r>
              <a:rPr lang="en-US" altLang="en-US" sz="4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+</a:t>
            </a:r>
            <a:r>
              <a:rPr lang="en-US" altLang="en-US" sz="4400" dirty="0">
                <a:ea typeface="ＭＳ Ｐゴシック" panose="020B0600070205080204" pitchFamily="34" charset="-128"/>
              </a:rPr>
              <a:t> operator</a:t>
            </a:r>
            <a:endParaRPr lang="en-US" sz="4400" dirty="0"/>
          </a:p>
        </p:txBody>
      </p:sp>
      <p:sp>
        <p:nvSpPr>
          <p:cNvPr id="25605" name="TextBox 6">
            <a:extLst>
              <a:ext uri="{FF2B5EF4-FFF2-40B4-BE49-F238E27FC236}">
                <a16:creationId xmlns:a16="http://schemas.microsoft.com/office/drawing/2014/main" id="{27CAD674-6339-BA4F-AE42-2E834B1B4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2057400"/>
            <a:ext cx="7886701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 = (1, 2, 3)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b = (4, 5, 6)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c = a + b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a, b, c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32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3200" dirty="0">
                <a:ea typeface="ＭＳ Ｐゴシック" panose="020B0600070205080204" pitchFamily="34" charset="-128"/>
              </a:rPr>
              <a:t>*The </a:t>
            </a:r>
            <a:r>
              <a:rPr lang="en-US" altLang="en-US" sz="3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+</a:t>
            </a:r>
            <a:r>
              <a:rPr lang="en-US" altLang="en-US" sz="3200" dirty="0">
                <a:ea typeface="ＭＳ Ｐゴシック" panose="020B0600070205080204" pitchFamily="34" charset="-128"/>
              </a:rPr>
              <a:t> operator returns a new tuple that is a concatenation of two tuples</a:t>
            </a:r>
          </a:p>
          <a:p>
            <a:pPr algn="ctr" eaLnBrk="1" hangingPunct="1"/>
            <a:endParaRPr lang="en-US" alt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2318603617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PPT2_16to9</Template>
  <TotalTime>6953</TotalTime>
  <Words>1635</Words>
  <Application>Microsoft Office PowerPoint</Application>
  <PresentationFormat>On-screen Show (4:3)</PresentationFormat>
  <Paragraphs>302</Paragraphs>
  <Slides>39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ＭＳ Ｐゴシック</vt:lpstr>
      <vt:lpstr>Arial</vt:lpstr>
      <vt:lpstr>Calibri</vt:lpstr>
      <vt:lpstr>Calibri Light</vt:lpstr>
      <vt:lpstr>Consolas</vt:lpstr>
      <vt:lpstr>Courier New</vt:lpstr>
      <vt:lpstr>Wingdings 2</vt:lpstr>
      <vt:lpstr>PPT2_16to9</vt:lpstr>
      <vt:lpstr>PowerPoint Presentation</vt:lpstr>
      <vt:lpstr>Topics</vt:lpstr>
      <vt:lpstr>The tuple data structure</vt:lpstr>
      <vt:lpstr>Creating tuples</vt:lpstr>
      <vt:lpstr>Creating tuples</vt:lpstr>
      <vt:lpstr>Tuple indexing</vt:lpstr>
      <vt:lpstr>Slicing a tuple</vt:lpstr>
      <vt:lpstr>Slicing a tuple</vt:lpstr>
      <vt:lpstr>Using the + operator</vt:lpstr>
      <vt:lpstr>Operations on tuples</vt:lpstr>
      <vt:lpstr>Tuples and functions</vt:lpstr>
      <vt:lpstr>Example: min_max.py</vt:lpstr>
      <vt:lpstr>Passing tuples as arguments</vt:lpstr>
      <vt:lpstr>The zip function</vt:lpstr>
      <vt:lpstr>Using tuple assignment in a for loop</vt:lpstr>
      <vt:lpstr>Lists</vt:lpstr>
      <vt:lpstr>Creating lists</vt:lpstr>
      <vt:lpstr>Repeating a list</vt:lpstr>
      <vt:lpstr>List indexing</vt:lpstr>
      <vt:lpstr>Slicing a list</vt:lpstr>
      <vt:lpstr>Changing a slice</vt:lpstr>
      <vt:lpstr>Inserting elements</vt:lpstr>
      <vt:lpstr>Deleting elements</vt:lpstr>
      <vt:lpstr>The insert &amp; append methods</vt:lpstr>
      <vt:lpstr>The extend method</vt:lpstr>
      <vt:lpstr>Extending a list</vt:lpstr>
      <vt:lpstr>Using the + operator</vt:lpstr>
      <vt:lpstr>Other list methods</vt:lpstr>
      <vt:lpstr>The join string method</vt:lpstr>
      <vt:lpstr>The split string method</vt:lpstr>
      <vt:lpstr>Example</vt:lpstr>
      <vt:lpstr>Traversing a list</vt:lpstr>
      <vt:lpstr>Nested lists</vt:lpstr>
      <vt:lpstr>Traversing nested lists</vt:lpstr>
      <vt:lpstr>Dictionaries</vt:lpstr>
      <vt:lpstr>Creating a Dictionary</vt:lpstr>
      <vt:lpstr>Dictionary indexing</vt:lpstr>
      <vt:lpstr>The in operator</vt:lpstr>
      <vt:lpstr>Keys and values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Ermias Mamo</cp:lastModifiedBy>
  <cp:revision>282</cp:revision>
  <dcterms:created xsi:type="dcterms:W3CDTF">2017-03-19T10:32:05Z</dcterms:created>
  <dcterms:modified xsi:type="dcterms:W3CDTF">2025-08-09T18:04:22Z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