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52"/>
  </p:notesMasterIdLst>
  <p:handoutMasterIdLst>
    <p:handoutMasterId r:id="rId53"/>
  </p:handoutMasterIdLst>
  <p:sldIdLst>
    <p:sldId id="420" r:id="rId2"/>
    <p:sldId id="422" r:id="rId3"/>
    <p:sldId id="448" r:id="rId4"/>
    <p:sldId id="449" r:id="rId5"/>
    <p:sldId id="452" r:id="rId6"/>
    <p:sldId id="424" r:id="rId7"/>
    <p:sldId id="425" r:id="rId8"/>
    <p:sldId id="428" r:id="rId9"/>
    <p:sldId id="453" r:id="rId10"/>
    <p:sldId id="454" r:id="rId11"/>
    <p:sldId id="455" r:id="rId12"/>
    <p:sldId id="482" r:id="rId13"/>
    <p:sldId id="494" r:id="rId14"/>
    <p:sldId id="496" r:id="rId15"/>
    <p:sldId id="495" r:id="rId16"/>
    <p:sldId id="497" r:id="rId17"/>
    <p:sldId id="498" r:id="rId18"/>
    <p:sldId id="499" r:id="rId19"/>
    <p:sldId id="500" r:id="rId20"/>
    <p:sldId id="501" r:id="rId21"/>
    <p:sldId id="503" r:id="rId22"/>
    <p:sldId id="502" r:id="rId23"/>
    <p:sldId id="475" r:id="rId24"/>
    <p:sldId id="476" r:id="rId25"/>
    <p:sldId id="456" r:id="rId26"/>
    <p:sldId id="504" r:id="rId27"/>
    <p:sldId id="505" r:id="rId28"/>
    <p:sldId id="506" r:id="rId29"/>
    <p:sldId id="457" r:id="rId30"/>
    <p:sldId id="507" r:id="rId31"/>
    <p:sldId id="508" r:id="rId32"/>
    <p:sldId id="509" r:id="rId33"/>
    <p:sldId id="510" r:id="rId34"/>
    <p:sldId id="511" r:id="rId35"/>
    <p:sldId id="512" r:id="rId36"/>
    <p:sldId id="513" r:id="rId37"/>
    <p:sldId id="514" r:id="rId38"/>
    <p:sldId id="515" r:id="rId39"/>
    <p:sldId id="517" r:id="rId40"/>
    <p:sldId id="518" r:id="rId41"/>
    <p:sldId id="520" r:id="rId42"/>
    <p:sldId id="519" r:id="rId43"/>
    <p:sldId id="523" r:id="rId44"/>
    <p:sldId id="522" r:id="rId45"/>
    <p:sldId id="524" r:id="rId46"/>
    <p:sldId id="525" r:id="rId47"/>
    <p:sldId id="526" r:id="rId48"/>
    <p:sldId id="527" r:id="rId49"/>
    <p:sldId id="528" r:id="rId50"/>
    <p:sldId id="447" r:id="rId5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F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0" autoAdjust="0"/>
    <p:restoredTop sz="94558" autoAdjust="0"/>
  </p:normalViewPr>
  <p:slideViewPr>
    <p:cSldViewPr>
      <p:cViewPr varScale="1">
        <p:scale>
          <a:sx n="83" d="100"/>
          <a:sy n="83" d="100"/>
        </p:scale>
        <p:origin x="1382" y="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7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040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Malcolm" userId="6fbabce8-ec94-4dd3-b118-672eb69ae1ad" providerId="ADAL" clId="{10637BDD-E53C-7F47-BB3A-1E220202ABB2}"/>
    <pc:docChg chg="modSld">
      <pc:chgData name="Douglas Malcolm" userId="6fbabce8-ec94-4dd3-b118-672eb69ae1ad" providerId="ADAL" clId="{10637BDD-E53C-7F47-BB3A-1E220202ABB2}" dt="2021-09-20T14:40:03.948" v="1" actId="20577"/>
      <pc:docMkLst>
        <pc:docMk/>
      </pc:docMkLst>
      <pc:sldChg chg="modSp mod">
        <pc:chgData name="Douglas Malcolm" userId="6fbabce8-ec94-4dd3-b118-672eb69ae1ad" providerId="ADAL" clId="{10637BDD-E53C-7F47-BB3A-1E220202ABB2}" dt="2021-09-20T14:40:03.948" v="1" actId="20577"/>
        <pc:sldMkLst>
          <pc:docMk/>
          <pc:sldMk cId="1861421484" sldId="420"/>
        </pc:sldMkLst>
        <pc:spChg chg="mod">
          <ac:chgData name="Douglas Malcolm" userId="6fbabce8-ec94-4dd3-b118-672eb69ae1ad" providerId="ADAL" clId="{10637BDD-E53C-7F47-BB3A-1E220202ABB2}" dt="2021-09-20T14:40:03.948" v="1" actId="20577"/>
          <ac:spMkLst>
            <pc:docMk/>
            <pc:sldMk cId="1861421484" sldId="420"/>
            <ac:spMk id="7170" creationId="{00000000-0000-0000-0000-000000000000}"/>
          </ac:spMkLst>
        </pc:spChg>
      </pc:sldChg>
    </pc:docChg>
  </pc:docChgLst>
  <pc:docChgLst>
    <pc:chgData name="Douglas Malcolm" userId="6fbabce8-ec94-4dd3-b118-672eb69ae1ad" providerId="ADAL" clId="{FD155BF5-CA15-C44D-8B27-EA0B6DDFD90F}"/>
    <pc:docChg chg="modSld">
      <pc:chgData name="Douglas Malcolm" userId="6fbabce8-ec94-4dd3-b118-672eb69ae1ad" providerId="ADAL" clId="{FD155BF5-CA15-C44D-8B27-EA0B6DDFD90F}" dt="2019-10-14T15:12:31.392" v="2" actId="20577"/>
      <pc:docMkLst>
        <pc:docMk/>
      </pc:docMkLst>
      <pc:sldChg chg="modSp">
        <pc:chgData name="Douglas Malcolm" userId="6fbabce8-ec94-4dd3-b118-672eb69ae1ad" providerId="ADAL" clId="{FD155BF5-CA15-C44D-8B27-EA0B6DDFD90F}" dt="2019-10-14T15:12:31.392" v="2" actId="20577"/>
        <pc:sldMkLst>
          <pc:docMk/>
          <pc:sldMk cId="131221133" sldId="483"/>
        </pc:sldMkLst>
        <pc:spChg chg="mod">
          <ac:chgData name="Douglas Malcolm" userId="6fbabce8-ec94-4dd3-b118-672eb69ae1ad" providerId="ADAL" clId="{FD155BF5-CA15-C44D-8B27-EA0B6DDFD90F}" dt="2019-10-14T15:12:31.392" v="2" actId="20577"/>
          <ac:spMkLst>
            <pc:docMk/>
            <pc:sldMk cId="131221133" sldId="483"/>
            <ac:spMk id="22531" creationId="{539B0767-0E50-4F2A-84D2-A6F36A2021A9}"/>
          </ac:spMkLst>
        </pc:spChg>
      </pc:sldChg>
    </pc:docChg>
  </pc:docChgLst>
  <pc:docChgLst>
    <pc:chgData name="Douglas Malcolm" userId="6fbabce8-ec94-4dd3-b118-672eb69ae1ad" providerId="ADAL" clId="{4757F879-63B7-F04A-9027-6A3E45FA62C0}"/>
    <pc:docChg chg="custSel modSld modMainMaster">
      <pc:chgData name="Douglas Malcolm" userId="6fbabce8-ec94-4dd3-b118-672eb69ae1ad" providerId="ADAL" clId="{4757F879-63B7-F04A-9027-6A3E45FA62C0}" dt="2021-06-24T17:36:29.151" v="31" actId="2696"/>
      <pc:docMkLst>
        <pc:docMk/>
      </pc:docMkLst>
      <pc:sldChg chg="delSp mod">
        <pc:chgData name="Douglas Malcolm" userId="6fbabce8-ec94-4dd3-b118-672eb69ae1ad" providerId="ADAL" clId="{4757F879-63B7-F04A-9027-6A3E45FA62C0}" dt="2021-06-24T17:35:55.721" v="19" actId="478"/>
        <pc:sldMkLst>
          <pc:docMk/>
          <pc:sldMk cId="1861421484" sldId="420"/>
        </pc:sldMkLst>
        <pc:spChg chg="del">
          <ac:chgData name="Douglas Malcolm" userId="6fbabce8-ec94-4dd3-b118-672eb69ae1ad" providerId="ADAL" clId="{4757F879-63B7-F04A-9027-6A3E45FA62C0}" dt="2021-06-24T17:35:55.721" v="19" actId="478"/>
          <ac:spMkLst>
            <pc:docMk/>
            <pc:sldMk cId="1861421484" sldId="420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5.721" v="19" actId="478"/>
          <ac:spMkLst>
            <pc:docMk/>
            <pc:sldMk cId="1861421484" sldId="420"/>
            <ac:spMk id="3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5.721" v="19" actId="478"/>
          <ac:spMkLst>
            <pc:docMk/>
            <pc:sldMk cId="1861421484" sldId="420"/>
            <ac:spMk id="4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53.951" v="18" actId="478"/>
        <pc:sldMkLst>
          <pc:docMk/>
          <pc:sldMk cId="1893773714" sldId="422"/>
        </pc:sldMkLst>
        <pc:spChg chg="del">
          <ac:chgData name="Douglas Malcolm" userId="6fbabce8-ec94-4dd3-b118-672eb69ae1ad" providerId="ADAL" clId="{4757F879-63B7-F04A-9027-6A3E45FA62C0}" dt="2021-06-24T17:35:53.951" v="18" actId="478"/>
          <ac:spMkLst>
            <pc:docMk/>
            <pc:sldMk cId="1893773714" sldId="422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3.951" v="18" actId="478"/>
          <ac:spMkLst>
            <pc:docMk/>
            <pc:sldMk cId="1893773714" sldId="422"/>
            <ac:spMk id="512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3.951" v="18" actId="478"/>
          <ac:spMkLst>
            <pc:docMk/>
            <pc:sldMk cId="1893773714" sldId="422"/>
            <ac:spMk id="5126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35.632" v="12" actId="478"/>
        <pc:sldMkLst>
          <pc:docMk/>
          <pc:sldMk cId="1252474951" sldId="424"/>
        </pc:sldMkLst>
        <pc:spChg chg="del">
          <ac:chgData name="Douglas Malcolm" userId="6fbabce8-ec94-4dd3-b118-672eb69ae1ad" providerId="ADAL" clId="{4757F879-63B7-F04A-9027-6A3E45FA62C0}" dt="2021-06-24T17:35:35.632" v="12" actId="478"/>
          <ac:spMkLst>
            <pc:docMk/>
            <pc:sldMk cId="1252474951" sldId="424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5.632" v="12" actId="478"/>
          <ac:spMkLst>
            <pc:docMk/>
            <pc:sldMk cId="1252474951" sldId="424"/>
            <ac:spMk id="717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5.632" v="12" actId="478"/>
          <ac:spMkLst>
            <pc:docMk/>
            <pc:sldMk cId="1252474951" sldId="424"/>
            <ac:spMk id="7173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32.811" v="11" actId="478"/>
        <pc:sldMkLst>
          <pc:docMk/>
          <pc:sldMk cId="711793563" sldId="425"/>
        </pc:sldMkLst>
        <pc:spChg chg="del">
          <ac:chgData name="Douglas Malcolm" userId="6fbabce8-ec94-4dd3-b118-672eb69ae1ad" providerId="ADAL" clId="{4757F879-63B7-F04A-9027-6A3E45FA62C0}" dt="2021-06-24T17:35:32.811" v="11" actId="478"/>
          <ac:spMkLst>
            <pc:docMk/>
            <pc:sldMk cId="711793563" sldId="425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2.811" v="11" actId="478"/>
          <ac:spMkLst>
            <pc:docMk/>
            <pc:sldMk cId="711793563" sldId="425"/>
            <ac:spMk id="8196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2.811" v="11" actId="478"/>
          <ac:spMkLst>
            <pc:docMk/>
            <pc:sldMk cId="711793563" sldId="425"/>
            <ac:spMk id="8197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29.280" v="10" actId="478"/>
        <pc:sldMkLst>
          <pc:docMk/>
          <pc:sldMk cId="1088700511" sldId="428"/>
        </pc:sldMkLst>
        <pc:spChg chg="del">
          <ac:chgData name="Douglas Malcolm" userId="6fbabce8-ec94-4dd3-b118-672eb69ae1ad" providerId="ADAL" clId="{4757F879-63B7-F04A-9027-6A3E45FA62C0}" dt="2021-06-24T17:35:29.280" v="10" actId="478"/>
          <ac:spMkLst>
            <pc:docMk/>
            <pc:sldMk cId="1088700511" sldId="428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29.280" v="10" actId="478"/>
          <ac:spMkLst>
            <pc:docMk/>
            <pc:sldMk cId="1088700511" sldId="428"/>
            <ac:spMk id="11268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29.280" v="10" actId="478"/>
          <ac:spMkLst>
            <pc:docMk/>
            <pc:sldMk cId="1088700511" sldId="428"/>
            <ac:spMk id="11269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4:49.114" v="1" actId="478"/>
        <pc:sldMkLst>
          <pc:docMk/>
          <pc:sldMk cId="1937570582" sldId="447"/>
        </pc:sldMkLst>
        <pc:spChg chg="del">
          <ac:chgData name="Douglas Malcolm" userId="6fbabce8-ec94-4dd3-b118-672eb69ae1ad" providerId="ADAL" clId="{4757F879-63B7-F04A-9027-6A3E45FA62C0}" dt="2021-06-24T17:34:49.114" v="1" actId="478"/>
          <ac:spMkLst>
            <pc:docMk/>
            <pc:sldMk cId="1937570582" sldId="447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49.114" v="1" actId="478"/>
          <ac:spMkLst>
            <pc:docMk/>
            <pc:sldMk cId="1937570582" sldId="447"/>
            <ac:spMk id="3072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49.114" v="1" actId="478"/>
          <ac:spMkLst>
            <pc:docMk/>
            <pc:sldMk cId="1937570582" sldId="447"/>
            <ac:spMk id="30726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50.535" v="17" actId="478"/>
        <pc:sldMkLst>
          <pc:docMk/>
          <pc:sldMk cId="1744658010" sldId="448"/>
        </pc:sldMkLst>
        <pc:spChg chg="del">
          <ac:chgData name="Douglas Malcolm" userId="6fbabce8-ec94-4dd3-b118-672eb69ae1ad" providerId="ADAL" clId="{4757F879-63B7-F04A-9027-6A3E45FA62C0}" dt="2021-06-24T17:35:50.535" v="17" actId="478"/>
          <ac:spMkLst>
            <pc:docMk/>
            <pc:sldMk cId="1744658010" sldId="448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0.535" v="17" actId="478"/>
          <ac:spMkLst>
            <pc:docMk/>
            <pc:sldMk cId="1744658010" sldId="448"/>
            <ac:spMk id="1024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0.535" v="17" actId="478"/>
          <ac:spMkLst>
            <pc:docMk/>
            <pc:sldMk cId="1744658010" sldId="448"/>
            <ac:spMk id="10245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48.273" v="16" actId="478"/>
        <pc:sldMkLst>
          <pc:docMk/>
          <pc:sldMk cId="1574065589" sldId="449"/>
        </pc:sldMkLst>
        <pc:spChg chg="del">
          <ac:chgData name="Douglas Malcolm" userId="6fbabce8-ec94-4dd3-b118-672eb69ae1ad" providerId="ADAL" clId="{4757F879-63B7-F04A-9027-6A3E45FA62C0}" dt="2021-06-24T17:35:48.273" v="16" actId="478"/>
          <ac:spMkLst>
            <pc:docMk/>
            <pc:sldMk cId="1574065589" sldId="449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8.273" v="16" actId="478"/>
          <ac:spMkLst>
            <pc:docMk/>
            <pc:sldMk cId="1574065589" sldId="449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8.273" v="16" actId="478"/>
          <ac:spMkLst>
            <pc:docMk/>
            <pc:sldMk cId="1574065589" sldId="449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45.609" v="15" actId="478"/>
        <pc:sldMkLst>
          <pc:docMk/>
          <pc:sldMk cId="344674421" sldId="450"/>
        </pc:sldMkLst>
        <pc:spChg chg="del">
          <ac:chgData name="Douglas Malcolm" userId="6fbabce8-ec94-4dd3-b118-672eb69ae1ad" providerId="ADAL" clId="{4757F879-63B7-F04A-9027-6A3E45FA62C0}" dt="2021-06-24T17:35:45.609" v="15" actId="478"/>
          <ac:spMkLst>
            <pc:docMk/>
            <pc:sldMk cId="344674421" sldId="450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5.609" v="15" actId="478"/>
          <ac:spMkLst>
            <pc:docMk/>
            <pc:sldMk cId="344674421" sldId="450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5.609" v="15" actId="478"/>
          <ac:spMkLst>
            <pc:docMk/>
            <pc:sldMk cId="344674421" sldId="450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40.512" v="13" actId="478"/>
        <pc:sldMkLst>
          <pc:docMk/>
          <pc:sldMk cId="1220417157" sldId="452"/>
        </pc:sldMkLst>
        <pc:spChg chg="del">
          <ac:chgData name="Douglas Malcolm" userId="6fbabce8-ec94-4dd3-b118-672eb69ae1ad" providerId="ADAL" clId="{4757F879-63B7-F04A-9027-6A3E45FA62C0}" dt="2021-06-24T17:35:40.512" v="13" actId="478"/>
          <ac:spMkLst>
            <pc:docMk/>
            <pc:sldMk cId="1220417157" sldId="452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0.512" v="13" actId="478"/>
          <ac:spMkLst>
            <pc:docMk/>
            <pc:sldMk cId="1220417157" sldId="452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0.512" v="13" actId="478"/>
          <ac:spMkLst>
            <pc:docMk/>
            <pc:sldMk cId="1220417157" sldId="452"/>
            <ac:spMk id="6" creationId="{00000000-0000-0000-0000-000000000000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764637766" sldId="455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764637766" sldId="455"/>
            <ac:spMk id="20483" creationId="{B18E0404-DA96-4552-94A1-F91A033BC0FE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580448429" sldId="458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580448429" sldId="458"/>
            <ac:spMk id="22531" creationId="{539B0767-0E50-4F2A-84D2-A6F36A2021A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01680494" sldId="464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01680494" sldId="464"/>
            <ac:spMk id="28675" creationId="{563D9DEF-B06C-4495-A764-66EDF2ABF5E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01680494" sldId="464"/>
            <ac:spMk id="28677" creationId="{DDB7B75A-A115-4F4D-80FA-A5B96E5DE92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694563293" sldId="465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694563293" sldId="465"/>
            <ac:spMk id="20" creationId="{563D9DEF-B06C-4495-A764-66EDF2ABF5E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694563293" sldId="465"/>
            <ac:spMk id="23" creationId="{DDB7B75A-A115-4F4D-80FA-A5B96E5DE92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597138937" sldId="466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597138937" sldId="466"/>
            <ac:spMk id="22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597138937" sldId="466"/>
            <ac:spMk id="24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904999775" sldId="469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904999775" sldId="469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651884599" sldId="476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651884599" sldId="476"/>
            <ac:spMk id="7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223145652" sldId="477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23145652" sldId="477"/>
            <ac:spMk id="22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23145652" sldId="477"/>
            <ac:spMk id="24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320033874" sldId="478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320033874" sldId="478"/>
            <ac:spMk id="24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945916285" sldId="479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945916285" sldId="479"/>
            <ac:spMk id="22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945916285" sldId="479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436877083" sldId="480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436877083" sldId="480"/>
            <ac:spMk id="21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436877083" sldId="480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290898229" sldId="481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90898229" sldId="481"/>
            <ac:spMk id="21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90898229" sldId="481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468450761" sldId="482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468450761" sldId="482"/>
            <ac:spMk id="22531" creationId="{539B0767-0E50-4F2A-84D2-A6F36A2021A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31221133" sldId="483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31221133" sldId="483"/>
            <ac:spMk id="22531" creationId="{539B0767-0E50-4F2A-84D2-A6F36A2021A9}"/>
          </ac:spMkLst>
        </pc:spChg>
      </pc:sldChg>
      <pc:sldChg chg="delSp mod">
        <pc:chgData name="Douglas Malcolm" userId="6fbabce8-ec94-4dd3-b118-672eb69ae1ad" providerId="ADAL" clId="{4757F879-63B7-F04A-9027-6A3E45FA62C0}" dt="2021-06-24T17:35:43.180" v="14" actId="478"/>
        <pc:sldMkLst>
          <pc:docMk/>
          <pc:sldMk cId="1872418715" sldId="485"/>
        </pc:sldMkLst>
        <pc:spChg chg="del">
          <ac:chgData name="Douglas Malcolm" userId="6fbabce8-ec94-4dd3-b118-672eb69ae1ad" providerId="ADAL" clId="{4757F879-63B7-F04A-9027-6A3E45FA62C0}" dt="2021-06-24T17:35:43.180" v="14" actId="478"/>
          <ac:spMkLst>
            <pc:docMk/>
            <pc:sldMk cId="1872418715" sldId="485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3.180" v="14" actId="478"/>
          <ac:spMkLst>
            <pc:docMk/>
            <pc:sldMk cId="1872418715" sldId="485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3.180" v="14" actId="478"/>
          <ac:spMkLst>
            <pc:docMk/>
            <pc:sldMk cId="1872418715" sldId="485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12.249" v="9" actId="478"/>
        <pc:sldMkLst>
          <pc:docMk/>
          <pc:sldMk cId="1763072547" sldId="486"/>
        </pc:sldMkLst>
        <pc:spChg chg="del">
          <ac:chgData name="Douglas Malcolm" userId="6fbabce8-ec94-4dd3-b118-672eb69ae1ad" providerId="ADAL" clId="{4757F879-63B7-F04A-9027-6A3E45FA62C0}" dt="2021-06-24T17:35:12.249" v="9" actId="478"/>
          <ac:spMkLst>
            <pc:docMk/>
            <pc:sldMk cId="1763072547" sldId="486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12.249" v="9" actId="478"/>
          <ac:spMkLst>
            <pc:docMk/>
            <pc:sldMk cId="1763072547" sldId="486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12.249" v="9" actId="478"/>
          <ac:spMkLst>
            <pc:docMk/>
            <pc:sldMk cId="1763072547" sldId="486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09.513" v="8" actId="478"/>
        <pc:sldMkLst>
          <pc:docMk/>
          <pc:sldMk cId="1411374224" sldId="487"/>
        </pc:sldMkLst>
        <pc:spChg chg="del">
          <ac:chgData name="Douglas Malcolm" userId="6fbabce8-ec94-4dd3-b118-672eb69ae1ad" providerId="ADAL" clId="{4757F879-63B7-F04A-9027-6A3E45FA62C0}" dt="2021-06-24T17:35:09.513" v="8" actId="478"/>
          <ac:spMkLst>
            <pc:docMk/>
            <pc:sldMk cId="1411374224" sldId="487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9.513" v="8" actId="478"/>
          <ac:spMkLst>
            <pc:docMk/>
            <pc:sldMk cId="1411374224" sldId="487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9.513" v="8" actId="478"/>
          <ac:spMkLst>
            <pc:docMk/>
            <pc:sldMk cId="1411374224" sldId="487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03.525" v="6" actId="478"/>
        <pc:sldMkLst>
          <pc:docMk/>
          <pc:sldMk cId="578199358" sldId="488"/>
        </pc:sldMkLst>
        <pc:spChg chg="del">
          <ac:chgData name="Douglas Malcolm" userId="6fbabce8-ec94-4dd3-b118-672eb69ae1ad" providerId="ADAL" clId="{4757F879-63B7-F04A-9027-6A3E45FA62C0}" dt="2021-06-24T17:35:03.525" v="6" actId="478"/>
          <ac:spMkLst>
            <pc:docMk/>
            <pc:sldMk cId="578199358" sldId="488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3.525" v="6" actId="478"/>
          <ac:spMkLst>
            <pc:docMk/>
            <pc:sldMk cId="578199358" sldId="488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3.525" v="6" actId="478"/>
          <ac:spMkLst>
            <pc:docMk/>
            <pc:sldMk cId="578199358" sldId="488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4:57.273" v="4" actId="478"/>
        <pc:sldMkLst>
          <pc:docMk/>
          <pc:sldMk cId="813375475" sldId="489"/>
        </pc:sldMkLst>
        <pc:spChg chg="del">
          <ac:chgData name="Douglas Malcolm" userId="6fbabce8-ec94-4dd3-b118-672eb69ae1ad" providerId="ADAL" clId="{4757F879-63B7-F04A-9027-6A3E45FA62C0}" dt="2021-06-24T17:34:57.273" v="4" actId="478"/>
          <ac:spMkLst>
            <pc:docMk/>
            <pc:sldMk cId="813375475" sldId="489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7.273" v="4" actId="478"/>
          <ac:spMkLst>
            <pc:docMk/>
            <pc:sldMk cId="813375475" sldId="489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7.273" v="4" actId="478"/>
          <ac:spMkLst>
            <pc:docMk/>
            <pc:sldMk cId="813375475" sldId="489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4:53.647" v="3" actId="478"/>
        <pc:sldMkLst>
          <pc:docMk/>
          <pc:sldMk cId="791362842" sldId="490"/>
        </pc:sldMkLst>
        <pc:spChg chg="del">
          <ac:chgData name="Douglas Malcolm" userId="6fbabce8-ec94-4dd3-b118-672eb69ae1ad" providerId="ADAL" clId="{4757F879-63B7-F04A-9027-6A3E45FA62C0}" dt="2021-06-24T17:34:53.647" v="3" actId="478"/>
          <ac:spMkLst>
            <pc:docMk/>
            <pc:sldMk cId="791362842" sldId="490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3.647" v="3" actId="478"/>
          <ac:spMkLst>
            <pc:docMk/>
            <pc:sldMk cId="791362842" sldId="490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3.647" v="3" actId="478"/>
          <ac:spMkLst>
            <pc:docMk/>
            <pc:sldMk cId="791362842" sldId="490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4:51.584" v="2" actId="478"/>
        <pc:sldMkLst>
          <pc:docMk/>
          <pc:sldMk cId="1828305878" sldId="491"/>
        </pc:sldMkLst>
        <pc:spChg chg="del">
          <ac:chgData name="Douglas Malcolm" userId="6fbabce8-ec94-4dd3-b118-672eb69ae1ad" providerId="ADAL" clId="{4757F879-63B7-F04A-9027-6A3E45FA62C0}" dt="2021-06-24T17:34:51.584" v="2" actId="478"/>
          <ac:spMkLst>
            <pc:docMk/>
            <pc:sldMk cId="1828305878" sldId="491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1.584" v="2" actId="478"/>
          <ac:spMkLst>
            <pc:docMk/>
            <pc:sldMk cId="1828305878" sldId="491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1.584" v="2" actId="478"/>
          <ac:spMkLst>
            <pc:docMk/>
            <pc:sldMk cId="1828305878" sldId="491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06.073" v="7" actId="478"/>
        <pc:sldMkLst>
          <pc:docMk/>
          <pc:sldMk cId="466449764" sldId="492"/>
        </pc:sldMkLst>
        <pc:spChg chg="del">
          <ac:chgData name="Douglas Malcolm" userId="6fbabce8-ec94-4dd3-b118-672eb69ae1ad" providerId="ADAL" clId="{4757F879-63B7-F04A-9027-6A3E45FA62C0}" dt="2021-06-24T17:35:06.073" v="7" actId="478"/>
          <ac:spMkLst>
            <pc:docMk/>
            <pc:sldMk cId="466449764" sldId="492"/>
            <ac:spMk id="4" creationId="{A403E9F0-4CB2-6340-A170-FE14FB11AF0C}"/>
          </ac:spMkLst>
        </pc:spChg>
        <pc:spChg chg="del">
          <ac:chgData name="Douglas Malcolm" userId="6fbabce8-ec94-4dd3-b118-672eb69ae1ad" providerId="ADAL" clId="{4757F879-63B7-F04A-9027-6A3E45FA62C0}" dt="2021-06-24T17:35:06.073" v="7" actId="478"/>
          <ac:spMkLst>
            <pc:docMk/>
            <pc:sldMk cId="466449764" sldId="492"/>
            <ac:spMk id="5" creationId="{B01235AD-E85C-6C48-AF44-AC331E4A2FE3}"/>
          </ac:spMkLst>
        </pc:spChg>
        <pc:spChg chg="del">
          <ac:chgData name="Douglas Malcolm" userId="6fbabce8-ec94-4dd3-b118-672eb69ae1ad" providerId="ADAL" clId="{4757F879-63B7-F04A-9027-6A3E45FA62C0}" dt="2021-06-24T17:35:06.073" v="7" actId="478"/>
          <ac:spMkLst>
            <pc:docMk/>
            <pc:sldMk cId="466449764" sldId="492"/>
            <ac:spMk id="6" creationId="{823BD5AC-68AD-0A48-995B-41753AE36D70}"/>
          </ac:spMkLst>
        </pc:spChg>
      </pc:sldChg>
      <pc:sldChg chg="delSp mod">
        <pc:chgData name="Douglas Malcolm" userId="6fbabce8-ec94-4dd3-b118-672eb69ae1ad" providerId="ADAL" clId="{4757F879-63B7-F04A-9027-6A3E45FA62C0}" dt="2021-06-24T17:35:01.328" v="5" actId="478"/>
        <pc:sldMkLst>
          <pc:docMk/>
          <pc:sldMk cId="1272419160" sldId="493"/>
        </pc:sldMkLst>
        <pc:spChg chg="del">
          <ac:chgData name="Douglas Malcolm" userId="6fbabce8-ec94-4dd3-b118-672eb69ae1ad" providerId="ADAL" clId="{4757F879-63B7-F04A-9027-6A3E45FA62C0}" dt="2021-06-24T17:35:01.328" v="5" actId="478"/>
          <ac:spMkLst>
            <pc:docMk/>
            <pc:sldMk cId="1272419160" sldId="493"/>
            <ac:spMk id="4" creationId="{D5421969-1042-A640-9A45-C503AEC0590C}"/>
          </ac:spMkLst>
        </pc:spChg>
        <pc:spChg chg="del">
          <ac:chgData name="Douglas Malcolm" userId="6fbabce8-ec94-4dd3-b118-672eb69ae1ad" providerId="ADAL" clId="{4757F879-63B7-F04A-9027-6A3E45FA62C0}" dt="2021-06-24T17:35:01.328" v="5" actId="478"/>
          <ac:spMkLst>
            <pc:docMk/>
            <pc:sldMk cId="1272419160" sldId="493"/>
            <ac:spMk id="5" creationId="{1AF26822-17DD-7B4F-B565-5664D1F30688}"/>
          </ac:spMkLst>
        </pc:spChg>
        <pc:spChg chg="del">
          <ac:chgData name="Douglas Malcolm" userId="6fbabce8-ec94-4dd3-b118-672eb69ae1ad" providerId="ADAL" clId="{4757F879-63B7-F04A-9027-6A3E45FA62C0}" dt="2021-06-24T17:35:01.328" v="5" actId="478"/>
          <ac:spMkLst>
            <pc:docMk/>
            <pc:sldMk cId="1272419160" sldId="493"/>
            <ac:spMk id="6" creationId="{F2A6060F-2176-FB42-9B90-2369BD3D9AAC}"/>
          </ac:spMkLst>
        </pc:spChg>
      </pc:sldChg>
      <pc:sldMasterChg chg="delSp mod delSldLayout modSldLayout">
        <pc:chgData name="Douglas Malcolm" userId="6fbabce8-ec94-4dd3-b118-672eb69ae1ad" providerId="ADAL" clId="{4757F879-63B7-F04A-9027-6A3E45FA62C0}" dt="2021-06-24T17:36:29.151" v="31" actId="2696"/>
        <pc:sldMasterMkLst>
          <pc:docMk/>
          <pc:sldMasterMk cId="3407281334" sldId="2147483821"/>
        </pc:sldMasterMkLst>
        <pc:spChg chg="del">
          <ac:chgData name="Douglas Malcolm" userId="6fbabce8-ec94-4dd3-b118-672eb69ae1ad" providerId="ADAL" clId="{4757F879-63B7-F04A-9027-6A3E45FA62C0}" dt="2021-06-24T17:36:05.568" v="21" actId="478"/>
          <ac:spMkLst>
            <pc:docMk/>
            <pc:sldMasterMk cId="3407281334" sldId="2147483821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6:05.568" v="21" actId="478"/>
          <ac:spMkLst>
            <pc:docMk/>
            <pc:sldMasterMk cId="3407281334" sldId="2147483821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6:05.568" v="21" actId="478"/>
          <ac:spMkLst>
            <pc:docMk/>
            <pc:sldMasterMk cId="3407281334" sldId="2147483821"/>
            <ac:spMk id="6" creationId="{00000000-0000-0000-0000-000000000000}"/>
          </ac:spMkLst>
        </pc:spChg>
        <pc:sldLayoutChg chg="delSp mod">
          <pc:chgData name="Douglas Malcolm" userId="6fbabce8-ec94-4dd3-b118-672eb69ae1ad" providerId="ADAL" clId="{4757F879-63B7-F04A-9027-6A3E45FA62C0}" dt="2021-06-24T17:36:02.705" v="20" actId="478"/>
          <pc:sldLayoutMkLst>
            <pc:docMk/>
            <pc:sldMasterMk cId="3407281334" sldId="2147483821"/>
            <pc:sldLayoutMk cId="3582191140" sldId="2147483822"/>
          </pc:sldLayoutMkLst>
          <pc:spChg chg="del">
            <ac:chgData name="Douglas Malcolm" userId="6fbabce8-ec94-4dd3-b118-672eb69ae1ad" providerId="ADAL" clId="{4757F879-63B7-F04A-9027-6A3E45FA62C0}" dt="2021-06-24T17:36:02.705" v="20" actId="478"/>
            <ac:spMkLst>
              <pc:docMk/>
              <pc:sldMasterMk cId="3407281334" sldId="2147483821"/>
              <pc:sldLayoutMk cId="3582191140" sldId="2147483822"/>
              <ac:spMk id="4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2.705" v="20" actId="478"/>
            <ac:spMkLst>
              <pc:docMk/>
              <pc:sldMasterMk cId="3407281334" sldId="2147483821"/>
              <pc:sldLayoutMk cId="3582191140" sldId="2147483822"/>
              <ac:spMk id="5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2.705" v="20" actId="478"/>
            <ac:spMkLst>
              <pc:docMk/>
              <pc:sldMasterMk cId="3407281334" sldId="2147483821"/>
              <pc:sldLayoutMk cId="3582191140" sldId="2147483822"/>
              <ac:spMk id="6" creationId="{00000000-0000-0000-0000-000000000000}"/>
            </ac:spMkLst>
          </pc:spChg>
        </pc:sldLayoutChg>
        <pc:sldLayoutChg chg="delSp mod">
          <pc:chgData name="Douglas Malcolm" userId="6fbabce8-ec94-4dd3-b118-672eb69ae1ad" providerId="ADAL" clId="{4757F879-63B7-F04A-9027-6A3E45FA62C0}" dt="2021-06-24T17:36:09.057" v="22" actId="478"/>
          <pc:sldLayoutMkLst>
            <pc:docMk/>
            <pc:sldMasterMk cId="3407281334" sldId="2147483821"/>
            <pc:sldLayoutMk cId="1121807841" sldId="2147483823"/>
          </pc:sldLayoutMkLst>
          <pc:spChg chg="del">
            <ac:chgData name="Douglas Malcolm" userId="6fbabce8-ec94-4dd3-b118-672eb69ae1ad" providerId="ADAL" clId="{4757F879-63B7-F04A-9027-6A3E45FA62C0}" dt="2021-06-24T17:36:09.057" v="22" actId="478"/>
            <ac:spMkLst>
              <pc:docMk/>
              <pc:sldMasterMk cId="3407281334" sldId="2147483821"/>
              <pc:sldLayoutMk cId="1121807841" sldId="2147483823"/>
              <ac:spMk id="4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9.057" v="22" actId="478"/>
            <ac:spMkLst>
              <pc:docMk/>
              <pc:sldMasterMk cId="3407281334" sldId="2147483821"/>
              <pc:sldLayoutMk cId="1121807841" sldId="2147483823"/>
              <ac:spMk id="5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9.057" v="22" actId="478"/>
            <ac:spMkLst>
              <pc:docMk/>
              <pc:sldMasterMk cId="3407281334" sldId="2147483821"/>
              <pc:sldLayoutMk cId="1121807841" sldId="2147483823"/>
              <ac:spMk id="6" creationId="{00000000-0000-0000-0000-000000000000}"/>
            </ac:spMkLst>
          </pc:spChg>
        </pc:sldLayoutChg>
        <pc:sldLayoutChg chg="del">
          <pc:chgData name="Douglas Malcolm" userId="6fbabce8-ec94-4dd3-b118-672eb69ae1ad" providerId="ADAL" clId="{4757F879-63B7-F04A-9027-6A3E45FA62C0}" dt="2021-06-24T17:36:11.767" v="23" actId="2696"/>
          <pc:sldLayoutMkLst>
            <pc:docMk/>
            <pc:sldMasterMk cId="3407281334" sldId="2147483821"/>
            <pc:sldLayoutMk cId="3276824457" sldId="2147483824"/>
          </pc:sldLayoutMkLst>
        </pc:sldLayoutChg>
        <pc:sldLayoutChg chg="del">
          <pc:chgData name="Douglas Malcolm" userId="6fbabce8-ec94-4dd3-b118-672eb69ae1ad" providerId="ADAL" clId="{4757F879-63B7-F04A-9027-6A3E45FA62C0}" dt="2021-06-24T17:36:13.485" v="24" actId="2696"/>
          <pc:sldLayoutMkLst>
            <pc:docMk/>
            <pc:sldMasterMk cId="3407281334" sldId="2147483821"/>
            <pc:sldLayoutMk cId="3263470865" sldId="2147483825"/>
          </pc:sldLayoutMkLst>
        </pc:sldLayoutChg>
        <pc:sldLayoutChg chg="del">
          <pc:chgData name="Douglas Malcolm" userId="6fbabce8-ec94-4dd3-b118-672eb69ae1ad" providerId="ADAL" clId="{4757F879-63B7-F04A-9027-6A3E45FA62C0}" dt="2021-06-24T17:36:15.276" v="25" actId="2696"/>
          <pc:sldLayoutMkLst>
            <pc:docMk/>
            <pc:sldMasterMk cId="3407281334" sldId="2147483821"/>
            <pc:sldLayoutMk cId="3207213203" sldId="2147483826"/>
          </pc:sldLayoutMkLst>
        </pc:sldLayoutChg>
        <pc:sldLayoutChg chg="del">
          <pc:chgData name="Douglas Malcolm" userId="6fbabce8-ec94-4dd3-b118-672eb69ae1ad" providerId="ADAL" clId="{4757F879-63B7-F04A-9027-6A3E45FA62C0}" dt="2021-06-24T17:36:17.529" v="26" actId="2696"/>
          <pc:sldLayoutMkLst>
            <pc:docMk/>
            <pc:sldMasterMk cId="3407281334" sldId="2147483821"/>
            <pc:sldLayoutMk cId="3513080933" sldId="2147483827"/>
          </pc:sldLayoutMkLst>
        </pc:sldLayoutChg>
        <pc:sldLayoutChg chg="delSp mod">
          <pc:chgData name="Douglas Malcolm" userId="6fbabce8-ec94-4dd3-b118-672eb69ae1ad" providerId="ADAL" clId="{4757F879-63B7-F04A-9027-6A3E45FA62C0}" dt="2021-06-24T17:36:20.677" v="27" actId="478"/>
          <pc:sldLayoutMkLst>
            <pc:docMk/>
            <pc:sldMasterMk cId="3407281334" sldId="2147483821"/>
            <pc:sldLayoutMk cId="1117726640" sldId="2147483828"/>
          </pc:sldLayoutMkLst>
          <pc:spChg chg="del">
            <ac:chgData name="Douglas Malcolm" userId="6fbabce8-ec94-4dd3-b118-672eb69ae1ad" providerId="ADAL" clId="{4757F879-63B7-F04A-9027-6A3E45FA62C0}" dt="2021-06-24T17:36:20.677" v="27" actId="478"/>
            <ac:spMkLst>
              <pc:docMk/>
              <pc:sldMasterMk cId="3407281334" sldId="2147483821"/>
              <pc:sldLayoutMk cId="1117726640" sldId="2147483828"/>
              <ac:spMk id="2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20.677" v="27" actId="478"/>
            <ac:spMkLst>
              <pc:docMk/>
              <pc:sldMasterMk cId="3407281334" sldId="2147483821"/>
              <pc:sldLayoutMk cId="1117726640" sldId="2147483828"/>
              <ac:spMk id="3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20.677" v="27" actId="478"/>
            <ac:spMkLst>
              <pc:docMk/>
              <pc:sldMasterMk cId="3407281334" sldId="2147483821"/>
              <pc:sldLayoutMk cId="1117726640" sldId="2147483828"/>
              <ac:spMk id="4" creationId="{00000000-0000-0000-0000-000000000000}"/>
            </ac:spMkLst>
          </pc:spChg>
        </pc:sldLayoutChg>
        <pc:sldLayoutChg chg="del">
          <pc:chgData name="Douglas Malcolm" userId="6fbabce8-ec94-4dd3-b118-672eb69ae1ad" providerId="ADAL" clId="{4757F879-63B7-F04A-9027-6A3E45FA62C0}" dt="2021-06-24T17:36:23.697" v="28" actId="2696"/>
          <pc:sldLayoutMkLst>
            <pc:docMk/>
            <pc:sldMasterMk cId="3407281334" sldId="2147483821"/>
            <pc:sldLayoutMk cId="2674269938" sldId="2147483829"/>
          </pc:sldLayoutMkLst>
        </pc:sldLayoutChg>
        <pc:sldLayoutChg chg="del">
          <pc:chgData name="Douglas Malcolm" userId="6fbabce8-ec94-4dd3-b118-672eb69ae1ad" providerId="ADAL" clId="{4757F879-63B7-F04A-9027-6A3E45FA62C0}" dt="2021-06-24T17:36:25.553" v="29" actId="2696"/>
          <pc:sldLayoutMkLst>
            <pc:docMk/>
            <pc:sldMasterMk cId="3407281334" sldId="2147483821"/>
            <pc:sldLayoutMk cId="3449294209" sldId="2147483830"/>
          </pc:sldLayoutMkLst>
        </pc:sldLayoutChg>
        <pc:sldLayoutChg chg="del">
          <pc:chgData name="Douglas Malcolm" userId="6fbabce8-ec94-4dd3-b118-672eb69ae1ad" providerId="ADAL" clId="{4757F879-63B7-F04A-9027-6A3E45FA62C0}" dt="2021-06-24T17:36:27.292" v="30" actId="2696"/>
          <pc:sldLayoutMkLst>
            <pc:docMk/>
            <pc:sldMasterMk cId="3407281334" sldId="2147483821"/>
            <pc:sldLayoutMk cId="1237741816" sldId="2147483831"/>
          </pc:sldLayoutMkLst>
        </pc:sldLayoutChg>
        <pc:sldLayoutChg chg="del">
          <pc:chgData name="Douglas Malcolm" userId="6fbabce8-ec94-4dd3-b118-672eb69ae1ad" providerId="ADAL" clId="{4757F879-63B7-F04A-9027-6A3E45FA62C0}" dt="2021-06-24T17:36:29.151" v="31" actId="2696"/>
          <pc:sldLayoutMkLst>
            <pc:docMk/>
            <pc:sldMasterMk cId="3407281334" sldId="2147483821"/>
            <pc:sldLayoutMk cId="939388112" sldId="214748383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6199E5-986C-6B48-BC8A-CF180E6642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75FD1-974F-7445-A936-A5034342EC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37E63E9-B253-B94A-AE48-028EF49232FD}" type="datetimeFigureOut">
              <a:rPr lang="en-US" altLang="en-US"/>
              <a:pPr/>
              <a:t>5/22/2024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8B798-64B0-7F47-A55E-F9BC3145EB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74466-60F4-FA4E-976C-9BE1D9D0FB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04B74D7-9A97-8F44-817C-D7C96673C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830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CCC02D-07F9-CD45-8D94-FCD502661F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FF332-B4E1-5E4B-9E57-0134CF6F53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CC3EF90-FCF5-CC41-9A5A-15A8F83B20D0}" type="datetimeFigureOut">
              <a:rPr lang="en-US" altLang="en-US"/>
              <a:pPr/>
              <a:t>5/22/2024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DEDE843-E0E6-FF41-BE32-C980B12CB1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BFD7777-8761-3248-B860-370D60236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AF59C-E359-024D-B379-31D7A859ED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3405E-12E8-5D48-8832-AA448DD7D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5043E83-1B97-CD47-9A6A-7D3D30D0D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317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9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0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72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8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8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Module 5</a:t>
            </a:r>
            <a:br>
              <a:rPr lang="en-US" altLang="en-US" sz="4800" b="1" dirty="0"/>
            </a:br>
            <a:endParaRPr lang="en-US" altLang="en-US" sz="4745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4800" b="1" dirty="0">
                <a:latin typeface="+mj-lt"/>
                <a:ea typeface="+mj-ea"/>
                <a:cs typeface="+mj-cs"/>
              </a:rPr>
              <a:t>Object-Oriented Programming and class Design</a:t>
            </a:r>
            <a:endParaRPr lang="en-US" sz="48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142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CB65ABF-706E-4403-A168-DF8483614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Step 1: The Skeleton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B910FE1-1BE5-46C8-A3E4-F1AC71F0A4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11461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class Dog:</a:t>
            </a:r>
          </a:p>
          <a:p>
            <a:pPr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 pass</a:t>
            </a:r>
            <a:endParaRPr lang="en-US" altLang="en-US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5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36B4D8A-289D-4449-97CD-80CABE6AA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Step 2: Add attributes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CFA9251-225E-5D4B-498C-48763F577CC0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1447800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class Dog:</a:t>
            </a:r>
          </a:p>
          <a:p>
            <a:pPr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# States of a Dog</a:t>
            </a:r>
          </a:p>
          <a:p>
            <a:pPr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 rabid = False</a:t>
            </a:r>
          </a:p>
          <a:p>
            <a:pPr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 weight = 0.0</a:t>
            </a:r>
          </a:p>
          <a:p>
            <a:pPr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 name = </a:t>
            </a:r>
            <a:r>
              <a:rPr lang="en-US" alt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“”</a:t>
            </a:r>
          </a:p>
        </p:txBody>
      </p:sp>
    </p:spTree>
    <p:extLst>
      <p:ext uri="{BB962C8B-B14F-4D97-AF65-F5344CB8AC3E}">
        <p14:creationId xmlns:p14="http://schemas.microsoft.com/office/powerpoint/2010/main" val="1764637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87D7B5-E902-B644-860A-79D54716942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39B0767-0E50-4F2A-84D2-A6F36A202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4" y="1447800"/>
            <a:ext cx="8207375" cy="48006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class Dog: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# States of a Dog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		rabid = False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		weight = 0.0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		name = “”</a:t>
            </a:r>
          </a:p>
          <a:p>
            <a:pPr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8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# Behaviors of a Dog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		def eat(self, food):</a:t>
            </a:r>
          </a:p>
          <a:p>
            <a:pPr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		weight += food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			print(self.name + </a:t>
            </a:r>
            <a:r>
              <a:rPr lang="en-US" alt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 now weighs “ 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+ str(weight))</a:t>
            </a:r>
            <a:endParaRPr lang="en-US" altLang="en-US" sz="18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buFontTx/>
              <a:buNone/>
            </a:pPr>
            <a:endParaRPr lang="en-US" altLang="en-US" sz="1800" dirty="0">
              <a:latin typeface="Consolas" charset="0"/>
              <a:ea typeface="Consolas" charset="0"/>
              <a:cs typeface="Consolas" charset="0"/>
            </a:endParaRPr>
          </a:p>
          <a:p>
            <a:pPr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	def growl(self):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			print(self.name + </a:t>
            </a:r>
            <a:r>
              <a:rPr lang="en-US" alt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 says grr”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)</a:t>
            </a:r>
            <a:endParaRPr lang="en-US" altLang="en-US" sz="18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616206E-6A0B-F08D-8CD4-2D42B7FDD763}"/>
              </a:ext>
            </a:extLst>
          </p:cNvPr>
          <p:cNvSpPr txBox="1">
            <a:spLocks noChangeArrowheads="1"/>
          </p:cNvSpPr>
          <p:nvPr/>
        </p:nvSpPr>
        <p:spPr>
          <a:xfrm>
            <a:off x="650875" y="40623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Step 3: </a:t>
            </a:r>
            <a:r>
              <a:rPr lang="en-US" altLang="en-US" dirty="0"/>
              <a:t>Adding behaviors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557260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87D7B5-E902-B644-860A-79D54716942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39B0767-0E50-4F2A-84D2-A6F36A202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543800" cy="44021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You may have noticed that the methods inside the class always have at least one parameter, the “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self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” parameter.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This parameter is necessary for accessing the fields inside the object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You will not pass any arguments when a class method only has the 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self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parameter.</a:t>
            </a:r>
            <a:endParaRPr lang="en-US" alt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616206E-6A0B-F08D-8CD4-2D42B7FDD763}"/>
              </a:ext>
            </a:extLst>
          </p:cNvPr>
          <p:cNvSpPr txBox="1">
            <a:spLocks noChangeArrowheads="1"/>
          </p:cNvSpPr>
          <p:nvPr/>
        </p:nvSpPr>
        <p:spPr>
          <a:xfrm>
            <a:off x="650875" y="40623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Self keyword</a:t>
            </a:r>
          </a:p>
        </p:txBody>
      </p:sp>
    </p:spTree>
    <p:extLst>
      <p:ext uri="{BB962C8B-B14F-4D97-AF65-F5344CB8AC3E}">
        <p14:creationId xmlns:p14="http://schemas.microsoft.com/office/powerpoint/2010/main" val="2768050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87D7B5-E902-B644-860A-79D54716942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39B0767-0E50-4F2A-84D2-A6F36A202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543800" cy="44021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# empty code file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616206E-6A0B-F08D-8CD4-2D42B7FDD763}"/>
              </a:ext>
            </a:extLst>
          </p:cNvPr>
          <p:cNvSpPr txBox="1">
            <a:spLocks noChangeArrowheads="1"/>
          </p:cNvSpPr>
          <p:nvPr/>
        </p:nvSpPr>
        <p:spPr>
          <a:xfrm>
            <a:off x="650875" y="40623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Creating Dogs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D34A6-2BA5-3C9C-AEFD-9629AE372E68}"/>
              </a:ext>
            </a:extLst>
          </p:cNvPr>
          <p:cNvSpPr/>
          <p:nvPr/>
        </p:nvSpPr>
        <p:spPr>
          <a:xfrm>
            <a:off x="5410200" y="3657600"/>
            <a:ext cx="32004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4F3B-79C5-4F49-6B8C-A2D8D121F7E1}"/>
              </a:ext>
            </a:extLst>
          </p:cNvPr>
          <p:cNvSpPr txBox="1"/>
          <p:nvPr/>
        </p:nvSpPr>
        <p:spPr>
          <a:xfrm>
            <a:off x="5410200" y="3657600"/>
            <a:ext cx="32004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3316292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87D7B5-E902-B644-860A-79D54716942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39B0767-0E50-4F2A-84D2-A6F36A202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543800" cy="44021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 = Dog()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616206E-6A0B-F08D-8CD4-2D42B7FDD763}"/>
              </a:ext>
            </a:extLst>
          </p:cNvPr>
          <p:cNvSpPr txBox="1">
            <a:spLocks noChangeArrowheads="1"/>
          </p:cNvSpPr>
          <p:nvPr/>
        </p:nvSpPr>
        <p:spPr>
          <a:xfrm>
            <a:off x="650875" y="40623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Creating Dogs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D34A6-2BA5-3C9C-AEFD-9629AE372E68}"/>
              </a:ext>
            </a:extLst>
          </p:cNvPr>
          <p:cNvSpPr/>
          <p:nvPr/>
        </p:nvSpPr>
        <p:spPr>
          <a:xfrm>
            <a:off x="3962400" y="3657600"/>
            <a:ext cx="4648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4F3B-79C5-4F49-6B8C-A2D8D121F7E1}"/>
              </a:ext>
            </a:extLst>
          </p:cNvPr>
          <p:cNvSpPr txBox="1"/>
          <p:nvPr/>
        </p:nvSpPr>
        <p:spPr>
          <a:xfrm>
            <a:off x="3962400" y="3657600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D5BEE-ABC1-24B3-5658-60967819AB1F}"/>
              </a:ext>
            </a:extLst>
          </p:cNvPr>
          <p:cNvSpPr/>
          <p:nvPr/>
        </p:nvSpPr>
        <p:spPr>
          <a:xfrm>
            <a:off x="4114800" y="46482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DB3CC-EA55-643C-BC39-BAB061FFC8FD}"/>
              </a:ext>
            </a:extLst>
          </p:cNvPr>
          <p:cNvSpPr txBox="1"/>
          <p:nvPr/>
        </p:nvSpPr>
        <p:spPr>
          <a:xfrm>
            <a:off x="4876800" y="41541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81FD3-5EDD-D3A9-4935-BEADDD042C67}"/>
              </a:ext>
            </a:extLst>
          </p:cNvPr>
          <p:cNvSpPr txBox="1"/>
          <p:nvPr/>
        </p:nvSpPr>
        <p:spPr>
          <a:xfrm>
            <a:off x="4381500" y="472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False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00AAD0-0BA5-7A11-1B10-A79491A07021}"/>
              </a:ext>
            </a:extLst>
          </p:cNvPr>
          <p:cNvCxnSpPr>
            <a:cxnSpLocks/>
          </p:cNvCxnSpPr>
          <p:nvPr/>
        </p:nvCxnSpPr>
        <p:spPr>
          <a:xfrm>
            <a:off x="4229100" y="5093732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FF0FCC-7548-9EC0-4A01-B7E2DBEC6DC5}"/>
              </a:ext>
            </a:extLst>
          </p:cNvPr>
          <p:cNvSpPr txBox="1"/>
          <p:nvPr/>
        </p:nvSpPr>
        <p:spPr>
          <a:xfrm>
            <a:off x="4419600" y="5105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FD5D92-E900-3B89-BA90-392B9197A62A}"/>
              </a:ext>
            </a:extLst>
          </p:cNvPr>
          <p:cNvSpPr txBox="1"/>
          <p:nvPr/>
        </p:nvSpPr>
        <p:spPr>
          <a:xfrm>
            <a:off x="4419600" y="5486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“”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016C3B-7589-09DF-075B-9C3C7C579861}"/>
              </a:ext>
            </a:extLst>
          </p:cNvPr>
          <p:cNvCxnSpPr>
            <a:cxnSpLocks/>
          </p:cNvCxnSpPr>
          <p:nvPr/>
        </p:nvCxnSpPr>
        <p:spPr>
          <a:xfrm>
            <a:off x="4229100" y="5486400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79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87D7B5-E902-B644-860A-79D54716942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39B0767-0E50-4F2A-84D2-A6F36A202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543800" cy="44021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 = Dog()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d1.name = </a:t>
            </a:r>
            <a:r>
              <a:rPr lang="en-US" alt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“Alice”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616206E-6A0B-F08D-8CD4-2D42B7FDD763}"/>
              </a:ext>
            </a:extLst>
          </p:cNvPr>
          <p:cNvSpPr txBox="1">
            <a:spLocks noChangeArrowheads="1"/>
          </p:cNvSpPr>
          <p:nvPr/>
        </p:nvSpPr>
        <p:spPr>
          <a:xfrm>
            <a:off x="650875" y="40623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Creating Dogs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D34A6-2BA5-3C9C-AEFD-9629AE372E68}"/>
              </a:ext>
            </a:extLst>
          </p:cNvPr>
          <p:cNvSpPr/>
          <p:nvPr/>
        </p:nvSpPr>
        <p:spPr>
          <a:xfrm>
            <a:off x="3962400" y="3657600"/>
            <a:ext cx="4648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4F3B-79C5-4F49-6B8C-A2D8D121F7E1}"/>
              </a:ext>
            </a:extLst>
          </p:cNvPr>
          <p:cNvSpPr txBox="1"/>
          <p:nvPr/>
        </p:nvSpPr>
        <p:spPr>
          <a:xfrm>
            <a:off x="3962400" y="3657600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D5BEE-ABC1-24B3-5658-60967819AB1F}"/>
              </a:ext>
            </a:extLst>
          </p:cNvPr>
          <p:cNvSpPr/>
          <p:nvPr/>
        </p:nvSpPr>
        <p:spPr>
          <a:xfrm>
            <a:off x="4114800" y="46482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DB3CC-EA55-643C-BC39-BAB061FFC8FD}"/>
              </a:ext>
            </a:extLst>
          </p:cNvPr>
          <p:cNvSpPr txBox="1"/>
          <p:nvPr/>
        </p:nvSpPr>
        <p:spPr>
          <a:xfrm>
            <a:off x="4876800" y="41541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81FD3-5EDD-D3A9-4935-BEADDD042C67}"/>
              </a:ext>
            </a:extLst>
          </p:cNvPr>
          <p:cNvSpPr txBox="1"/>
          <p:nvPr/>
        </p:nvSpPr>
        <p:spPr>
          <a:xfrm>
            <a:off x="4381500" y="472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False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00AAD0-0BA5-7A11-1B10-A79491A07021}"/>
              </a:ext>
            </a:extLst>
          </p:cNvPr>
          <p:cNvCxnSpPr>
            <a:cxnSpLocks/>
          </p:cNvCxnSpPr>
          <p:nvPr/>
        </p:nvCxnSpPr>
        <p:spPr>
          <a:xfrm>
            <a:off x="4229100" y="5093732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FF0FCC-7548-9EC0-4A01-B7E2DBEC6DC5}"/>
              </a:ext>
            </a:extLst>
          </p:cNvPr>
          <p:cNvSpPr txBox="1"/>
          <p:nvPr/>
        </p:nvSpPr>
        <p:spPr>
          <a:xfrm>
            <a:off x="4419600" y="5105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FD5D92-E900-3B89-BA90-392B9197A62A}"/>
              </a:ext>
            </a:extLst>
          </p:cNvPr>
          <p:cNvSpPr txBox="1"/>
          <p:nvPr/>
        </p:nvSpPr>
        <p:spPr>
          <a:xfrm>
            <a:off x="4419600" y="54864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name = “Alice”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016C3B-7589-09DF-075B-9C3C7C579861}"/>
              </a:ext>
            </a:extLst>
          </p:cNvPr>
          <p:cNvCxnSpPr>
            <a:cxnSpLocks/>
          </p:cNvCxnSpPr>
          <p:nvPr/>
        </p:nvCxnSpPr>
        <p:spPr>
          <a:xfrm>
            <a:off x="4229100" y="5486400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745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87D7B5-E902-B644-860A-79D54716942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39B0767-0E50-4F2A-84D2-A6F36A202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543800" cy="44021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 = Dog()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d1.name = </a:t>
            </a:r>
            <a:r>
              <a:rPr lang="en-US" alt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“Alice”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d1.rabid = True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616206E-6A0B-F08D-8CD4-2D42B7FDD763}"/>
              </a:ext>
            </a:extLst>
          </p:cNvPr>
          <p:cNvSpPr txBox="1">
            <a:spLocks noChangeArrowheads="1"/>
          </p:cNvSpPr>
          <p:nvPr/>
        </p:nvSpPr>
        <p:spPr>
          <a:xfrm>
            <a:off x="650875" y="40623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Creating Dogs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D34A6-2BA5-3C9C-AEFD-9629AE372E68}"/>
              </a:ext>
            </a:extLst>
          </p:cNvPr>
          <p:cNvSpPr/>
          <p:nvPr/>
        </p:nvSpPr>
        <p:spPr>
          <a:xfrm>
            <a:off x="3962400" y="3657600"/>
            <a:ext cx="4648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4F3B-79C5-4F49-6B8C-A2D8D121F7E1}"/>
              </a:ext>
            </a:extLst>
          </p:cNvPr>
          <p:cNvSpPr txBox="1"/>
          <p:nvPr/>
        </p:nvSpPr>
        <p:spPr>
          <a:xfrm>
            <a:off x="3962400" y="3657600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D5BEE-ABC1-24B3-5658-60967819AB1F}"/>
              </a:ext>
            </a:extLst>
          </p:cNvPr>
          <p:cNvSpPr/>
          <p:nvPr/>
        </p:nvSpPr>
        <p:spPr>
          <a:xfrm>
            <a:off x="4114800" y="46482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DB3CC-EA55-643C-BC39-BAB061FFC8FD}"/>
              </a:ext>
            </a:extLst>
          </p:cNvPr>
          <p:cNvSpPr txBox="1"/>
          <p:nvPr/>
        </p:nvSpPr>
        <p:spPr>
          <a:xfrm>
            <a:off x="4876800" y="41541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81FD3-5EDD-D3A9-4935-BEADDD042C67}"/>
              </a:ext>
            </a:extLst>
          </p:cNvPr>
          <p:cNvSpPr txBox="1"/>
          <p:nvPr/>
        </p:nvSpPr>
        <p:spPr>
          <a:xfrm>
            <a:off x="4381500" y="472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rabid = True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00AAD0-0BA5-7A11-1B10-A79491A07021}"/>
              </a:ext>
            </a:extLst>
          </p:cNvPr>
          <p:cNvCxnSpPr>
            <a:cxnSpLocks/>
          </p:cNvCxnSpPr>
          <p:nvPr/>
        </p:nvCxnSpPr>
        <p:spPr>
          <a:xfrm>
            <a:off x="4229100" y="5093732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FF0FCC-7548-9EC0-4A01-B7E2DBEC6DC5}"/>
              </a:ext>
            </a:extLst>
          </p:cNvPr>
          <p:cNvSpPr txBox="1"/>
          <p:nvPr/>
        </p:nvSpPr>
        <p:spPr>
          <a:xfrm>
            <a:off x="4419600" y="5105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FD5D92-E900-3B89-BA90-392B9197A62A}"/>
              </a:ext>
            </a:extLst>
          </p:cNvPr>
          <p:cNvSpPr txBox="1"/>
          <p:nvPr/>
        </p:nvSpPr>
        <p:spPr>
          <a:xfrm>
            <a:off x="4419600" y="54864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“Alice”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016C3B-7589-09DF-075B-9C3C7C579861}"/>
              </a:ext>
            </a:extLst>
          </p:cNvPr>
          <p:cNvCxnSpPr>
            <a:cxnSpLocks/>
          </p:cNvCxnSpPr>
          <p:nvPr/>
        </p:nvCxnSpPr>
        <p:spPr>
          <a:xfrm>
            <a:off x="4229100" y="5486400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992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87D7B5-E902-B644-860A-79D54716942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39B0767-0E50-4F2A-84D2-A6F36A202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543800" cy="44021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 = Dog()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d1.name = </a:t>
            </a:r>
            <a:r>
              <a:rPr lang="en-US" alt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“Alice”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d1.rabid = True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d1.weight = 50.0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616206E-6A0B-F08D-8CD4-2D42B7FDD763}"/>
              </a:ext>
            </a:extLst>
          </p:cNvPr>
          <p:cNvSpPr txBox="1">
            <a:spLocks noChangeArrowheads="1"/>
          </p:cNvSpPr>
          <p:nvPr/>
        </p:nvSpPr>
        <p:spPr>
          <a:xfrm>
            <a:off x="650875" y="40623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Creating Dogs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D34A6-2BA5-3C9C-AEFD-9629AE372E68}"/>
              </a:ext>
            </a:extLst>
          </p:cNvPr>
          <p:cNvSpPr/>
          <p:nvPr/>
        </p:nvSpPr>
        <p:spPr>
          <a:xfrm>
            <a:off x="3962400" y="3657600"/>
            <a:ext cx="4648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4F3B-79C5-4F49-6B8C-A2D8D121F7E1}"/>
              </a:ext>
            </a:extLst>
          </p:cNvPr>
          <p:cNvSpPr txBox="1"/>
          <p:nvPr/>
        </p:nvSpPr>
        <p:spPr>
          <a:xfrm>
            <a:off x="3962400" y="3657600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D5BEE-ABC1-24B3-5658-60967819AB1F}"/>
              </a:ext>
            </a:extLst>
          </p:cNvPr>
          <p:cNvSpPr/>
          <p:nvPr/>
        </p:nvSpPr>
        <p:spPr>
          <a:xfrm>
            <a:off x="4114800" y="46482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DB3CC-EA55-643C-BC39-BAB061FFC8FD}"/>
              </a:ext>
            </a:extLst>
          </p:cNvPr>
          <p:cNvSpPr txBox="1"/>
          <p:nvPr/>
        </p:nvSpPr>
        <p:spPr>
          <a:xfrm>
            <a:off x="4876800" y="41541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81FD3-5EDD-D3A9-4935-BEADDD042C67}"/>
              </a:ext>
            </a:extLst>
          </p:cNvPr>
          <p:cNvSpPr txBox="1"/>
          <p:nvPr/>
        </p:nvSpPr>
        <p:spPr>
          <a:xfrm>
            <a:off x="4381500" y="472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True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00AAD0-0BA5-7A11-1B10-A79491A07021}"/>
              </a:ext>
            </a:extLst>
          </p:cNvPr>
          <p:cNvCxnSpPr>
            <a:cxnSpLocks/>
          </p:cNvCxnSpPr>
          <p:nvPr/>
        </p:nvCxnSpPr>
        <p:spPr>
          <a:xfrm>
            <a:off x="4229100" y="5093732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FF0FCC-7548-9EC0-4A01-B7E2DBEC6DC5}"/>
              </a:ext>
            </a:extLst>
          </p:cNvPr>
          <p:cNvSpPr txBox="1"/>
          <p:nvPr/>
        </p:nvSpPr>
        <p:spPr>
          <a:xfrm>
            <a:off x="4419600" y="51054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weight = 50.0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FD5D92-E900-3B89-BA90-392B9197A62A}"/>
              </a:ext>
            </a:extLst>
          </p:cNvPr>
          <p:cNvSpPr txBox="1"/>
          <p:nvPr/>
        </p:nvSpPr>
        <p:spPr>
          <a:xfrm>
            <a:off x="4419600" y="54864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“Alice”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016C3B-7589-09DF-075B-9C3C7C579861}"/>
              </a:ext>
            </a:extLst>
          </p:cNvPr>
          <p:cNvCxnSpPr>
            <a:cxnSpLocks/>
          </p:cNvCxnSpPr>
          <p:nvPr/>
        </p:nvCxnSpPr>
        <p:spPr>
          <a:xfrm>
            <a:off x="4229100" y="5486400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201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87D7B5-E902-B644-860A-79D54716942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39B0767-0E50-4F2A-84D2-A6F36A202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543800" cy="44021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 = Dog()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d1.name = </a:t>
            </a:r>
            <a:r>
              <a:rPr lang="en-US" alt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“Alice”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d1.rabid = True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d1.weight = 50.0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d2 = Dog()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616206E-6A0B-F08D-8CD4-2D42B7FDD763}"/>
              </a:ext>
            </a:extLst>
          </p:cNvPr>
          <p:cNvSpPr txBox="1">
            <a:spLocks noChangeArrowheads="1"/>
          </p:cNvSpPr>
          <p:nvPr/>
        </p:nvSpPr>
        <p:spPr>
          <a:xfrm>
            <a:off x="650875" y="40623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Creating Dogs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D34A6-2BA5-3C9C-AEFD-9629AE372E68}"/>
              </a:ext>
            </a:extLst>
          </p:cNvPr>
          <p:cNvSpPr/>
          <p:nvPr/>
        </p:nvSpPr>
        <p:spPr>
          <a:xfrm>
            <a:off x="3962400" y="3657600"/>
            <a:ext cx="4648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4F3B-79C5-4F49-6B8C-A2D8D121F7E1}"/>
              </a:ext>
            </a:extLst>
          </p:cNvPr>
          <p:cNvSpPr txBox="1"/>
          <p:nvPr/>
        </p:nvSpPr>
        <p:spPr>
          <a:xfrm>
            <a:off x="3962400" y="3657600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D5BEE-ABC1-24B3-5658-60967819AB1F}"/>
              </a:ext>
            </a:extLst>
          </p:cNvPr>
          <p:cNvSpPr/>
          <p:nvPr/>
        </p:nvSpPr>
        <p:spPr>
          <a:xfrm>
            <a:off x="4114800" y="46482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DB3CC-EA55-643C-BC39-BAB061FFC8FD}"/>
              </a:ext>
            </a:extLst>
          </p:cNvPr>
          <p:cNvSpPr txBox="1"/>
          <p:nvPr/>
        </p:nvSpPr>
        <p:spPr>
          <a:xfrm>
            <a:off x="4876800" y="41541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81FD3-5EDD-D3A9-4935-BEADDD042C67}"/>
              </a:ext>
            </a:extLst>
          </p:cNvPr>
          <p:cNvSpPr txBox="1"/>
          <p:nvPr/>
        </p:nvSpPr>
        <p:spPr>
          <a:xfrm>
            <a:off x="4381500" y="472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True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00AAD0-0BA5-7A11-1B10-A79491A07021}"/>
              </a:ext>
            </a:extLst>
          </p:cNvPr>
          <p:cNvCxnSpPr>
            <a:cxnSpLocks/>
          </p:cNvCxnSpPr>
          <p:nvPr/>
        </p:nvCxnSpPr>
        <p:spPr>
          <a:xfrm>
            <a:off x="4229100" y="5093732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FF0FCC-7548-9EC0-4A01-B7E2DBEC6DC5}"/>
              </a:ext>
            </a:extLst>
          </p:cNvPr>
          <p:cNvSpPr txBox="1"/>
          <p:nvPr/>
        </p:nvSpPr>
        <p:spPr>
          <a:xfrm>
            <a:off x="4419600" y="51054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50.0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FD5D92-E900-3B89-BA90-392B9197A62A}"/>
              </a:ext>
            </a:extLst>
          </p:cNvPr>
          <p:cNvSpPr txBox="1"/>
          <p:nvPr/>
        </p:nvSpPr>
        <p:spPr>
          <a:xfrm>
            <a:off x="4419600" y="54864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“Alice”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016C3B-7589-09DF-075B-9C3C7C579861}"/>
              </a:ext>
            </a:extLst>
          </p:cNvPr>
          <p:cNvCxnSpPr>
            <a:cxnSpLocks/>
          </p:cNvCxnSpPr>
          <p:nvPr/>
        </p:nvCxnSpPr>
        <p:spPr>
          <a:xfrm>
            <a:off x="4229100" y="5486400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3910C3D-432A-56B0-F7F6-1A5BD9C9F05C}"/>
              </a:ext>
            </a:extLst>
          </p:cNvPr>
          <p:cNvSpPr/>
          <p:nvPr/>
        </p:nvSpPr>
        <p:spPr>
          <a:xfrm>
            <a:off x="6321136" y="4650543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DE0CDE-B382-A167-4D3A-ED3D7FFB3550}"/>
              </a:ext>
            </a:extLst>
          </p:cNvPr>
          <p:cNvSpPr txBox="1"/>
          <p:nvPr/>
        </p:nvSpPr>
        <p:spPr>
          <a:xfrm>
            <a:off x="7083136" y="415651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BE8EEE-8D82-DDBE-7D55-C0BC63E40DC8}"/>
              </a:ext>
            </a:extLst>
          </p:cNvPr>
          <p:cNvSpPr txBox="1"/>
          <p:nvPr/>
        </p:nvSpPr>
        <p:spPr>
          <a:xfrm>
            <a:off x="6587836" y="472674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False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066892-2C77-15FB-E25A-BF6D6401C57E}"/>
              </a:ext>
            </a:extLst>
          </p:cNvPr>
          <p:cNvCxnSpPr>
            <a:cxnSpLocks/>
          </p:cNvCxnSpPr>
          <p:nvPr/>
        </p:nvCxnSpPr>
        <p:spPr>
          <a:xfrm>
            <a:off x="6435436" y="5096075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80B457B-AF3F-6CBF-3D01-BB33C366E0B7}"/>
              </a:ext>
            </a:extLst>
          </p:cNvPr>
          <p:cNvSpPr txBox="1"/>
          <p:nvPr/>
        </p:nvSpPr>
        <p:spPr>
          <a:xfrm>
            <a:off x="6625936" y="510774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4613CB-89B5-744E-7E18-13600265E87E}"/>
              </a:ext>
            </a:extLst>
          </p:cNvPr>
          <p:cNvSpPr txBox="1"/>
          <p:nvPr/>
        </p:nvSpPr>
        <p:spPr>
          <a:xfrm>
            <a:off x="6625936" y="548874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“”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AA5CCE-E35C-EC0B-2F8F-C8C481B23DAD}"/>
              </a:ext>
            </a:extLst>
          </p:cNvPr>
          <p:cNvCxnSpPr>
            <a:cxnSpLocks/>
          </p:cNvCxnSpPr>
          <p:nvPr/>
        </p:nvCxnSpPr>
        <p:spPr>
          <a:xfrm>
            <a:off x="6435436" y="5488743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68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/>
              <a:t>Motivation</a:t>
            </a:r>
          </a:p>
        </p:txBody>
      </p:sp>
      <p:sp>
        <p:nvSpPr>
          <p:cNvPr id="512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800" dirty="0"/>
              <a:t>Object-Oriented Programming (OOP) is based on the concept of </a:t>
            </a:r>
            <a:r>
              <a:rPr lang="en-US" altLang="en-US" sz="2800" u="sng" dirty="0"/>
              <a:t>classes</a:t>
            </a:r>
            <a:r>
              <a:rPr lang="en-US" altLang="en-US" sz="2800" dirty="0"/>
              <a:t>, from which </a:t>
            </a:r>
            <a:r>
              <a:rPr lang="en-US" altLang="en-US" sz="2800" u="sng" dirty="0"/>
              <a:t>objects</a:t>
            </a:r>
            <a:r>
              <a:rPr lang="en-US" altLang="en-US" sz="2800" dirty="0"/>
              <a:t> are created.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/>
              <a:t>In essence, classes work as a blueprint for creating something, while objects created from that class are the actual thing.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/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9377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87D7B5-E902-B644-860A-79D54716942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39B0767-0E50-4F2A-84D2-A6F36A202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543800" cy="44021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 = Dog()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d1.name = </a:t>
            </a:r>
            <a:r>
              <a:rPr lang="en-US" alt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“Alice”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d1.rabid = True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d1.weight = 50.0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d2 = Dog()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d2.name = </a:t>
            </a:r>
            <a:r>
              <a:rPr lang="en-US" alt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“Bob”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616206E-6A0B-F08D-8CD4-2D42B7FDD763}"/>
              </a:ext>
            </a:extLst>
          </p:cNvPr>
          <p:cNvSpPr txBox="1">
            <a:spLocks noChangeArrowheads="1"/>
          </p:cNvSpPr>
          <p:nvPr/>
        </p:nvSpPr>
        <p:spPr>
          <a:xfrm>
            <a:off x="650875" y="40623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Creating Dogs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D34A6-2BA5-3C9C-AEFD-9629AE372E68}"/>
              </a:ext>
            </a:extLst>
          </p:cNvPr>
          <p:cNvSpPr/>
          <p:nvPr/>
        </p:nvSpPr>
        <p:spPr>
          <a:xfrm>
            <a:off x="3962400" y="3657600"/>
            <a:ext cx="4648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4F3B-79C5-4F49-6B8C-A2D8D121F7E1}"/>
              </a:ext>
            </a:extLst>
          </p:cNvPr>
          <p:cNvSpPr txBox="1"/>
          <p:nvPr/>
        </p:nvSpPr>
        <p:spPr>
          <a:xfrm>
            <a:off x="3962400" y="3657600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D5BEE-ABC1-24B3-5658-60967819AB1F}"/>
              </a:ext>
            </a:extLst>
          </p:cNvPr>
          <p:cNvSpPr/>
          <p:nvPr/>
        </p:nvSpPr>
        <p:spPr>
          <a:xfrm>
            <a:off x="4114800" y="46482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DB3CC-EA55-643C-BC39-BAB061FFC8FD}"/>
              </a:ext>
            </a:extLst>
          </p:cNvPr>
          <p:cNvSpPr txBox="1"/>
          <p:nvPr/>
        </p:nvSpPr>
        <p:spPr>
          <a:xfrm>
            <a:off x="4876800" y="41541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81FD3-5EDD-D3A9-4935-BEADDD042C67}"/>
              </a:ext>
            </a:extLst>
          </p:cNvPr>
          <p:cNvSpPr txBox="1"/>
          <p:nvPr/>
        </p:nvSpPr>
        <p:spPr>
          <a:xfrm>
            <a:off x="4381500" y="472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True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00AAD0-0BA5-7A11-1B10-A79491A07021}"/>
              </a:ext>
            </a:extLst>
          </p:cNvPr>
          <p:cNvCxnSpPr>
            <a:cxnSpLocks/>
          </p:cNvCxnSpPr>
          <p:nvPr/>
        </p:nvCxnSpPr>
        <p:spPr>
          <a:xfrm>
            <a:off x="4229100" y="5093732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FF0FCC-7548-9EC0-4A01-B7E2DBEC6DC5}"/>
              </a:ext>
            </a:extLst>
          </p:cNvPr>
          <p:cNvSpPr txBox="1"/>
          <p:nvPr/>
        </p:nvSpPr>
        <p:spPr>
          <a:xfrm>
            <a:off x="4419600" y="51054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50.0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FD5D92-E900-3B89-BA90-392B9197A62A}"/>
              </a:ext>
            </a:extLst>
          </p:cNvPr>
          <p:cNvSpPr txBox="1"/>
          <p:nvPr/>
        </p:nvSpPr>
        <p:spPr>
          <a:xfrm>
            <a:off x="4419600" y="54864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“Alice”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016C3B-7589-09DF-075B-9C3C7C579861}"/>
              </a:ext>
            </a:extLst>
          </p:cNvPr>
          <p:cNvCxnSpPr>
            <a:cxnSpLocks/>
          </p:cNvCxnSpPr>
          <p:nvPr/>
        </p:nvCxnSpPr>
        <p:spPr>
          <a:xfrm>
            <a:off x="4229100" y="5486400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3910C3D-432A-56B0-F7F6-1A5BD9C9F05C}"/>
              </a:ext>
            </a:extLst>
          </p:cNvPr>
          <p:cNvSpPr/>
          <p:nvPr/>
        </p:nvSpPr>
        <p:spPr>
          <a:xfrm>
            <a:off x="6321136" y="4650543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DE0CDE-B382-A167-4D3A-ED3D7FFB3550}"/>
              </a:ext>
            </a:extLst>
          </p:cNvPr>
          <p:cNvSpPr txBox="1"/>
          <p:nvPr/>
        </p:nvSpPr>
        <p:spPr>
          <a:xfrm>
            <a:off x="7083136" y="415651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BE8EEE-8D82-DDBE-7D55-C0BC63E40DC8}"/>
              </a:ext>
            </a:extLst>
          </p:cNvPr>
          <p:cNvSpPr txBox="1"/>
          <p:nvPr/>
        </p:nvSpPr>
        <p:spPr>
          <a:xfrm>
            <a:off x="6587836" y="472674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False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066892-2C77-15FB-E25A-BF6D6401C57E}"/>
              </a:ext>
            </a:extLst>
          </p:cNvPr>
          <p:cNvCxnSpPr>
            <a:cxnSpLocks/>
          </p:cNvCxnSpPr>
          <p:nvPr/>
        </p:nvCxnSpPr>
        <p:spPr>
          <a:xfrm>
            <a:off x="6435436" y="5096075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80B457B-AF3F-6CBF-3D01-BB33C366E0B7}"/>
              </a:ext>
            </a:extLst>
          </p:cNvPr>
          <p:cNvSpPr txBox="1"/>
          <p:nvPr/>
        </p:nvSpPr>
        <p:spPr>
          <a:xfrm>
            <a:off x="6625936" y="510774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4613CB-89B5-744E-7E18-13600265E87E}"/>
              </a:ext>
            </a:extLst>
          </p:cNvPr>
          <p:cNvSpPr txBox="1"/>
          <p:nvPr/>
        </p:nvSpPr>
        <p:spPr>
          <a:xfrm>
            <a:off x="6625936" y="5488743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name = “Bob”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AA5CCE-E35C-EC0B-2F8F-C8C481B23DAD}"/>
              </a:ext>
            </a:extLst>
          </p:cNvPr>
          <p:cNvCxnSpPr>
            <a:cxnSpLocks/>
          </p:cNvCxnSpPr>
          <p:nvPr/>
        </p:nvCxnSpPr>
        <p:spPr>
          <a:xfrm>
            <a:off x="6435436" y="5488743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687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87D7B5-E902-B644-860A-79D54716942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39B0767-0E50-4F2A-84D2-A6F36A202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543800" cy="44021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 = Dog()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d1.name = </a:t>
            </a:r>
            <a:r>
              <a:rPr lang="en-US" alt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“Alice”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d1.rabid = True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d1.weight = 50.0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d2 = Dog()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d2.name = </a:t>
            </a:r>
            <a:r>
              <a:rPr lang="en-US" alt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“Bob”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d2.weight = 30.0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616206E-6A0B-F08D-8CD4-2D42B7FDD763}"/>
              </a:ext>
            </a:extLst>
          </p:cNvPr>
          <p:cNvSpPr txBox="1">
            <a:spLocks noChangeArrowheads="1"/>
          </p:cNvSpPr>
          <p:nvPr/>
        </p:nvSpPr>
        <p:spPr>
          <a:xfrm>
            <a:off x="650875" y="40623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Creating Dogs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D34A6-2BA5-3C9C-AEFD-9629AE372E68}"/>
              </a:ext>
            </a:extLst>
          </p:cNvPr>
          <p:cNvSpPr/>
          <p:nvPr/>
        </p:nvSpPr>
        <p:spPr>
          <a:xfrm>
            <a:off x="3962400" y="3657600"/>
            <a:ext cx="4648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4F3B-79C5-4F49-6B8C-A2D8D121F7E1}"/>
              </a:ext>
            </a:extLst>
          </p:cNvPr>
          <p:cNvSpPr txBox="1"/>
          <p:nvPr/>
        </p:nvSpPr>
        <p:spPr>
          <a:xfrm>
            <a:off x="3962400" y="3657600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D5BEE-ABC1-24B3-5658-60967819AB1F}"/>
              </a:ext>
            </a:extLst>
          </p:cNvPr>
          <p:cNvSpPr/>
          <p:nvPr/>
        </p:nvSpPr>
        <p:spPr>
          <a:xfrm>
            <a:off x="4114800" y="46482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DB3CC-EA55-643C-BC39-BAB061FFC8FD}"/>
              </a:ext>
            </a:extLst>
          </p:cNvPr>
          <p:cNvSpPr txBox="1"/>
          <p:nvPr/>
        </p:nvSpPr>
        <p:spPr>
          <a:xfrm>
            <a:off x="4876800" y="41541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81FD3-5EDD-D3A9-4935-BEADDD042C67}"/>
              </a:ext>
            </a:extLst>
          </p:cNvPr>
          <p:cNvSpPr txBox="1"/>
          <p:nvPr/>
        </p:nvSpPr>
        <p:spPr>
          <a:xfrm>
            <a:off x="4381500" y="472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True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00AAD0-0BA5-7A11-1B10-A79491A07021}"/>
              </a:ext>
            </a:extLst>
          </p:cNvPr>
          <p:cNvCxnSpPr>
            <a:cxnSpLocks/>
          </p:cNvCxnSpPr>
          <p:nvPr/>
        </p:nvCxnSpPr>
        <p:spPr>
          <a:xfrm>
            <a:off x="4229100" y="5093732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FF0FCC-7548-9EC0-4A01-B7E2DBEC6DC5}"/>
              </a:ext>
            </a:extLst>
          </p:cNvPr>
          <p:cNvSpPr txBox="1"/>
          <p:nvPr/>
        </p:nvSpPr>
        <p:spPr>
          <a:xfrm>
            <a:off x="4419600" y="51054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50.0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FD5D92-E900-3B89-BA90-392B9197A62A}"/>
              </a:ext>
            </a:extLst>
          </p:cNvPr>
          <p:cNvSpPr txBox="1"/>
          <p:nvPr/>
        </p:nvSpPr>
        <p:spPr>
          <a:xfrm>
            <a:off x="4419600" y="54864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“Alice”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016C3B-7589-09DF-075B-9C3C7C579861}"/>
              </a:ext>
            </a:extLst>
          </p:cNvPr>
          <p:cNvCxnSpPr>
            <a:cxnSpLocks/>
          </p:cNvCxnSpPr>
          <p:nvPr/>
        </p:nvCxnSpPr>
        <p:spPr>
          <a:xfrm>
            <a:off x="4229100" y="5486400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3910C3D-432A-56B0-F7F6-1A5BD9C9F05C}"/>
              </a:ext>
            </a:extLst>
          </p:cNvPr>
          <p:cNvSpPr/>
          <p:nvPr/>
        </p:nvSpPr>
        <p:spPr>
          <a:xfrm>
            <a:off x="6321136" y="4650543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DE0CDE-B382-A167-4D3A-ED3D7FFB3550}"/>
              </a:ext>
            </a:extLst>
          </p:cNvPr>
          <p:cNvSpPr txBox="1"/>
          <p:nvPr/>
        </p:nvSpPr>
        <p:spPr>
          <a:xfrm>
            <a:off x="7083136" y="415651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BE8EEE-8D82-DDBE-7D55-C0BC63E40DC8}"/>
              </a:ext>
            </a:extLst>
          </p:cNvPr>
          <p:cNvSpPr txBox="1"/>
          <p:nvPr/>
        </p:nvSpPr>
        <p:spPr>
          <a:xfrm>
            <a:off x="6587836" y="472674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False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066892-2C77-15FB-E25A-BF6D6401C57E}"/>
              </a:ext>
            </a:extLst>
          </p:cNvPr>
          <p:cNvCxnSpPr>
            <a:cxnSpLocks/>
          </p:cNvCxnSpPr>
          <p:nvPr/>
        </p:nvCxnSpPr>
        <p:spPr>
          <a:xfrm>
            <a:off x="6435436" y="5096075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80B457B-AF3F-6CBF-3D01-BB33C366E0B7}"/>
              </a:ext>
            </a:extLst>
          </p:cNvPr>
          <p:cNvSpPr txBox="1"/>
          <p:nvPr/>
        </p:nvSpPr>
        <p:spPr>
          <a:xfrm>
            <a:off x="6625936" y="5107743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weight = 30.0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4613CB-89B5-744E-7E18-13600265E87E}"/>
              </a:ext>
            </a:extLst>
          </p:cNvPr>
          <p:cNvSpPr txBox="1"/>
          <p:nvPr/>
        </p:nvSpPr>
        <p:spPr>
          <a:xfrm>
            <a:off x="6625936" y="5488743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“Bob”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AA5CCE-E35C-EC0B-2F8F-C8C481B23DAD}"/>
              </a:ext>
            </a:extLst>
          </p:cNvPr>
          <p:cNvCxnSpPr>
            <a:cxnSpLocks/>
          </p:cNvCxnSpPr>
          <p:nvPr/>
        </p:nvCxnSpPr>
        <p:spPr>
          <a:xfrm>
            <a:off x="6435436" y="5488743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989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DA20CAB-8069-4E7C-8184-FB62E564D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We’ve created 2 dogs!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B6AF188-45A4-48D6-AEFB-473CD13DAD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Notice that they start with the same fields, and the same values in those fields.</a:t>
            </a:r>
          </a:p>
          <a:p>
            <a:r>
              <a:rPr lang="en-US" altLang="en-US" sz="2800" dirty="0"/>
              <a:t>However, we edited the individual objects to hold data that was particular to that object</a:t>
            </a:r>
          </a:p>
          <a:p>
            <a:r>
              <a:rPr lang="en-US" altLang="en-US" sz="2800" dirty="0"/>
              <a:t>Thus, accessing the fields from each object will give us different data:</a:t>
            </a:r>
          </a:p>
          <a:p>
            <a:pPr marL="0" indent="0">
              <a:buNone/>
            </a:pPr>
            <a:r>
              <a:rPr lang="en-US" altLang="en-US" sz="2800" dirty="0"/>
              <a:t>	print(d1.name) </a:t>
            </a:r>
            <a:r>
              <a:rPr lang="en-US" altLang="en-US" sz="2800" dirty="0">
                <a:solidFill>
                  <a:srgbClr val="4E8F00"/>
                </a:solidFill>
              </a:rPr>
              <a:t># prints “Alice”</a:t>
            </a:r>
          </a:p>
          <a:p>
            <a:pPr marL="0" indent="0">
              <a:buNone/>
            </a:pPr>
            <a:r>
              <a:rPr lang="en-US" altLang="en-US" sz="2800" dirty="0"/>
              <a:t>	print(d2.name) </a:t>
            </a:r>
            <a:r>
              <a:rPr lang="en-US" altLang="en-US" sz="2800" dirty="0">
                <a:solidFill>
                  <a:srgbClr val="4E8F00"/>
                </a:solidFill>
              </a:rPr>
              <a:t># prints “Bob”</a:t>
            </a:r>
            <a:endParaRPr lang="en-US" altLang="en-US" sz="2400" dirty="0">
              <a:solidFill>
                <a:srgbClr val="4E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89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DA20CAB-8069-4E7C-8184-FB62E564D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“.” operator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B6AF188-45A4-48D6-AEFB-473CD13DAD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dirty="0"/>
              <a:t>“Dot” operator used to</a:t>
            </a:r>
          </a:p>
          <a:p>
            <a:pPr lvl="1"/>
            <a:r>
              <a:rPr lang="en-US" altLang="en-US" sz="2400" dirty="0"/>
              <a:t>Get to an instance’s attributes</a:t>
            </a:r>
          </a:p>
          <a:p>
            <a:pPr lvl="1"/>
            <a:r>
              <a:rPr lang="en-US" altLang="en-US" sz="2400" dirty="0"/>
              <a:t>Get to an instance’s methods</a:t>
            </a:r>
          </a:p>
          <a:p>
            <a:pPr lvl="1"/>
            <a:r>
              <a:rPr lang="en-US" altLang="en-US" sz="2400" dirty="0"/>
              <a:t>Basically, get inside the instance</a:t>
            </a:r>
          </a:p>
          <a:p>
            <a:pPr marL="0" indent="0">
              <a:buNone/>
            </a:pPr>
            <a:r>
              <a:rPr lang="en-US" altLang="en-US" sz="2800" dirty="0"/>
              <a:t>Format:</a:t>
            </a:r>
          </a:p>
          <a:p>
            <a:pPr lvl="1">
              <a:buFontTx/>
              <a:buNone/>
            </a:pPr>
            <a:r>
              <a:rPr lang="en-US" altLang="en-US" sz="2400" dirty="0"/>
              <a:t>&lt;instance&gt;.&lt;attribute or method&gt;</a:t>
            </a:r>
          </a:p>
        </p:txBody>
      </p:sp>
    </p:spTree>
    <p:extLst>
      <p:ext uri="{BB962C8B-B14F-4D97-AF65-F5344CB8AC3E}">
        <p14:creationId xmlns:p14="http://schemas.microsoft.com/office/powerpoint/2010/main" val="3276309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D4A1682-B450-408D-BCE3-A2B56F392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Using the “.” operator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3D9DEF-B06C-4495-A764-66EDF2ABF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1"/>
            <a:ext cx="7543800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d1 = Dog()</a:t>
            </a:r>
          </a:p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d1.name = </a:t>
            </a:r>
            <a:r>
              <a:rPr lang="en-US" alt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“Alice”</a:t>
            </a:r>
          </a:p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d1.rabid = True</a:t>
            </a:r>
          </a:p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d1.weight = 50.0</a:t>
            </a:r>
          </a:p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d2 = Dog()</a:t>
            </a:r>
          </a:p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d2.name = </a:t>
            </a:r>
            <a:r>
              <a:rPr lang="en-US" alt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“Bob”</a:t>
            </a:r>
          </a:p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d2.weight = 30.0</a:t>
            </a:r>
          </a:p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d1.eat(2)  				</a:t>
            </a:r>
            <a:r>
              <a:rPr lang="en-US" altLang="en-US" sz="20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# Alice weighs 52 </a:t>
            </a:r>
            <a:r>
              <a:rPr lang="en-US" altLang="en-US" sz="2000" dirty="0" err="1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lbs</a:t>
            </a:r>
            <a:endParaRPr lang="en-US" altLang="en-US" dirty="0">
              <a:solidFill>
                <a:srgbClr val="4E8F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d2.growl()				</a:t>
            </a:r>
            <a:r>
              <a:rPr lang="en-US" altLang="en-US" sz="20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# Bob says GRRRR</a:t>
            </a:r>
          </a:p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d1.eat(4)				</a:t>
            </a:r>
            <a:r>
              <a:rPr lang="en-US" altLang="en-US" sz="20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# Alice weighs 56 </a:t>
            </a:r>
            <a:r>
              <a:rPr lang="en-US" altLang="en-US" sz="2000" dirty="0" err="1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lbs</a:t>
            </a:r>
            <a:endParaRPr lang="en-US" altLang="en-US" dirty="0">
              <a:solidFill>
                <a:srgbClr val="4E8F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d2.eat(-1)				</a:t>
            </a:r>
            <a:r>
              <a:rPr lang="en-US" altLang="en-US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#</a:t>
            </a:r>
            <a:r>
              <a:rPr lang="en-US" altLang="en-US" sz="20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 Bob weighs 29 </a:t>
            </a:r>
            <a:r>
              <a:rPr lang="en-US" altLang="en-US" sz="2000" dirty="0" err="1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lbs</a:t>
            </a:r>
            <a:endParaRPr lang="en-US" altLang="en-US" sz="2000" dirty="0">
              <a:solidFill>
                <a:srgbClr val="4E8F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84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6DB4250-7085-48A2-BEA2-78245A073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3C75318-54BB-458D-99A9-68B9149B1B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This is a special method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Used to give initial values to ALL attributes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Is activated when someone creates an instance of the class (i.e.: creates an object)</a:t>
            </a:r>
          </a:p>
          <a:p>
            <a:r>
              <a:rPr lang="en-US" altLang="en-US" sz="2800" dirty="0">
                <a:solidFill>
                  <a:schemeClr val="tx1"/>
                </a:solidFill>
              </a:rPr>
              <a:t>In most languages, the name of this method MUST be the same name as the class</a:t>
            </a:r>
          </a:p>
          <a:p>
            <a:r>
              <a:rPr lang="en-US" altLang="en-US" sz="2800" dirty="0"/>
              <a:t>In Python, the name of this method must be “</a:t>
            </a:r>
            <a:r>
              <a:rPr lang="en-US" altLang="en-US" sz="2800" dirty="0">
                <a:solidFill>
                  <a:srgbClr val="7030A0"/>
                </a:solidFill>
              </a:rPr>
              <a:t>__</a:t>
            </a:r>
            <a:r>
              <a:rPr lang="en-US" altLang="en-US" sz="2800" dirty="0" err="1">
                <a:solidFill>
                  <a:srgbClr val="7030A0"/>
                </a:solidFill>
              </a:rPr>
              <a:t>init</a:t>
            </a:r>
            <a:r>
              <a:rPr lang="en-US" altLang="en-US" sz="2800" dirty="0">
                <a:solidFill>
                  <a:srgbClr val="7030A0"/>
                </a:solidFill>
              </a:rPr>
              <a:t>__</a:t>
            </a:r>
            <a:r>
              <a:rPr lang="en-US" altLang="en-US" sz="2800" dirty="0"/>
              <a:t>”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68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6DB4250-7085-48A2-BEA2-78245A073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3C75318-54BB-458D-99A9-68B9149B1B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3714750" cy="2441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Dog without a constructor:</a:t>
            </a:r>
          </a:p>
          <a:p>
            <a:pPr marL="0" indent="0">
              <a:buNone/>
            </a:pPr>
            <a:r>
              <a:rPr lang="en-US" altLang="en-US" sz="2400" dirty="0"/>
              <a:t>class Dog: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	rabid = False</a:t>
            </a:r>
          </a:p>
          <a:p>
            <a:pPr marL="0" indent="0">
              <a:buNone/>
            </a:pPr>
            <a:r>
              <a:rPr lang="en-US" altLang="en-US" sz="2400" dirty="0"/>
              <a:t>	weight = 0.0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	name = </a:t>
            </a:r>
            <a:r>
              <a:rPr lang="en-US" altLang="en-US" sz="24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35902-9D96-3A2C-ED6B-6143DAD678C8}"/>
              </a:ext>
            </a:extLst>
          </p:cNvPr>
          <p:cNvSpPr txBox="1">
            <a:spLocks noChangeArrowheads="1"/>
          </p:cNvSpPr>
          <p:nvPr/>
        </p:nvSpPr>
        <p:spPr>
          <a:xfrm>
            <a:off x="4667250" y="1825624"/>
            <a:ext cx="3714750" cy="2441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/>
              <a:t>Dog with a constructor: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class Dog:</a:t>
            </a:r>
          </a:p>
          <a:p>
            <a:pPr marL="0" indent="0">
              <a:buNone/>
            </a:pPr>
            <a:r>
              <a:rPr lang="en-US" altLang="en-US" sz="2400" dirty="0"/>
              <a:t>	def __</a:t>
            </a:r>
            <a:r>
              <a:rPr lang="en-US" altLang="en-US" sz="2400" dirty="0" err="1"/>
              <a:t>init</a:t>
            </a:r>
            <a:r>
              <a:rPr lang="en-US" altLang="en-US" sz="2400" dirty="0"/>
              <a:t>__(self):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		</a:t>
            </a:r>
            <a:r>
              <a:rPr lang="en-US" altLang="en-US" sz="2400" dirty="0" err="1">
                <a:solidFill>
                  <a:schemeClr val="tx1"/>
                </a:solidFill>
              </a:rPr>
              <a:t>self.rabid</a:t>
            </a:r>
            <a:r>
              <a:rPr lang="en-US" altLang="en-US" sz="2400" dirty="0">
                <a:solidFill>
                  <a:schemeClr val="tx1"/>
                </a:solidFill>
              </a:rPr>
              <a:t> = False</a:t>
            </a:r>
          </a:p>
          <a:p>
            <a:pPr marL="0" indent="0">
              <a:buNone/>
            </a:pPr>
            <a:r>
              <a:rPr lang="en-US" altLang="en-US" sz="2400" dirty="0"/>
              <a:t>		</a:t>
            </a:r>
            <a:r>
              <a:rPr lang="en-US" altLang="en-US" sz="2400" dirty="0" err="1"/>
              <a:t>self.weight</a:t>
            </a:r>
            <a:r>
              <a:rPr lang="en-US" altLang="en-US" sz="2400" dirty="0"/>
              <a:t> = 0.0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		self.name = </a:t>
            </a:r>
            <a:r>
              <a:rPr lang="en-US" altLang="en-US" sz="2400" dirty="0">
                <a:solidFill>
                  <a:srgbClr val="C00000"/>
                </a:solidFill>
              </a:rPr>
              <a:t>“”</a:t>
            </a:r>
          </a:p>
        </p:txBody>
      </p:sp>
    </p:spTree>
    <p:extLst>
      <p:ext uri="{BB962C8B-B14F-4D97-AF65-F5344CB8AC3E}">
        <p14:creationId xmlns:p14="http://schemas.microsoft.com/office/powerpoint/2010/main" val="3777552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6DB4250-7085-48A2-BEA2-78245A073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DA9ACDB-D12C-57F2-6BB2-DF6E9A49082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954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/>
              <a:t>Seems like extra work. Why initialize the fields inside the constructor instead of directly in the class body?</a:t>
            </a:r>
          </a:p>
          <a:p>
            <a:r>
              <a:rPr lang="en-US" altLang="en-US" sz="2400" dirty="0"/>
              <a:t>Allows initializing the class fields in the constructor parameters</a:t>
            </a:r>
          </a:p>
          <a:p>
            <a:r>
              <a:rPr lang="en-US" altLang="en-US" sz="2400" dirty="0"/>
              <a:t>Prevents unintended behavior when using mutable fields</a:t>
            </a:r>
          </a:p>
          <a:p>
            <a:endParaRPr lang="en-US" altLang="en-US" sz="2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C39FB8D-9187-84B6-485B-E03609A3986E}"/>
              </a:ext>
            </a:extLst>
          </p:cNvPr>
          <p:cNvSpPr txBox="1">
            <a:spLocks noChangeArrowheads="1"/>
          </p:cNvSpPr>
          <p:nvPr/>
        </p:nvSpPr>
        <p:spPr>
          <a:xfrm>
            <a:off x="487680" y="3352800"/>
            <a:ext cx="8027670" cy="2441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class Dog:</a:t>
            </a:r>
          </a:p>
          <a:p>
            <a:pPr marL="0" indent="0">
              <a:buNone/>
            </a:pPr>
            <a:r>
              <a:rPr lang="en-US" altLang="en-US" sz="2400" dirty="0"/>
              <a:t>	def __</a:t>
            </a:r>
            <a:r>
              <a:rPr lang="en-US" altLang="en-US" sz="2400" dirty="0" err="1"/>
              <a:t>init</a:t>
            </a:r>
            <a:r>
              <a:rPr lang="en-US" altLang="en-US" sz="2400" dirty="0"/>
              <a:t>__(self, weight, rabid = False, name = </a:t>
            </a:r>
            <a:r>
              <a:rPr lang="en-US" altLang="en-US" sz="2400" dirty="0">
                <a:solidFill>
                  <a:srgbClr val="C00000"/>
                </a:solidFill>
              </a:rPr>
              <a:t>“”</a:t>
            </a:r>
            <a:r>
              <a:rPr lang="en-US" altLang="en-US" sz="2400" dirty="0"/>
              <a:t>):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		</a:t>
            </a:r>
            <a:r>
              <a:rPr lang="en-US" altLang="en-US" sz="2400" dirty="0" err="1">
                <a:solidFill>
                  <a:schemeClr val="tx1"/>
                </a:solidFill>
              </a:rPr>
              <a:t>self.rabid</a:t>
            </a:r>
            <a:r>
              <a:rPr lang="en-US" altLang="en-US" sz="2400" dirty="0">
                <a:solidFill>
                  <a:schemeClr val="tx1"/>
                </a:solidFill>
              </a:rPr>
              <a:t> = rabid</a:t>
            </a:r>
          </a:p>
          <a:p>
            <a:pPr marL="0" indent="0">
              <a:buNone/>
            </a:pPr>
            <a:r>
              <a:rPr lang="en-US" altLang="en-US" sz="2400" dirty="0"/>
              <a:t>		</a:t>
            </a:r>
            <a:r>
              <a:rPr lang="en-US" altLang="en-US" sz="2400" dirty="0" err="1"/>
              <a:t>self.weight</a:t>
            </a:r>
            <a:r>
              <a:rPr lang="en-US" altLang="en-US" sz="2400" dirty="0"/>
              <a:t> = weight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		self.name = </a:t>
            </a:r>
            <a:r>
              <a:rPr lang="en-US" altLang="en-US" sz="2400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061837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6DB4250-7085-48A2-BEA2-78245A073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Initializing fields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DA9ACDB-D12C-57F2-6BB2-DF6E9A49082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954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C39FB8D-9187-84B6-485B-E03609A3986E}"/>
              </a:ext>
            </a:extLst>
          </p:cNvPr>
          <p:cNvSpPr txBox="1">
            <a:spLocks noChangeArrowheads="1"/>
          </p:cNvSpPr>
          <p:nvPr/>
        </p:nvSpPr>
        <p:spPr>
          <a:xfrm>
            <a:off x="487680" y="1447800"/>
            <a:ext cx="8027670" cy="434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class Dog:</a:t>
            </a:r>
          </a:p>
          <a:p>
            <a:pPr marL="0" indent="0">
              <a:buNone/>
            </a:pPr>
            <a:r>
              <a:rPr lang="en-US" altLang="en-US" sz="2400" dirty="0"/>
              <a:t>	def __</a:t>
            </a:r>
            <a:r>
              <a:rPr lang="en-US" altLang="en-US" sz="2400" dirty="0" err="1"/>
              <a:t>init</a:t>
            </a:r>
            <a:r>
              <a:rPr lang="en-US" altLang="en-US" sz="2400" dirty="0"/>
              <a:t>__(self, weight, rabid = False, name = </a:t>
            </a:r>
            <a:r>
              <a:rPr lang="en-US" altLang="en-US" sz="2400" dirty="0">
                <a:solidFill>
                  <a:srgbClr val="C00000"/>
                </a:solidFill>
              </a:rPr>
              <a:t>“”</a:t>
            </a:r>
            <a:r>
              <a:rPr lang="en-US" altLang="en-US" sz="2400" dirty="0"/>
              <a:t>):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		</a:t>
            </a:r>
            <a:r>
              <a:rPr lang="en-US" altLang="en-US" sz="2400" dirty="0" err="1">
                <a:solidFill>
                  <a:schemeClr val="tx1"/>
                </a:solidFill>
              </a:rPr>
              <a:t>self.rabid</a:t>
            </a:r>
            <a:r>
              <a:rPr lang="en-US" altLang="en-US" sz="2400" dirty="0">
                <a:solidFill>
                  <a:schemeClr val="tx1"/>
                </a:solidFill>
              </a:rPr>
              <a:t> = rabid</a:t>
            </a:r>
          </a:p>
          <a:p>
            <a:pPr marL="0" indent="0">
              <a:buNone/>
            </a:pPr>
            <a:r>
              <a:rPr lang="en-US" altLang="en-US" sz="2400" dirty="0"/>
              <a:t>		</a:t>
            </a:r>
            <a:r>
              <a:rPr lang="en-US" altLang="en-US" sz="2400" dirty="0" err="1"/>
              <a:t>self.weight</a:t>
            </a:r>
            <a:r>
              <a:rPr lang="en-US" altLang="en-US" sz="2400" dirty="0"/>
              <a:t> = weight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		self.name = </a:t>
            </a:r>
            <a:r>
              <a:rPr lang="en-US" altLang="en-US" sz="2400" dirty="0"/>
              <a:t>name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4E8F00"/>
                </a:solidFill>
              </a:rPr>
              <a:t># Dogs now need at least 1 argument before they can be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4E8F00"/>
                </a:solidFill>
              </a:rPr>
              <a:t># created: the weight</a:t>
            </a:r>
          </a:p>
          <a:p>
            <a:pPr marL="0" indent="0">
              <a:buNone/>
            </a:pPr>
            <a:r>
              <a:rPr lang="en-US" altLang="en-US" sz="2400" dirty="0"/>
              <a:t>d1 = Dog(45, name = </a:t>
            </a:r>
            <a:r>
              <a:rPr lang="en-US" altLang="en-US" sz="2400" dirty="0">
                <a:solidFill>
                  <a:srgbClr val="C00000"/>
                </a:solidFill>
              </a:rPr>
              <a:t>“Charlie”</a:t>
            </a:r>
            <a:r>
              <a:rPr lang="en-US" altLang="en-US" sz="2400" dirty="0"/>
              <a:t>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E2769DA-FA70-F780-8FDA-0C965740DB0A}"/>
              </a:ext>
            </a:extLst>
          </p:cNvPr>
          <p:cNvCxnSpPr/>
          <p:nvPr/>
        </p:nvCxnSpPr>
        <p:spPr>
          <a:xfrm>
            <a:off x="4114800" y="2286000"/>
            <a:ext cx="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9B1FE87-F508-951B-BA74-D061B79DFD35}"/>
              </a:ext>
            </a:extLst>
          </p:cNvPr>
          <p:cNvCxnSpPr>
            <a:cxnSpLocks/>
          </p:cNvCxnSpPr>
          <p:nvPr/>
        </p:nvCxnSpPr>
        <p:spPr>
          <a:xfrm flipH="1">
            <a:off x="4267200" y="2209800"/>
            <a:ext cx="228600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F54B7A-4FE5-E454-8797-6E8C438C2695}"/>
              </a:ext>
            </a:extLst>
          </p:cNvPr>
          <p:cNvCxnSpPr>
            <a:cxnSpLocks/>
          </p:cNvCxnSpPr>
          <p:nvPr/>
        </p:nvCxnSpPr>
        <p:spPr>
          <a:xfrm flipH="1">
            <a:off x="3962400" y="2209800"/>
            <a:ext cx="6858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6527EC2-DC30-5497-25B4-8E04F31A151F}"/>
              </a:ext>
            </a:extLst>
          </p:cNvPr>
          <p:cNvSpPr/>
          <p:nvPr/>
        </p:nvSpPr>
        <p:spPr>
          <a:xfrm>
            <a:off x="4625340" y="4935377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FFEEA6-A8EA-6154-A910-443410CB7879}"/>
              </a:ext>
            </a:extLst>
          </p:cNvPr>
          <p:cNvSpPr txBox="1"/>
          <p:nvPr/>
        </p:nvSpPr>
        <p:spPr>
          <a:xfrm>
            <a:off x="4892040" y="501157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False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DE6618-4087-FEC0-AA9B-BA2F86AC8BA5}"/>
              </a:ext>
            </a:extLst>
          </p:cNvPr>
          <p:cNvCxnSpPr>
            <a:cxnSpLocks/>
          </p:cNvCxnSpPr>
          <p:nvPr/>
        </p:nvCxnSpPr>
        <p:spPr>
          <a:xfrm>
            <a:off x="4739640" y="5380909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42440F7-ED38-03A8-0269-7327F40E4069}"/>
              </a:ext>
            </a:extLst>
          </p:cNvPr>
          <p:cNvSpPr txBox="1"/>
          <p:nvPr/>
        </p:nvSpPr>
        <p:spPr>
          <a:xfrm>
            <a:off x="4930140" y="5392577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B039A-1743-BA07-47CD-150C202270E5}"/>
              </a:ext>
            </a:extLst>
          </p:cNvPr>
          <p:cNvSpPr txBox="1"/>
          <p:nvPr/>
        </p:nvSpPr>
        <p:spPr>
          <a:xfrm>
            <a:off x="4739640" y="5773577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“Charlie”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7C5C12-46D9-C856-3303-CE2E70D3CA45}"/>
              </a:ext>
            </a:extLst>
          </p:cNvPr>
          <p:cNvCxnSpPr>
            <a:cxnSpLocks/>
          </p:cNvCxnSpPr>
          <p:nvPr/>
        </p:nvCxnSpPr>
        <p:spPr>
          <a:xfrm>
            <a:off x="4739640" y="5773577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6D9B9A-0091-EEC1-241E-A0B26F33858B}"/>
              </a:ext>
            </a:extLst>
          </p:cNvPr>
          <p:cNvSpPr txBox="1"/>
          <p:nvPr/>
        </p:nvSpPr>
        <p:spPr>
          <a:xfrm>
            <a:off x="5276850" y="457942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</p:spTree>
    <p:extLst>
      <p:ext uri="{BB962C8B-B14F-4D97-AF65-F5344CB8AC3E}">
        <p14:creationId xmlns:p14="http://schemas.microsoft.com/office/powerpoint/2010/main" val="4186798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Designing the Constructor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Constructors will vary, depending on design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Ask questions: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Are all Dogs born with the same rabid state? (yes – they are all born non-rabid)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Are all Dogs born with the same weight?  (</a:t>
            </a:r>
            <a:r>
              <a:rPr lang="en-US" altLang="en-US" sz="2400" dirty="0">
                <a:solidFill>
                  <a:srgbClr val="FF0000"/>
                </a:solidFill>
              </a:rPr>
              <a:t>no</a:t>
            </a:r>
            <a:r>
              <a:rPr lang="en-US" altLang="en-US" sz="2400" dirty="0"/>
              <a:t> – they are born with different weights)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Are all Dogs born with the same name? (</a:t>
            </a:r>
            <a:r>
              <a:rPr lang="en-US" altLang="en-US" sz="2400" dirty="0">
                <a:solidFill>
                  <a:srgbClr val="FF0000"/>
                </a:solidFill>
              </a:rPr>
              <a:t>no</a:t>
            </a:r>
            <a:r>
              <a:rPr lang="en-US" altLang="en-US" sz="2400" dirty="0"/>
              <a:t> – they all have different names)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If ever “no”, then you need information passed in as parameters.</a:t>
            </a:r>
          </a:p>
        </p:txBody>
      </p:sp>
    </p:spTree>
    <p:extLst>
      <p:ext uri="{BB962C8B-B14F-4D97-AF65-F5344CB8AC3E}">
        <p14:creationId xmlns:p14="http://schemas.microsoft.com/office/powerpoint/2010/main" val="131756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/>
              <a:t>Classes</a:t>
            </a:r>
            <a:endParaRPr lang="en-US" alt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60000"/>
              </a:spcBef>
              <a:buFont typeface="Arial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Using classes, we’re actually creating new data types!</a:t>
            </a:r>
          </a:p>
          <a:p>
            <a:pPr>
              <a:spcBef>
                <a:spcPct val="60000"/>
              </a:spcBef>
              <a:buFont typeface="Arial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A class represents the </a:t>
            </a:r>
            <a:r>
              <a:rPr lang="en-US" altLang="en-US" sz="2400" u="sng" dirty="0">
                <a:solidFill>
                  <a:schemeClr val="tx1"/>
                </a:solidFill>
              </a:rPr>
              <a:t>concept</a:t>
            </a:r>
            <a:r>
              <a:rPr lang="en-US" altLang="en-US" sz="2400" dirty="0">
                <a:solidFill>
                  <a:schemeClr val="tx1"/>
                </a:solidFill>
              </a:rPr>
              <a:t> of things in the real world, like Dogs.</a:t>
            </a:r>
          </a:p>
          <a:p>
            <a:pPr>
              <a:spcBef>
                <a:spcPct val="60000"/>
              </a:spcBef>
              <a:buFont typeface="Arial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Classes follow a template, and have:</a:t>
            </a:r>
          </a:p>
          <a:p>
            <a:pPr>
              <a:spcBef>
                <a:spcPct val="60000"/>
              </a:spcBef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 a name</a:t>
            </a:r>
          </a:p>
          <a:p>
            <a:pPr>
              <a:spcBef>
                <a:spcPct val="60000"/>
              </a:spcBef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 variables (often called “attributes” or “fields”)</a:t>
            </a:r>
          </a:p>
          <a:p>
            <a:pPr>
              <a:spcBef>
                <a:spcPct val="60000"/>
              </a:spcBef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 functions (which are now called “methods”, “behaviors” or “member functions”)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58010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Class vs Instance fields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/>
              <a:t>Before we start talking about mutable fields, let’s talk about the difference between </a:t>
            </a:r>
            <a:r>
              <a:rPr lang="en-US" altLang="en-US" sz="2800" u="sng" dirty="0"/>
              <a:t>class</a:t>
            </a:r>
            <a:r>
              <a:rPr lang="en-US" altLang="en-US" sz="2800" dirty="0"/>
              <a:t> and </a:t>
            </a:r>
            <a:r>
              <a:rPr lang="en-US" altLang="en-US" sz="2800" u="sng" dirty="0"/>
              <a:t>instance</a:t>
            </a:r>
            <a:r>
              <a:rPr lang="en-US" altLang="en-US" sz="2800" dirty="0"/>
              <a:t> fields</a:t>
            </a:r>
          </a:p>
          <a:p>
            <a:r>
              <a:rPr lang="en-US" altLang="en-US" sz="2800" dirty="0"/>
              <a:t>Without the constructor, the Dog class looked like this: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class Dog:</a:t>
            </a:r>
          </a:p>
          <a:p>
            <a:pPr>
              <a:buFontTx/>
              <a:buNone/>
            </a:pP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		rabid = False</a:t>
            </a:r>
          </a:p>
          <a:p>
            <a:pPr>
              <a:buFontTx/>
              <a:buNone/>
            </a:pP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		weight = 0.0</a:t>
            </a:r>
          </a:p>
          <a:p>
            <a:pPr>
              <a:buFontTx/>
              <a:buNone/>
            </a:pP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		name = </a:t>
            </a:r>
            <a:r>
              <a:rPr lang="en-US" alt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“”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62729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Class vs Instance fields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Even before we create our first Dog object, we already have one: The class itself.</a:t>
            </a:r>
          </a:p>
          <a:p>
            <a:r>
              <a:rPr lang="en-US" altLang="en-US" sz="2800" dirty="0"/>
              <a:t>This allows us to change the default values of newly created objects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/>
              <a:t>d1 = Dog() </a:t>
            </a:r>
            <a:r>
              <a:rPr lang="en-US" altLang="en-US" sz="2800" dirty="0">
                <a:solidFill>
                  <a:srgbClr val="4E8F00"/>
                </a:solidFill>
              </a:rPr>
              <a:t># False, 0.0, “”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err="1"/>
              <a:t>Dog.rabid</a:t>
            </a:r>
            <a:r>
              <a:rPr lang="en-US" altLang="en-US" sz="2800" dirty="0"/>
              <a:t> = True </a:t>
            </a:r>
            <a:r>
              <a:rPr lang="en-US" altLang="en-US" sz="2800" dirty="0">
                <a:solidFill>
                  <a:srgbClr val="4E8F00"/>
                </a:solidFill>
              </a:rPr>
              <a:t># Changed rabid for future Dogs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err="1"/>
              <a:t>Dog.weight</a:t>
            </a:r>
            <a:r>
              <a:rPr lang="en-US" altLang="en-US" sz="2800" dirty="0"/>
              <a:t> = 200 </a:t>
            </a:r>
            <a:r>
              <a:rPr lang="en-US" altLang="en-US" sz="2800" dirty="0">
                <a:solidFill>
                  <a:srgbClr val="4E8F00"/>
                </a:solidFill>
              </a:rPr>
              <a:t># Changed weight for future Dogs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/>
              <a:t>d2 = Dog() </a:t>
            </a:r>
            <a:r>
              <a:rPr lang="en-US" altLang="en-US" sz="2800" dirty="0">
                <a:solidFill>
                  <a:srgbClr val="4E8F00"/>
                </a:solidFill>
              </a:rPr>
              <a:t># True, 200, “”</a:t>
            </a:r>
          </a:p>
        </p:txBody>
      </p:sp>
    </p:spTree>
    <p:extLst>
      <p:ext uri="{BB962C8B-B14F-4D97-AF65-F5344CB8AC3E}">
        <p14:creationId xmlns:p14="http://schemas.microsoft.com/office/powerpoint/2010/main" val="628638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Class vs Instance fields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When accessing a field using the class name, we say that field belongs to the class</a:t>
            </a:r>
          </a:p>
          <a:p>
            <a:r>
              <a:rPr lang="en-US" altLang="en-US" sz="2800" dirty="0"/>
              <a:t>When accessing a field of a specific object, we say that field belongs to that instance (or object)</a:t>
            </a:r>
          </a:p>
          <a:p>
            <a:r>
              <a:rPr lang="en-US" altLang="en-US" sz="2800" dirty="0"/>
              <a:t>In practice, what’s actually happening is that </a:t>
            </a:r>
            <a:r>
              <a:rPr lang="en-US" altLang="en-US" sz="2800" u="sng" dirty="0"/>
              <a:t>a class field is shared across all newly created objects until an assignment is done</a:t>
            </a:r>
          </a:p>
          <a:p>
            <a:r>
              <a:rPr lang="en-US" altLang="en-US" sz="2800" dirty="0"/>
              <a:t>After the first assignment operation, the object will have its own copy of the field</a:t>
            </a:r>
          </a:p>
        </p:txBody>
      </p:sp>
    </p:spTree>
    <p:extLst>
      <p:ext uri="{BB962C8B-B14F-4D97-AF65-F5344CB8AC3E}">
        <p14:creationId xmlns:p14="http://schemas.microsoft.com/office/powerpoint/2010/main" val="3743902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D63BDC1-83CA-3458-2106-AA151654F441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What is actually happening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/>
              <a:t>class Dog: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rabid = False</a:t>
            </a:r>
          </a:p>
          <a:p>
            <a:pPr marL="0" indent="0">
              <a:buNone/>
            </a:pPr>
            <a:r>
              <a:rPr lang="en-US" altLang="en-US" sz="2800" dirty="0"/>
              <a:t>	weight = 0.0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endParaRPr lang="en-US" alt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54A391-503E-0E8C-3541-F891A32A4594}"/>
              </a:ext>
            </a:extLst>
          </p:cNvPr>
          <p:cNvSpPr/>
          <p:nvPr/>
        </p:nvSpPr>
        <p:spPr>
          <a:xfrm>
            <a:off x="3962400" y="3657600"/>
            <a:ext cx="4648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C177F-2E3A-7075-0348-6D3DA75F7BDC}"/>
              </a:ext>
            </a:extLst>
          </p:cNvPr>
          <p:cNvSpPr txBox="1"/>
          <p:nvPr/>
        </p:nvSpPr>
        <p:spPr>
          <a:xfrm>
            <a:off x="3962400" y="3657600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7DC61-B880-89C7-FF77-CF97B5D3F3EA}"/>
              </a:ext>
            </a:extLst>
          </p:cNvPr>
          <p:cNvSpPr/>
          <p:nvPr/>
        </p:nvSpPr>
        <p:spPr>
          <a:xfrm>
            <a:off x="4114800" y="46482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5AD63-E5DA-FB89-5D9F-22C63C95148D}"/>
              </a:ext>
            </a:extLst>
          </p:cNvPr>
          <p:cNvSpPr txBox="1"/>
          <p:nvPr/>
        </p:nvSpPr>
        <p:spPr>
          <a:xfrm>
            <a:off x="4876800" y="415416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0B22B-0795-2FFD-69CE-A33F2941B7FA}"/>
              </a:ext>
            </a:extLst>
          </p:cNvPr>
          <p:cNvSpPr txBox="1"/>
          <p:nvPr/>
        </p:nvSpPr>
        <p:spPr>
          <a:xfrm>
            <a:off x="4381500" y="472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False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94E8BB-ECC0-DFBF-ED01-19B03D50D92D}"/>
              </a:ext>
            </a:extLst>
          </p:cNvPr>
          <p:cNvCxnSpPr>
            <a:cxnSpLocks/>
          </p:cNvCxnSpPr>
          <p:nvPr/>
        </p:nvCxnSpPr>
        <p:spPr>
          <a:xfrm>
            <a:off x="4229100" y="5093732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2960DCF-859A-E2CD-15B0-0BE85EADE767}"/>
              </a:ext>
            </a:extLst>
          </p:cNvPr>
          <p:cNvSpPr txBox="1"/>
          <p:nvPr/>
        </p:nvSpPr>
        <p:spPr>
          <a:xfrm>
            <a:off x="4419600" y="5105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82B3B-5F41-F570-EA32-8D336EB1BF28}"/>
              </a:ext>
            </a:extLst>
          </p:cNvPr>
          <p:cNvSpPr txBox="1"/>
          <p:nvPr/>
        </p:nvSpPr>
        <p:spPr>
          <a:xfrm>
            <a:off x="4419600" y="5486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91CD48-8D74-CD9C-86F6-E60059F9BFD5}"/>
              </a:ext>
            </a:extLst>
          </p:cNvPr>
          <p:cNvCxnSpPr>
            <a:cxnSpLocks/>
          </p:cNvCxnSpPr>
          <p:nvPr/>
        </p:nvCxnSpPr>
        <p:spPr>
          <a:xfrm>
            <a:off x="4229100" y="5486400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012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7DBD883-76C0-4C41-A16C-973BC08E8CE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What is actually happening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/>
              <a:t>class Dog: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rabid = False</a:t>
            </a:r>
          </a:p>
          <a:p>
            <a:pPr marL="0" indent="0">
              <a:buNone/>
            </a:pPr>
            <a:r>
              <a:rPr lang="en-US" altLang="en-US" sz="2800" dirty="0"/>
              <a:t>	weight = 0.0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d1 = Dog()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54A391-503E-0E8C-3541-F891A32A4594}"/>
              </a:ext>
            </a:extLst>
          </p:cNvPr>
          <p:cNvSpPr/>
          <p:nvPr/>
        </p:nvSpPr>
        <p:spPr>
          <a:xfrm>
            <a:off x="3962400" y="3657600"/>
            <a:ext cx="4648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C177F-2E3A-7075-0348-6D3DA75F7BDC}"/>
              </a:ext>
            </a:extLst>
          </p:cNvPr>
          <p:cNvSpPr txBox="1"/>
          <p:nvPr/>
        </p:nvSpPr>
        <p:spPr>
          <a:xfrm>
            <a:off x="3962400" y="3657600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7DC61-B880-89C7-FF77-CF97B5D3F3EA}"/>
              </a:ext>
            </a:extLst>
          </p:cNvPr>
          <p:cNvSpPr/>
          <p:nvPr/>
        </p:nvSpPr>
        <p:spPr>
          <a:xfrm>
            <a:off x="4114800" y="46482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5AD63-E5DA-FB89-5D9F-22C63C95148D}"/>
              </a:ext>
            </a:extLst>
          </p:cNvPr>
          <p:cNvSpPr txBox="1"/>
          <p:nvPr/>
        </p:nvSpPr>
        <p:spPr>
          <a:xfrm>
            <a:off x="4876800" y="415416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0B22B-0795-2FFD-69CE-A33F2941B7FA}"/>
              </a:ext>
            </a:extLst>
          </p:cNvPr>
          <p:cNvSpPr txBox="1"/>
          <p:nvPr/>
        </p:nvSpPr>
        <p:spPr>
          <a:xfrm>
            <a:off x="4381500" y="472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False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94E8BB-ECC0-DFBF-ED01-19B03D50D92D}"/>
              </a:ext>
            </a:extLst>
          </p:cNvPr>
          <p:cNvCxnSpPr>
            <a:cxnSpLocks/>
          </p:cNvCxnSpPr>
          <p:nvPr/>
        </p:nvCxnSpPr>
        <p:spPr>
          <a:xfrm>
            <a:off x="4229100" y="5093732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2960DCF-859A-E2CD-15B0-0BE85EADE767}"/>
              </a:ext>
            </a:extLst>
          </p:cNvPr>
          <p:cNvSpPr txBox="1"/>
          <p:nvPr/>
        </p:nvSpPr>
        <p:spPr>
          <a:xfrm>
            <a:off x="4419600" y="5105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82B3B-5F41-F570-EA32-8D336EB1BF28}"/>
              </a:ext>
            </a:extLst>
          </p:cNvPr>
          <p:cNvSpPr txBox="1"/>
          <p:nvPr/>
        </p:nvSpPr>
        <p:spPr>
          <a:xfrm>
            <a:off x="4419600" y="5486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91CD48-8D74-CD9C-86F6-E60059F9BFD5}"/>
              </a:ext>
            </a:extLst>
          </p:cNvPr>
          <p:cNvCxnSpPr>
            <a:cxnSpLocks/>
          </p:cNvCxnSpPr>
          <p:nvPr/>
        </p:nvCxnSpPr>
        <p:spPr>
          <a:xfrm>
            <a:off x="4229100" y="5486400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B3D4911-74F6-3B84-3885-842A049F13BB}"/>
              </a:ext>
            </a:extLst>
          </p:cNvPr>
          <p:cNvSpPr/>
          <p:nvPr/>
        </p:nvSpPr>
        <p:spPr>
          <a:xfrm>
            <a:off x="6400800" y="4671535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16141C-CC5A-AD34-18A2-9E68312E8754}"/>
              </a:ext>
            </a:extLst>
          </p:cNvPr>
          <p:cNvSpPr txBox="1"/>
          <p:nvPr/>
        </p:nvSpPr>
        <p:spPr>
          <a:xfrm>
            <a:off x="7162800" y="417750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05E9F60-D1BC-E1F1-0B54-35540BE97C63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5829300" y="4909066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3BBC16-3F17-5F4C-023E-1BECDA3D4775}"/>
              </a:ext>
            </a:extLst>
          </p:cNvPr>
          <p:cNvCxnSpPr>
            <a:cxnSpLocks/>
          </p:cNvCxnSpPr>
          <p:nvPr/>
        </p:nvCxnSpPr>
        <p:spPr>
          <a:xfrm flipH="1">
            <a:off x="5798820" y="5334000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E3A28E-01C8-BE59-7CB9-C7FEBD29503E}"/>
              </a:ext>
            </a:extLst>
          </p:cNvPr>
          <p:cNvCxnSpPr>
            <a:cxnSpLocks/>
          </p:cNvCxnSpPr>
          <p:nvPr/>
        </p:nvCxnSpPr>
        <p:spPr>
          <a:xfrm flipH="1">
            <a:off x="5798820" y="5715000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7D893DD-89F7-06D0-8BBD-830614FEC805}"/>
              </a:ext>
            </a:extLst>
          </p:cNvPr>
          <p:cNvSpPr txBox="1"/>
          <p:nvPr/>
        </p:nvSpPr>
        <p:spPr>
          <a:xfrm>
            <a:off x="6705600" y="4800600"/>
            <a:ext cx="156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 has no fields. Its fields come from Dog</a:t>
            </a:r>
          </a:p>
        </p:txBody>
      </p:sp>
    </p:spTree>
    <p:extLst>
      <p:ext uri="{BB962C8B-B14F-4D97-AF65-F5344CB8AC3E}">
        <p14:creationId xmlns:p14="http://schemas.microsoft.com/office/powerpoint/2010/main" val="989568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7DBD883-76C0-4C41-A16C-973BC08E8CE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What is actually happening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/>
              <a:t>class Dog: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rabid = False</a:t>
            </a:r>
          </a:p>
          <a:p>
            <a:pPr marL="0" indent="0">
              <a:buNone/>
            </a:pPr>
            <a:r>
              <a:rPr lang="en-US" altLang="en-US" sz="2800" dirty="0"/>
              <a:t>	weight = 0.0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d1 = Dog()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4E8F00"/>
                </a:solidFill>
              </a:rPr>
              <a:t># d1 now has its own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4E8F00"/>
                </a:solidFill>
              </a:rPr>
              <a:t># copy of rabid</a:t>
            </a:r>
          </a:p>
          <a:p>
            <a:pPr marL="0" indent="0">
              <a:buNone/>
            </a:pPr>
            <a:r>
              <a:rPr lang="en-US" altLang="en-US" sz="2800" dirty="0"/>
              <a:t>d1.rabid = True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54A391-503E-0E8C-3541-F891A32A4594}"/>
              </a:ext>
            </a:extLst>
          </p:cNvPr>
          <p:cNvSpPr/>
          <p:nvPr/>
        </p:nvSpPr>
        <p:spPr>
          <a:xfrm>
            <a:off x="3962400" y="3657600"/>
            <a:ext cx="4648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C177F-2E3A-7075-0348-6D3DA75F7BDC}"/>
              </a:ext>
            </a:extLst>
          </p:cNvPr>
          <p:cNvSpPr txBox="1"/>
          <p:nvPr/>
        </p:nvSpPr>
        <p:spPr>
          <a:xfrm>
            <a:off x="3962400" y="3657600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7DC61-B880-89C7-FF77-CF97B5D3F3EA}"/>
              </a:ext>
            </a:extLst>
          </p:cNvPr>
          <p:cNvSpPr/>
          <p:nvPr/>
        </p:nvSpPr>
        <p:spPr>
          <a:xfrm>
            <a:off x="4114800" y="46482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5AD63-E5DA-FB89-5D9F-22C63C95148D}"/>
              </a:ext>
            </a:extLst>
          </p:cNvPr>
          <p:cNvSpPr txBox="1"/>
          <p:nvPr/>
        </p:nvSpPr>
        <p:spPr>
          <a:xfrm>
            <a:off x="4876800" y="415416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0B22B-0795-2FFD-69CE-A33F2941B7FA}"/>
              </a:ext>
            </a:extLst>
          </p:cNvPr>
          <p:cNvSpPr txBox="1"/>
          <p:nvPr/>
        </p:nvSpPr>
        <p:spPr>
          <a:xfrm>
            <a:off x="4381500" y="472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False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94E8BB-ECC0-DFBF-ED01-19B03D50D92D}"/>
              </a:ext>
            </a:extLst>
          </p:cNvPr>
          <p:cNvCxnSpPr>
            <a:cxnSpLocks/>
          </p:cNvCxnSpPr>
          <p:nvPr/>
        </p:nvCxnSpPr>
        <p:spPr>
          <a:xfrm>
            <a:off x="4229100" y="5093732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2960DCF-859A-E2CD-15B0-0BE85EADE767}"/>
              </a:ext>
            </a:extLst>
          </p:cNvPr>
          <p:cNvSpPr txBox="1"/>
          <p:nvPr/>
        </p:nvSpPr>
        <p:spPr>
          <a:xfrm>
            <a:off x="4419600" y="5105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82B3B-5F41-F570-EA32-8D336EB1BF28}"/>
              </a:ext>
            </a:extLst>
          </p:cNvPr>
          <p:cNvSpPr txBox="1"/>
          <p:nvPr/>
        </p:nvSpPr>
        <p:spPr>
          <a:xfrm>
            <a:off x="4419600" y="5486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91CD48-8D74-CD9C-86F6-E60059F9BFD5}"/>
              </a:ext>
            </a:extLst>
          </p:cNvPr>
          <p:cNvCxnSpPr>
            <a:cxnSpLocks/>
          </p:cNvCxnSpPr>
          <p:nvPr/>
        </p:nvCxnSpPr>
        <p:spPr>
          <a:xfrm>
            <a:off x="4229100" y="5486400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B3D4911-74F6-3B84-3885-842A049F13BB}"/>
              </a:ext>
            </a:extLst>
          </p:cNvPr>
          <p:cNvSpPr/>
          <p:nvPr/>
        </p:nvSpPr>
        <p:spPr>
          <a:xfrm>
            <a:off x="6400800" y="4671535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16141C-CC5A-AD34-18A2-9E68312E8754}"/>
              </a:ext>
            </a:extLst>
          </p:cNvPr>
          <p:cNvSpPr txBox="1"/>
          <p:nvPr/>
        </p:nvSpPr>
        <p:spPr>
          <a:xfrm>
            <a:off x="7162800" y="417750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3BBC16-3F17-5F4C-023E-1BECDA3D4775}"/>
              </a:ext>
            </a:extLst>
          </p:cNvPr>
          <p:cNvCxnSpPr>
            <a:cxnSpLocks/>
          </p:cNvCxnSpPr>
          <p:nvPr/>
        </p:nvCxnSpPr>
        <p:spPr>
          <a:xfrm flipH="1">
            <a:off x="5798820" y="5334000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E3A28E-01C8-BE59-7CB9-C7FEBD29503E}"/>
              </a:ext>
            </a:extLst>
          </p:cNvPr>
          <p:cNvCxnSpPr>
            <a:cxnSpLocks/>
          </p:cNvCxnSpPr>
          <p:nvPr/>
        </p:nvCxnSpPr>
        <p:spPr>
          <a:xfrm flipH="1">
            <a:off x="5798820" y="5715000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9F5E9B9-28E2-5DEF-0732-6CF30870AD99}"/>
              </a:ext>
            </a:extLst>
          </p:cNvPr>
          <p:cNvSpPr txBox="1"/>
          <p:nvPr/>
        </p:nvSpPr>
        <p:spPr>
          <a:xfrm>
            <a:off x="6583680" y="475666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</a:t>
            </a:r>
            <a:r>
              <a:rPr lang="en-US" dirty="0">
                <a:solidFill>
                  <a:srgbClr val="FF000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438528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7DBD883-76C0-4C41-A16C-973BC08E8CE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What is actually happening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/>
              <a:t>class Dog: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rabid = False</a:t>
            </a:r>
          </a:p>
          <a:p>
            <a:pPr marL="0" indent="0">
              <a:buNone/>
            </a:pPr>
            <a:r>
              <a:rPr lang="en-US" altLang="en-US" sz="2800" dirty="0"/>
              <a:t>	weight = 0.0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d1 = Dog()</a:t>
            </a:r>
          </a:p>
          <a:p>
            <a:pPr marL="0" indent="0">
              <a:buNone/>
            </a:pPr>
            <a:r>
              <a:rPr lang="en-US" altLang="en-US" sz="2800" dirty="0"/>
              <a:t>d1.rabid = True</a:t>
            </a:r>
          </a:p>
          <a:p>
            <a:pPr marL="0" indent="0">
              <a:buNone/>
            </a:pPr>
            <a:r>
              <a:rPr lang="en-US" altLang="en-US" sz="2800" dirty="0"/>
              <a:t>print(d1.weight)	</a:t>
            </a:r>
            <a:r>
              <a:rPr lang="en-US" altLang="en-US" sz="2800" dirty="0">
                <a:solidFill>
                  <a:srgbClr val="4E8F00"/>
                </a:solidFill>
              </a:rPr>
              <a:t># prints 0.0</a:t>
            </a:r>
          </a:p>
          <a:p>
            <a:pPr marL="0" indent="0">
              <a:buNone/>
            </a:pPr>
            <a:r>
              <a:rPr lang="en-US" altLang="en-US" sz="2800" dirty="0"/>
              <a:t>print(d1.rabid) 	</a:t>
            </a:r>
            <a:r>
              <a:rPr lang="en-US" altLang="en-US" sz="2800" dirty="0">
                <a:solidFill>
                  <a:srgbClr val="4E8F00"/>
                </a:solidFill>
              </a:rPr>
              <a:t># prints True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54A391-503E-0E8C-3541-F891A32A4594}"/>
              </a:ext>
            </a:extLst>
          </p:cNvPr>
          <p:cNvSpPr/>
          <p:nvPr/>
        </p:nvSpPr>
        <p:spPr>
          <a:xfrm>
            <a:off x="3952875" y="1487489"/>
            <a:ext cx="4648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C177F-2E3A-7075-0348-6D3DA75F7BDC}"/>
              </a:ext>
            </a:extLst>
          </p:cNvPr>
          <p:cNvSpPr txBox="1"/>
          <p:nvPr/>
        </p:nvSpPr>
        <p:spPr>
          <a:xfrm>
            <a:off x="3952875" y="1487489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7DC61-B880-89C7-FF77-CF97B5D3F3EA}"/>
              </a:ext>
            </a:extLst>
          </p:cNvPr>
          <p:cNvSpPr/>
          <p:nvPr/>
        </p:nvSpPr>
        <p:spPr>
          <a:xfrm>
            <a:off x="4105275" y="2478089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5AD63-E5DA-FB89-5D9F-22C63C95148D}"/>
              </a:ext>
            </a:extLst>
          </p:cNvPr>
          <p:cNvSpPr txBox="1"/>
          <p:nvPr/>
        </p:nvSpPr>
        <p:spPr>
          <a:xfrm>
            <a:off x="4867275" y="198405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0B22B-0795-2FFD-69CE-A33F2941B7FA}"/>
              </a:ext>
            </a:extLst>
          </p:cNvPr>
          <p:cNvSpPr txBox="1"/>
          <p:nvPr/>
        </p:nvSpPr>
        <p:spPr>
          <a:xfrm>
            <a:off x="4371975" y="255428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False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94E8BB-ECC0-DFBF-ED01-19B03D50D92D}"/>
              </a:ext>
            </a:extLst>
          </p:cNvPr>
          <p:cNvCxnSpPr>
            <a:cxnSpLocks/>
          </p:cNvCxnSpPr>
          <p:nvPr/>
        </p:nvCxnSpPr>
        <p:spPr>
          <a:xfrm>
            <a:off x="4219575" y="2923621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2960DCF-859A-E2CD-15B0-0BE85EADE767}"/>
              </a:ext>
            </a:extLst>
          </p:cNvPr>
          <p:cNvSpPr txBox="1"/>
          <p:nvPr/>
        </p:nvSpPr>
        <p:spPr>
          <a:xfrm>
            <a:off x="4410075" y="29352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82B3B-5F41-F570-EA32-8D336EB1BF28}"/>
              </a:ext>
            </a:extLst>
          </p:cNvPr>
          <p:cNvSpPr txBox="1"/>
          <p:nvPr/>
        </p:nvSpPr>
        <p:spPr>
          <a:xfrm>
            <a:off x="4410075" y="33162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91CD48-8D74-CD9C-86F6-E60059F9BFD5}"/>
              </a:ext>
            </a:extLst>
          </p:cNvPr>
          <p:cNvCxnSpPr>
            <a:cxnSpLocks/>
          </p:cNvCxnSpPr>
          <p:nvPr/>
        </p:nvCxnSpPr>
        <p:spPr>
          <a:xfrm>
            <a:off x="4219575" y="3316289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B3D4911-74F6-3B84-3885-842A049F13BB}"/>
              </a:ext>
            </a:extLst>
          </p:cNvPr>
          <p:cNvSpPr/>
          <p:nvPr/>
        </p:nvSpPr>
        <p:spPr>
          <a:xfrm>
            <a:off x="6391275" y="2501424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16141C-CC5A-AD34-18A2-9E68312E8754}"/>
              </a:ext>
            </a:extLst>
          </p:cNvPr>
          <p:cNvSpPr txBox="1"/>
          <p:nvPr/>
        </p:nvSpPr>
        <p:spPr>
          <a:xfrm>
            <a:off x="7153275" y="200739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3BBC16-3F17-5F4C-023E-1BECDA3D4775}"/>
              </a:ext>
            </a:extLst>
          </p:cNvPr>
          <p:cNvCxnSpPr>
            <a:cxnSpLocks/>
          </p:cNvCxnSpPr>
          <p:nvPr/>
        </p:nvCxnSpPr>
        <p:spPr>
          <a:xfrm flipH="1">
            <a:off x="5789295" y="3163889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E3A28E-01C8-BE59-7CB9-C7FEBD29503E}"/>
              </a:ext>
            </a:extLst>
          </p:cNvPr>
          <p:cNvCxnSpPr>
            <a:cxnSpLocks/>
          </p:cNvCxnSpPr>
          <p:nvPr/>
        </p:nvCxnSpPr>
        <p:spPr>
          <a:xfrm flipH="1">
            <a:off x="5789295" y="3544889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9F5E9B9-28E2-5DEF-0732-6CF30870AD99}"/>
              </a:ext>
            </a:extLst>
          </p:cNvPr>
          <p:cNvSpPr txBox="1"/>
          <p:nvPr/>
        </p:nvSpPr>
        <p:spPr>
          <a:xfrm>
            <a:off x="6574155" y="258655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</a:t>
            </a:r>
            <a:r>
              <a:rPr lang="en-US" dirty="0">
                <a:solidFill>
                  <a:srgbClr val="FF000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562390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7DBD883-76C0-4C41-A16C-973BC08E8CE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What is actually happening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800" dirty="0"/>
              <a:t>class Dog: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rabid = False</a:t>
            </a:r>
          </a:p>
          <a:p>
            <a:pPr marL="0" indent="0">
              <a:buNone/>
            </a:pPr>
            <a:r>
              <a:rPr lang="en-US" altLang="en-US" sz="2800" dirty="0"/>
              <a:t>	weight = 0.0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d1 = Dog()</a:t>
            </a:r>
          </a:p>
          <a:p>
            <a:pPr marL="0" indent="0">
              <a:buNone/>
            </a:pPr>
            <a:r>
              <a:rPr lang="en-US" altLang="en-US" sz="2800" dirty="0"/>
              <a:t>d1.rabid = True</a:t>
            </a:r>
          </a:p>
          <a:p>
            <a:pPr marL="0" indent="0">
              <a:buNone/>
            </a:pPr>
            <a:r>
              <a:rPr lang="en-US" altLang="en-US" sz="2800" dirty="0"/>
              <a:t>print(d1.weight)</a:t>
            </a:r>
          </a:p>
          <a:p>
            <a:pPr marL="0" indent="0">
              <a:buNone/>
            </a:pPr>
            <a:r>
              <a:rPr lang="en-US" altLang="en-US" sz="2800" dirty="0"/>
              <a:t>print(d1.rabid)</a:t>
            </a:r>
          </a:p>
          <a:p>
            <a:pPr marL="0" indent="0">
              <a:buNone/>
            </a:pPr>
            <a:r>
              <a:rPr lang="en-US" altLang="en-US" sz="2800" dirty="0"/>
              <a:t>d2 = Dog()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54A391-503E-0E8C-3541-F891A32A4594}"/>
              </a:ext>
            </a:extLst>
          </p:cNvPr>
          <p:cNvSpPr/>
          <p:nvPr/>
        </p:nvSpPr>
        <p:spPr>
          <a:xfrm>
            <a:off x="3952875" y="1487488"/>
            <a:ext cx="4648200" cy="45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C177F-2E3A-7075-0348-6D3DA75F7BDC}"/>
              </a:ext>
            </a:extLst>
          </p:cNvPr>
          <p:cNvSpPr txBox="1"/>
          <p:nvPr/>
        </p:nvSpPr>
        <p:spPr>
          <a:xfrm>
            <a:off x="3952875" y="1487489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7DC61-B880-89C7-FF77-CF97B5D3F3EA}"/>
              </a:ext>
            </a:extLst>
          </p:cNvPr>
          <p:cNvSpPr/>
          <p:nvPr/>
        </p:nvSpPr>
        <p:spPr>
          <a:xfrm>
            <a:off x="4105275" y="2478089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5AD63-E5DA-FB89-5D9F-22C63C95148D}"/>
              </a:ext>
            </a:extLst>
          </p:cNvPr>
          <p:cNvSpPr txBox="1"/>
          <p:nvPr/>
        </p:nvSpPr>
        <p:spPr>
          <a:xfrm>
            <a:off x="4867275" y="198405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0B22B-0795-2FFD-69CE-A33F2941B7FA}"/>
              </a:ext>
            </a:extLst>
          </p:cNvPr>
          <p:cNvSpPr txBox="1"/>
          <p:nvPr/>
        </p:nvSpPr>
        <p:spPr>
          <a:xfrm>
            <a:off x="4371975" y="255428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False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94E8BB-ECC0-DFBF-ED01-19B03D50D92D}"/>
              </a:ext>
            </a:extLst>
          </p:cNvPr>
          <p:cNvCxnSpPr>
            <a:cxnSpLocks/>
          </p:cNvCxnSpPr>
          <p:nvPr/>
        </p:nvCxnSpPr>
        <p:spPr>
          <a:xfrm>
            <a:off x="4219575" y="2923621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2960DCF-859A-E2CD-15B0-0BE85EADE767}"/>
              </a:ext>
            </a:extLst>
          </p:cNvPr>
          <p:cNvSpPr txBox="1"/>
          <p:nvPr/>
        </p:nvSpPr>
        <p:spPr>
          <a:xfrm>
            <a:off x="4410075" y="29352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82B3B-5F41-F570-EA32-8D336EB1BF28}"/>
              </a:ext>
            </a:extLst>
          </p:cNvPr>
          <p:cNvSpPr txBox="1"/>
          <p:nvPr/>
        </p:nvSpPr>
        <p:spPr>
          <a:xfrm>
            <a:off x="4410075" y="33162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91CD48-8D74-CD9C-86F6-E60059F9BFD5}"/>
              </a:ext>
            </a:extLst>
          </p:cNvPr>
          <p:cNvCxnSpPr>
            <a:cxnSpLocks/>
          </p:cNvCxnSpPr>
          <p:nvPr/>
        </p:nvCxnSpPr>
        <p:spPr>
          <a:xfrm>
            <a:off x="4219575" y="3316289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B3D4911-74F6-3B84-3885-842A049F13BB}"/>
              </a:ext>
            </a:extLst>
          </p:cNvPr>
          <p:cNvSpPr/>
          <p:nvPr/>
        </p:nvSpPr>
        <p:spPr>
          <a:xfrm>
            <a:off x="6391275" y="2501424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16141C-CC5A-AD34-18A2-9E68312E8754}"/>
              </a:ext>
            </a:extLst>
          </p:cNvPr>
          <p:cNvSpPr txBox="1"/>
          <p:nvPr/>
        </p:nvSpPr>
        <p:spPr>
          <a:xfrm>
            <a:off x="7153275" y="200739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3BBC16-3F17-5F4C-023E-1BECDA3D4775}"/>
              </a:ext>
            </a:extLst>
          </p:cNvPr>
          <p:cNvCxnSpPr>
            <a:cxnSpLocks/>
          </p:cNvCxnSpPr>
          <p:nvPr/>
        </p:nvCxnSpPr>
        <p:spPr>
          <a:xfrm flipH="1">
            <a:off x="5774055" y="3168732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E3A28E-01C8-BE59-7CB9-C7FEBD29503E}"/>
              </a:ext>
            </a:extLst>
          </p:cNvPr>
          <p:cNvCxnSpPr>
            <a:cxnSpLocks/>
          </p:cNvCxnSpPr>
          <p:nvPr/>
        </p:nvCxnSpPr>
        <p:spPr>
          <a:xfrm flipH="1">
            <a:off x="5789295" y="3544889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9F5E9B9-28E2-5DEF-0732-6CF30870AD99}"/>
              </a:ext>
            </a:extLst>
          </p:cNvPr>
          <p:cNvSpPr txBox="1"/>
          <p:nvPr/>
        </p:nvSpPr>
        <p:spPr>
          <a:xfrm>
            <a:off x="6574155" y="258655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True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44A9A7-C25E-5AD3-2380-7A6C47769191}"/>
              </a:ext>
            </a:extLst>
          </p:cNvPr>
          <p:cNvSpPr/>
          <p:nvPr/>
        </p:nvSpPr>
        <p:spPr>
          <a:xfrm>
            <a:off x="6391275" y="4503422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BEF888-1C7F-D2BF-BCA4-7A9FF1130AB1}"/>
              </a:ext>
            </a:extLst>
          </p:cNvPr>
          <p:cNvSpPr txBox="1"/>
          <p:nvPr/>
        </p:nvSpPr>
        <p:spPr>
          <a:xfrm>
            <a:off x="7143750" y="406541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B8A8BE-FDFA-AB03-1609-250BF8FC2FE9}"/>
              </a:ext>
            </a:extLst>
          </p:cNvPr>
          <p:cNvCxnSpPr>
            <a:cxnSpLocks/>
          </p:cNvCxnSpPr>
          <p:nvPr/>
        </p:nvCxnSpPr>
        <p:spPr>
          <a:xfrm flipH="1" flipV="1">
            <a:off x="5715000" y="2771222"/>
            <a:ext cx="874395" cy="2029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7C187E-DE0E-D4A2-B9F6-48AA623C955C}"/>
              </a:ext>
            </a:extLst>
          </p:cNvPr>
          <p:cNvCxnSpPr>
            <a:cxnSpLocks/>
          </p:cNvCxnSpPr>
          <p:nvPr/>
        </p:nvCxnSpPr>
        <p:spPr>
          <a:xfrm flipH="1" flipV="1">
            <a:off x="5725477" y="3195566"/>
            <a:ext cx="848678" cy="18981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371805-A88C-F13E-D8D8-165B2AE179BE}"/>
              </a:ext>
            </a:extLst>
          </p:cNvPr>
          <p:cNvCxnSpPr>
            <a:cxnSpLocks/>
          </p:cNvCxnSpPr>
          <p:nvPr/>
        </p:nvCxnSpPr>
        <p:spPr>
          <a:xfrm flipH="1" flipV="1">
            <a:off x="5511641" y="3541673"/>
            <a:ext cx="1036796" cy="18596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234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7DBD883-76C0-4C41-A16C-973BC08E8CE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What is actually happening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2800" dirty="0"/>
              <a:t>class Dog: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rabid = False</a:t>
            </a:r>
          </a:p>
          <a:p>
            <a:pPr marL="0" indent="0">
              <a:buNone/>
            </a:pPr>
            <a:r>
              <a:rPr lang="en-US" altLang="en-US" sz="2800" dirty="0"/>
              <a:t>	weight = 0.0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d1 = Dog()</a:t>
            </a:r>
          </a:p>
          <a:p>
            <a:pPr marL="0" indent="0">
              <a:buNone/>
            </a:pPr>
            <a:r>
              <a:rPr lang="en-US" altLang="en-US" sz="2800" dirty="0"/>
              <a:t>d1.rabid = True</a:t>
            </a:r>
          </a:p>
          <a:p>
            <a:pPr marL="0" indent="0">
              <a:buNone/>
            </a:pPr>
            <a:r>
              <a:rPr lang="en-US" altLang="en-US" sz="2800" dirty="0"/>
              <a:t>print(d1.weight)</a:t>
            </a:r>
          </a:p>
          <a:p>
            <a:pPr marL="0" indent="0">
              <a:buNone/>
            </a:pPr>
            <a:r>
              <a:rPr lang="en-US" altLang="en-US" sz="2800" dirty="0"/>
              <a:t>print(d1.rabid)</a:t>
            </a:r>
          </a:p>
          <a:p>
            <a:pPr marL="0" indent="0">
              <a:buNone/>
            </a:pPr>
            <a:r>
              <a:rPr lang="en-US" altLang="en-US" sz="2800" dirty="0"/>
              <a:t>d2 = Dog()</a:t>
            </a:r>
          </a:p>
          <a:p>
            <a:pPr marL="0" indent="0">
              <a:buNone/>
            </a:pPr>
            <a:r>
              <a:rPr lang="en-US" altLang="en-US" sz="2800" dirty="0"/>
              <a:t>print(d2.rabid) </a:t>
            </a:r>
            <a:r>
              <a:rPr lang="en-US" altLang="en-US" sz="2800" dirty="0">
                <a:solidFill>
                  <a:srgbClr val="4E8F00"/>
                </a:solidFill>
              </a:rPr>
              <a:t># prints False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54A391-503E-0E8C-3541-F891A32A4594}"/>
              </a:ext>
            </a:extLst>
          </p:cNvPr>
          <p:cNvSpPr/>
          <p:nvPr/>
        </p:nvSpPr>
        <p:spPr>
          <a:xfrm>
            <a:off x="3952875" y="1487489"/>
            <a:ext cx="4648200" cy="4075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C177F-2E3A-7075-0348-6D3DA75F7BDC}"/>
              </a:ext>
            </a:extLst>
          </p:cNvPr>
          <p:cNvSpPr txBox="1"/>
          <p:nvPr/>
        </p:nvSpPr>
        <p:spPr>
          <a:xfrm>
            <a:off x="3952875" y="1487489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7DC61-B880-89C7-FF77-CF97B5D3F3EA}"/>
              </a:ext>
            </a:extLst>
          </p:cNvPr>
          <p:cNvSpPr/>
          <p:nvPr/>
        </p:nvSpPr>
        <p:spPr>
          <a:xfrm>
            <a:off x="4105275" y="2478089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5AD63-E5DA-FB89-5D9F-22C63C95148D}"/>
              </a:ext>
            </a:extLst>
          </p:cNvPr>
          <p:cNvSpPr txBox="1"/>
          <p:nvPr/>
        </p:nvSpPr>
        <p:spPr>
          <a:xfrm>
            <a:off x="4867275" y="198405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0B22B-0795-2FFD-69CE-A33F2941B7FA}"/>
              </a:ext>
            </a:extLst>
          </p:cNvPr>
          <p:cNvSpPr txBox="1"/>
          <p:nvPr/>
        </p:nvSpPr>
        <p:spPr>
          <a:xfrm>
            <a:off x="4371975" y="255428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False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94E8BB-ECC0-DFBF-ED01-19B03D50D92D}"/>
              </a:ext>
            </a:extLst>
          </p:cNvPr>
          <p:cNvCxnSpPr>
            <a:cxnSpLocks/>
          </p:cNvCxnSpPr>
          <p:nvPr/>
        </p:nvCxnSpPr>
        <p:spPr>
          <a:xfrm>
            <a:off x="4219575" y="2923621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2960DCF-859A-E2CD-15B0-0BE85EADE767}"/>
              </a:ext>
            </a:extLst>
          </p:cNvPr>
          <p:cNvSpPr txBox="1"/>
          <p:nvPr/>
        </p:nvSpPr>
        <p:spPr>
          <a:xfrm>
            <a:off x="4410075" y="29352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82B3B-5F41-F570-EA32-8D336EB1BF28}"/>
              </a:ext>
            </a:extLst>
          </p:cNvPr>
          <p:cNvSpPr txBox="1"/>
          <p:nvPr/>
        </p:nvSpPr>
        <p:spPr>
          <a:xfrm>
            <a:off x="4410075" y="33162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91CD48-8D74-CD9C-86F6-E60059F9BFD5}"/>
              </a:ext>
            </a:extLst>
          </p:cNvPr>
          <p:cNvCxnSpPr>
            <a:cxnSpLocks/>
          </p:cNvCxnSpPr>
          <p:nvPr/>
        </p:nvCxnSpPr>
        <p:spPr>
          <a:xfrm>
            <a:off x="4219575" y="3316289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B3D4911-74F6-3B84-3885-842A049F13BB}"/>
              </a:ext>
            </a:extLst>
          </p:cNvPr>
          <p:cNvSpPr/>
          <p:nvPr/>
        </p:nvSpPr>
        <p:spPr>
          <a:xfrm>
            <a:off x="6391275" y="2501424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16141C-CC5A-AD34-18A2-9E68312E8754}"/>
              </a:ext>
            </a:extLst>
          </p:cNvPr>
          <p:cNvSpPr txBox="1"/>
          <p:nvPr/>
        </p:nvSpPr>
        <p:spPr>
          <a:xfrm>
            <a:off x="7153275" y="200739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3BBC16-3F17-5F4C-023E-1BECDA3D4775}"/>
              </a:ext>
            </a:extLst>
          </p:cNvPr>
          <p:cNvCxnSpPr>
            <a:cxnSpLocks/>
          </p:cNvCxnSpPr>
          <p:nvPr/>
        </p:nvCxnSpPr>
        <p:spPr>
          <a:xfrm flipH="1">
            <a:off x="5774055" y="3168732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E3A28E-01C8-BE59-7CB9-C7FEBD29503E}"/>
              </a:ext>
            </a:extLst>
          </p:cNvPr>
          <p:cNvCxnSpPr>
            <a:cxnSpLocks/>
          </p:cNvCxnSpPr>
          <p:nvPr/>
        </p:nvCxnSpPr>
        <p:spPr>
          <a:xfrm flipH="1">
            <a:off x="5789295" y="3544889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9F5E9B9-28E2-5DEF-0732-6CF30870AD99}"/>
              </a:ext>
            </a:extLst>
          </p:cNvPr>
          <p:cNvSpPr txBox="1"/>
          <p:nvPr/>
        </p:nvSpPr>
        <p:spPr>
          <a:xfrm>
            <a:off x="6574155" y="258655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True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44A9A7-C25E-5AD3-2380-7A6C47769191}"/>
              </a:ext>
            </a:extLst>
          </p:cNvPr>
          <p:cNvSpPr/>
          <p:nvPr/>
        </p:nvSpPr>
        <p:spPr>
          <a:xfrm>
            <a:off x="6391275" y="41148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BEF888-1C7F-D2BF-BCA4-7A9FF1130AB1}"/>
              </a:ext>
            </a:extLst>
          </p:cNvPr>
          <p:cNvSpPr txBox="1"/>
          <p:nvPr/>
        </p:nvSpPr>
        <p:spPr>
          <a:xfrm>
            <a:off x="7143750" y="3810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B8A8BE-FDFA-AB03-1609-250BF8FC2FE9}"/>
              </a:ext>
            </a:extLst>
          </p:cNvPr>
          <p:cNvCxnSpPr>
            <a:cxnSpLocks/>
          </p:cNvCxnSpPr>
          <p:nvPr/>
        </p:nvCxnSpPr>
        <p:spPr>
          <a:xfrm flipH="1" flipV="1">
            <a:off x="5715000" y="2771222"/>
            <a:ext cx="833437" cy="1648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7C187E-DE0E-D4A2-B9F6-48AA623C955C}"/>
              </a:ext>
            </a:extLst>
          </p:cNvPr>
          <p:cNvCxnSpPr>
            <a:cxnSpLocks/>
          </p:cNvCxnSpPr>
          <p:nvPr/>
        </p:nvCxnSpPr>
        <p:spPr>
          <a:xfrm flipH="1" flipV="1">
            <a:off x="5725477" y="3195566"/>
            <a:ext cx="863918" cy="15288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371805-A88C-F13E-D8D8-165B2AE179BE}"/>
              </a:ext>
            </a:extLst>
          </p:cNvPr>
          <p:cNvCxnSpPr>
            <a:cxnSpLocks/>
          </p:cNvCxnSpPr>
          <p:nvPr/>
        </p:nvCxnSpPr>
        <p:spPr>
          <a:xfrm flipH="1" flipV="1">
            <a:off x="5511641" y="3541673"/>
            <a:ext cx="1077754" cy="1487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56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7DBD883-76C0-4C41-A16C-973BC08E8CE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What is actually happening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2800" dirty="0"/>
              <a:t>class Dog: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rabid = False</a:t>
            </a:r>
          </a:p>
          <a:p>
            <a:pPr marL="0" indent="0">
              <a:buNone/>
            </a:pPr>
            <a:r>
              <a:rPr lang="en-US" altLang="en-US" sz="2800" dirty="0"/>
              <a:t>	weight = 0.0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d1 = Dog()</a:t>
            </a:r>
          </a:p>
          <a:p>
            <a:pPr marL="0" indent="0">
              <a:buNone/>
            </a:pPr>
            <a:r>
              <a:rPr lang="en-US" altLang="en-US" sz="2800" dirty="0"/>
              <a:t>d1.rabid = True</a:t>
            </a:r>
          </a:p>
          <a:p>
            <a:pPr marL="0" indent="0">
              <a:buNone/>
            </a:pPr>
            <a:r>
              <a:rPr lang="en-US" altLang="en-US" sz="2800" dirty="0"/>
              <a:t>print(d1.weight)</a:t>
            </a:r>
          </a:p>
          <a:p>
            <a:pPr marL="0" indent="0">
              <a:buNone/>
            </a:pPr>
            <a:r>
              <a:rPr lang="en-US" altLang="en-US" sz="2800" dirty="0"/>
              <a:t>print(d1.rabid)</a:t>
            </a:r>
          </a:p>
          <a:p>
            <a:pPr marL="0" indent="0">
              <a:buNone/>
            </a:pPr>
            <a:r>
              <a:rPr lang="en-US" altLang="en-US" sz="2800" dirty="0"/>
              <a:t>d2 = Dog()</a:t>
            </a:r>
          </a:p>
          <a:p>
            <a:pPr marL="0" indent="0">
              <a:buNone/>
            </a:pPr>
            <a:r>
              <a:rPr lang="en-US" altLang="en-US" sz="2800" dirty="0"/>
              <a:t>print(d2.rabid) </a:t>
            </a:r>
            <a:r>
              <a:rPr lang="en-US" altLang="en-US" sz="2800" dirty="0">
                <a:solidFill>
                  <a:srgbClr val="4E8F00"/>
                </a:solidFill>
              </a:rPr>
              <a:t># prints False</a:t>
            </a:r>
          </a:p>
          <a:p>
            <a:pPr marL="0" indent="0">
              <a:buNone/>
            </a:pPr>
            <a:r>
              <a:rPr lang="en-US" altLang="en-US" sz="2800" dirty="0" err="1"/>
              <a:t>Dog.rabid</a:t>
            </a:r>
            <a:r>
              <a:rPr lang="en-US" altLang="en-US" sz="2800" dirty="0"/>
              <a:t> = None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44E3E1-67DA-6B37-A5B4-66EC7AFFF184}"/>
              </a:ext>
            </a:extLst>
          </p:cNvPr>
          <p:cNvSpPr/>
          <p:nvPr/>
        </p:nvSpPr>
        <p:spPr>
          <a:xfrm>
            <a:off x="3952875" y="1487489"/>
            <a:ext cx="4648200" cy="4075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E422CD-C38B-AB11-A534-1715E3237387}"/>
              </a:ext>
            </a:extLst>
          </p:cNvPr>
          <p:cNvSpPr txBox="1"/>
          <p:nvPr/>
        </p:nvSpPr>
        <p:spPr>
          <a:xfrm>
            <a:off x="3952875" y="1487489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EA1AFC-5F28-E638-0CA3-4831D2BAF401}"/>
              </a:ext>
            </a:extLst>
          </p:cNvPr>
          <p:cNvSpPr/>
          <p:nvPr/>
        </p:nvSpPr>
        <p:spPr>
          <a:xfrm>
            <a:off x="4105275" y="2478089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C27F1C-83B4-9B75-4D55-F75FF612BD28}"/>
              </a:ext>
            </a:extLst>
          </p:cNvPr>
          <p:cNvSpPr txBox="1"/>
          <p:nvPr/>
        </p:nvSpPr>
        <p:spPr>
          <a:xfrm>
            <a:off x="4867275" y="198405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A2CC0D-E483-09CB-9D30-705666E46589}"/>
              </a:ext>
            </a:extLst>
          </p:cNvPr>
          <p:cNvSpPr txBox="1"/>
          <p:nvPr/>
        </p:nvSpPr>
        <p:spPr>
          <a:xfrm>
            <a:off x="4371975" y="255428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</a:t>
            </a:r>
            <a:r>
              <a:rPr lang="en-US" dirty="0">
                <a:solidFill>
                  <a:srgbClr val="FF0000"/>
                </a:solidFill>
              </a:rPr>
              <a:t>None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2B6038-8F8B-DE47-285D-FA11008D2B05}"/>
              </a:ext>
            </a:extLst>
          </p:cNvPr>
          <p:cNvCxnSpPr>
            <a:cxnSpLocks/>
          </p:cNvCxnSpPr>
          <p:nvPr/>
        </p:nvCxnSpPr>
        <p:spPr>
          <a:xfrm>
            <a:off x="4219575" y="2923621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02BB08F-2C13-9C13-F2C4-4C2F1C8A8ACF}"/>
              </a:ext>
            </a:extLst>
          </p:cNvPr>
          <p:cNvSpPr txBox="1"/>
          <p:nvPr/>
        </p:nvSpPr>
        <p:spPr>
          <a:xfrm>
            <a:off x="4410075" y="29352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BCA9C3-1EEB-05E7-73E1-3F65E86BB942}"/>
              </a:ext>
            </a:extLst>
          </p:cNvPr>
          <p:cNvSpPr txBox="1"/>
          <p:nvPr/>
        </p:nvSpPr>
        <p:spPr>
          <a:xfrm>
            <a:off x="4410075" y="33162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“”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574A16B-F943-17A1-FA47-E16793EDD8D9}"/>
              </a:ext>
            </a:extLst>
          </p:cNvPr>
          <p:cNvCxnSpPr>
            <a:cxnSpLocks/>
          </p:cNvCxnSpPr>
          <p:nvPr/>
        </p:nvCxnSpPr>
        <p:spPr>
          <a:xfrm>
            <a:off x="4219575" y="3316289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F99931B-997C-1FA8-2826-3D35BA6B6F1C}"/>
              </a:ext>
            </a:extLst>
          </p:cNvPr>
          <p:cNvSpPr/>
          <p:nvPr/>
        </p:nvSpPr>
        <p:spPr>
          <a:xfrm>
            <a:off x="6391275" y="2501424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8C6318-B0F7-9EDB-4105-342F2E9711AB}"/>
              </a:ext>
            </a:extLst>
          </p:cNvPr>
          <p:cNvSpPr txBox="1"/>
          <p:nvPr/>
        </p:nvSpPr>
        <p:spPr>
          <a:xfrm>
            <a:off x="7153275" y="200739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6052BEE-E107-A3A3-B0A0-3FD00D6C06A1}"/>
              </a:ext>
            </a:extLst>
          </p:cNvPr>
          <p:cNvCxnSpPr>
            <a:cxnSpLocks/>
          </p:cNvCxnSpPr>
          <p:nvPr/>
        </p:nvCxnSpPr>
        <p:spPr>
          <a:xfrm flipH="1">
            <a:off x="5774055" y="3168732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413A8B9-28BA-CBF6-8086-4715CA5F97D5}"/>
              </a:ext>
            </a:extLst>
          </p:cNvPr>
          <p:cNvCxnSpPr>
            <a:cxnSpLocks/>
          </p:cNvCxnSpPr>
          <p:nvPr/>
        </p:nvCxnSpPr>
        <p:spPr>
          <a:xfrm flipH="1">
            <a:off x="5789295" y="3544889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F88A727-1627-F2DE-025D-01E07F47BE4B}"/>
              </a:ext>
            </a:extLst>
          </p:cNvPr>
          <p:cNvSpPr txBox="1"/>
          <p:nvPr/>
        </p:nvSpPr>
        <p:spPr>
          <a:xfrm>
            <a:off x="6574155" y="258655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True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57FDDAD-66DD-D03D-EC2A-48A8EE614664}"/>
              </a:ext>
            </a:extLst>
          </p:cNvPr>
          <p:cNvSpPr/>
          <p:nvPr/>
        </p:nvSpPr>
        <p:spPr>
          <a:xfrm>
            <a:off x="6391275" y="41148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E3E76D-23E7-0F93-2EEE-E14E0C4BC3E1}"/>
              </a:ext>
            </a:extLst>
          </p:cNvPr>
          <p:cNvSpPr txBox="1"/>
          <p:nvPr/>
        </p:nvSpPr>
        <p:spPr>
          <a:xfrm>
            <a:off x="7143750" y="3810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d2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C1D9B6A-6A2D-8507-EB71-660E4B730226}"/>
              </a:ext>
            </a:extLst>
          </p:cNvPr>
          <p:cNvCxnSpPr>
            <a:cxnSpLocks/>
          </p:cNvCxnSpPr>
          <p:nvPr/>
        </p:nvCxnSpPr>
        <p:spPr>
          <a:xfrm flipH="1" flipV="1">
            <a:off x="5715000" y="2771222"/>
            <a:ext cx="833437" cy="1648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8A1E6B9-F8FA-7A3F-97F1-3410A017D1A7}"/>
              </a:ext>
            </a:extLst>
          </p:cNvPr>
          <p:cNvCxnSpPr>
            <a:cxnSpLocks/>
          </p:cNvCxnSpPr>
          <p:nvPr/>
        </p:nvCxnSpPr>
        <p:spPr>
          <a:xfrm flipH="1" flipV="1">
            <a:off x="5725477" y="3195566"/>
            <a:ext cx="863918" cy="15288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C29B432-E0C0-8444-6580-3B3E297E2141}"/>
              </a:ext>
            </a:extLst>
          </p:cNvPr>
          <p:cNvCxnSpPr>
            <a:cxnSpLocks/>
          </p:cNvCxnSpPr>
          <p:nvPr/>
        </p:nvCxnSpPr>
        <p:spPr>
          <a:xfrm flipH="1" flipV="1">
            <a:off x="5511641" y="3541673"/>
            <a:ext cx="1077754" cy="1487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698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Smallest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c</a:t>
            </a:r>
            <a:r>
              <a:rPr lang="en-US" sz="28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lass Dog:</a:t>
            </a:r>
          </a:p>
          <a:p>
            <a:pPr marL="0" indent="0"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pass</a:t>
            </a:r>
            <a:endParaRPr lang="en-US" sz="28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655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7DBD883-76C0-4C41-A16C-973BC08E8CE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What is actually happening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n-US" sz="2800" dirty="0"/>
              <a:t>class Dog: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rabid = False</a:t>
            </a:r>
          </a:p>
          <a:p>
            <a:pPr marL="0" indent="0">
              <a:buNone/>
            </a:pPr>
            <a:r>
              <a:rPr lang="en-US" altLang="en-US" sz="2800" dirty="0"/>
              <a:t>	weight = 0.0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d1 = Dog()</a:t>
            </a:r>
          </a:p>
          <a:p>
            <a:pPr marL="0" indent="0">
              <a:buNone/>
            </a:pPr>
            <a:r>
              <a:rPr lang="en-US" altLang="en-US" sz="2800" dirty="0"/>
              <a:t>d1.rabid = True</a:t>
            </a:r>
          </a:p>
          <a:p>
            <a:pPr marL="0" indent="0">
              <a:buNone/>
            </a:pPr>
            <a:r>
              <a:rPr lang="en-US" altLang="en-US" sz="2800" dirty="0"/>
              <a:t>print(d1.weight)</a:t>
            </a:r>
          </a:p>
          <a:p>
            <a:pPr marL="0" indent="0">
              <a:buNone/>
            </a:pPr>
            <a:r>
              <a:rPr lang="en-US" altLang="en-US" sz="2800" dirty="0"/>
              <a:t>print(d1.rabid)</a:t>
            </a:r>
          </a:p>
          <a:p>
            <a:pPr marL="0" indent="0">
              <a:buNone/>
            </a:pPr>
            <a:r>
              <a:rPr lang="en-US" altLang="en-US" sz="2800" dirty="0"/>
              <a:t>d2 = Dog()</a:t>
            </a:r>
          </a:p>
          <a:p>
            <a:pPr marL="0" indent="0">
              <a:buNone/>
            </a:pPr>
            <a:r>
              <a:rPr lang="en-US" altLang="en-US" sz="2800" dirty="0"/>
              <a:t>print(d2.rabid) </a:t>
            </a:r>
            <a:r>
              <a:rPr lang="en-US" altLang="en-US" sz="2800" dirty="0">
                <a:solidFill>
                  <a:srgbClr val="4E8F00"/>
                </a:solidFill>
              </a:rPr>
              <a:t># prints False</a:t>
            </a:r>
          </a:p>
          <a:p>
            <a:pPr marL="0" indent="0">
              <a:buNone/>
            </a:pPr>
            <a:r>
              <a:rPr lang="en-US" altLang="en-US" sz="2800" dirty="0" err="1"/>
              <a:t>Dog.rabid</a:t>
            </a:r>
            <a:r>
              <a:rPr lang="en-US" altLang="en-US" sz="2800" dirty="0"/>
              <a:t> = None</a:t>
            </a:r>
          </a:p>
          <a:p>
            <a:pPr marL="0" indent="0">
              <a:buNone/>
            </a:pPr>
            <a:r>
              <a:rPr lang="en-US" altLang="en-US" sz="2800" dirty="0"/>
              <a:t>print(d2.rabid) </a:t>
            </a:r>
            <a:r>
              <a:rPr lang="en-US" altLang="en-US" sz="2800" dirty="0">
                <a:solidFill>
                  <a:srgbClr val="4E8F00"/>
                </a:solidFill>
              </a:rPr>
              <a:t># prints None</a:t>
            </a:r>
          </a:p>
          <a:p>
            <a:pPr marL="0" indent="0">
              <a:buNone/>
            </a:pPr>
            <a:r>
              <a:rPr lang="en-US" altLang="en-US" sz="2800" dirty="0"/>
              <a:t>print(d1.rabid) </a:t>
            </a:r>
            <a:r>
              <a:rPr lang="en-US" altLang="en-US" sz="2800" dirty="0">
                <a:solidFill>
                  <a:srgbClr val="4E8F00"/>
                </a:solidFill>
              </a:rPr>
              <a:t># still prints True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44E3E1-67DA-6B37-A5B4-66EC7AFFF184}"/>
              </a:ext>
            </a:extLst>
          </p:cNvPr>
          <p:cNvSpPr/>
          <p:nvPr/>
        </p:nvSpPr>
        <p:spPr>
          <a:xfrm>
            <a:off x="3952875" y="1487489"/>
            <a:ext cx="4648200" cy="4075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E422CD-C38B-AB11-A534-1715E3237387}"/>
              </a:ext>
            </a:extLst>
          </p:cNvPr>
          <p:cNvSpPr txBox="1"/>
          <p:nvPr/>
        </p:nvSpPr>
        <p:spPr>
          <a:xfrm>
            <a:off x="3952875" y="1487489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EA1AFC-5F28-E638-0CA3-4831D2BAF401}"/>
              </a:ext>
            </a:extLst>
          </p:cNvPr>
          <p:cNvSpPr/>
          <p:nvPr/>
        </p:nvSpPr>
        <p:spPr>
          <a:xfrm>
            <a:off x="4105275" y="2478089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C27F1C-83B4-9B75-4D55-F75FF612BD28}"/>
              </a:ext>
            </a:extLst>
          </p:cNvPr>
          <p:cNvSpPr txBox="1"/>
          <p:nvPr/>
        </p:nvSpPr>
        <p:spPr>
          <a:xfrm>
            <a:off x="4867275" y="198405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A2CC0D-E483-09CB-9D30-705666E46589}"/>
              </a:ext>
            </a:extLst>
          </p:cNvPr>
          <p:cNvSpPr txBox="1"/>
          <p:nvPr/>
        </p:nvSpPr>
        <p:spPr>
          <a:xfrm>
            <a:off x="4371975" y="255428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None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2B6038-8F8B-DE47-285D-FA11008D2B05}"/>
              </a:ext>
            </a:extLst>
          </p:cNvPr>
          <p:cNvCxnSpPr>
            <a:cxnSpLocks/>
          </p:cNvCxnSpPr>
          <p:nvPr/>
        </p:nvCxnSpPr>
        <p:spPr>
          <a:xfrm>
            <a:off x="4219575" y="2923621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02BB08F-2C13-9C13-F2C4-4C2F1C8A8ACF}"/>
              </a:ext>
            </a:extLst>
          </p:cNvPr>
          <p:cNvSpPr txBox="1"/>
          <p:nvPr/>
        </p:nvSpPr>
        <p:spPr>
          <a:xfrm>
            <a:off x="4410075" y="29352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BCA9C3-1EEB-05E7-73E1-3F65E86BB942}"/>
              </a:ext>
            </a:extLst>
          </p:cNvPr>
          <p:cNvSpPr txBox="1"/>
          <p:nvPr/>
        </p:nvSpPr>
        <p:spPr>
          <a:xfrm>
            <a:off x="4410075" y="33162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“”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574A16B-F943-17A1-FA47-E16793EDD8D9}"/>
              </a:ext>
            </a:extLst>
          </p:cNvPr>
          <p:cNvCxnSpPr>
            <a:cxnSpLocks/>
          </p:cNvCxnSpPr>
          <p:nvPr/>
        </p:nvCxnSpPr>
        <p:spPr>
          <a:xfrm>
            <a:off x="4219575" y="3316289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F99931B-997C-1FA8-2826-3D35BA6B6F1C}"/>
              </a:ext>
            </a:extLst>
          </p:cNvPr>
          <p:cNvSpPr/>
          <p:nvPr/>
        </p:nvSpPr>
        <p:spPr>
          <a:xfrm>
            <a:off x="6391275" y="2501424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8C6318-B0F7-9EDB-4105-342F2E9711AB}"/>
              </a:ext>
            </a:extLst>
          </p:cNvPr>
          <p:cNvSpPr txBox="1"/>
          <p:nvPr/>
        </p:nvSpPr>
        <p:spPr>
          <a:xfrm>
            <a:off x="7153275" y="200739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6052BEE-E107-A3A3-B0A0-3FD00D6C06A1}"/>
              </a:ext>
            </a:extLst>
          </p:cNvPr>
          <p:cNvCxnSpPr>
            <a:cxnSpLocks/>
          </p:cNvCxnSpPr>
          <p:nvPr/>
        </p:nvCxnSpPr>
        <p:spPr>
          <a:xfrm flipH="1">
            <a:off x="5774055" y="3168732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413A8B9-28BA-CBF6-8086-4715CA5F97D5}"/>
              </a:ext>
            </a:extLst>
          </p:cNvPr>
          <p:cNvCxnSpPr>
            <a:cxnSpLocks/>
          </p:cNvCxnSpPr>
          <p:nvPr/>
        </p:nvCxnSpPr>
        <p:spPr>
          <a:xfrm flipH="1">
            <a:off x="5789295" y="3544889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F88A727-1627-F2DE-025D-01E07F47BE4B}"/>
              </a:ext>
            </a:extLst>
          </p:cNvPr>
          <p:cNvSpPr txBox="1"/>
          <p:nvPr/>
        </p:nvSpPr>
        <p:spPr>
          <a:xfrm>
            <a:off x="6574155" y="258655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True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57FDDAD-66DD-D03D-EC2A-48A8EE614664}"/>
              </a:ext>
            </a:extLst>
          </p:cNvPr>
          <p:cNvSpPr/>
          <p:nvPr/>
        </p:nvSpPr>
        <p:spPr>
          <a:xfrm>
            <a:off x="6391275" y="41148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E3E76D-23E7-0F93-2EEE-E14E0C4BC3E1}"/>
              </a:ext>
            </a:extLst>
          </p:cNvPr>
          <p:cNvSpPr txBox="1"/>
          <p:nvPr/>
        </p:nvSpPr>
        <p:spPr>
          <a:xfrm>
            <a:off x="7143750" y="3810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d2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C1D9B6A-6A2D-8507-EB71-660E4B730226}"/>
              </a:ext>
            </a:extLst>
          </p:cNvPr>
          <p:cNvCxnSpPr>
            <a:cxnSpLocks/>
          </p:cNvCxnSpPr>
          <p:nvPr/>
        </p:nvCxnSpPr>
        <p:spPr>
          <a:xfrm flipH="1" flipV="1">
            <a:off x="5715000" y="2771222"/>
            <a:ext cx="833437" cy="1648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8A1E6B9-F8FA-7A3F-97F1-3410A017D1A7}"/>
              </a:ext>
            </a:extLst>
          </p:cNvPr>
          <p:cNvCxnSpPr>
            <a:cxnSpLocks/>
          </p:cNvCxnSpPr>
          <p:nvPr/>
        </p:nvCxnSpPr>
        <p:spPr>
          <a:xfrm flipH="1" flipV="1">
            <a:off x="5725477" y="3195566"/>
            <a:ext cx="863918" cy="15288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C29B432-E0C0-8444-6580-3B3E297E2141}"/>
              </a:ext>
            </a:extLst>
          </p:cNvPr>
          <p:cNvCxnSpPr>
            <a:cxnSpLocks/>
          </p:cNvCxnSpPr>
          <p:nvPr/>
        </p:nvCxnSpPr>
        <p:spPr>
          <a:xfrm flipH="1" flipV="1">
            <a:off x="5511641" y="3541673"/>
            <a:ext cx="1077754" cy="1487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833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Class vs Instance fields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To reiterate: when an object doesn’t have a field, it will reach up to the Class fields.</a:t>
            </a:r>
          </a:p>
          <a:p>
            <a:r>
              <a:rPr lang="en-US" altLang="en-US" sz="2800" dirty="0"/>
              <a:t>You can force an object to have its own fields by:</a:t>
            </a:r>
          </a:p>
          <a:p>
            <a:pPr lvl="1"/>
            <a:r>
              <a:rPr lang="en-US" altLang="en-US" sz="2500" dirty="0"/>
              <a:t>Doing an assignment operation on the object’s field</a:t>
            </a:r>
          </a:p>
          <a:p>
            <a:pPr lvl="2"/>
            <a:r>
              <a:rPr lang="en-US" altLang="en-US" sz="2200" dirty="0"/>
              <a:t>d1.name = </a:t>
            </a:r>
            <a:r>
              <a:rPr lang="en-US" altLang="en-US" sz="2200" dirty="0">
                <a:solidFill>
                  <a:srgbClr val="C00000"/>
                </a:solidFill>
              </a:rPr>
              <a:t>“Alice”</a:t>
            </a:r>
          </a:p>
          <a:p>
            <a:pPr lvl="1"/>
            <a:r>
              <a:rPr lang="en-US" altLang="en-US" sz="2500" dirty="0"/>
              <a:t>Initializing the field in the constructor</a:t>
            </a:r>
          </a:p>
          <a:p>
            <a:pPr marL="685800" lvl="2" indent="0">
              <a:buNone/>
            </a:pPr>
            <a:r>
              <a:rPr lang="en-US" altLang="en-US" sz="2200" dirty="0"/>
              <a:t>def __</a:t>
            </a:r>
            <a:r>
              <a:rPr lang="en-US" altLang="en-US" sz="2200" dirty="0" err="1"/>
              <a:t>init</a:t>
            </a:r>
            <a:r>
              <a:rPr lang="en-US" altLang="en-US" sz="2200" dirty="0"/>
              <a:t>__(self):</a:t>
            </a:r>
          </a:p>
          <a:p>
            <a:pPr marL="1028700" lvl="3" indent="0">
              <a:buNone/>
            </a:pPr>
            <a:r>
              <a:rPr lang="en-US" altLang="en-US" sz="2050" dirty="0"/>
              <a:t>self.name = </a:t>
            </a:r>
            <a:r>
              <a:rPr lang="en-US" altLang="en-US" sz="2000" dirty="0">
                <a:solidFill>
                  <a:srgbClr val="C00000"/>
                </a:solidFill>
              </a:rPr>
              <a:t>“Alice”</a:t>
            </a:r>
            <a:endParaRPr lang="en-US" altLang="en-US" sz="2050" dirty="0"/>
          </a:p>
        </p:txBody>
      </p:sp>
    </p:spTree>
    <p:extLst>
      <p:ext uri="{BB962C8B-B14F-4D97-AF65-F5344CB8AC3E}">
        <p14:creationId xmlns:p14="http://schemas.microsoft.com/office/powerpoint/2010/main" val="3173516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Mutable fields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Normally, it makes no difference if an object has its own copy of the field or if it is using the classes’ field</a:t>
            </a:r>
          </a:p>
          <a:p>
            <a:r>
              <a:rPr lang="en-US" altLang="en-US" sz="2800" dirty="0"/>
              <a:t>This is because the object will have its own copy once an assignment operation is done</a:t>
            </a:r>
          </a:p>
          <a:p>
            <a:r>
              <a:rPr lang="en-US" altLang="en-US" sz="2800" u="sng" dirty="0"/>
              <a:t>But this is a big problem for mutable fields (like lists)</a:t>
            </a:r>
            <a:endParaRPr lang="en-US" altLang="en-US" sz="2500" u="sng" dirty="0"/>
          </a:p>
        </p:txBody>
      </p:sp>
    </p:spTree>
    <p:extLst>
      <p:ext uri="{BB962C8B-B14F-4D97-AF65-F5344CB8AC3E}">
        <p14:creationId xmlns:p14="http://schemas.microsoft.com/office/powerpoint/2010/main" val="3653852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D63BDC1-83CA-3458-2106-AA151654F441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Mutable fields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2800" dirty="0"/>
              <a:t>class Student: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class Classroom:</a:t>
            </a:r>
          </a:p>
          <a:p>
            <a:pPr marL="0" indent="0">
              <a:buNone/>
            </a:pPr>
            <a:r>
              <a:rPr lang="en-US" altLang="en-US" sz="2800" dirty="0"/>
              <a:t>	</a:t>
            </a:r>
            <a:r>
              <a:rPr lang="en-US" altLang="en-US" sz="2800" dirty="0" err="1"/>
              <a:t>list_of_students</a:t>
            </a:r>
            <a:r>
              <a:rPr lang="en-US" altLang="en-US" sz="2800" dirty="0"/>
              <a:t> = [] </a:t>
            </a:r>
            <a:r>
              <a:rPr lang="en-US" altLang="en-US" sz="2800" dirty="0">
                <a:solidFill>
                  <a:srgbClr val="4E8F00"/>
                </a:solidFill>
              </a:rPr>
              <a:t># the danger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s1 = Student()</a:t>
            </a:r>
          </a:p>
          <a:p>
            <a:pPr marL="0" indent="0">
              <a:buNone/>
            </a:pPr>
            <a:r>
              <a:rPr lang="en-US" altLang="en-US" sz="2800" dirty="0"/>
              <a:t>s1.name = </a:t>
            </a:r>
            <a:r>
              <a:rPr lang="en-US" altLang="en-US" sz="2800" dirty="0">
                <a:solidFill>
                  <a:srgbClr val="C00000"/>
                </a:solidFill>
              </a:rPr>
              <a:t>“Alice”</a:t>
            </a:r>
          </a:p>
          <a:p>
            <a:pPr marL="0" indent="0">
              <a:buNone/>
            </a:pPr>
            <a:r>
              <a:rPr lang="en-US" altLang="en-US" sz="2800" dirty="0"/>
              <a:t>s2 = Student()</a:t>
            </a:r>
          </a:p>
          <a:p>
            <a:pPr marL="0" indent="0">
              <a:buNone/>
            </a:pPr>
            <a:r>
              <a:rPr lang="en-US" altLang="en-US" sz="2800" dirty="0"/>
              <a:t>s2.name = </a:t>
            </a:r>
            <a:r>
              <a:rPr lang="en-US" altLang="en-US" sz="2800" dirty="0">
                <a:solidFill>
                  <a:srgbClr val="C00000"/>
                </a:solidFill>
              </a:rPr>
              <a:t>“Bob”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4E8F00"/>
                </a:solidFill>
              </a:rPr>
              <a:t># all normal so far</a:t>
            </a:r>
          </a:p>
        </p:txBody>
      </p:sp>
    </p:spTree>
    <p:extLst>
      <p:ext uri="{BB962C8B-B14F-4D97-AF65-F5344CB8AC3E}">
        <p14:creationId xmlns:p14="http://schemas.microsoft.com/office/powerpoint/2010/main" val="28198697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D63BDC1-83CA-3458-2106-AA151654F441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Mutable fields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sz="2800" dirty="0"/>
              <a:t>class Student: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class Classroom:</a:t>
            </a:r>
          </a:p>
          <a:p>
            <a:pPr marL="0" indent="0">
              <a:buNone/>
            </a:pPr>
            <a:r>
              <a:rPr lang="en-US" altLang="en-US" sz="2800" dirty="0"/>
              <a:t>	</a:t>
            </a:r>
            <a:r>
              <a:rPr lang="en-US" altLang="en-US" sz="2800" dirty="0" err="1"/>
              <a:t>list_of_students</a:t>
            </a:r>
            <a:r>
              <a:rPr lang="en-US" altLang="en-US" sz="2800" dirty="0"/>
              <a:t> = [] </a:t>
            </a:r>
            <a:r>
              <a:rPr lang="en-US" altLang="en-US" sz="2800" dirty="0">
                <a:solidFill>
                  <a:srgbClr val="4E8F00"/>
                </a:solidFill>
              </a:rPr>
              <a:t># the danger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s1 = Student()</a:t>
            </a:r>
          </a:p>
          <a:p>
            <a:pPr marL="0" indent="0">
              <a:buNone/>
            </a:pPr>
            <a:r>
              <a:rPr lang="en-US" altLang="en-US" sz="2800" dirty="0"/>
              <a:t>s1.name = </a:t>
            </a:r>
            <a:r>
              <a:rPr lang="en-US" altLang="en-US" sz="2800" dirty="0">
                <a:solidFill>
                  <a:srgbClr val="C00000"/>
                </a:solidFill>
              </a:rPr>
              <a:t>“Alice”</a:t>
            </a:r>
          </a:p>
          <a:p>
            <a:pPr marL="0" indent="0">
              <a:buNone/>
            </a:pPr>
            <a:r>
              <a:rPr lang="en-US" altLang="en-US" sz="2800" dirty="0"/>
              <a:t>s2 = Student()</a:t>
            </a:r>
          </a:p>
          <a:p>
            <a:pPr marL="0" indent="0">
              <a:buNone/>
            </a:pPr>
            <a:r>
              <a:rPr lang="en-US" altLang="en-US" sz="2800" dirty="0"/>
              <a:t>s2.name = </a:t>
            </a:r>
            <a:r>
              <a:rPr lang="en-US" altLang="en-US" sz="2800" dirty="0">
                <a:solidFill>
                  <a:srgbClr val="C00000"/>
                </a:solidFill>
              </a:rPr>
              <a:t>“Bob”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c1 = Classroom() </a:t>
            </a:r>
            <a:r>
              <a:rPr lang="en-US" altLang="en-US" sz="2800" dirty="0">
                <a:solidFill>
                  <a:srgbClr val="4E8F00"/>
                </a:solidFill>
              </a:rPr>
              <a:t># created a classroom</a:t>
            </a:r>
          </a:p>
          <a:p>
            <a:pPr marL="0" indent="0">
              <a:buNone/>
            </a:pPr>
            <a:r>
              <a:rPr lang="en-US" altLang="en-US" sz="2800" dirty="0"/>
              <a:t>c2 = Classroom() </a:t>
            </a:r>
            <a:r>
              <a:rPr lang="en-US" altLang="en-US" sz="2800" dirty="0">
                <a:solidFill>
                  <a:srgbClr val="4E8F00"/>
                </a:solidFill>
              </a:rPr>
              <a:t># created another classroom</a:t>
            </a:r>
          </a:p>
        </p:txBody>
      </p:sp>
    </p:spTree>
    <p:extLst>
      <p:ext uri="{BB962C8B-B14F-4D97-AF65-F5344CB8AC3E}">
        <p14:creationId xmlns:p14="http://schemas.microsoft.com/office/powerpoint/2010/main" val="8550367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D63BDC1-83CA-3458-2106-AA151654F441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Mutable fields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4989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sz="2800" dirty="0"/>
              <a:t>class Student: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class Classroom:</a:t>
            </a:r>
          </a:p>
          <a:p>
            <a:pPr marL="0" indent="0">
              <a:buNone/>
            </a:pPr>
            <a:r>
              <a:rPr lang="en-US" altLang="en-US" sz="2800" dirty="0"/>
              <a:t>	</a:t>
            </a:r>
            <a:r>
              <a:rPr lang="en-US" altLang="en-US" sz="2800" dirty="0" err="1"/>
              <a:t>list_of_students</a:t>
            </a:r>
            <a:r>
              <a:rPr lang="en-US" altLang="en-US" sz="2800" dirty="0"/>
              <a:t> = [] </a:t>
            </a:r>
            <a:r>
              <a:rPr lang="en-US" altLang="en-US" sz="2800" dirty="0">
                <a:solidFill>
                  <a:srgbClr val="4E8F00"/>
                </a:solidFill>
              </a:rPr>
              <a:t># the danger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s1 = Student()</a:t>
            </a:r>
          </a:p>
          <a:p>
            <a:pPr marL="0" indent="0">
              <a:buNone/>
            </a:pPr>
            <a:r>
              <a:rPr lang="en-US" altLang="en-US" sz="2800" dirty="0"/>
              <a:t>s1.name = </a:t>
            </a:r>
            <a:r>
              <a:rPr lang="en-US" altLang="en-US" sz="2800" dirty="0">
                <a:solidFill>
                  <a:srgbClr val="C00000"/>
                </a:solidFill>
              </a:rPr>
              <a:t>“Alice”</a:t>
            </a:r>
          </a:p>
          <a:p>
            <a:pPr marL="0" indent="0">
              <a:buNone/>
            </a:pPr>
            <a:r>
              <a:rPr lang="en-US" altLang="en-US" sz="2800" dirty="0"/>
              <a:t>s2 = Student()</a:t>
            </a:r>
          </a:p>
          <a:p>
            <a:pPr marL="0" indent="0">
              <a:buNone/>
            </a:pPr>
            <a:r>
              <a:rPr lang="en-US" altLang="en-US" sz="2800" dirty="0"/>
              <a:t>s2.name = </a:t>
            </a:r>
            <a:r>
              <a:rPr lang="en-US" altLang="en-US" sz="2800" dirty="0">
                <a:solidFill>
                  <a:srgbClr val="C00000"/>
                </a:solidFill>
              </a:rPr>
              <a:t>“Bob”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c1 = Classroom() </a:t>
            </a:r>
            <a:r>
              <a:rPr lang="en-US" altLang="en-US" sz="2800" dirty="0">
                <a:solidFill>
                  <a:srgbClr val="4E8F00"/>
                </a:solidFill>
              </a:rPr>
              <a:t># created a classroom</a:t>
            </a:r>
          </a:p>
          <a:p>
            <a:pPr marL="0" indent="0">
              <a:buNone/>
            </a:pPr>
            <a:r>
              <a:rPr lang="en-US" altLang="en-US" sz="2800" dirty="0"/>
              <a:t>c2 = Classroom() </a:t>
            </a:r>
            <a:r>
              <a:rPr lang="en-US" altLang="en-US" sz="2800" dirty="0">
                <a:solidFill>
                  <a:srgbClr val="4E8F00"/>
                </a:solidFill>
              </a:rPr>
              <a:t># created another classroom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c1.list_of_students.append(s1) </a:t>
            </a:r>
            <a:r>
              <a:rPr lang="en-US" altLang="en-US" sz="2800" dirty="0">
                <a:solidFill>
                  <a:srgbClr val="4E8F00"/>
                </a:solidFill>
              </a:rPr>
              <a:t># added Alice to class 1</a:t>
            </a:r>
          </a:p>
          <a:p>
            <a:pPr marL="0" indent="0">
              <a:buNone/>
            </a:pPr>
            <a:r>
              <a:rPr lang="en-US" altLang="en-US" sz="2800" dirty="0"/>
              <a:t>c2.list_of_students.append(s2) </a:t>
            </a:r>
            <a:r>
              <a:rPr lang="en-US" altLang="en-US" sz="2800" dirty="0">
                <a:solidFill>
                  <a:srgbClr val="4E8F00"/>
                </a:solidFill>
              </a:rPr>
              <a:t># added Bob to class 2</a:t>
            </a:r>
          </a:p>
        </p:txBody>
      </p:sp>
    </p:spTree>
    <p:extLst>
      <p:ext uri="{BB962C8B-B14F-4D97-AF65-F5344CB8AC3E}">
        <p14:creationId xmlns:p14="http://schemas.microsoft.com/office/powerpoint/2010/main" val="37774908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D63BDC1-83CA-3458-2106-AA151654F441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Mutable fields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295401"/>
            <a:ext cx="7886700" cy="5029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en-US" sz="2800" dirty="0"/>
              <a:t>class Student: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class Classroom:</a:t>
            </a:r>
          </a:p>
          <a:p>
            <a:pPr marL="0" indent="0">
              <a:buNone/>
            </a:pPr>
            <a:r>
              <a:rPr lang="en-US" altLang="en-US" sz="2800" dirty="0"/>
              <a:t>	</a:t>
            </a:r>
            <a:r>
              <a:rPr lang="en-US" altLang="en-US" sz="2800" dirty="0" err="1"/>
              <a:t>list_of_students</a:t>
            </a:r>
            <a:r>
              <a:rPr lang="en-US" altLang="en-US" sz="2800" dirty="0"/>
              <a:t> = [] </a:t>
            </a:r>
            <a:r>
              <a:rPr lang="en-US" altLang="en-US" sz="2800" dirty="0">
                <a:solidFill>
                  <a:srgbClr val="4E8F00"/>
                </a:solidFill>
              </a:rPr>
              <a:t># the danger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s1 = Student()</a:t>
            </a:r>
          </a:p>
          <a:p>
            <a:pPr marL="0" indent="0">
              <a:buNone/>
            </a:pPr>
            <a:r>
              <a:rPr lang="en-US" altLang="en-US" sz="2800" dirty="0"/>
              <a:t>s1.name = </a:t>
            </a:r>
            <a:r>
              <a:rPr lang="en-US" altLang="en-US" sz="2800" dirty="0">
                <a:solidFill>
                  <a:srgbClr val="C00000"/>
                </a:solidFill>
              </a:rPr>
              <a:t>“Alice”</a:t>
            </a:r>
          </a:p>
          <a:p>
            <a:pPr marL="0" indent="0">
              <a:buNone/>
            </a:pPr>
            <a:r>
              <a:rPr lang="en-US" altLang="en-US" sz="2800" dirty="0"/>
              <a:t>s2 = Student()</a:t>
            </a:r>
          </a:p>
          <a:p>
            <a:pPr marL="0" indent="0">
              <a:buNone/>
            </a:pPr>
            <a:r>
              <a:rPr lang="en-US" altLang="en-US" sz="2800" dirty="0"/>
              <a:t>s2.name = </a:t>
            </a:r>
            <a:r>
              <a:rPr lang="en-US" altLang="en-US" sz="2800" dirty="0">
                <a:solidFill>
                  <a:srgbClr val="C00000"/>
                </a:solidFill>
              </a:rPr>
              <a:t>“Bob”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c1 = Classroom() </a:t>
            </a:r>
            <a:r>
              <a:rPr lang="en-US" altLang="en-US" sz="2800" dirty="0">
                <a:solidFill>
                  <a:srgbClr val="4E8F00"/>
                </a:solidFill>
              </a:rPr>
              <a:t># created a classroom</a:t>
            </a:r>
          </a:p>
          <a:p>
            <a:pPr marL="0" indent="0">
              <a:buNone/>
            </a:pPr>
            <a:r>
              <a:rPr lang="en-US" altLang="en-US" sz="2800" dirty="0"/>
              <a:t>c2 = Classroom() </a:t>
            </a:r>
            <a:r>
              <a:rPr lang="en-US" altLang="en-US" sz="2800" dirty="0">
                <a:solidFill>
                  <a:srgbClr val="4E8F00"/>
                </a:solidFill>
              </a:rPr>
              <a:t># created another classroom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c1.list_of_students.append(s1) </a:t>
            </a:r>
            <a:r>
              <a:rPr lang="en-US" altLang="en-US" sz="2800" dirty="0">
                <a:solidFill>
                  <a:srgbClr val="4E8F00"/>
                </a:solidFill>
              </a:rPr>
              <a:t># added Alice to class 1</a:t>
            </a:r>
          </a:p>
          <a:p>
            <a:pPr marL="0" indent="0">
              <a:buNone/>
            </a:pPr>
            <a:r>
              <a:rPr lang="en-US" altLang="en-US" sz="2800" dirty="0"/>
              <a:t>c2.list_of_students.append(s2) </a:t>
            </a:r>
            <a:r>
              <a:rPr lang="en-US" altLang="en-US" sz="2800" dirty="0">
                <a:solidFill>
                  <a:srgbClr val="4E8F00"/>
                </a:solidFill>
              </a:rPr>
              <a:t># added Bob to class 2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print(c1) </a:t>
            </a:r>
            <a:r>
              <a:rPr lang="en-US" altLang="en-US" sz="2800" dirty="0">
                <a:solidFill>
                  <a:srgbClr val="4E8F00"/>
                </a:solidFill>
              </a:rPr>
              <a:t># prints [‘Alice’, ‘Bob’] </a:t>
            </a:r>
            <a:r>
              <a:rPr lang="en-US" altLang="en-US" sz="2800" b="1" u="sng" dirty="0">
                <a:solidFill>
                  <a:srgbClr val="4E8F00"/>
                </a:solidFill>
              </a:rPr>
              <a:t>THIS IS A PROBLEM</a:t>
            </a:r>
          </a:p>
          <a:p>
            <a:pPr marL="0" indent="0">
              <a:buNone/>
            </a:pPr>
            <a:r>
              <a:rPr lang="en-US" altLang="en-US" sz="2800" dirty="0"/>
              <a:t>print(c2) </a:t>
            </a:r>
            <a:r>
              <a:rPr lang="en-US" altLang="en-US" sz="2800" dirty="0">
                <a:solidFill>
                  <a:srgbClr val="4E8F00"/>
                </a:solidFill>
              </a:rPr>
              <a:t># prints [‘Alice’, ‘Bob’] </a:t>
            </a:r>
            <a:r>
              <a:rPr lang="en-US" altLang="en-US" sz="2800" b="1" u="sng" dirty="0">
                <a:solidFill>
                  <a:srgbClr val="4E8F00"/>
                </a:solidFill>
              </a:rPr>
              <a:t>BOTH CLASSROOMS ARE SHARING THE SAME STUDENTS</a:t>
            </a:r>
          </a:p>
        </p:txBody>
      </p:sp>
    </p:spTree>
    <p:extLst>
      <p:ext uri="{BB962C8B-B14F-4D97-AF65-F5344CB8AC3E}">
        <p14:creationId xmlns:p14="http://schemas.microsoft.com/office/powerpoint/2010/main" val="9465954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D63BDC1-83CA-3458-2106-AA151654F441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Mutable fields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498975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What happened?</a:t>
            </a:r>
          </a:p>
          <a:p>
            <a:pPr lvl="1"/>
            <a:r>
              <a:rPr lang="en-US" altLang="en-US" sz="2500" dirty="0"/>
              <a:t>Adding Alice to Classroom 1 added her to Classroom 2 and adding Bob to Classroom2 added him to Classroom 1</a:t>
            </a:r>
          </a:p>
          <a:p>
            <a:r>
              <a:rPr lang="en-US" altLang="en-US" sz="2800" dirty="0"/>
              <a:t>Why?</a:t>
            </a:r>
          </a:p>
          <a:p>
            <a:pPr lvl="1"/>
            <a:r>
              <a:rPr lang="en-US" altLang="en-US" sz="2500" dirty="0"/>
              <a:t>Because the </a:t>
            </a:r>
            <a:r>
              <a:rPr lang="en-US" altLang="en-US" sz="2500" dirty="0" err="1"/>
              <a:t>list_of_students</a:t>
            </a:r>
            <a:r>
              <a:rPr lang="en-US" altLang="en-US" sz="2500" dirty="0"/>
              <a:t> field belongs to the class.</a:t>
            </a:r>
          </a:p>
          <a:p>
            <a:pPr lvl="1"/>
            <a:r>
              <a:rPr lang="en-US" altLang="en-US" sz="2500" dirty="0"/>
              <a:t>Given that c1 and c2 don’t have their individual copies, they are sharing the one from the class</a:t>
            </a:r>
          </a:p>
          <a:p>
            <a:pPr lvl="1"/>
            <a:r>
              <a:rPr lang="en-US" altLang="en-US" sz="2500" dirty="0"/>
              <a:t>We never assigned a </a:t>
            </a:r>
            <a:r>
              <a:rPr lang="en-US" altLang="en-US" sz="2500" dirty="0" err="1"/>
              <a:t>list_of_students</a:t>
            </a:r>
            <a:r>
              <a:rPr lang="en-US" altLang="en-US" sz="2500" dirty="0"/>
              <a:t> field to c1 or c2, we appended information to it</a:t>
            </a:r>
          </a:p>
        </p:txBody>
      </p:sp>
    </p:spTree>
    <p:extLst>
      <p:ext uri="{BB962C8B-B14F-4D97-AF65-F5344CB8AC3E}">
        <p14:creationId xmlns:p14="http://schemas.microsoft.com/office/powerpoint/2010/main" val="30153726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D63BDC1-83CA-3458-2106-AA151654F441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/>
              <a:t>The Constructor – Mutable fields (solving the problem)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371601"/>
            <a:ext cx="7886700" cy="4953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en-US" sz="2800" dirty="0"/>
              <a:t>class Student: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class Classroom:</a:t>
            </a:r>
          </a:p>
          <a:p>
            <a:pPr marL="0" indent="0">
              <a:buNone/>
            </a:pPr>
            <a:r>
              <a:rPr lang="en-US" altLang="en-US" sz="2800" dirty="0"/>
              <a:t>	</a:t>
            </a:r>
            <a:r>
              <a:rPr lang="en-US" altLang="en-US" sz="2800" dirty="0" err="1"/>
              <a:t>list_of_students</a:t>
            </a:r>
            <a:r>
              <a:rPr lang="en-US" altLang="en-US" sz="2800" dirty="0"/>
              <a:t> = [] </a:t>
            </a:r>
            <a:r>
              <a:rPr lang="en-US" altLang="en-US" sz="2800" dirty="0">
                <a:solidFill>
                  <a:srgbClr val="4E8F00"/>
                </a:solidFill>
              </a:rPr>
              <a:t># the danger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s1 = Student()</a:t>
            </a:r>
          </a:p>
          <a:p>
            <a:pPr marL="0" indent="0">
              <a:buNone/>
            </a:pPr>
            <a:r>
              <a:rPr lang="en-US" altLang="en-US" sz="2800" dirty="0"/>
              <a:t>s1.name = </a:t>
            </a:r>
            <a:r>
              <a:rPr lang="en-US" altLang="en-US" sz="2800" dirty="0">
                <a:solidFill>
                  <a:srgbClr val="C00000"/>
                </a:solidFill>
              </a:rPr>
              <a:t>“Alice”</a:t>
            </a:r>
          </a:p>
          <a:p>
            <a:pPr marL="0" indent="0">
              <a:buNone/>
            </a:pPr>
            <a:r>
              <a:rPr lang="en-US" altLang="en-US" sz="2800" dirty="0"/>
              <a:t>s2 = Student()</a:t>
            </a:r>
          </a:p>
          <a:p>
            <a:pPr marL="0" indent="0">
              <a:buNone/>
            </a:pPr>
            <a:r>
              <a:rPr lang="en-US" altLang="en-US" sz="2800" dirty="0"/>
              <a:t>s2.name = </a:t>
            </a:r>
            <a:r>
              <a:rPr lang="en-US" altLang="en-US" sz="2800" dirty="0">
                <a:solidFill>
                  <a:srgbClr val="C00000"/>
                </a:solidFill>
              </a:rPr>
              <a:t>“Bob”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c1 = Classroom() </a:t>
            </a:r>
            <a:r>
              <a:rPr lang="en-US" altLang="en-US" sz="2800" dirty="0">
                <a:solidFill>
                  <a:srgbClr val="4E8F00"/>
                </a:solidFill>
              </a:rPr>
              <a:t># created a classroom</a:t>
            </a:r>
          </a:p>
          <a:p>
            <a:pPr marL="0" indent="0">
              <a:buNone/>
            </a:pPr>
            <a:r>
              <a:rPr lang="en-US" altLang="en-US" sz="2800" dirty="0"/>
              <a:t>c1.list_of_students = [] </a:t>
            </a:r>
            <a:r>
              <a:rPr lang="en-US" altLang="en-US" sz="2800" dirty="0">
                <a:solidFill>
                  <a:srgbClr val="4E8F00"/>
                </a:solidFill>
              </a:rPr>
              <a:t># c1 now has its own copy of </a:t>
            </a:r>
            <a:r>
              <a:rPr lang="en-US" altLang="en-US" sz="2800" dirty="0" err="1">
                <a:solidFill>
                  <a:srgbClr val="4E8F00"/>
                </a:solidFill>
              </a:rPr>
              <a:t>list_of_students</a:t>
            </a: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c2 = Classroom() </a:t>
            </a:r>
            <a:r>
              <a:rPr lang="en-US" altLang="en-US" sz="2800" dirty="0">
                <a:solidFill>
                  <a:srgbClr val="4E8F00"/>
                </a:solidFill>
              </a:rPr>
              <a:t># created another classroom</a:t>
            </a:r>
          </a:p>
          <a:p>
            <a:pPr marL="0" indent="0">
              <a:buNone/>
            </a:pPr>
            <a:r>
              <a:rPr lang="en-US" altLang="en-US" sz="2800" dirty="0"/>
              <a:t>c2.list_of_students = [] </a:t>
            </a:r>
            <a:r>
              <a:rPr lang="en-US" altLang="en-US" sz="2800" dirty="0">
                <a:solidFill>
                  <a:srgbClr val="4E8F00"/>
                </a:solidFill>
              </a:rPr>
              <a:t># c2 now has its own copy of </a:t>
            </a:r>
            <a:r>
              <a:rPr lang="en-US" altLang="en-US" sz="2800" dirty="0" err="1">
                <a:solidFill>
                  <a:srgbClr val="4E8F00"/>
                </a:solidFill>
              </a:rPr>
              <a:t>list_of_students</a:t>
            </a: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c1.list_of_students.append(s1) </a:t>
            </a:r>
            <a:r>
              <a:rPr lang="en-US" altLang="en-US" sz="2800" dirty="0">
                <a:solidFill>
                  <a:srgbClr val="4E8F00"/>
                </a:solidFill>
              </a:rPr>
              <a:t># added Alice to class 1</a:t>
            </a:r>
          </a:p>
          <a:p>
            <a:pPr marL="0" indent="0">
              <a:buNone/>
            </a:pPr>
            <a:r>
              <a:rPr lang="en-US" altLang="en-US" sz="2800" dirty="0"/>
              <a:t>c2.list_of_students.append(s2) </a:t>
            </a:r>
            <a:r>
              <a:rPr lang="en-US" altLang="en-US" sz="2800" dirty="0">
                <a:solidFill>
                  <a:srgbClr val="4E8F00"/>
                </a:solidFill>
              </a:rPr>
              <a:t># added Bob to class 2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print(c1) </a:t>
            </a:r>
            <a:r>
              <a:rPr lang="en-US" altLang="en-US" sz="2800" dirty="0">
                <a:solidFill>
                  <a:srgbClr val="4E8F00"/>
                </a:solidFill>
              </a:rPr>
              <a:t># prints [‘Alice’] </a:t>
            </a:r>
            <a:r>
              <a:rPr lang="en-US" altLang="en-US" sz="2800" b="1" u="sng" dirty="0">
                <a:solidFill>
                  <a:srgbClr val="4E8F00"/>
                </a:solidFill>
              </a:rPr>
              <a:t>Problem solved</a:t>
            </a:r>
          </a:p>
          <a:p>
            <a:pPr marL="0" indent="0">
              <a:buNone/>
            </a:pPr>
            <a:r>
              <a:rPr lang="en-US" altLang="en-US" sz="2800" dirty="0"/>
              <a:t>print(c2) </a:t>
            </a:r>
            <a:r>
              <a:rPr lang="en-US" altLang="en-US" sz="2800" dirty="0">
                <a:solidFill>
                  <a:srgbClr val="4E8F00"/>
                </a:solidFill>
              </a:rPr>
              <a:t># prints [ ‘Bob’] </a:t>
            </a:r>
            <a:r>
              <a:rPr lang="en-US" altLang="en-US" sz="2800" b="1" u="sng" dirty="0">
                <a:solidFill>
                  <a:srgbClr val="4E8F00"/>
                </a:solidFill>
              </a:rPr>
              <a:t>Problem solved</a:t>
            </a:r>
          </a:p>
        </p:txBody>
      </p:sp>
    </p:spTree>
    <p:extLst>
      <p:ext uri="{BB962C8B-B14F-4D97-AF65-F5344CB8AC3E}">
        <p14:creationId xmlns:p14="http://schemas.microsoft.com/office/powerpoint/2010/main" val="541537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D63BDC1-83CA-3458-2106-AA151654F441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/>
              <a:t>The Constructor – Mutable fields (solving the problem)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295401"/>
            <a:ext cx="7886700" cy="5029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en-US" sz="2800" dirty="0"/>
              <a:t>class Student: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class Classroom:</a:t>
            </a:r>
          </a:p>
          <a:p>
            <a:pPr marL="0" indent="0">
              <a:buNone/>
            </a:pPr>
            <a:r>
              <a:rPr lang="en-US" altLang="en-US" sz="2800" dirty="0"/>
              <a:t>	def __</a:t>
            </a:r>
            <a:r>
              <a:rPr lang="en-US" altLang="en-US" sz="2800" dirty="0" err="1"/>
              <a:t>init</a:t>
            </a:r>
            <a:r>
              <a:rPr lang="en-US" altLang="en-US" sz="2800" dirty="0"/>
              <a:t>__(self):</a:t>
            </a:r>
          </a:p>
          <a:p>
            <a:pPr marL="0" indent="0">
              <a:buNone/>
            </a:pPr>
            <a:r>
              <a:rPr lang="en-US" altLang="en-US" sz="2800" dirty="0"/>
              <a:t>		</a:t>
            </a:r>
            <a:r>
              <a:rPr lang="en-US" altLang="en-US" sz="2800" dirty="0" err="1"/>
              <a:t>self.list_of_students</a:t>
            </a:r>
            <a:r>
              <a:rPr lang="en-US" altLang="en-US" sz="2800" dirty="0"/>
              <a:t> = [] </a:t>
            </a:r>
            <a:r>
              <a:rPr lang="en-US" altLang="en-US" sz="2800" dirty="0">
                <a:solidFill>
                  <a:srgbClr val="4E8F00"/>
                </a:solidFill>
              </a:rPr>
              <a:t># list created inside the constructor is now individual to every object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s1 = Student()</a:t>
            </a:r>
          </a:p>
          <a:p>
            <a:pPr marL="0" indent="0">
              <a:buNone/>
            </a:pPr>
            <a:r>
              <a:rPr lang="en-US" altLang="en-US" sz="2800" dirty="0"/>
              <a:t>s1.name = </a:t>
            </a:r>
            <a:r>
              <a:rPr lang="en-US" altLang="en-US" sz="2800" dirty="0">
                <a:solidFill>
                  <a:srgbClr val="C00000"/>
                </a:solidFill>
              </a:rPr>
              <a:t>“Alice”</a:t>
            </a:r>
          </a:p>
          <a:p>
            <a:pPr marL="0" indent="0">
              <a:buNone/>
            </a:pPr>
            <a:r>
              <a:rPr lang="en-US" altLang="en-US" sz="2800" dirty="0"/>
              <a:t>s2 = Student()</a:t>
            </a:r>
          </a:p>
          <a:p>
            <a:pPr marL="0" indent="0">
              <a:buNone/>
            </a:pPr>
            <a:r>
              <a:rPr lang="en-US" altLang="en-US" sz="2800" dirty="0"/>
              <a:t>s2.name = </a:t>
            </a:r>
            <a:r>
              <a:rPr lang="en-US" altLang="en-US" sz="2800" dirty="0">
                <a:solidFill>
                  <a:srgbClr val="C00000"/>
                </a:solidFill>
              </a:rPr>
              <a:t>“Bob”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c1 = Classroom() </a:t>
            </a:r>
            <a:r>
              <a:rPr lang="en-US" altLang="en-US" sz="2800" dirty="0">
                <a:solidFill>
                  <a:srgbClr val="4E8F00"/>
                </a:solidFill>
              </a:rPr>
              <a:t># created a classroom</a:t>
            </a:r>
          </a:p>
          <a:p>
            <a:pPr marL="0" indent="0">
              <a:buNone/>
            </a:pPr>
            <a:r>
              <a:rPr lang="en-US" altLang="en-US" sz="2800" dirty="0"/>
              <a:t>c2 = Classroom() </a:t>
            </a:r>
            <a:r>
              <a:rPr lang="en-US" altLang="en-US" sz="2800" dirty="0">
                <a:solidFill>
                  <a:srgbClr val="4E8F00"/>
                </a:solidFill>
              </a:rPr>
              <a:t># created another classroom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c1.list_of_students.append(s1) </a:t>
            </a:r>
            <a:r>
              <a:rPr lang="en-US" altLang="en-US" sz="2800" dirty="0">
                <a:solidFill>
                  <a:srgbClr val="4E8F00"/>
                </a:solidFill>
              </a:rPr>
              <a:t># added Alice to class 1</a:t>
            </a:r>
          </a:p>
          <a:p>
            <a:pPr marL="0" indent="0">
              <a:buNone/>
            </a:pPr>
            <a:r>
              <a:rPr lang="en-US" altLang="en-US" sz="2800" dirty="0"/>
              <a:t>c2.list_of_students.append(s2) </a:t>
            </a:r>
            <a:r>
              <a:rPr lang="en-US" altLang="en-US" sz="2800" dirty="0">
                <a:solidFill>
                  <a:srgbClr val="4E8F00"/>
                </a:solidFill>
              </a:rPr>
              <a:t># added Bob to class 2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print(c1) </a:t>
            </a:r>
            <a:r>
              <a:rPr lang="en-US" altLang="en-US" sz="2800" dirty="0">
                <a:solidFill>
                  <a:srgbClr val="4E8F00"/>
                </a:solidFill>
              </a:rPr>
              <a:t># prints [‘Alice’] </a:t>
            </a:r>
            <a:r>
              <a:rPr lang="en-US" altLang="en-US" sz="2800" b="1" u="sng" dirty="0">
                <a:solidFill>
                  <a:srgbClr val="4E8F00"/>
                </a:solidFill>
              </a:rPr>
              <a:t>Problem solved</a:t>
            </a:r>
          </a:p>
          <a:p>
            <a:pPr marL="0" indent="0">
              <a:buNone/>
            </a:pPr>
            <a:r>
              <a:rPr lang="en-US" altLang="en-US" sz="2800" dirty="0"/>
              <a:t>print(c2) </a:t>
            </a:r>
            <a:r>
              <a:rPr lang="en-US" altLang="en-US" sz="2800" dirty="0">
                <a:solidFill>
                  <a:srgbClr val="4E8F00"/>
                </a:solidFill>
              </a:rPr>
              <a:t># prints [ ‘Bob’] </a:t>
            </a:r>
            <a:r>
              <a:rPr lang="en-US" altLang="en-US" sz="2800" b="1" u="sng" dirty="0">
                <a:solidFill>
                  <a:srgbClr val="4E8F00"/>
                </a:solidFill>
              </a:rPr>
              <a:t>Problem solved</a:t>
            </a:r>
          </a:p>
        </p:txBody>
      </p:sp>
    </p:spTree>
    <p:extLst>
      <p:ext uri="{BB962C8B-B14F-4D97-AF65-F5344CB8AC3E}">
        <p14:creationId xmlns:p14="http://schemas.microsoft.com/office/powerpoint/2010/main" val="70969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Oh no! What have we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sz="3200" dirty="0"/>
              <a:t>We’ve:</a:t>
            </a:r>
          </a:p>
          <a:p>
            <a:pPr>
              <a:buFont typeface="Arial" charset="0"/>
              <a:buChar char="•"/>
            </a:pPr>
            <a:r>
              <a:rPr lang="en-US" sz="3200" dirty="0"/>
              <a:t> created a </a:t>
            </a:r>
            <a:r>
              <a:rPr lang="en-US" sz="3200" u="sng" dirty="0"/>
              <a:t>new (complex) data type</a:t>
            </a:r>
            <a:r>
              <a:rPr lang="en-US" sz="3200" dirty="0"/>
              <a:t>!</a:t>
            </a:r>
          </a:p>
          <a:p>
            <a:pPr>
              <a:buFont typeface="Arial" charset="0"/>
              <a:buChar char="•"/>
            </a:pPr>
            <a:r>
              <a:rPr lang="en-US" sz="3200" dirty="0"/>
              <a:t> created the “concept” of a Dog</a:t>
            </a:r>
          </a:p>
          <a:p>
            <a:pPr>
              <a:buFont typeface="Arial" charset="0"/>
              <a:buChar char="•"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 don’t have any Dogs yet, </a:t>
            </a:r>
            <a:r>
              <a:rPr lang="en-US" sz="3200" u="sng" dirty="0"/>
              <a:t>just the concept</a:t>
            </a:r>
          </a:p>
        </p:txBody>
      </p:sp>
    </p:spTree>
    <p:extLst>
      <p:ext uri="{BB962C8B-B14F-4D97-AF65-F5344CB8AC3E}">
        <p14:creationId xmlns:p14="http://schemas.microsoft.com/office/powerpoint/2010/main" val="12204171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2"/>
          <p:cNvSpPr>
            <a:spLocks noGrp="1"/>
          </p:cNvSpPr>
          <p:nvPr>
            <p:ph type="title"/>
          </p:nvPr>
        </p:nvSpPr>
        <p:spPr/>
        <p:txBody>
          <a:bodyPr lIns="0" tIns="199135" rIns="0" bIns="0"/>
          <a:lstStyle/>
          <a:p>
            <a:pPr marL="12700" eaLnBrk="1" hangingPunct="1">
              <a:lnSpc>
                <a:spcPct val="100000"/>
              </a:lnSpc>
            </a:pPr>
            <a:r>
              <a:rPr lang="en-US" altLang="en-US" sz="3600" dirty="0">
                <a:latin typeface="Arial" charset="0"/>
                <a:ea typeface="Arial" charset="0"/>
                <a:cs typeface="Arial" charset="0"/>
              </a:rPr>
              <a:t>Summary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1148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/>
              <a:t>A class: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/>
              <a:t> has attributes (which are just variables)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/>
              <a:t> has a constructor which is used to initialize attributes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/>
              <a:t> has other methods (like eat and growl)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/>
              <a:t> is a blueprint (template) for creating objects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/>
              <a:t> creates a new data type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endParaRPr lang="en-US" altLang="en-US" sz="24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/>
              <a:t>An object: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/>
              <a:t> is an instance of a class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/>
              <a:t> has a state (variables) that is independent from others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/>
              <a:t>trying to access a variable that the object doesn’t have prompts the object to reach to the class for that variable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/>
              <a:t>mutable fields at the class level need to be handled with care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endParaRPr lang="en-US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endParaRPr lang="en-US" altLang="en-US" sz="2400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757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Objects</a:t>
            </a:r>
            <a:endParaRPr lang="en-US" alt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An </a:t>
            </a:r>
            <a:r>
              <a:rPr lang="en-US" altLang="en-US" sz="32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object:</a:t>
            </a: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is an entity in the real world that can be distinctly identified</a:t>
            </a: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might represent a </a:t>
            </a:r>
            <a:r>
              <a:rPr lang="en-US" altLang="en-US" sz="32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particular</a:t>
            </a: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dog, employee, student, etc.</a:t>
            </a: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has a unique </a:t>
            </a:r>
            <a:r>
              <a:rPr lang="en-US" altLang="en-US" sz="32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identity</a:t>
            </a: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, </a:t>
            </a:r>
            <a:r>
              <a:rPr lang="en-US" altLang="en-US" sz="32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state</a:t>
            </a: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, and </a:t>
            </a:r>
            <a:r>
              <a:rPr lang="en-US" altLang="en-US" sz="32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behavior</a:t>
            </a: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.</a:t>
            </a:r>
          </a:p>
          <a:p>
            <a:pPr>
              <a:spcBef>
                <a:spcPts val="200"/>
              </a:spcBef>
              <a:buFontTx/>
              <a:buNone/>
            </a:pPr>
            <a:endParaRPr lang="en-US" altLang="en-US" sz="14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7495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Calibri" charset="0"/>
              </a:rPr>
              <a:t>Object Identity, State and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An object has a unique </a:t>
            </a:r>
            <a:r>
              <a:rPr lang="en-US" altLang="en-US" sz="24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identity</a:t>
            </a: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as it represents one entity.</a:t>
            </a:r>
          </a:p>
          <a:p>
            <a:pPr>
              <a:spcBef>
                <a:spcPts val="100"/>
              </a:spcBef>
              <a:buFontTx/>
              <a:buNone/>
            </a:pPr>
            <a:endParaRPr lang="en-US" altLang="en-US" sz="9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The object </a:t>
            </a:r>
            <a:r>
              <a:rPr lang="en-US" altLang="en-US" sz="24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state</a:t>
            </a: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consists of a set of </a:t>
            </a:r>
            <a:r>
              <a:rPr lang="en-US" altLang="en-US" sz="24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data fields</a:t>
            </a: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(instance variables or properties) with their </a:t>
            </a:r>
            <a:r>
              <a:rPr lang="en-US" altLang="en-US" sz="24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current values</a:t>
            </a: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.</a:t>
            </a:r>
          </a:p>
          <a:p>
            <a:pPr>
              <a:spcBef>
                <a:spcPts val="100"/>
              </a:spcBef>
              <a:buFontTx/>
              <a:buNone/>
            </a:pPr>
            <a:endParaRPr lang="en-US" altLang="en-US" sz="9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The object </a:t>
            </a:r>
            <a:r>
              <a:rPr lang="en-US" altLang="en-US" sz="24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behavior</a:t>
            </a: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is defined by a set of </a:t>
            </a:r>
            <a:r>
              <a:rPr lang="en-US" altLang="en-US" sz="24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methods</a:t>
            </a:r>
          </a:p>
          <a:p>
            <a:pPr>
              <a:spcBef>
                <a:spcPts val="100"/>
              </a:spcBef>
              <a:buFontTx/>
              <a:buNone/>
            </a:pPr>
            <a:endParaRPr lang="en-US" altLang="en-US" sz="24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pPr>
              <a:spcBef>
                <a:spcPts val="100"/>
              </a:spcBef>
              <a:buFontTx/>
              <a:buNone/>
            </a:pPr>
            <a:endParaRPr lang="en-US" altLang="en-US" sz="900" dirty="0">
              <a:solidFill>
                <a:schemeClr val="tx1"/>
              </a:solidFill>
              <a:ea typeface="Courier New" charset="0"/>
              <a:cs typeface="Courier New" charset="0"/>
            </a:endParaRP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en-US" sz="2400" u="sng" dirty="0">
                <a:solidFill>
                  <a:schemeClr val="tx1"/>
                </a:solidFill>
                <a:ea typeface="Courier New" charset="0"/>
                <a:cs typeface="Courier New" charset="0"/>
              </a:rPr>
              <a:t>Example:</a:t>
            </a:r>
            <a:r>
              <a:rPr lang="en-US" altLang="en-US" sz="2400" dirty="0">
                <a:solidFill>
                  <a:schemeClr val="tx1"/>
                </a:solidFill>
                <a:ea typeface="Courier New" charset="0"/>
                <a:cs typeface="Courier New" charset="0"/>
              </a:rPr>
              <a:t> Class </a:t>
            </a:r>
            <a:r>
              <a:rPr lang="en-US" altLang="en-US" sz="2400" b="1" i="1" dirty="0">
                <a:solidFill>
                  <a:schemeClr val="tx1"/>
                </a:solidFill>
                <a:ea typeface="Courier New" charset="0"/>
                <a:cs typeface="Courier New" charset="0"/>
              </a:rPr>
              <a:t>Student</a:t>
            </a:r>
            <a:r>
              <a:rPr lang="en-US" altLang="en-US" sz="2400" dirty="0">
                <a:solidFill>
                  <a:schemeClr val="tx1"/>
                </a:solidFill>
                <a:ea typeface="Courier New" charset="0"/>
                <a:cs typeface="Courier New" charset="0"/>
              </a:rPr>
              <a:t> that describes individual students, such that each student has a unique ID, has his/her own state (information), and all students share same behavior (methods).</a:t>
            </a:r>
          </a:p>
        </p:txBody>
      </p:sp>
    </p:spTree>
    <p:extLst>
      <p:ext uri="{BB962C8B-B14F-4D97-AF65-F5344CB8AC3E}">
        <p14:creationId xmlns:p14="http://schemas.microsoft.com/office/powerpoint/2010/main" val="71179356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Calibri" charset="0"/>
              </a:rPr>
              <a:t>Example: Class Bank Account</a:t>
            </a:r>
          </a:p>
        </p:txBody>
      </p:sp>
      <p:pic>
        <p:nvPicPr>
          <p:cNvPr id="4" name="Picture 3" descr="This image should a Bank Account class, that has an owner, a balance, as well as methods Deposit, Withdraw, and CheckBalance.  To the right, three objects, which are instances of the class, are shown - each having different values." title="A class and multiple objec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9" y="1524001"/>
            <a:ext cx="7877102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Times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0051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7B87FF6-15BB-4192-9AA7-9D3E99482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 “real life” example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0ABAFC2-1190-4F91-BD65-AD277D3B70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Let’s make a Dog!</a:t>
            </a:r>
          </a:p>
          <a:p>
            <a:pPr lvl="1"/>
            <a:r>
              <a:rPr lang="en-US" altLang="en-US" sz="2800" dirty="0">
                <a:solidFill>
                  <a:schemeClr val="tx1"/>
                </a:solidFill>
              </a:rPr>
              <a:t>Attributes (characteristics)</a:t>
            </a:r>
          </a:p>
          <a:p>
            <a:pPr lvl="2"/>
            <a:r>
              <a:rPr lang="en-US" altLang="en-US" sz="2400" dirty="0">
                <a:solidFill>
                  <a:schemeClr val="tx1"/>
                </a:solidFill>
              </a:rPr>
              <a:t>rabid or not rabid (</a:t>
            </a:r>
            <a:r>
              <a:rPr lang="en-US" altLang="en-US" sz="2400" dirty="0" err="1">
                <a:solidFill>
                  <a:schemeClr val="tx1"/>
                </a:solidFill>
              </a:rPr>
              <a:t>boolean</a:t>
            </a:r>
            <a:r>
              <a:rPr lang="en-US" altLang="en-US" sz="2400" dirty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n-US" altLang="en-US" sz="2400" dirty="0">
                <a:solidFill>
                  <a:schemeClr val="tx1"/>
                </a:solidFill>
              </a:rPr>
              <a:t>weight (a number)</a:t>
            </a:r>
          </a:p>
          <a:p>
            <a:pPr lvl="2"/>
            <a:r>
              <a:rPr lang="en-US" altLang="en-US" sz="2400" dirty="0">
                <a:solidFill>
                  <a:schemeClr val="tx1"/>
                </a:solidFill>
              </a:rPr>
              <a:t>name (string)</a:t>
            </a:r>
          </a:p>
          <a:p>
            <a:pPr lvl="1"/>
            <a:r>
              <a:rPr lang="en-US" altLang="en-US" sz="2800" dirty="0">
                <a:solidFill>
                  <a:schemeClr val="tx1"/>
                </a:solidFill>
              </a:rPr>
              <a:t>Behaviors</a:t>
            </a:r>
          </a:p>
          <a:p>
            <a:pPr lvl="2"/>
            <a:r>
              <a:rPr lang="en-US" altLang="en-US" sz="2400" dirty="0">
                <a:solidFill>
                  <a:schemeClr val="tx1"/>
                </a:solidFill>
              </a:rPr>
              <a:t>growl</a:t>
            </a:r>
          </a:p>
          <a:p>
            <a:pPr lvl="2"/>
            <a:r>
              <a:rPr lang="en-US" altLang="en-US" sz="2400" dirty="0">
                <a:solidFill>
                  <a:schemeClr val="tx1"/>
                </a:solidFill>
              </a:rPr>
              <a:t>eat</a:t>
            </a:r>
          </a:p>
        </p:txBody>
      </p:sp>
    </p:spTree>
    <p:extLst>
      <p:ext uri="{BB962C8B-B14F-4D97-AF65-F5344CB8AC3E}">
        <p14:creationId xmlns:p14="http://schemas.microsoft.com/office/powerpoint/2010/main" val="1754714870"/>
      </p:ext>
    </p:extLst>
  </p:cSld>
  <p:clrMapOvr>
    <a:masterClrMapping/>
  </p:clrMapOvr>
</p:sld>
</file>

<file path=ppt/theme/theme1.xml><?xml version="1.0" encoding="utf-8"?>
<a:theme xmlns:a="http://schemas.openxmlformats.org/drawingml/2006/main" name="PPT2_16to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6-Slides_v3" id="{2AE1A09D-393F-294B-B98C-323A8097282F}" vid="{E879D278-8E4A-4A42-ABEB-CD7F63CC40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M6-Slides_v3</Template>
  <TotalTime>661</TotalTime>
  <Words>3092</Words>
  <Application>Microsoft Office PowerPoint</Application>
  <PresentationFormat>On-screen Show (4:3)</PresentationFormat>
  <Paragraphs>526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Calibri Light</vt:lpstr>
      <vt:lpstr>Consolas</vt:lpstr>
      <vt:lpstr>Courier New</vt:lpstr>
      <vt:lpstr>Times</vt:lpstr>
      <vt:lpstr>Times New Roman</vt:lpstr>
      <vt:lpstr>PPT2_16to9</vt:lpstr>
      <vt:lpstr>Module 5 </vt:lpstr>
      <vt:lpstr>Motivation</vt:lpstr>
      <vt:lpstr>Classes</vt:lpstr>
      <vt:lpstr>The Smallest Class</vt:lpstr>
      <vt:lpstr>Oh no! What have we done?</vt:lpstr>
      <vt:lpstr>Objects</vt:lpstr>
      <vt:lpstr>Object Identity, State and Behavior</vt:lpstr>
      <vt:lpstr>Example: Class Bank Account</vt:lpstr>
      <vt:lpstr>A “real life” example</vt:lpstr>
      <vt:lpstr>Step 1: The Skeleton</vt:lpstr>
      <vt:lpstr>Step 2: Add attributes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We’ve created 2 dogs!</vt:lpstr>
      <vt:lpstr>The “.” operator</vt:lpstr>
      <vt:lpstr>Using the “.” operator</vt:lpstr>
      <vt:lpstr>The Constructor</vt:lpstr>
      <vt:lpstr>The Constructor</vt:lpstr>
      <vt:lpstr>The Constructor</vt:lpstr>
      <vt:lpstr>The Constructor – Initializing fields</vt:lpstr>
      <vt:lpstr>Designing the Constructor</vt:lpstr>
      <vt:lpstr>The Constructor – Class vs Instance fields</vt:lpstr>
      <vt:lpstr>The Constructor – Class vs Instance fields</vt:lpstr>
      <vt:lpstr>The Constructor – Class vs Instance fields</vt:lpstr>
      <vt:lpstr>The Constructor – What is actually happening</vt:lpstr>
      <vt:lpstr>The Constructor – What is actually happening</vt:lpstr>
      <vt:lpstr>The Constructor – What is actually happening</vt:lpstr>
      <vt:lpstr>The Constructor – What is actually happening</vt:lpstr>
      <vt:lpstr>The Constructor – What is actually happening</vt:lpstr>
      <vt:lpstr>The Constructor – What is actually happening</vt:lpstr>
      <vt:lpstr>The Constructor – What is actually happening</vt:lpstr>
      <vt:lpstr>The Constructor – What is actually happening</vt:lpstr>
      <vt:lpstr>The Constructor – Class vs Instance fields</vt:lpstr>
      <vt:lpstr>The Constructor – Mutable fields</vt:lpstr>
      <vt:lpstr>The Constructor – Mutable fields</vt:lpstr>
      <vt:lpstr>The Constructor – Mutable fields</vt:lpstr>
      <vt:lpstr>The Constructor – Mutable fields</vt:lpstr>
      <vt:lpstr>The Constructor – Mutable fields</vt:lpstr>
      <vt:lpstr>The Constructor – Mutable fields</vt:lpstr>
      <vt:lpstr>The Constructor – Mutable fields (solving the problem)</vt:lpstr>
      <vt:lpstr>The Constructor – Mutable fields (solving the problem)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6</dc:title>
  <dc:creator>Microsoft Office User</dc:creator>
  <cp:lastModifiedBy>Dmitri Nunes Dias Fernandes</cp:lastModifiedBy>
  <cp:revision>90</cp:revision>
  <dcterms:created xsi:type="dcterms:W3CDTF">2019-09-20T18:08:48Z</dcterms:created>
  <dcterms:modified xsi:type="dcterms:W3CDTF">2024-05-22T23:14:27Z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2012-04-21T00:00:00Z</vt:filetime>
  </property>
  <property fmtid="{D5CDD505-2E9C-101B-9397-08002B2CF9AE}" pid="3" name="LastSaved">
    <vt:filetime>2017-03-19T00:00:00Z</vt:filetime>
  </property>
</Properties>
</file>