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notesMasterIdLst>
    <p:notesMasterId r:id="rId12"/>
  </p:notesMasterIdLst>
  <p:handoutMasterIdLst>
    <p:handoutMasterId r:id="rId13"/>
  </p:handoutMasterIdLst>
  <p:sldIdLst>
    <p:sldId id="420" r:id="rId2"/>
    <p:sldId id="413" r:id="rId3"/>
    <p:sldId id="474" r:id="rId4"/>
    <p:sldId id="417" r:id="rId5"/>
    <p:sldId id="418" r:id="rId6"/>
    <p:sldId id="494" r:id="rId7"/>
    <p:sldId id="425" r:id="rId8"/>
    <p:sldId id="429" r:id="rId9"/>
    <p:sldId id="431" r:id="rId10"/>
    <p:sldId id="434" r:id="rId11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4E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7" autoAdjust="0"/>
    <p:restoredTop sz="94719" autoAdjust="0"/>
  </p:normalViewPr>
  <p:slideViewPr>
    <p:cSldViewPr>
      <p:cViewPr varScale="1">
        <p:scale>
          <a:sx n="87" d="100"/>
          <a:sy n="87" d="100"/>
        </p:scale>
        <p:origin x="1500" y="7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75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040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EB6199E5-986C-6B48-BC8A-CF180E6642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5175FD1-974F-7445-A936-A5034342EC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637E63E9-B253-B94A-AE48-028EF49232FD}" type="datetimeFigureOut">
              <a:rPr lang="en-US" altLang="en-US"/>
              <a:pPr/>
              <a:t>11/8/2021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D78B798-64B0-7F47-A55E-F9BC3145EB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E74466-60F4-FA4E-976C-9BE1D9D0FB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304B74D7-9A97-8F44-817C-D7C96673C1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830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5ECCC02D-07F9-CD45-8D94-FCD502661F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0BFF332-B4E1-5E4B-9E57-0134CF6F53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CCC3EF90-FCF5-CC41-9A5A-15A8F83B20D0}" type="datetimeFigureOut">
              <a:rPr lang="en-US" altLang="en-US"/>
              <a:pPr/>
              <a:t>11/8/2021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9DEDE843-E0E6-FF41-BE32-C980B12CB18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4BFD7777-8761-3248-B860-370D60236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E8AF59C-E359-024D-B379-31D7A859ED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243405E-12E8-5D48-8832-AA448DD7DE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05043E83-1B97-CD47-9A6A-7D3D30D0DB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31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043E83-1B97-CD47-9A6A-7D3D30D0DBDF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367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761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691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041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555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8" r:id="rId3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00100" y="1262009"/>
            <a:ext cx="7543800" cy="2852791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400" b="1" dirty="0"/>
              <a:t>Module 6 </a:t>
            </a:r>
            <a:r>
              <a:rPr lang="mr-IN" altLang="en-US" sz="4400" b="1" dirty="0"/>
              <a:t>–</a:t>
            </a:r>
            <a:r>
              <a:rPr lang="en-US" altLang="en-US" sz="4400" b="1" dirty="0"/>
              <a:t> Searching &amp;</a:t>
            </a:r>
            <a:br>
              <a:rPr lang="en-US" altLang="en-US" sz="4400" b="1" dirty="0"/>
            </a:br>
            <a:r>
              <a:rPr lang="en-US" altLang="en-US" sz="4400" b="1" dirty="0"/>
              <a:t>  Sorting Algorithms</a:t>
            </a: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266DBC5A-801D-0C4A-832D-12F0B78F9B64}"/>
              </a:ext>
            </a:extLst>
          </p:cNvPr>
          <p:cNvSpPr/>
          <p:nvPr/>
        </p:nvSpPr>
        <p:spPr>
          <a:xfrm>
            <a:off x="7626987" y="401775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9" name="Picture 8" descr="C Sharp Logo">
            <a:extLst>
              <a:ext uri="{FF2B5EF4-FFF2-40B4-BE49-F238E27FC236}">
                <a16:creationId xmlns:a16="http://schemas.microsoft.com/office/drawing/2014/main" xmlns="" id="{3A0B6E3C-A598-C844-9BA3-B042B78169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1063" y="2835357"/>
            <a:ext cx="994848" cy="955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1421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dirty="0"/>
              <a:t>Sorting in a C# Program </a:t>
            </a:r>
          </a:p>
        </p:txBody>
      </p:sp>
      <p:sp>
        <p:nvSpPr>
          <p:cNvPr id="102403" name="Rectangle 3"/>
          <p:cNvSpPr>
            <a:spLocks noGrp="1"/>
          </p:cNvSpPr>
          <p:nvPr>
            <p:ph idx="1"/>
          </p:nvPr>
        </p:nvSpPr>
        <p:spPr>
          <a:xfrm>
            <a:off x="628650" y="1371601"/>
            <a:ext cx="7886700" cy="4805364"/>
          </a:xfrm>
        </p:spPr>
        <p:txBody>
          <a:bodyPr rtlCol="0">
            <a:normAutofit/>
          </a:bodyPr>
          <a:lstStyle/>
          <a:p>
            <a:pPr marL="457200" indent="-4572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The </a:t>
            </a:r>
            <a:r>
              <a:rPr lang="en-US" altLang="en-US" sz="2400" dirty="0">
                <a:latin typeface="+mj-lt"/>
              </a:rPr>
              <a:t>Array and List </a:t>
            </a:r>
            <a:r>
              <a:rPr lang="en-US" altLang="en-US" sz="2400" dirty="0"/>
              <a:t>classes contains </a:t>
            </a:r>
            <a:r>
              <a:rPr lang="en-US" altLang="en-US" sz="2400" dirty="0">
                <a:latin typeface="Courier New" pitchFamily="49" charset="0"/>
              </a:rPr>
              <a:t>sort</a:t>
            </a:r>
            <a:r>
              <a:rPr lang="en-US" altLang="en-US" sz="2400" dirty="0"/>
              <a:t> methods. </a:t>
            </a:r>
          </a:p>
          <a:p>
            <a:pPr marL="457200" indent="-4572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To use them, the data type you are sorting must implement the </a:t>
            </a:r>
            <a:r>
              <a:rPr lang="en-US" altLang="en-US" sz="2400" dirty="0" err="1"/>
              <a:t>IComparable</a:t>
            </a:r>
            <a:r>
              <a:rPr lang="en-US" altLang="en-US" sz="2400" dirty="0"/>
              <a:t> interface.</a:t>
            </a:r>
            <a:br>
              <a:rPr lang="en-US" altLang="en-US" sz="2400" dirty="0"/>
            </a:br>
            <a:endParaRPr lang="en-US" altLang="en-US" sz="2400" dirty="0"/>
          </a:p>
          <a:p>
            <a:pPr marL="685800" lvl="2" indent="0" algn="l" eaLnBrk="1" fontAlgn="auto" hangingPunct="1">
              <a:spcAft>
                <a:spcPts val="0"/>
              </a:spcAft>
              <a:buNone/>
              <a:defRPr/>
            </a:pP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List&lt;string&gt; </a:t>
            </a:r>
            <a:r>
              <a:rPr lang="en-US" alt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myList</a:t>
            </a: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en-US" sz="24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 List</a:t>
            </a: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&lt;string&gt;();</a:t>
            </a:r>
          </a:p>
          <a:p>
            <a:pPr marL="685800" lvl="2" indent="0" algn="l" eaLnBrk="1" fontAlgn="auto" hangingPunct="1">
              <a:spcAft>
                <a:spcPts val="0"/>
              </a:spcAft>
              <a:buNone/>
              <a:defRPr/>
            </a:pP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. . .</a:t>
            </a:r>
          </a:p>
          <a:p>
            <a:pPr marL="685800" lvl="2" indent="0" algn="l" eaLnBrk="1" fontAlgn="auto" hangingPunct="1">
              <a:spcAft>
                <a:spcPts val="0"/>
              </a:spcAft>
              <a:buNone/>
              <a:defRPr/>
            </a:pPr>
            <a:r>
              <a:rPr lang="en-US" alt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myList.Sort</a:t>
            </a: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(); </a:t>
            </a:r>
            <a:r>
              <a:rPr lang="en-US" altLang="en-US" sz="2400" dirty="0"/>
              <a:t>   </a:t>
            </a:r>
            <a:br>
              <a:rPr lang="en-US" altLang="en-US" sz="2400" dirty="0"/>
            </a:br>
            <a:endParaRPr lang="en-US" altLang="en-US" sz="2400" dirty="0"/>
          </a:p>
          <a:p>
            <a:pPr marL="457200" indent="-4572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To sort an array of integers</a:t>
            </a:r>
          </a:p>
          <a:p>
            <a:pPr marL="342900" lvl="1" indent="0" algn="l" eaLnBrk="1" fontAlgn="auto" hangingPunct="1">
              <a:spcAft>
                <a:spcPts val="0"/>
              </a:spcAft>
              <a:buNone/>
              <a:defRPr/>
            </a:pPr>
            <a:r>
              <a:rPr lang="en-US" altLang="en-US" sz="2400" dirty="0"/>
              <a:t>   </a:t>
            </a:r>
            <a:r>
              <a:rPr lang="en-US" altLang="en-US" sz="24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[] </a:t>
            </a:r>
            <a:r>
              <a:rPr lang="en-US" alt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nums</a:t>
            </a: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en-US" sz="24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 int</a:t>
            </a: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[50];</a:t>
            </a:r>
          </a:p>
          <a:p>
            <a:pPr marL="342900" lvl="1" indent="0" algn="l" eaLnBrk="1" fontAlgn="auto" hangingPunct="1">
              <a:spcAft>
                <a:spcPts val="0"/>
              </a:spcAft>
              <a:buNone/>
              <a:defRPr/>
            </a:pP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 …</a:t>
            </a:r>
          </a:p>
          <a:p>
            <a:pPr marL="342900" lvl="1" indent="0" algn="l" eaLnBrk="1" fontAlgn="auto" hangingPunct="1">
              <a:spcAft>
                <a:spcPts val="0"/>
              </a:spcAft>
              <a:buNone/>
              <a:defRPr/>
            </a:pP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Array.Sort</a:t>
            </a: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nums</a:t>
            </a: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en-US" altLang="en-US" dirty="0"/>
          </a:p>
        </p:txBody>
      </p:sp>
      <p:pic>
        <p:nvPicPr>
          <p:cNvPr id="7" name="Picture 6" descr="C Sharp Logo">
            <a:extLst>
              <a:ext uri="{FF2B5EF4-FFF2-40B4-BE49-F238E27FC236}">
                <a16:creationId xmlns:a16="http://schemas.microsoft.com/office/drawing/2014/main" xmlns="" id="{51B33787-6CB8-4A4F-831B-B417C1C528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572000"/>
            <a:ext cx="994848" cy="955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0035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 dirty="0"/>
              <a:t>Linear Search Algorithm</a:t>
            </a:r>
          </a:p>
        </p:txBody>
      </p:sp>
      <p:sp>
        <p:nvSpPr>
          <p:cNvPr id="8195" name="Rectangle 3"/>
          <p:cNvSpPr>
            <a:spLocks noGrp="1"/>
          </p:cNvSpPr>
          <p:nvPr>
            <p:ph idx="1"/>
          </p:nvPr>
        </p:nvSpPr>
        <p:spPr>
          <a:xfrm>
            <a:off x="596971" y="1675034"/>
            <a:ext cx="8229600" cy="4022725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altLang="en-US" sz="2400" noProof="1">
                <a:latin typeface="Consolas" panose="020B0609020204030204" pitchFamily="49" charset="0"/>
                <a:cs typeface="Consolas" panose="020B0609020204030204" pitchFamily="49" charset="0"/>
              </a:rPr>
              <a:t>CREATE </a:t>
            </a: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list </a:t>
            </a:r>
            <a:r>
              <a:rPr lang="en-US" altLang="en-US" sz="2400" noProof="1">
                <a:latin typeface="Consolas" panose="020B0609020204030204" pitchFamily="49" charset="0"/>
                <a:cs typeface="Consolas" panose="020B0609020204030204" pitchFamily="49" charset="0"/>
              </a:rPr>
              <a:t>G</a:t>
            </a: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, target, </a:t>
            </a:r>
            <a:r>
              <a:rPr lang="en-US" alt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isInList</a:t>
            </a:r>
            <a:endParaRPr lang="en-US" alt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isInList</a:t>
            </a: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=</a:t>
            </a:r>
            <a:r>
              <a:rPr lang="en-US" altLang="en-US" sz="2400" noProof="1">
                <a:latin typeface="Consolas" panose="020B0609020204030204" pitchFamily="49" charset="0"/>
                <a:cs typeface="Consolas" panose="020B0609020204030204" pitchFamily="49" charset="0"/>
              </a:rPr>
              <a:t> false</a:t>
            </a:r>
          </a:p>
          <a:p>
            <a:pPr marL="0" indent="0" algn="l">
              <a:buNone/>
            </a:pPr>
            <a:r>
              <a:rPr lang="en-US" altLang="en-US" sz="2400" noProof="1">
                <a:latin typeface="Consolas" panose="020B0609020204030204" pitchFamily="49" charset="0"/>
                <a:cs typeface="Consolas" panose="020B0609020204030204" pitchFamily="49" charset="0"/>
              </a:rPr>
              <a:t>BEGIN</a:t>
            </a:r>
            <a:endParaRPr lang="en-US" alt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algn="l">
              <a:buNone/>
            </a:pP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altLang="en-US" sz="2400" noProof="1">
                <a:latin typeface="Consolas" panose="020B0609020204030204" pitchFamily="49" charset="0"/>
                <a:cs typeface="Consolas" panose="020B0609020204030204" pitchFamily="49" charset="0"/>
              </a:rPr>
              <a:t>FOR each element temp in </a:t>
            </a: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list </a:t>
            </a:r>
            <a:r>
              <a:rPr lang="en-US" altLang="en-US" sz="2400" noProof="1">
                <a:latin typeface="Consolas" panose="020B0609020204030204" pitchFamily="49" charset="0"/>
                <a:cs typeface="Consolas" panose="020B0609020204030204" pitchFamily="49" charset="0"/>
              </a:rPr>
              <a:t>G</a:t>
            </a:r>
          </a:p>
          <a:p>
            <a:pPr marL="0" indent="0" algn="l">
              <a:buNone/>
            </a:pP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           </a:t>
            </a:r>
            <a:r>
              <a:rPr lang="en-US" altLang="en-US" sz="2400" noProof="1">
                <a:latin typeface="Consolas" panose="020B0609020204030204" pitchFamily="49" charset="0"/>
                <a:cs typeface="Consolas" panose="020B0609020204030204" pitchFamily="49" charset="0"/>
              </a:rPr>
              <a:t>IF (temp == </a:t>
            </a: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target</a:t>
            </a:r>
            <a:r>
              <a:rPr lang="en-US" altLang="en-US" sz="2400" noProof="1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 algn="l">
              <a:buNone/>
            </a:pP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</a:t>
            </a:r>
            <a:r>
              <a:rPr lang="en-US" alt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isInList</a:t>
            </a: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= true</a:t>
            </a:r>
          </a:p>
          <a:p>
            <a:pPr marL="0" indent="0" algn="l">
              <a:buNone/>
            </a:pPr>
            <a:r>
              <a:rPr lang="en-US" altLang="en-US" sz="2400" noProof="1">
                <a:latin typeface="Consolas" panose="020B0609020204030204" pitchFamily="49" charset="0"/>
                <a:cs typeface="Consolas" panose="020B0609020204030204" pitchFamily="49" charset="0"/>
              </a:rPr>
              <a:t>					BREAK</a:t>
            </a:r>
          </a:p>
          <a:p>
            <a:pPr marL="0" indent="0" algn="l">
              <a:buNone/>
            </a:pP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US" altLang="en-US" sz="2400" noProof="1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noProof="1">
                <a:latin typeface="Consolas" panose="020B0609020204030204" pitchFamily="49" charset="0"/>
                <a:cs typeface="Consolas" panose="020B0609020204030204" pitchFamily="49" charset="0"/>
              </a:rPr>
              <a:t>ENDIF</a:t>
            </a:r>
          </a:p>
          <a:p>
            <a:pPr marL="0" indent="0" algn="l">
              <a:buNone/>
            </a:pP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altLang="en-US" sz="2400" noProof="1">
                <a:latin typeface="Consolas" panose="020B0609020204030204" pitchFamily="49" charset="0"/>
                <a:cs typeface="Consolas" panose="020B0609020204030204" pitchFamily="49" charset="0"/>
              </a:rPr>
              <a:t>ENDFOR</a:t>
            </a:r>
          </a:p>
          <a:p>
            <a:pPr marL="0" indent="0" algn="l">
              <a:buNone/>
            </a:pPr>
            <a:r>
              <a:rPr lang="en-US" altLang="en-US" sz="2400" noProof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</a:p>
          <a:p>
            <a:pPr marL="0" indent="0" algn="l">
              <a:buNone/>
            </a:pPr>
            <a:endParaRPr lang="en-US" alt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B0B97AC8-A127-DF4B-BF00-093E46E34AD4}"/>
              </a:ext>
            </a:extLst>
          </p:cNvPr>
          <p:cNvSpPr/>
          <p:nvPr/>
        </p:nvSpPr>
        <p:spPr>
          <a:xfrm>
            <a:off x="7486008" y="4774429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024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b="1" dirty="0"/>
              <a:t>C#  Linear Search Algorithm</a:t>
            </a:r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>
          <a:xfrm>
            <a:off x="533400" y="1795775"/>
            <a:ext cx="8382000" cy="461327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altLang="en-US" sz="2000" noProof="1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en-US" altLang="en-US" sz="2000" noProof="1">
                <a:latin typeface="Consolas" panose="020B0609020204030204" pitchFamily="49" charset="0"/>
                <a:cs typeface="Consolas" panose="020B0609020204030204" pitchFamily="49" charset="0"/>
              </a:rPr>
              <a:t> isFound = </a:t>
            </a:r>
            <a:r>
              <a:rPr lang="en-US" altLang="en-US" sz="2000" noProof="1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  <a:r>
              <a:rPr lang="en-US" altLang="en-US" sz="2000" noProof="1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 algn="l">
              <a:buNone/>
            </a:pPr>
            <a:r>
              <a:rPr lang="en-US" altLang="en-US" sz="2000" noProof="1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altLang="en-US" sz="2000" noProof="1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altLang="en-US" sz="2000" noProof="1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2000" noProof="1">
                <a:latin typeface="Consolas" panose="020B0609020204030204" pitchFamily="49" charset="0"/>
                <a:cs typeface="Consolas" panose="020B0609020204030204" pitchFamily="49" charset="0"/>
              </a:rPr>
              <a:t> i = 0; i &lt; array.Length; i++)</a:t>
            </a:r>
          </a:p>
          <a:p>
            <a:pPr marL="0" indent="0" algn="l">
              <a:buNone/>
            </a:pPr>
            <a:r>
              <a:rPr lang="en-US" altLang="en-US" sz="2000" noProof="1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altLang="en-US" sz="2000" noProof="1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000" noProof="1">
                <a:solidFill>
                  <a:srgbClr val="4E8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If we find a match, set isFound to true and BREAK</a:t>
            </a:r>
          </a:p>
          <a:p>
            <a:pPr marL="0" indent="0">
              <a:buNone/>
            </a:pPr>
            <a:r>
              <a:rPr lang="en-US" altLang="en-US" sz="2000" noProof="1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2000" noProof="1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altLang="en-US" sz="2000" noProof="1">
                <a:latin typeface="Consolas" panose="020B0609020204030204" pitchFamily="49" charset="0"/>
                <a:cs typeface="Consolas" panose="020B0609020204030204" pitchFamily="49" charset="0"/>
              </a:rPr>
              <a:t> (array[i] == target)</a:t>
            </a:r>
          </a:p>
          <a:p>
            <a:pPr marL="0" indent="0">
              <a:buNone/>
            </a:pPr>
            <a:r>
              <a:rPr lang="en-US" altLang="en-US" sz="2000" noProof="1">
                <a:latin typeface="Consolas" panose="020B0609020204030204" pitchFamily="49" charset="0"/>
                <a:cs typeface="Consolas" panose="020B0609020204030204" pitchFamily="49" charset="0"/>
              </a:rPr>
              <a:t>	{</a:t>
            </a:r>
          </a:p>
          <a:p>
            <a:pPr marL="0" indent="0">
              <a:buNone/>
            </a:pPr>
            <a:r>
              <a:rPr lang="en-US" altLang="en-US" sz="2000" noProof="1">
                <a:latin typeface="Consolas" panose="020B0609020204030204" pitchFamily="49" charset="0"/>
                <a:cs typeface="Consolas" panose="020B0609020204030204" pitchFamily="49" charset="0"/>
              </a:rPr>
              <a:t>           isFound</a:t>
            </a:r>
            <a:r>
              <a:rPr lang="en-US" altLang="en-US" sz="2000" noProof="1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true</a:t>
            </a:r>
            <a:r>
              <a:rPr lang="en-US" altLang="en-US" sz="2000" noProof="1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altLang="en-US" sz="2000" noProof="1">
                <a:latin typeface="Consolas" panose="020B0609020204030204" pitchFamily="49" charset="0"/>
                <a:cs typeface="Consolas" panose="020B0609020204030204" pitchFamily="49" charset="0"/>
              </a:rPr>
              <a:t>		break;</a:t>
            </a:r>
          </a:p>
          <a:p>
            <a:pPr marL="0" indent="0">
              <a:buNone/>
            </a:pPr>
            <a:r>
              <a:rPr lang="en-US" altLang="en-US" sz="2000" noProof="1">
                <a:latin typeface="Consolas" panose="020B0609020204030204" pitchFamily="49" charset="0"/>
                <a:cs typeface="Consolas" panose="020B0609020204030204" pitchFamily="49" charset="0"/>
              </a:rPr>
              <a:t>	}</a:t>
            </a:r>
          </a:p>
          <a:p>
            <a:pPr marL="0" indent="0">
              <a:buNone/>
            </a:pPr>
            <a:r>
              <a:rPr lang="en-US" altLang="en-US" sz="2000" noProof="1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alt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8" name="Picture 7" descr="C Sharp Logo">
            <a:extLst>
              <a:ext uri="{FF2B5EF4-FFF2-40B4-BE49-F238E27FC236}">
                <a16:creationId xmlns:a16="http://schemas.microsoft.com/office/drawing/2014/main" xmlns="" id="{3D55E5A1-2AA9-3445-A6C3-A1485196AD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572000"/>
            <a:ext cx="994848" cy="955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261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499467"/>
            <a:ext cx="7543800" cy="4746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600" dirty="0"/>
              <a:t>Binary Search Algorithm</a:t>
            </a:r>
          </a:p>
        </p:txBody>
      </p:sp>
      <p:sp>
        <p:nvSpPr>
          <p:cNvPr id="123907" name="Rectangle 3"/>
          <p:cNvSpPr>
            <a:spLocks noGrp="1"/>
          </p:cNvSpPr>
          <p:nvPr>
            <p:ph idx="4294967295"/>
          </p:nvPr>
        </p:nvSpPr>
        <p:spPr>
          <a:xfrm>
            <a:off x="457200" y="1066799"/>
            <a:ext cx="8305800" cy="53816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Menlo" panose="020B0609030804020204" pitchFamily="49" charset="0"/>
              </a:rPr>
              <a:t>    CREATE low = 0, mid = 0</a:t>
            </a:r>
          </a:p>
          <a:p>
            <a:pPr marL="0" indent="0">
              <a:buNone/>
            </a:pPr>
            <a:r>
              <a:rPr lang="en-US" sz="1800" dirty="0">
                <a:latin typeface="Menlo" panose="020B0609030804020204" pitchFamily="49" charset="0"/>
              </a:rPr>
              <a:t>    CREATE high = length of </a:t>
            </a:r>
            <a:r>
              <a:rPr lang="en-US" sz="1800" dirty="0" err="1">
                <a:latin typeface="Menlo" panose="020B0609030804020204" pitchFamily="49" charset="0"/>
              </a:rPr>
              <a:t>searchArray</a:t>
            </a:r>
            <a:r>
              <a:rPr lang="en-US" sz="1800" dirty="0">
                <a:latin typeface="Menlo" panose="020B0609030804020204" pitchFamily="49" charset="0"/>
              </a:rPr>
              <a:t> - 1</a:t>
            </a:r>
          </a:p>
          <a:p>
            <a:pPr marL="0" indent="0">
              <a:buNone/>
            </a:pPr>
            <a:r>
              <a:rPr lang="en-US" sz="1800" dirty="0">
                <a:latin typeface="Menlo" panose="020B0609030804020204" pitchFamily="49" charset="0"/>
              </a:rPr>
              <a:t>    CREATE found = false</a:t>
            </a:r>
          </a:p>
          <a:p>
            <a:pPr marL="0" indent="0">
              <a:buNone/>
            </a:pPr>
            <a:r>
              <a:rPr lang="en-US" sz="1800" dirty="0">
                <a:latin typeface="Menlo" panose="020B0609030804020204" pitchFamily="49" charset="0"/>
              </a:rPr>
              <a:t>    WHILE (high &gt;= low)</a:t>
            </a:r>
          </a:p>
          <a:p>
            <a:pPr marL="0" indent="0">
              <a:buNone/>
            </a:pPr>
            <a:r>
              <a:rPr lang="en-US" sz="1800" dirty="0">
                <a:latin typeface="Menlo" panose="020B0609030804020204" pitchFamily="49" charset="0"/>
              </a:rPr>
              <a:t>      mid = (low + high) / 2</a:t>
            </a:r>
          </a:p>
          <a:p>
            <a:pPr marL="0" indent="0">
              <a:buNone/>
            </a:pPr>
            <a:r>
              <a:rPr lang="en-US" sz="1800" dirty="0">
                <a:latin typeface="Menlo" panose="020B0609030804020204" pitchFamily="49" charset="0"/>
              </a:rPr>
              <a:t>      IF (find &lt; </a:t>
            </a:r>
            <a:r>
              <a:rPr lang="en-US" sz="1800" dirty="0" err="1">
                <a:latin typeface="Menlo" panose="020B0609030804020204" pitchFamily="49" charset="0"/>
              </a:rPr>
              <a:t>searchArray</a:t>
            </a:r>
            <a:r>
              <a:rPr lang="en-US" sz="1800" dirty="0">
                <a:latin typeface="Menlo" panose="020B0609030804020204" pitchFamily="49" charset="0"/>
              </a:rPr>
              <a:t>[mid]) THEN</a:t>
            </a:r>
          </a:p>
          <a:p>
            <a:pPr marL="0" indent="0">
              <a:buNone/>
            </a:pPr>
            <a:r>
              <a:rPr lang="en-US" sz="1800" dirty="0">
                <a:latin typeface="Menlo" panose="020B0609030804020204" pitchFamily="49" charset="0"/>
              </a:rPr>
              <a:t>        high = mid - 1</a:t>
            </a:r>
          </a:p>
          <a:p>
            <a:pPr marL="0" indent="0">
              <a:buNone/>
            </a:pPr>
            <a:r>
              <a:rPr lang="en-US" sz="1800" dirty="0">
                <a:latin typeface="Menlo" panose="020B0609030804020204" pitchFamily="49" charset="0"/>
              </a:rPr>
              <a:t>      ELSE IF (find == </a:t>
            </a:r>
            <a:r>
              <a:rPr lang="en-US" sz="1800" dirty="0" err="1">
                <a:latin typeface="Menlo" panose="020B0609030804020204" pitchFamily="49" charset="0"/>
              </a:rPr>
              <a:t>searchArray</a:t>
            </a:r>
            <a:r>
              <a:rPr lang="en-US" sz="1800" dirty="0">
                <a:latin typeface="Menlo" panose="020B0609030804020204" pitchFamily="49" charset="0"/>
              </a:rPr>
              <a:t>[mid]) THEN</a:t>
            </a:r>
          </a:p>
          <a:p>
            <a:pPr marL="0" indent="0">
              <a:buNone/>
            </a:pPr>
            <a:r>
              <a:rPr lang="en-US" sz="1800" dirty="0">
                <a:latin typeface="Menlo" panose="020B0609030804020204" pitchFamily="49" charset="0"/>
              </a:rPr>
              <a:t>        found = true and stop looking</a:t>
            </a:r>
          </a:p>
          <a:p>
            <a:pPr marL="0" indent="0">
              <a:buNone/>
            </a:pPr>
            <a:r>
              <a:rPr lang="en-US" sz="1800" dirty="0">
                <a:latin typeface="Menlo" panose="020B0609030804020204" pitchFamily="49" charset="0"/>
              </a:rPr>
              <a:t>      ELSE </a:t>
            </a:r>
          </a:p>
          <a:p>
            <a:pPr marL="0" indent="0">
              <a:buNone/>
            </a:pPr>
            <a:r>
              <a:rPr lang="en-US" sz="1800" dirty="0">
                <a:latin typeface="Menlo" panose="020B0609030804020204" pitchFamily="49" charset="0"/>
              </a:rPr>
              <a:t>  	   low = mid + 1</a:t>
            </a:r>
          </a:p>
          <a:p>
            <a:pPr marL="0" indent="0">
              <a:buNone/>
            </a:pPr>
            <a:r>
              <a:rPr lang="en-US" sz="1800" dirty="0">
                <a:latin typeface="Menlo" panose="020B0609030804020204" pitchFamily="49" charset="0"/>
              </a:rPr>
              <a:t>    END WHILE</a:t>
            </a:r>
          </a:p>
          <a:p>
            <a:pPr marL="0" indent="0">
              <a:buNone/>
            </a:pPr>
            <a:r>
              <a:rPr lang="en-US" sz="1800" dirty="0">
                <a:latin typeface="Menlo" panose="020B0609030804020204" pitchFamily="49" charset="0"/>
              </a:rPr>
              <a:t>    PRINT (find + " is " + found)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A9B838DE-791C-1B42-8414-9B016EE5DB24}"/>
              </a:ext>
            </a:extLst>
          </p:cNvPr>
          <p:cNvSpPr/>
          <p:nvPr/>
        </p:nvSpPr>
        <p:spPr>
          <a:xfrm>
            <a:off x="7620000" y="47244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7284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/>
          </p:cNvSpPr>
          <p:nvPr>
            <p:ph type="ctrTitle" idx="4294967295"/>
          </p:nvPr>
        </p:nvSpPr>
        <p:spPr>
          <a:xfrm>
            <a:off x="364733" y="457200"/>
            <a:ext cx="7848600" cy="4572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000" dirty="0"/>
              <a:t>C#  Binary  Search Algorithm</a:t>
            </a:r>
          </a:p>
        </p:txBody>
      </p:sp>
      <p:sp>
        <p:nvSpPr>
          <p:cNvPr id="124931" name="Rectangle 3"/>
          <p:cNvSpPr>
            <a:spLocks noGrp="1"/>
          </p:cNvSpPr>
          <p:nvPr>
            <p:ph type="subTitle" idx="4294967295"/>
          </p:nvPr>
        </p:nvSpPr>
        <p:spPr>
          <a:xfrm>
            <a:off x="76200" y="1035049"/>
            <a:ext cx="7239000" cy="5441951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    </a:t>
            </a:r>
            <a:r>
              <a:rPr lang="en-US" sz="2000" dirty="0">
                <a:solidFill>
                  <a:srgbClr val="0000FF"/>
                </a:solidFill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 low = </a:t>
            </a:r>
            <a:r>
              <a:rPr lang="en-US" sz="2000" dirty="0">
                <a:solidFill>
                  <a:srgbClr val="137848"/>
                </a:solidFill>
                <a:latin typeface="Menlo" panose="020B0609030804020204" pitchFamily="49" charset="0"/>
              </a:rPr>
              <a:t>0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, mid = </a:t>
            </a:r>
            <a:r>
              <a:rPr lang="en-US" sz="2000" dirty="0">
                <a:solidFill>
                  <a:srgbClr val="137848"/>
                </a:solidFill>
                <a:latin typeface="Menlo" panose="020B0609030804020204" pitchFamily="49" charset="0"/>
              </a:rPr>
              <a:t>0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    </a:t>
            </a:r>
            <a:r>
              <a:rPr lang="en-US" sz="2000" dirty="0">
                <a:solidFill>
                  <a:srgbClr val="0000FF"/>
                </a:solidFill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 high = searchArray.Length-</a:t>
            </a:r>
            <a:r>
              <a:rPr lang="en-US" sz="2000" dirty="0">
                <a:solidFill>
                  <a:srgbClr val="137848"/>
                </a:solidFill>
                <a:latin typeface="Menlo" panose="020B0609030804020204" pitchFamily="49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    </a:t>
            </a:r>
            <a:r>
              <a:rPr lang="en-US" sz="2000" dirty="0">
                <a:solidFill>
                  <a:srgbClr val="0000FF"/>
                </a:solidFill>
                <a:latin typeface="Menlo" panose="020B0609030804020204" pitchFamily="49" charset="0"/>
              </a:rPr>
              <a:t>bool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 found = </a:t>
            </a:r>
            <a:r>
              <a:rPr lang="en-US" sz="2000" dirty="0">
                <a:solidFill>
                  <a:srgbClr val="0000FF"/>
                </a:solidFill>
                <a:latin typeface="Menlo" panose="020B0609030804020204" pitchFamily="49" charset="0"/>
              </a:rPr>
              <a:t>false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    </a:t>
            </a:r>
            <a:r>
              <a:rPr lang="en-US" sz="2000" dirty="0">
                <a:solidFill>
                  <a:srgbClr val="0000FF"/>
                </a:solidFill>
                <a:latin typeface="Menlo" panose="020B0609030804020204" pitchFamily="49" charset="0"/>
              </a:rPr>
              <a:t>while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 (high &gt;= low)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    {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      mid = (low + high) / </a:t>
            </a:r>
            <a:r>
              <a:rPr lang="en-US" sz="2000" dirty="0">
                <a:solidFill>
                  <a:srgbClr val="137848"/>
                </a:solidFill>
                <a:latin typeface="Menlo" panose="020B0609030804020204" pitchFamily="49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      </a:t>
            </a:r>
            <a:r>
              <a:rPr lang="en-US" sz="2000" dirty="0">
                <a:solidFill>
                  <a:srgbClr val="0000FF"/>
                </a:solidFill>
                <a:latin typeface="Menlo" panose="020B0609030804020204" pitchFamily="49" charset="0"/>
              </a:rPr>
              <a:t>if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 (find &lt; </a:t>
            </a:r>
            <a:r>
              <a:rPr lang="en-US" sz="2000" dirty="0" err="1">
                <a:solidFill>
                  <a:srgbClr val="000000"/>
                </a:solidFill>
                <a:latin typeface="Menlo" panose="020B0609030804020204" pitchFamily="49" charset="0"/>
              </a:rPr>
              <a:t>searchArray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[mid]) {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        high = mid - </a:t>
            </a:r>
            <a:r>
              <a:rPr lang="en-US" sz="2000" dirty="0">
                <a:solidFill>
                  <a:srgbClr val="137848"/>
                </a:solidFill>
                <a:latin typeface="Menlo" panose="020B0609030804020204" pitchFamily="49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      }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      </a:t>
            </a:r>
            <a:r>
              <a:rPr lang="en-US" sz="2000" dirty="0">
                <a:solidFill>
                  <a:srgbClr val="0000FF"/>
                </a:solidFill>
                <a:latin typeface="Menlo" panose="020B0609030804020204" pitchFamily="49" charset="0"/>
              </a:rPr>
              <a:t>else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Menlo" panose="020B0609030804020204" pitchFamily="49" charset="0"/>
              </a:rPr>
              <a:t>if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 (find == </a:t>
            </a:r>
            <a:r>
              <a:rPr lang="en-US" sz="2000" dirty="0" err="1">
                <a:solidFill>
                  <a:srgbClr val="000000"/>
                </a:solidFill>
                <a:latin typeface="Menlo" panose="020B0609030804020204" pitchFamily="49" charset="0"/>
              </a:rPr>
              <a:t>searchArray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[mid]) {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        found = </a:t>
            </a:r>
            <a:r>
              <a:rPr lang="en-US" sz="2000" dirty="0">
                <a:solidFill>
                  <a:srgbClr val="0000FF"/>
                </a:solidFill>
                <a:latin typeface="Menlo" panose="020B0609030804020204" pitchFamily="49" charset="0"/>
              </a:rPr>
              <a:t>true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; </a:t>
            </a:r>
            <a:r>
              <a:rPr lang="en-US" sz="2000" dirty="0">
                <a:solidFill>
                  <a:srgbClr val="0000FF"/>
                </a:solidFill>
                <a:latin typeface="Menlo" panose="020B0609030804020204" pitchFamily="49" charset="0"/>
              </a:rPr>
              <a:t>break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      }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      </a:t>
            </a:r>
            <a:r>
              <a:rPr lang="en-US" sz="2000" dirty="0">
                <a:solidFill>
                  <a:srgbClr val="0000FF"/>
                </a:solidFill>
                <a:latin typeface="Menlo" panose="020B0609030804020204" pitchFamily="49" charset="0"/>
              </a:rPr>
              <a:t>else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 low = mid + </a:t>
            </a:r>
            <a:r>
              <a:rPr lang="en-US" sz="2000" dirty="0">
                <a:solidFill>
                  <a:srgbClr val="137848"/>
                </a:solidFill>
                <a:latin typeface="Menlo" panose="020B0609030804020204" pitchFamily="49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    }</a:t>
            </a:r>
          </a:p>
        </p:txBody>
      </p:sp>
      <p:pic>
        <p:nvPicPr>
          <p:cNvPr id="7" name="Picture 6" descr="C Sharp Logo">
            <a:extLst>
              <a:ext uri="{FF2B5EF4-FFF2-40B4-BE49-F238E27FC236}">
                <a16:creationId xmlns:a16="http://schemas.microsoft.com/office/drawing/2014/main" xmlns="" id="{CEE8BD36-4F93-7742-A4B0-B8F9EEB596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909" y="4572000"/>
            <a:ext cx="994848" cy="955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9172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27F278-156A-1444-931A-684D11F53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BubbleSort</a:t>
            </a:r>
            <a:r>
              <a:rPr lang="en-US" dirty="0"/>
              <a:t> Code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D530519C-2FE9-EA4D-AE80-429F388AB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24001"/>
            <a:ext cx="7886700" cy="46529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Menlo" panose="020B060903080402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 (</a:t>
            </a:r>
            <a:r>
              <a:rPr lang="en-US" dirty="0">
                <a:solidFill>
                  <a:srgbClr val="0000FF"/>
                </a:solidFill>
                <a:latin typeface="Menlo" panose="020B060903080402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Menlo" panose="020B060903080402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 = </a:t>
            </a:r>
            <a:r>
              <a:rPr lang="en-US" dirty="0">
                <a:solidFill>
                  <a:srgbClr val="09885A"/>
                </a:solidFill>
                <a:latin typeface="Menlo" panose="020B060903080402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; </a:t>
            </a:r>
            <a:r>
              <a:rPr lang="en-US" dirty="0" err="1">
                <a:solidFill>
                  <a:srgbClr val="000000"/>
                </a:solidFill>
                <a:latin typeface="Menlo" panose="020B060903080402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 &lt; n-</a:t>
            </a:r>
            <a:r>
              <a:rPr lang="en-US" dirty="0">
                <a:solidFill>
                  <a:srgbClr val="09885A"/>
                </a:solidFill>
                <a:latin typeface="Menlo" panose="020B060903080402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; </a:t>
            </a:r>
            <a:r>
              <a:rPr lang="en-US" dirty="0" err="1">
                <a:solidFill>
                  <a:srgbClr val="000000"/>
                </a:solidFill>
                <a:latin typeface="Menlo" panose="020B060903080402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++)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      	</a:t>
            </a:r>
            <a:r>
              <a:rPr lang="en-US" dirty="0">
                <a:solidFill>
                  <a:srgbClr val="0000FF"/>
                </a:solidFill>
                <a:latin typeface="Menlo" panose="020B060903080402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 (</a:t>
            </a:r>
            <a:r>
              <a:rPr lang="en-US" dirty="0">
                <a:solidFill>
                  <a:srgbClr val="0000FF"/>
                </a:solidFill>
                <a:latin typeface="Menlo" panose="020B060903080402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 j = </a:t>
            </a:r>
            <a:r>
              <a:rPr lang="en-US" dirty="0">
                <a:solidFill>
                  <a:srgbClr val="09885A"/>
                </a:solidFill>
                <a:latin typeface="Menlo" panose="020B060903080402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; j &lt; n-i-</a:t>
            </a:r>
            <a:r>
              <a:rPr lang="en-US" dirty="0">
                <a:solidFill>
                  <a:srgbClr val="09885A"/>
                </a:solidFill>
                <a:latin typeface="Menlo" panose="020B060903080402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; </a:t>
            </a:r>
            <a:r>
              <a:rPr lang="en-US" dirty="0" err="1">
                <a:solidFill>
                  <a:srgbClr val="000000"/>
                </a:solidFill>
                <a:latin typeface="Menlo" panose="020B0609030804020204" pitchFamily="49" charset="0"/>
              </a:rPr>
              <a:t>j++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        		</a:t>
            </a:r>
            <a:r>
              <a:rPr lang="en-US" dirty="0">
                <a:solidFill>
                  <a:srgbClr val="0000FF"/>
                </a:solidFill>
                <a:latin typeface="Menlo" panose="020B060903080402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Menlo" panose="020B0609030804020204" pitchFamily="49" charset="0"/>
              </a:rPr>
              <a:t>arr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[j] &gt; </a:t>
            </a:r>
            <a:r>
              <a:rPr lang="en-US" dirty="0" err="1">
                <a:solidFill>
                  <a:srgbClr val="000000"/>
                </a:solidFill>
                <a:latin typeface="Menlo" panose="020B0609030804020204" pitchFamily="49" charset="0"/>
              </a:rPr>
              <a:t>arr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[j+</a:t>
            </a:r>
            <a:r>
              <a:rPr lang="en-US" dirty="0">
                <a:solidFill>
                  <a:srgbClr val="09885A"/>
                </a:solidFill>
                <a:latin typeface="Menlo" panose="020B060903080402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])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		{</a:t>
            </a:r>
            <a:r>
              <a:rPr lang="en-US" dirty="0">
                <a:solidFill>
                  <a:srgbClr val="AAAAAA"/>
                </a:solidFill>
                <a:latin typeface="Menlo" panose="020B0609030804020204" pitchFamily="49" charset="0"/>
              </a:rPr>
              <a:t>// swap temp and </a:t>
            </a:r>
            <a:r>
              <a:rPr lang="en-US" dirty="0" err="1">
                <a:solidFill>
                  <a:srgbClr val="AAAAAA"/>
                </a:solidFill>
                <a:latin typeface="Menlo" panose="020B0609030804020204" pitchFamily="49" charset="0"/>
              </a:rPr>
              <a:t>arr</a:t>
            </a:r>
            <a:r>
              <a:rPr lang="en-US" dirty="0">
                <a:solidFill>
                  <a:srgbClr val="AAAAAA"/>
                </a:solidFill>
                <a:latin typeface="Menlo" panose="020B0609030804020204" pitchFamily="49" charset="0"/>
              </a:rPr>
              <a:t>[</a:t>
            </a:r>
            <a:r>
              <a:rPr lang="en-US" dirty="0" err="1">
                <a:solidFill>
                  <a:srgbClr val="AAAAAA"/>
                </a:solidFill>
                <a:latin typeface="Menlo" panose="020B0609030804020204" pitchFamily="49" charset="0"/>
              </a:rPr>
              <a:t>i</a:t>
            </a:r>
            <a:r>
              <a:rPr lang="en-US" dirty="0">
                <a:solidFill>
                  <a:srgbClr val="AAAAAA"/>
                </a:solidFill>
                <a:latin typeface="Menlo" panose="020B0609030804020204" pitchFamily="49" charset="0"/>
              </a:rPr>
              <a:t>]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         			</a:t>
            </a:r>
            <a:r>
              <a:rPr lang="en-US" dirty="0">
                <a:solidFill>
                  <a:srgbClr val="0000FF"/>
                </a:solidFill>
                <a:latin typeface="Menlo" panose="020B060903080402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 temp = </a:t>
            </a:r>
            <a:r>
              <a:rPr lang="en-US" dirty="0" err="1">
                <a:solidFill>
                  <a:srgbClr val="000000"/>
                </a:solidFill>
                <a:latin typeface="Menlo" panose="020B0609030804020204" pitchFamily="49" charset="0"/>
              </a:rPr>
              <a:t>arr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[j];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          			</a:t>
            </a:r>
            <a:r>
              <a:rPr lang="en-US" dirty="0" err="1">
                <a:solidFill>
                  <a:srgbClr val="000000"/>
                </a:solidFill>
                <a:latin typeface="Menlo" panose="020B0609030804020204" pitchFamily="49" charset="0"/>
              </a:rPr>
              <a:t>arr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[j] = </a:t>
            </a:r>
            <a:r>
              <a:rPr lang="en-US" dirty="0" err="1">
                <a:solidFill>
                  <a:srgbClr val="000000"/>
                </a:solidFill>
                <a:latin typeface="Menlo" panose="020B0609030804020204" pitchFamily="49" charset="0"/>
              </a:rPr>
              <a:t>arr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[j+</a:t>
            </a:r>
            <a:r>
              <a:rPr lang="en-US" dirty="0">
                <a:solidFill>
                  <a:srgbClr val="09885A"/>
                </a:solidFill>
                <a:latin typeface="Menlo" panose="020B060903080402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];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          			</a:t>
            </a:r>
            <a:r>
              <a:rPr lang="en-US" dirty="0" err="1">
                <a:solidFill>
                  <a:srgbClr val="000000"/>
                </a:solidFill>
                <a:latin typeface="Menlo" panose="020B0609030804020204" pitchFamily="49" charset="0"/>
              </a:rPr>
              <a:t>arr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[j+</a:t>
            </a:r>
            <a:r>
              <a:rPr lang="en-US" dirty="0">
                <a:solidFill>
                  <a:srgbClr val="09885A"/>
                </a:solidFill>
                <a:latin typeface="Menlo" panose="020B060903080402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] = temp;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       		}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    	}</a:t>
            </a:r>
          </a:p>
          <a:p>
            <a:pPr marL="0" indent="0">
              <a:buNone/>
            </a:pPr>
            <a:r>
              <a:rPr lang="en-US">
                <a:solidFill>
                  <a:srgbClr val="000000"/>
                </a:solidFill>
                <a:latin typeface="Menlo" panose="020B0609030804020204" pitchFamily="49" charset="0"/>
              </a:rPr>
              <a:t>  }</a:t>
            </a:r>
            <a:endParaRPr lang="en-US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321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000" dirty="0"/>
              <a:t>Selection Sort Algorithm</a:t>
            </a:r>
          </a:p>
        </p:txBody>
      </p:sp>
      <p:sp>
        <p:nvSpPr>
          <p:cNvPr id="26627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100" noProof="1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200" noProof="1">
                <a:latin typeface="Consolas" panose="020B0609020204030204" pitchFamily="49" charset="0"/>
                <a:cs typeface="Consolas" panose="020B0609020204030204" pitchFamily="49" charset="0"/>
              </a:rPr>
              <a:t>FOR each I from 0 to n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200" noProof="1">
                <a:latin typeface="Consolas" panose="020B0609020204030204" pitchFamily="49" charset="0"/>
                <a:cs typeface="Consolas" panose="020B0609020204030204" pitchFamily="49" charset="0"/>
              </a:rPr>
              <a:t>    minPos = I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200" noProof="1">
                <a:latin typeface="Consolas" panose="020B0609020204030204" pitchFamily="49" charset="0"/>
                <a:cs typeface="Consolas" panose="020B0609020204030204" pitchFamily="49" charset="0"/>
              </a:rPr>
              <a:t>    FOR each J from I + 1 to n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200" noProof="1">
                <a:latin typeface="Consolas" panose="020B0609020204030204" pitchFamily="49" charset="0"/>
                <a:cs typeface="Consolas" panose="020B0609020204030204" pitchFamily="49" charset="0"/>
              </a:rPr>
              <a:t>        IF </a:t>
            </a:r>
            <a:r>
              <a:rPr lang="en-US" alt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2200" noProof="1">
                <a:latin typeface="Consolas" panose="020B0609020204030204" pitchFamily="49" charset="0"/>
                <a:cs typeface="Consolas" panose="020B0609020204030204" pitchFamily="49" charset="0"/>
              </a:rPr>
              <a:t>B[j] &lt; B[minPos]</a:t>
            </a:r>
            <a:r>
              <a:rPr lang="en-US" alt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altLang="en-US" sz="2200" noProof="1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200" noProof="1">
                <a:latin typeface="Consolas" panose="020B0609020204030204" pitchFamily="49" charset="0"/>
                <a:cs typeface="Consolas" panose="020B0609020204030204" pitchFamily="49" charset="0"/>
              </a:rPr>
              <a:t>           minPos = J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200" noProof="1">
                <a:latin typeface="Consolas" panose="020B0609020204030204" pitchFamily="49" charset="0"/>
                <a:cs typeface="Consolas" panose="020B0609020204030204" pitchFamily="49" charset="0"/>
              </a:rPr>
              <a:t>        ENDIF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200" noProof="1">
                <a:latin typeface="Consolas" panose="020B0609020204030204" pitchFamily="49" charset="0"/>
                <a:cs typeface="Consolas" panose="020B0609020204030204" pitchFamily="49" charset="0"/>
              </a:rPr>
              <a:t>    ENDFOR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200" noProof="1">
                <a:latin typeface="Consolas" panose="020B0609020204030204" pitchFamily="49" charset="0"/>
                <a:cs typeface="Consolas" panose="020B0609020204030204" pitchFamily="49" charset="0"/>
              </a:rPr>
              <a:t>    IF </a:t>
            </a:r>
            <a:r>
              <a:rPr lang="en-US" alt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(I</a:t>
            </a:r>
            <a:r>
              <a:rPr lang="en-US" altLang="en-US" sz="2200" noProof="1">
                <a:latin typeface="Consolas" panose="020B0609020204030204" pitchFamily="49" charset="0"/>
                <a:cs typeface="Consolas" panose="020B0609020204030204" pitchFamily="49" charset="0"/>
              </a:rPr>
              <a:t> != minPos AND minPos &lt; n</a:t>
            </a:r>
            <a:r>
              <a:rPr lang="en-US" alt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altLang="en-US" sz="2200" noProof="1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200" noProof="1">
                <a:latin typeface="Consolas" panose="020B0609020204030204" pitchFamily="49" charset="0"/>
                <a:cs typeface="Consolas" panose="020B0609020204030204" pitchFamily="49" charset="0"/>
              </a:rPr>
              <a:t>        temp = B[minPos]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200" noProof="1">
                <a:latin typeface="Consolas" panose="020B0609020204030204" pitchFamily="49" charset="0"/>
                <a:cs typeface="Consolas" panose="020B0609020204030204" pitchFamily="49" charset="0"/>
              </a:rPr>
              <a:t>        B[minPos] = B[</a:t>
            </a:r>
            <a:r>
              <a:rPr lang="en-US" alt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en-US" sz="2200" noProof="1"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200" noProof="1">
                <a:latin typeface="Consolas" panose="020B0609020204030204" pitchFamily="49" charset="0"/>
                <a:cs typeface="Consolas" panose="020B0609020204030204" pitchFamily="49" charset="0"/>
              </a:rPr>
              <a:t>        B[</a:t>
            </a:r>
            <a:r>
              <a:rPr lang="en-US" alt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en-US" sz="2200" noProof="1">
                <a:latin typeface="Consolas" panose="020B0609020204030204" pitchFamily="49" charset="0"/>
                <a:cs typeface="Consolas" panose="020B0609020204030204" pitchFamily="49" charset="0"/>
              </a:rPr>
              <a:t>] = temp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200" noProof="1">
                <a:latin typeface="Consolas" panose="020B0609020204030204" pitchFamily="49" charset="0"/>
                <a:cs typeface="Consolas" panose="020B0609020204030204" pitchFamily="49" charset="0"/>
              </a:rPr>
              <a:t>    ENDIF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ENDFOR</a:t>
            </a: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12017125-8EEB-A54C-B128-47BAD0DDFF24}"/>
              </a:ext>
            </a:extLst>
          </p:cNvPr>
          <p:cNvSpPr/>
          <p:nvPr/>
        </p:nvSpPr>
        <p:spPr>
          <a:xfrm>
            <a:off x="7502061" y="47244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506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000" b="1" dirty="0"/>
              <a:t>Insertion Sort Algorithm</a:t>
            </a:r>
          </a:p>
        </p:txBody>
      </p:sp>
      <p:sp>
        <p:nvSpPr>
          <p:cNvPr id="33795" name="Rectangle 3"/>
          <p:cNvSpPr>
            <a:spLocks noGrp="1"/>
          </p:cNvSpPr>
          <p:nvPr>
            <p:ph idx="1"/>
          </p:nvPr>
        </p:nvSpPr>
        <p:spPr>
          <a:xfrm>
            <a:off x="628650" y="1589510"/>
            <a:ext cx="8439150" cy="45767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FOR each index from 1 to n</a:t>
            </a:r>
          </a:p>
          <a:p>
            <a:pPr marL="0" indent="0" algn="l" eaLnBrk="1" hangingPunct="1">
              <a:buNone/>
            </a:pPr>
            <a:r>
              <a:rPr lang="en-US" alt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         key =  A[index]</a:t>
            </a:r>
          </a:p>
          <a:p>
            <a:pPr marL="0" indent="0" algn="l" eaLnBrk="1" hangingPunct="1">
              <a:buNone/>
            </a:pPr>
            <a:r>
              <a:rPr lang="en-US" alt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         position = index</a:t>
            </a:r>
          </a:p>
          <a:p>
            <a:pPr marL="0" indent="0" algn="l" eaLnBrk="1" hangingPunct="1">
              <a:buNone/>
            </a:pPr>
            <a:r>
              <a:rPr lang="en-US" alt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	//  Shift larger values to the right</a:t>
            </a:r>
          </a:p>
          <a:p>
            <a:pPr marL="0" indent="0" algn="l" eaLnBrk="1" hangingPunct="1">
              <a:buNone/>
            </a:pPr>
            <a:r>
              <a:rPr lang="en-US" alt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	WHILE  (position &gt; 0 AND key &lt; A[position-1]) </a:t>
            </a:r>
          </a:p>
          <a:p>
            <a:pPr marL="0" indent="0" algn="l" eaLnBrk="1" hangingPunct="1">
              <a:buNone/>
            </a:pPr>
            <a:r>
              <a:rPr lang="en-US" alt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	         A</a:t>
            </a:r>
            <a:r>
              <a:rPr lang="fr-FR" alt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[position] = A[position - 1]</a:t>
            </a:r>
          </a:p>
          <a:p>
            <a:pPr marL="0" indent="0" algn="l" eaLnBrk="1" hangingPunct="1">
              <a:buNone/>
            </a:pPr>
            <a:r>
              <a:rPr lang="en-US" alt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	         position = position - 1</a:t>
            </a:r>
          </a:p>
          <a:p>
            <a:pPr marL="0" indent="0" algn="l" eaLnBrk="1" hangingPunct="1">
              <a:buNone/>
            </a:pPr>
            <a:r>
              <a:rPr lang="en-US" alt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	ENDWHILE	</a:t>
            </a:r>
          </a:p>
          <a:p>
            <a:pPr marL="0" indent="0" algn="l" eaLnBrk="1" hangingPunct="1">
              <a:buNone/>
            </a:pPr>
            <a:r>
              <a:rPr lang="en-US" alt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	A [position] = key</a:t>
            </a:r>
          </a:p>
          <a:p>
            <a:pPr marL="0" indent="0" algn="l" eaLnBrk="1" hangingPunct="1">
              <a:buNone/>
            </a:pPr>
            <a:r>
              <a:rPr lang="en-US" alt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ENDFOR</a:t>
            </a:r>
          </a:p>
          <a:p>
            <a:pPr marL="0" indent="0" algn="l" eaLnBrk="1" hangingPunct="1">
              <a:buNone/>
            </a:pPr>
            <a:endParaRPr lang="en-US" altLang="en-US" sz="23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F29F1C17-D2C2-A24D-A266-980272FD9AD2}"/>
              </a:ext>
            </a:extLst>
          </p:cNvPr>
          <p:cNvSpPr/>
          <p:nvPr/>
        </p:nvSpPr>
        <p:spPr>
          <a:xfrm>
            <a:off x="7620000" y="47244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9037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000" b="1" dirty="0"/>
              <a:t>C# Insertion Sort Algorithm</a:t>
            </a:r>
          </a:p>
        </p:txBody>
      </p:sp>
      <p:sp>
        <p:nvSpPr>
          <p:cNvPr id="35843" name="Rectangle 3"/>
          <p:cNvSpPr>
            <a:spLocks noGrp="1"/>
          </p:cNvSpPr>
          <p:nvPr>
            <p:ph idx="1"/>
          </p:nvPr>
        </p:nvSpPr>
        <p:spPr>
          <a:xfrm>
            <a:off x="457200" y="1447801"/>
            <a:ext cx="8058150" cy="4729164"/>
          </a:xfrm>
        </p:spPr>
        <p:txBody>
          <a:bodyPr>
            <a:normAutofit/>
          </a:bodyPr>
          <a:lstStyle/>
          <a:p>
            <a:pPr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0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altLang="en-US" sz="20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index = 1; index &lt; </a:t>
            </a:r>
            <a:r>
              <a:rPr lang="en-US" alt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list.Length</a:t>
            </a: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; index++)</a:t>
            </a:r>
          </a:p>
          <a:p>
            <a:pPr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{</a:t>
            </a:r>
          </a:p>
          <a:p>
            <a:pPr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altLang="en-US" sz="2000" dirty="0" err="1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key = list [index];</a:t>
            </a:r>
          </a:p>
          <a:p>
            <a:pPr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altLang="en-US" sz="2000" dirty="0" err="1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position = index;</a:t>
            </a:r>
          </a:p>
          <a:p>
            <a:pPr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altLang="en-US" sz="2000" dirty="0">
                <a:solidFill>
                  <a:srgbClr val="4E8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 Shift larger values to the right</a:t>
            </a:r>
          </a:p>
          <a:p>
            <a:pPr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altLang="en-US" sz="20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(position &gt; 0 &amp;&amp; key &lt; list[position-1]) </a:t>
            </a:r>
          </a:p>
          <a:p>
            <a:pPr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{</a:t>
            </a:r>
          </a:p>
          <a:p>
            <a:pPr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 </a:t>
            </a:r>
            <a:r>
              <a:rPr lang="fr-FR" alt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list</a:t>
            </a:r>
            <a:r>
              <a:rPr lang="fr-FR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[position] = </a:t>
            </a:r>
            <a:r>
              <a:rPr lang="fr-FR" alt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list</a:t>
            </a:r>
            <a:r>
              <a:rPr lang="fr-FR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[position - 1];</a:t>
            </a:r>
          </a:p>
          <a:p>
            <a:pPr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 position--;</a:t>
            </a:r>
          </a:p>
          <a:p>
            <a:pPr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}</a:t>
            </a:r>
          </a:p>
          <a:p>
            <a:pPr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list [position] = key;</a:t>
            </a:r>
          </a:p>
          <a:p>
            <a:pPr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7" name="Picture 6" descr="C Sharp Logo">
            <a:extLst>
              <a:ext uri="{FF2B5EF4-FFF2-40B4-BE49-F238E27FC236}">
                <a16:creationId xmlns:a16="http://schemas.microsoft.com/office/drawing/2014/main" xmlns="" id="{7377470D-C24A-474B-BC9A-398578627F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4475" y="4572000"/>
            <a:ext cx="994848" cy="955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5398917"/>
      </p:ext>
    </p:extLst>
  </p:cSld>
  <p:clrMapOvr>
    <a:masterClrMapping/>
  </p:clrMapOvr>
</p:sld>
</file>

<file path=ppt/theme/theme1.xml><?xml version="1.0" encoding="utf-8"?>
<a:theme xmlns:a="http://schemas.openxmlformats.org/drawingml/2006/main" name="PPT2_16to9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PPT2_16to9</Template>
  <TotalTime>14054</TotalTime>
  <Words>303</Words>
  <Application>Microsoft Office PowerPoint</Application>
  <PresentationFormat>On-screen Show (4:3)</PresentationFormat>
  <Paragraphs>120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Consolas</vt:lpstr>
      <vt:lpstr>Courier New</vt:lpstr>
      <vt:lpstr>Mangal</vt:lpstr>
      <vt:lpstr>Menlo</vt:lpstr>
      <vt:lpstr>PPT2_16to9</vt:lpstr>
      <vt:lpstr>Module 6 – Searching &amp;   Sorting Algorithms</vt:lpstr>
      <vt:lpstr>Linear Search Algorithm</vt:lpstr>
      <vt:lpstr>C#  Linear Search Algorithm</vt:lpstr>
      <vt:lpstr>Binary Search Algorithm</vt:lpstr>
      <vt:lpstr>C#  Binary  Search Algorithm</vt:lpstr>
      <vt:lpstr>BubbleSort Code</vt:lpstr>
      <vt:lpstr>Selection Sort Algorithm</vt:lpstr>
      <vt:lpstr>Insertion Sort Algorithm</vt:lpstr>
      <vt:lpstr>C# Insertion Sort Algorithm</vt:lpstr>
      <vt:lpstr>Sorting in a C# Program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CSE1301</dc:title>
  <dc:creator>Jon Preston</dc:creator>
  <cp:lastModifiedBy>Dexter Howard</cp:lastModifiedBy>
  <cp:revision>443</cp:revision>
  <dcterms:created xsi:type="dcterms:W3CDTF">2017-03-19T10:32:05Z</dcterms:created>
  <dcterms:modified xsi:type="dcterms:W3CDTF">2021-11-08T15:06:47Z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2012-04-21T00:00:00Z</vt:filetime>
  </property>
  <property fmtid="{D5CDD505-2E9C-101B-9397-08002B2CF9AE}" pid="3" name="LastSaved">
    <vt:filetime>2017-03-19T00:00:00Z</vt:filetime>
  </property>
</Properties>
</file>