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2"/>
  </p:notesMasterIdLst>
  <p:handoutMasterIdLst>
    <p:handoutMasterId r:id="rId13"/>
  </p:handoutMasterIdLst>
  <p:sldIdLst>
    <p:sldId id="420" r:id="rId2"/>
    <p:sldId id="413" r:id="rId3"/>
    <p:sldId id="415" r:id="rId4"/>
    <p:sldId id="417" r:id="rId5"/>
    <p:sldId id="419" r:id="rId6"/>
    <p:sldId id="494" r:id="rId7"/>
    <p:sldId id="425" r:id="rId8"/>
    <p:sldId id="429" r:id="rId9"/>
    <p:sldId id="430" r:id="rId10"/>
    <p:sldId id="433" r:id="rId11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7" autoAdjust="0"/>
    <p:restoredTop sz="94719" autoAdjust="0"/>
  </p:normalViewPr>
  <p:slideViewPr>
    <p:cSldViewPr>
      <p:cViewPr varScale="1">
        <p:scale>
          <a:sx n="87" d="100"/>
          <a:sy n="87" d="100"/>
        </p:scale>
        <p:origin x="1500" y="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10/19/2021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10/19/2021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76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9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04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5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8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0100" y="1262009"/>
            <a:ext cx="7543800" cy="285279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400" b="1" dirty="0"/>
              <a:t>Module 6 </a:t>
            </a:r>
            <a:r>
              <a:rPr lang="mr-IN" altLang="en-US" sz="4400" b="1" dirty="0"/>
              <a:t>–</a:t>
            </a:r>
            <a:r>
              <a:rPr lang="en-US" altLang="en-US" sz="4400" b="1" dirty="0"/>
              <a:t> Searching &amp;</a:t>
            </a:r>
            <a:br>
              <a:rPr lang="en-US" altLang="en-US" sz="4400" b="1" dirty="0"/>
            </a:br>
            <a:r>
              <a:rPr lang="en-US" altLang="en-US" sz="4400" b="1" dirty="0"/>
              <a:t>  Sorting Algorithms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626987" y="401775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8" name="Picture 10" descr="Java Logo">
            <a:extLst>
              <a:ext uri="{FF2B5EF4-FFF2-40B4-BE49-F238E27FC236}">
                <a16:creationId xmlns:a16="http://schemas.microsoft.com/office/drawing/2014/main" xmlns="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059" y="1432173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/>
              <a:t>Sorting in a Java Program </a:t>
            </a:r>
          </a:p>
        </p:txBody>
      </p:sp>
      <p:sp>
        <p:nvSpPr>
          <p:cNvPr id="102403" name="Rectangle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>
              <a:defRPr/>
            </a:pPr>
            <a:r>
              <a:rPr lang="en-US" altLang="en-US" sz="2800" dirty="0"/>
              <a:t>The </a:t>
            </a:r>
            <a:r>
              <a:rPr lang="en-US" altLang="en-US" sz="2800" dirty="0">
                <a:latin typeface="+mj-lt"/>
              </a:rPr>
              <a:t>Arrays and </a:t>
            </a:r>
            <a:r>
              <a:rPr lang="en-US" altLang="en-US" sz="2800" dirty="0" err="1">
                <a:latin typeface="+mj-lt"/>
              </a:rPr>
              <a:t>ArrayList</a:t>
            </a:r>
            <a:r>
              <a:rPr lang="en-US" altLang="en-US" sz="2800" dirty="0">
                <a:latin typeface="+mj-lt"/>
              </a:rPr>
              <a:t> </a:t>
            </a:r>
            <a:r>
              <a:rPr lang="en-US" altLang="en-US" sz="2800" dirty="0"/>
              <a:t>classes contains </a:t>
            </a:r>
            <a:r>
              <a:rPr lang="en-US" altLang="en-US" sz="2800" dirty="0">
                <a:latin typeface="Courier New" pitchFamily="49" charset="0"/>
              </a:rPr>
              <a:t>sort</a:t>
            </a:r>
            <a:r>
              <a:rPr lang="en-US" altLang="en-US" sz="2800" dirty="0"/>
              <a:t> methods. </a:t>
            </a:r>
          </a:p>
          <a:p>
            <a:pPr>
              <a:defRPr/>
            </a:pPr>
            <a:r>
              <a:rPr lang="en-US" altLang="en-US" sz="2800" dirty="0"/>
              <a:t>To use them, the data type you are sorting must be able to be naturally ordered or you must specify a comparator</a:t>
            </a:r>
          </a:p>
          <a:p>
            <a:pPr>
              <a:defRPr/>
            </a:pPr>
            <a:r>
              <a:rPr lang="en-US" sz="2800" dirty="0"/>
              <a:t>The Arrays class belongs to </a:t>
            </a:r>
            <a:r>
              <a:rPr lang="en-US" sz="2800" dirty="0" err="1"/>
              <a:t>java.util.Arrays</a:t>
            </a:r>
            <a:r>
              <a:rPr lang="en-US" sz="2800" dirty="0"/>
              <a:t>.   </a:t>
            </a:r>
          </a:p>
          <a:p>
            <a:pPr marL="0" indent="0">
              <a:buNone/>
              <a:defRPr/>
            </a:pPr>
            <a:r>
              <a:rPr lang="en-US" sz="2800" dirty="0">
                <a:solidFill>
                  <a:srgbClr val="0432FF"/>
                </a:solidFill>
              </a:rPr>
              <a:t>int</a:t>
            </a:r>
            <a:r>
              <a:rPr lang="en-US" sz="2800" dirty="0"/>
              <a:t> [] list1 = </a:t>
            </a:r>
            <a:r>
              <a:rPr lang="en-US" sz="2800" dirty="0">
                <a:solidFill>
                  <a:srgbClr val="0432FF"/>
                </a:solidFill>
              </a:rPr>
              <a:t>new int</a:t>
            </a:r>
            <a:r>
              <a:rPr lang="en-US" sz="2800" dirty="0"/>
              <a:t>[10]; </a:t>
            </a:r>
          </a:p>
          <a:p>
            <a:pPr marL="0" indent="0">
              <a:buNone/>
              <a:defRPr/>
            </a:pPr>
            <a:r>
              <a:rPr lang="en-US" sz="2800" dirty="0" err="1"/>
              <a:t>ArrayList</a:t>
            </a:r>
            <a:r>
              <a:rPr lang="en-US" sz="2800" dirty="0"/>
              <a:t> &lt;Person&gt; </a:t>
            </a:r>
            <a:r>
              <a:rPr lang="en-US" sz="2800" dirty="0" err="1"/>
              <a:t>errorList</a:t>
            </a:r>
            <a:r>
              <a:rPr lang="en-US" sz="2800" dirty="0"/>
              <a:t>= </a:t>
            </a:r>
            <a:r>
              <a:rPr lang="en-US" sz="2800" dirty="0">
                <a:solidFill>
                  <a:srgbClr val="0432FF"/>
                </a:solidFill>
              </a:rPr>
              <a:t>new</a:t>
            </a:r>
            <a:r>
              <a:rPr lang="en-US" sz="2800" dirty="0"/>
              <a:t> </a:t>
            </a:r>
            <a:r>
              <a:rPr lang="en-US" sz="2800" dirty="0" err="1"/>
              <a:t>ArrayList</a:t>
            </a:r>
            <a:r>
              <a:rPr lang="en-US" sz="2800" dirty="0"/>
              <a:t>&lt;Person&gt;();</a:t>
            </a:r>
          </a:p>
          <a:p>
            <a:pPr marL="0" indent="0">
              <a:buNone/>
              <a:defRPr/>
            </a:pPr>
            <a:r>
              <a:rPr lang="en-US" sz="2800" dirty="0" err="1"/>
              <a:t>Arrays.sort</a:t>
            </a:r>
            <a:r>
              <a:rPr lang="en-US" sz="2800" dirty="0"/>
              <a:t>(list1);  </a:t>
            </a:r>
          </a:p>
          <a:p>
            <a:pPr marL="0" indent="0">
              <a:buNone/>
              <a:defRPr/>
            </a:pPr>
            <a:r>
              <a:rPr lang="en-US" sz="2800" dirty="0" err="1"/>
              <a:t>errorList.sort</a:t>
            </a:r>
            <a:r>
              <a:rPr lang="en-US" sz="2800" dirty="0"/>
              <a:t>(null);</a:t>
            </a:r>
            <a:endParaRPr lang="en-US" altLang="en-US" sz="2800" dirty="0"/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xmlns="" id="{D28F28C8-0502-8048-8E25-F762AC19A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84909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19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Linear Search Algorithm</a:t>
            </a: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596971" y="1675034"/>
            <a:ext cx="8229600" cy="4022725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CREATE 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list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, target, </a:t>
            </a:r>
            <a:r>
              <a:rPr lang="en-US" alt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isInList</a:t>
            </a:r>
            <a:endParaRPr lang="en-US" alt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isInList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 false</a:t>
            </a:r>
          </a:p>
          <a:p>
            <a:pPr marL="0" indent="0" algn="l">
              <a:buNone/>
            </a:pP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  <a:endParaRPr lang="en-US" alt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l">
              <a:buNone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FOR each element temp in 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list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</a:p>
          <a:p>
            <a:pPr marL="0" indent="0" algn="l">
              <a:buNone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IF (temp == 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target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 algn="l">
              <a:buNone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</a:t>
            </a:r>
            <a:r>
              <a:rPr lang="en-US" alt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isInList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  <a:p>
            <a:pPr marL="0" indent="0" algn="l">
              <a:buNone/>
            </a:pP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					BREAK</a:t>
            </a:r>
          </a:p>
          <a:p>
            <a:pPr marL="0" indent="0" algn="l">
              <a:buNone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ENDIF</a:t>
            </a:r>
          </a:p>
          <a:p>
            <a:pPr marL="0" indent="0" algn="l">
              <a:buNone/>
            </a:pP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ENDFOR</a:t>
            </a:r>
          </a:p>
          <a:p>
            <a:pPr marL="0" indent="0" algn="l">
              <a:buNone/>
            </a:pPr>
            <a:r>
              <a:rPr lang="en-US" altLang="en-US" sz="2400" noProof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</a:p>
          <a:p>
            <a:pPr marL="0" indent="0" algn="l">
              <a:buNone/>
            </a:pPr>
            <a:endParaRPr lang="en-US" alt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B0B97AC8-A127-DF4B-BF00-093E46E34AD4}"/>
              </a:ext>
            </a:extLst>
          </p:cNvPr>
          <p:cNvSpPr/>
          <p:nvPr/>
        </p:nvSpPr>
        <p:spPr>
          <a:xfrm>
            <a:off x="7486008" y="4774429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024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/>
              <a:t>Java  Linear Search Algorithm</a:t>
            </a: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533400" y="1787525"/>
            <a:ext cx="8733034" cy="46132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altLang="en-US" sz="2000" noProof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isFound = </a:t>
            </a:r>
            <a:r>
              <a:rPr lang="en-US" altLang="en-US" sz="2000" noProof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altLang="en-US" sz="2000" noProof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2000" noProof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i = 0; i &lt; array.length; i++)</a:t>
            </a:r>
          </a:p>
          <a:p>
            <a:pPr marL="0" indent="0" algn="l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 algn="l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en-US" sz="2000" noProof="1">
                <a:solidFill>
                  <a:srgbClr val="4E8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If we find a match, set isFound to true and BREAK</a:t>
            </a:r>
          </a:p>
          <a:p>
            <a:pPr marL="0" indent="0" algn="l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en-US" sz="2000" noProof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(array[i] == target)</a:t>
            </a:r>
          </a:p>
          <a:p>
            <a:pPr marL="0" indent="0" algn="l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 marL="0" indent="0" algn="l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           isFound</a:t>
            </a:r>
            <a:r>
              <a:rPr lang="en-US" altLang="en-US" sz="2000" noProof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true</a:t>
            </a: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 algn="l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		break;</a:t>
            </a:r>
          </a:p>
          <a:p>
            <a:pPr marL="0" indent="0" algn="l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 marL="0" indent="0" algn="l">
              <a:buNone/>
            </a:pPr>
            <a:r>
              <a:rPr lang="en-US" altLang="en-US" sz="2000" noProof="1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xmlns="" id="{2735A60F-5A08-CD48-9825-1BC383E1F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78" y="4419600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541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99467"/>
            <a:ext cx="7543800" cy="4746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dirty="0"/>
              <a:t>Binary Search Algorithm</a:t>
            </a:r>
          </a:p>
        </p:txBody>
      </p:sp>
      <p:sp>
        <p:nvSpPr>
          <p:cNvPr id="123907" name="Rectangle 3"/>
          <p:cNvSpPr>
            <a:spLocks noGrp="1"/>
          </p:cNvSpPr>
          <p:nvPr>
            <p:ph idx="4294967295"/>
          </p:nvPr>
        </p:nvSpPr>
        <p:spPr>
          <a:xfrm>
            <a:off x="457200" y="1066799"/>
            <a:ext cx="8305800" cy="5381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CREATE low = 0, mid = 0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CREATE high = length of </a:t>
            </a:r>
            <a:r>
              <a:rPr lang="en-US" sz="1800" dirty="0" err="1">
                <a:latin typeface="Menlo" panose="020B0609030804020204" pitchFamily="49" charset="0"/>
              </a:rPr>
              <a:t>searchArray</a:t>
            </a:r>
            <a:r>
              <a:rPr lang="en-US" sz="1800" dirty="0">
                <a:latin typeface="Menlo" panose="020B0609030804020204" pitchFamily="49" charset="0"/>
              </a:rPr>
              <a:t> - 1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CREATE found = false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WHILE (high &gt;= low)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  mid = (low + high) / 2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  IF (find &lt; </a:t>
            </a:r>
            <a:r>
              <a:rPr lang="en-US" sz="1800" dirty="0" err="1">
                <a:latin typeface="Menlo" panose="020B0609030804020204" pitchFamily="49" charset="0"/>
              </a:rPr>
              <a:t>searchArray</a:t>
            </a:r>
            <a:r>
              <a:rPr lang="en-US" sz="1800" dirty="0">
                <a:latin typeface="Menlo" panose="020B0609030804020204" pitchFamily="49" charset="0"/>
              </a:rPr>
              <a:t>[mid]) THEN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    high = mid - 1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  ELSE IF (find == </a:t>
            </a:r>
            <a:r>
              <a:rPr lang="en-US" sz="1800" dirty="0" err="1">
                <a:latin typeface="Menlo" panose="020B0609030804020204" pitchFamily="49" charset="0"/>
              </a:rPr>
              <a:t>searchArray</a:t>
            </a:r>
            <a:r>
              <a:rPr lang="en-US" sz="1800" dirty="0">
                <a:latin typeface="Menlo" panose="020B0609030804020204" pitchFamily="49" charset="0"/>
              </a:rPr>
              <a:t>[mid]) THEN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    found = true and stop looking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  ELSE 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  	   low = mid + 1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END WHILE</a:t>
            </a:r>
          </a:p>
          <a:p>
            <a:pPr marL="0" indent="0">
              <a:buNone/>
            </a:pPr>
            <a:r>
              <a:rPr lang="en-US" sz="1800" dirty="0">
                <a:latin typeface="Menlo" panose="020B0609030804020204" pitchFamily="49" charset="0"/>
              </a:rPr>
              <a:t>    PRINT (find + " is " + found)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A9B838DE-791C-1B42-8414-9B016EE5DB24}"/>
              </a:ext>
            </a:extLst>
          </p:cNvPr>
          <p:cNvSpPr/>
          <p:nvPr/>
        </p:nvSpPr>
        <p:spPr>
          <a:xfrm>
            <a:off x="7620000" y="47244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7284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 idx="4294967295"/>
          </p:nvPr>
        </p:nvSpPr>
        <p:spPr>
          <a:xfrm>
            <a:off x="-533400" y="497608"/>
            <a:ext cx="7543800" cy="53181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000" dirty="0"/>
              <a:t>Java  Binary  Search Algorithm</a:t>
            </a:r>
          </a:p>
        </p:txBody>
      </p:sp>
      <p:sp>
        <p:nvSpPr>
          <p:cNvPr id="124931" name="Rectangle 3"/>
          <p:cNvSpPr>
            <a:spLocks noGrp="1"/>
          </p:cNvSpPr>
          <p:nvPr>
            <p:ph idx="4294967295"/>
          </p:nvPr>
        </p:nvSpPr>
        <p:spPr>
          <a:xfrm>
            <a:off x="-76200" y="1029420"/>
            <a:ext cx="7239000" cy="5599979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low = </a:t>
            </a:r>
            <a:r>
              <a:rPr lang="en-US" sz="2000" dirty="0">
                <a:solidFill>
                  <a:srgbClr val="137848"/>
                </a:solidFill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, mid = </a:t>
            </a:r>
            <a:r>
              <a:rPr lang="en-US" sz="2000" dirty="0">
                <a:solidFill>
                  <a:srgbClr val="137848"/>
                </a:solidFill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high = searchArray.length-</a:t>
            </a:r>
            <a:r>
              <a:rPr lang="en-US" sz="2000" dirty="0">
                <a:solidFill>
                  <a:srgbClr val="137848"/>
                </a:solidFill>
                <a:latin typeface="Menlo" panose="020B060903080402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sz="2000" dirty="0" err="1">
                <a:solidFill>
                  <a:srgbClr val="0000FF"/>
                </a:solidFill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found =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false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while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(high &gt;= low)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mid = (low + high) / </a:t>
            </a:r>
            <a:r>
              <a:rPr lang="en-US" sz="2000" dirty="0">
                <a:solidFill>
                  <a:srgbClr val="137848"/>
                </a:solidFill>
                <a:latin typeface="Menlo" panose="020B0609030804020204" pitchFamily="49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(find &lt; </a:t>
            </a:r>
            <a:r>
              <a:rPr lang="en-US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searchArray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[mid])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  high = mid - </a:t>
            </a:r>
            <a:r>
              <a:rPr lang="en-US" sz="2000" dirty="0">
                <a:solidFill>
                  <a:srgbClr val="137848"/>
                </a:solidFill>
                <a:latin typeface="Menlo" panose="020B060903080402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else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(find == </a:t>
            </a:r>
            <a:r>
              <a:rPr lang="en-US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searchArray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[mid])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  found =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true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break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  </a:t>
            </a:r>
            <a:r>
              <a:rPr lang="en-US" sz="2000" dirty="0">
                <a:solidFill>
                  <a:srgbClr val="0000FF"/>
                </a:solidFill>
                <a:latin typeface="Menlo" panose="020B0609030804020204" pitchFamily="49" charset="0"/>
              </a:rPr>
              <a:t>else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low = mid + </a:t>
            </a:r>
            <a:r>
              <a:rPr lang="en-US" sz="2000" dirty="0">
                <a:solidFill>
                  <a:srgbClr val="137848"/>
                </a:solidFill>
                <a:latin typeface="Menlo" panose="020B060903080402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    }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xmlns="" id="{3AF4A0C1-7E23-1F44-B600-ADCB92182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480471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537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27F278-156A-1444-931A-684D11F53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BubbleSort</a:t>
            </a:r>
            <a:r>
              <a:rPr lang="en-US" dirty="0"/>
              <a:t> Code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D530519C-2FE9-EA4D-AE80-429F388AB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4001"/>
            <a:ext cx="7886700" cy="46529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Menlo" panose="020B060903080402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(</a:t>
            </a:r>
            <a:r>
              <a:rPr lang="en-US" dirty="0">
                <a:solidFill>
                  <a:srgbClr val="0000FF"/>
                </a:solidFill>
                <a:latin typeface="Menlo" panose="020B060903080402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= 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&lt; n-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++)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  	</a:t>
            </a:r>
            <a:r>
              <a:rPr lang="en-US" dirty="0">
                <a:solidFill>
                  <a:srgbClr val="0000FF"/>
                </a:solidFill>
                <a:latin typeface="Menlo" panose="020B060903080402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(</a:t>
            </a:r>
            <a:r>
              <a:rPr lang="en-US" dirty="0">
                <a:solidFill>
                  <a:srgbClr val="0000FF"/>
                </a:solidFill>
                <a:latin typeface="Menlo" panose="020B060903080402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j = 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; j &lt; n-i-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j++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    		</a:t>
            </a:r>
            <a:r>
              <a:rPr lang="en-US" dirty="0">
                <a:solidFill>
                  <a:srgbClr val="0000FF"/>
                </a:solidFill>
                <a:latin typeface="Menlo" panose="020B060903080402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[j] &gt;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[j+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])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		{</a:t>
            </a:r>
            <a:r>
              <a:rPr lang="en-US" dirty="0">
                <a:solidFill>
                  <a:srgbClr val="AAAAAA"/>
                </a:solidFill>
                <a:latin typeface="Menlo" panose="020B0609030804020204" pitchFamily="49" charset="0"/>
              </a:rPr>
              <a:t>// swap temp and </a:t>
            </a:r>
            <a:r>
              <a:rPr lang="en-US" dirty="0" err="1">
                <a:solidFill>
                  <a:srgbClr val="AAAAAA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AAAAAA"/>
                </a:solidFill>
                <a:latin typeface="Menlo" panose="020B0609030804020204" pitchFamily="49" charset="0"/>
              </a:rPr>
              <a:t>[</a:t>
            </a:r>
            <a:r>
              <a:rPr lang="en-US" dirty="0" err="1">
                <a:solidFill>
                  <a:srgbClr val="AAAAAA"/>
                </a:solidFill>
                <a:latin typeface="Menlo" panose="020B0609030804020204" pitchFamily="49" charset="0"/>
              </a:rPr>
              <a:t>i</a:t>
            </a:r>
            <a:r>
              <a:rPr lang="en-US" dirty="0">
                <a:solidFill>
                  <a:srgbClr val="AAAAAA"/>
                </a:solidFill>
                <a:latin typeface="Menlo" panose="020B0609030804020204" pitchFamily="49" charset="0"/>
              </a:rPr>
              <a:t>]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     			</a:t>
            </a:r>
            <a:r>
              <a:rPr lang="en-US" dirty="0">
                <a:solidFill>
                  <a:srgbClr val="0000FF"/>
                </a:solidFill>
                <a:latin typeface="Menlo" panose="020B060903080402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temp =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[j];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      			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[j] = 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[j+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      			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[j+</a:t>
            </a:r>
            <a:r>
              <a:rPr lang="en-US" dirty="0">
                <a:solidFill>
                  <a:srgbClr val="09885A"/>
                </a:solidFill>
                <a:latin typeface="Menlo" panose="020B06090308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] = temp;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   		}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    	}</a:t>
            </a:r>
          </a:p>
          <a:p>
            <a:pPr marL="0" indent="0">
              <a:buNone/>
            </a:pPr>
            <a:r>
              <a:rPr lang="en-US">
                <a:solidFill>
                  <a:srgbClr val="000000"/>
                </a:solidFill>
                <a:latin typeface="Menlo" panose="020B0609030804020204" pitchFamily="49" charset="0"/>
              </a:rPr>
              <a:t>  }</a:t>
            </a:r>
            <a:endParaRPr lang="en-US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321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dirty="0"/>
              <a:t>Selection Sort Algorithm</a:t>
            </a:r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100" noProof="1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FOR each I from 0 to n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minPos = I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FOR each J from I + 1 to n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    IF </a:t>
            </a: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B[j] &lt; B[minPos]</a:t>
            </a: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altLang="en-US" sz="2200" noProof="1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       minPos = J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    ENDIF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ENDFOR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(I</a:t>
            </a: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!= minPos AND minPos &lt; n</a:t>
            </a: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altLang="en-US" sz="2200" noProof="1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    temp = B[minPos]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    B[minPos] = B[</a:t>
            </a: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    B[</a:t>
            </a: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] = temp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noProof="1">
                <a:latin typeface="Consolas" panose="020B0609020204030204" pitchFamily="49" charset="0"/>
                <a:cs typeface="Consolas" panose="020B0609020204030204" pitchFamily="49" charset="0"/>
              </a:rPr>
              <a:t>    ENDIF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ENDFOR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12017125-8EEB-A54C-B128-47BAD0DDFF24}"/>
              </a:ext>
            </a:extLst>
          </p:cNvPr>
          <p:cNvSpPr/>
          <p:nvPr/>
        </p:nvSpPr>
        <p:spPr>
          <a:xfrm>
            <a:off x="7502061" y="47244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506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b="1" dirty="0"/>
              <a:t>Insertion Sort Algorithm</a:t>
            </a:r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>
          <a:xfrm>
            <a:off x="628650" y="1589510"/>
            <a:ext cx="8439150" cy="4576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FOR each index from 1 to n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         key =  A[index]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         position = index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	//  Shift larger values to the right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	WHILE  (position &gt; 0 AND key &lt; A[position-1]) 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	         A</a:t>
            </a:r>
            <a:r>
              <a:rPr lang="fr-FR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[position] = A[position - 1]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	         position = position - 1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	ENDWHILE	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	A [position] = key</a:t>
            </a:r>
          </a:p>
          <a:p>
            <a:pPr marL="0" indent="0" algn="l" eaLnBrk="1" hangingPunct="1">
              <a:buNone/>
            </a:pPr>
            <a:r>
              <a:rPr lang="en-US" altLang="en-US" sz="2300" dirty="0">
                <a:latin typeface="Consolas" panose="020B0609020204030204" pitchFamily="49" charset="0"/>
                <a:cs typeface="Consolas" panose="020B0609020204030204" pitchFamily="49" charset="0"/>
              </a:rPr>
              <a:t>ENDFOR</a:t>
            </a:r>
          </a:p>
          <a:p>
            <a:pPr marL="0" indent="0" algn="l" eaLnBrk="1" hangingPunct="1">
              <a:buNone/>
            </a:pPr>
            <a:endParaRPr lang="en-US" altLang="en-US" sz="23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F29F1C17-D2C2-A24D-A266-980272FD9AD2}"/>
              </a:ext>
            </a:extLst>
          </p:cNvPr>
          <p:cNvSpPr/>
          <p:nvPr/>
        </p:nvSpPr>
        <p:spPr>
          <a:xfrm>
            <a:off x="7620000" y="47244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03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000" b="1" dirty="0"/>
              <a:t>Java Insertion Sort Algorithm</a:t>
            </a: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>
          <a:xfrm>
            <a:off x="628650" y="1371601"/>
            <a:ext cx="7886700" cy="4805364"/>
          </a:xfrm>
        </p:spPr>
        <p:txBody>
          <a:bodyPr>
            <a:normAutofit/>
          </a:bodyPr>
          <a:lstStyle/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20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index=1; index &lt; </a:t>
            </a:r>
            <a:r>
              <a:rPr lang="en-US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list.length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 index++)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key = list [index];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2000" dirty="0" err="1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position = index;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2000" dirty="0">
                <a:solidFill>
                  <a:srgbClr val="4E8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 Shift larger values to the right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2000" dirty="0">
                <a:solidFill>
                  <a:srgbClr val="0432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(position &gt; 0 &amp;&amp; key &lt; list[position-1]) 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fr-FR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fr-FR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[position] = </a:t>
            </a:r>
            <a:r>
              <a:rPr lang="fr-FR" alt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fr-FR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[position - 1];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position--;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list [position] = key;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 algn="l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xmlns="" id="{3FCEADC4-CA0A-6C46-9DCD-3B9124081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424213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980842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PPT2_16to9</Template>
  <TotalTime>14053</TotalTime>
  <Words>330</Words>
  <Application>Microsoft Office PowerPoint</Application>
  <PresentationFormat>On-screen Show (4:3)</PresentationFormat>
  <Paragraphs>117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Courier New</vt:lpstr>
      <vt:lpstr>Mangal</vt:lpstr>
      <vt:lpstr>Menlo</vt:lpstr>
      <vt:lpstr>PPT2_16to9</vt:lpstr>
      <vt:lpstr>Module 6 – Searching &amp;   Sorting Algorithms</vt:lpstr>
      <vt:lpstr>Linear Search Algorithm</vt:lpstr>
      <vt:lpstr>Java  Linear Search Algorithm</vt:lpstr>
      <vt:lpstr>Binary Search Algorithm</vt:lpstr>
      <vt:lpstr>Java  Binary  Search Algorithm</vt:lpstr>
      <vt:lpstr>BubbleSort Code</vt:lpstr>
      <vt:lpstr>Selection Sort Algorithm</vt:lpstr>
      <vt:lpstr>Insertion Sort Algorithm</vt:lpstr>
      <vt:lpstr>Java Insertion Sort Algorithm</vt:lpstr>
      <vt:lpstr>Sorting in a Java Program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444</cp:revision>
  <dcterms:created xsi:type="dcterms:W3CDTF">2017-03-19T10:32:05Z</dcterms:created>
  <dcterms:modified xsi:type="dcterms:W3CDTF">2021-10-19T16:38:59Z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