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662CB45-BE3A-462F-B84B-BE840BAD7B87}">
  <a:tblStyle styleId="{B662CB45-BE3A-462F-B84B-BE840BAD7B8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44" Type="http://schemas.openxmlformats.org/officeDocument/2006/relationships/slide" Target="slides/slide38.xml"/><Relationship Id="rId21" Type="http://schemas.openxmlformats.org/officeDocument/2006/relationships/slide" Target="slides/slide15.xml"/><Relationship Id="rId43" Type="http://schemas.openxmlformats.org/officeDocument/2006/relationships/slide" Target="slides/slide37.xml"/><Relationship Id="rId24" Type="http://schemas.openxmlformats.org/officeDocument/2006/relationships/slide" Target="slides/slide18.xml"/><Relationship Id="rId46" Type="http://schemas.openxmlformats.org/officeDocument/2006/relationships/slide" Target="slides/slide40.xml"/><Relationship Id="rId23" Type="http://schemas.openxmlformats.org/officeDocument/2006/relationships/slide" Target="slides/slide17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47" Type="http://schemas.openxmlformats.org/officeDocument/2006/relationships/slide" Target="slides/slide41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5674eb83c_0_17:notes"/>
          <p:cNvSpPr/>
          <p:nvPr>
            <p:ph idx="2" type="sldImg"/>
          </p:nvPr>
        </p:nvSpPr>
        <p:spPr>
          <a:xfrm>
            <a:off x="1571649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5674eb83c_0_17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5674eb83c_0_17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Google Shape;116;p9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9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Google Shape;33;p2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2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e5674eb83c_0_54:notes"/>
          <p:cNvSpPr/>
          <p:nvPr>
            <p:ph idx="2" type="sldImg"/>
          </p:nvPr>
        </p:nvSpPr>
        <p:spPr>
          <a:xfrm>
            <a:off x="1257300" y="719138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Google Shape;202;ge5674eb83c_0_54:notes"/>
          <p:cNvSpPr txBox="1"/>
          <p:nvPr>
            <p:ph idx="1" type="body"/>
          </p:nvPr>
        </p:nvSpPr>
        <p:spPr>
          <a:xfrm>
            <a:off x="731838" y="4560888"/>
            <a:ext cx="5851500" cy="4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ge5674eb83c_0_54:notes"/>
          <p:cNvSpPr txBox="1"/>
          <p:nvPr/>
        </p:nvSpPr>
        <p:spPr>
          <a:xfrm>
            <a:off x="4143375" y="9118600"/>
            <a:ext cx="31701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3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1" name="Google Shape;211;p23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3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3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f0fc2e16de_0_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gf0fc2e16de_0_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gf0fc2e16de_0_0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3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3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3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3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3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7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4" name="Google Shape;314;p37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7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8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3" name="Google Shape;323;p38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38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3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0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40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f0fc2e16de_0_12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f0fc2e16de_0_12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gf0fc2e16de_0_12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1:notes"/>
          <p:cNvSpPr/>
          <p:nvPr>
            <p:ph idx="2" type="sldImg"/>
          </p:nvPr>
        </p:nvSpPr>
        <p:spPr>
          <a:xfrm>
            <a:off x="1257300" y="719138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5" name="Google Shape;345;p41:notes"/>
          <p:cNvSpPr txBox="1"/>
          <p:nvPr>
            <p:ph idx="1" type="body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41:notes"/>
          <p:cNvSpPr txBox="1"/>
          <p:nvPr/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2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4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microsoft.com/en-us/dotnet/api/system.object.referenceequals?view=netframework-4.7.1#System_Object_ReferenceEquals_System_Object_System_Object_" TargetMode="External"/><Relationship Id="rId10" Type="http://schemas.openxmlformats.org/officeDocument/2006/relationships/hyperlink" Target="https://docs.microsoft.com/en-us/dotnet/api/system.object?view=netframework-4.7.1" TargetMode="External"/><Relationship Id="rId13" Type="http://schemas.openxmlformats.org/officeDocument/2006/relationships/hyperlink" Target="https://docs.microsoft.com/en-us/dotnet/api/system.object.tostring?view=netframework-4.7.1#System_Object_ToString" TargetMode="External"/><Relationship Id="rId12" Type="http://schemas.openxmlformats.org/officeDocument/2006/relationships/hyperlink" Target="https://docs.microsoft.com/en-us/dotnet/api/system.object?view=netframework-4.7.1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docs.microsoft.com/en-us/dotnet/api/system.object.equals?view=netframework-4.7.1#System_Object_Equals_System_Object_" TargetMode="External"/><Relationship Id="rId4" Type="http://schemas.openxmlformats.org/officeDocument/2006/relationships/hyperlink" Target="https://docs.microsoft.com/en-us/dotnet/api/system.object.equals?view=netframework-4.7.1#System_Object_Equals_System_Object_System_Object_" TargetMode="External"/><Relationship Id="rId9" Type="http://schemas.openxmlformats.org/officeDocument/2006/relationships/hyperlink" Target="https://docs.microsoft.com/en-us/dotnet/api/system.object.memberwiseclone?view=netframework-4.7.1#System_Object_MemberwiseClone" TargetMode="External"/><Relationship Id="rId14" Type="http://schemas.openxmlformats.org/officeDocument/2006/relationships/image" Target="../media/image2.png"/><Relationship Id="rId5" Type="http://schemas.openxmlformats.org/officeDocument/2006/relationships/hyperlink" Target="https://docs.microsoft.com/en-us/dotnet/api/system.object.finalize?view=netframework-4.7.1#System_Object_Finalize" TargetMode="External"/><Relationship Id="rId6" Type="http://schemas.openxmlformats.org/officeDocument/2006/relationships/hyperlink" Target="https://docs.microsoft.com/en-us/dotnet/api/system.object.gethashcode?view=netframework-4.7.1#System_Object_GetHashCode" TargetMode="External"/><Relationship Id="rId7" Type="http://schemas.openxmlformats.org/officeDocument/2006/relationships/hyperlink" Target="https://docs.microsoft.com/en-us/dotnet/api/system.object.gettype?view=netframework-4.7.1#System_Object_GetType" TargetMode="External"/><Relationship Id="rId8" Type="http://schemas.openxmlformats.org/officeDocument/2006/relationships/hyperlink" Target="https://docs.microsoft.com/en-us/dotnet/api/system.type?view=netframework-4.7.1" TargetMode="External"/></Relationships>
</file>

<file path=ppt/slides/_rels/slide24.xml.rels><?xml version="1.0" encoding="UTF-8" standalone="yes"?><Relationships xmlns="http://schemas.openxmlformats.org/package/2006/relationships"><Relationship Id="rId20" Type="http://schemas.openxmlformats.org/officeDocument/2006/relationships/image" Target="../media/image1.png"/><Relationship Id="rId11" Type="http://schemas.openxmlformats.org/officeDocument/2006/relationships/hyperlink" Target="https://docs.oracle.com/javase/9/docs/api/java/lang/Object.html#wait--" TargetMode="External"/><Relationship Id="rId10" Type="http://schemas.openxmlformats.org/officeDocument/2006/relationships/hyperlink" Target="https://docs.oracle.com/javase/9/docs/api/java/lang/Object.html#toString--" TargetMode="External"/><Relationship Id="rId13" Type="http://schemas.openxmlformats.org/officeDocument/2006/relationships/hyperlink" Target="https://docs.oracle.com/javase/9/docs/api/java/lang/Object.html#notifyAll--" TargetMode="External"/><Relationship Id="rId12" Type="http://schemas.openxmlformats.org/officeDocument/2006/relationships/hyperlink" Target="https://docs.oracle.com/javase/9/docs/api/java/lang/Object.html#notify--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docs.oracle.com/javase/9/docs/api/java/lang/Object.html#clone--" TargetMode="External"/><Relationship Id="rId4" Type="http://schemas.openxmlformats.org/officeDocument/2006/relationships/hyperlink" Target="https://docs.oracle.com/javase/9/docs/api/java/lang/Object.html#equals-java.lang.Object-" TargetMode="External"/><Relationship Id="rId9" Type="http://schemas.openxmlformats.org/officeDocument/2006/relationships/hyperlink" Target="https://docs.oracle.com/javase/9/docs/api/java/lang/Object.html#notifyAll--" TargetMode="External"/><Relationship Id="rId15" Type="http://schemas.openxmlformats.org/officeDocument/2006/relationships/hyperlink" Target="https://docs.oracle.com/javase/9/docs/api/java/lang/Object.html#notify--" TargetMode="External"/><Relationship Id="rId14" Type="http://schemas.openxmlformats.org/officeDocument/2006/relationships/hyperlink" Target="https://docs.oracle.com/javase/9/docs/api/java/lang/Object.html#wait-long-" TargetMode="External"/><Relationship Id="rId17" Type="http://schemas.openxmlformats.org/officeDocument/2006/relationships/hyperlink" Target="https://docs.oracle.com/javase/9/docs/api/java/lang/Object.html#wait-long-int-" TargetMode="External"/><Relationship Id="rId16" Type="http://schemas.openxmlformats.org/officeDocument/2006/relationships/hyperlink" Target="https://docs.oracle.com/javase/9/docs/api/java/lang/Object.html#notifyAll--" TargetMode="External"/><Relationship Id="rId5" Type="http://schemas.openxmlformats.org/officeDocument/2006/relationships/hyperlink" Target="https://docs.oracle.com/javase/9/docs/api/java/lang/Object.html" TargetMode="External"/><Relationship Id="rId19" Type="http://schemas.openxmlformats.org/officeDocument/2006/relationships/hyperlink" Target="https://docs.oracle.com/javase/9/docs/api/java/lang/Object.html#notifyAll--" TargetMode="External"/><Relationship Id="rId6" Type="http://schemas.openxmlformats.org/officeDocument/2006/relationships/hyperlink" Target="https://docs.oracle.com/javase/9/docs/api/java/lang/Object.html#getClass--" TargetMode="External"/><Relationship Id="rId18" Type="http://schemas.openxmlformats.org/officeDocument/2006/relationships/hyperlink" Target="https://docs.oracle.com/javase/9/docs/api/java/lang/Object.html#notify--" TargetMode="External"/><Relationship Id="rId7" Type="http://schemas.openxmlformats.org/officeDocument/2006/relationships/hyperlink" Target="https://docs.oracle.com/javase/9/docs/api/java/lang/Object.html#hashCode--" TargetMode="External"/><Relationship Id="rId8" Type="http://schemas.openxmlformats.org/officeDocument/2006/relationships/hyperlink" Target="https://docs.oracle.com/javase/9/docs/api/java/lang/Object.html#notify--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3 - Part 1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3206994" y="347842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Inheritance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Customizing your Dog</a:t>
            </a:r>
            <a:endParaRPr/>
          </a:p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Your Dog is basically no different than a Mammal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At this point, you can: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Add additional attributes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Add additional methods</a:t>
            </a:r>
            <a:endParaRPr/>
          </a:p>
          <a:p>
            <a:pPr indent="-44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You can also </a:t>
            </a:r>
            <a:r>
              <a:rPr lang="en-US" sz="2400">
                <a:solidFill>
                  <a:srgbClr val="0432FF"/>
                </a:solidFill>
              </a:rPr>
              <a:t>override</a:t>
            </a:r>
            <a:r>
              <a:rPr lang="en-US" sz="2400"/>
              <a:t> (redefine) inherited methods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Don’t confuse </a:t>
            </a:r>
            <a:r>
              <a:rPr lang="en-US" sz="2400" u="sng"/>
              <a:t>overriding</a:t>
            </a:r>
            <a:r>
              <a:rPr lang="en-US" sz="2400"/>
              <a:t> with </a:t>
            </a:r>
            <a:r>
              <a:rPr lang="en-US" sz="2400" u="sng"/>
              <a:t>overloading</a:t>
            </a:r>
            <a:r>
              <a:rPr lang="en-US" sz="2400"/>
              <a:t> (which is having two methods with the same name)</a:t>
            </a:r>
            <a:endParaRPr/>
          </a:p>
          <a:p>
            <a:pPr indent="-44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/>
        </p:nvSpPr>
        <p:spPr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Terminology</a:t>
            </a:r>
            <a:endParaRPr/>
          </a:p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The </a:t>
            </a:r>
            <a:r>
              <a:rPr i="1" lang="en-US" sz="2800">
                <a:solidFill>
                  <a:schemeClr val="dk1"/>
                </a:solidFill>
              </a:rPr>
              <a:t>is-a</a:t>
            </a:r>
            <a:r>
              <a:rPr b="1" i="1" lang="en-US" sz="2800">
                <a:solidFill>
                  <a:schemeClr val="dk1"/>
                </a:solidFill>
              </a:rPr>
              <a:t> </a:t>
            </a:r>
            <a:r>
              <a:rPr b="1" lang="en-US" sz="2800">
                <a:solidFill>
                  <a:schemeClr val="dk1"/>
                </a:solidFill>
              </a:rPr>
              <a:t>relationship</a:t>
            </a:r>
            <a:r>
              <a:rPr lang="en-US" sz="2800">
                <a:solidFill>
                  <a:schemeClr val="dk1"/>
                </a:solidFill>
              </a:rPr>
              <a:t> represents inheritance.</a:t>
            </a:r>
            <a:endParaRPr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a Dog </a:t>
            </a:r>
            <a:r>
              <a:rPr i="1" lang="en-US" sz="2800">
                <a:solidFill>
                  <a:schemeClr val="dk1"/>
                </a:solidFill>
              </a:rPr>
              <a:t>is a</a:t>
            </a:r>
            <a:r>
              <a:rPr lang="en-US" sz="2800">
                <a:solidFill>
                  <a:schemeClr val="dk1"/>
                </a:solidFill>
              </a:rPr>
              <a:t> Mammal</a:t>
            </a:r>
            <a:endParaRPr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a Cow </a:t>
            </a:r>
            <a:r>
              <a:rPr i="1" lang="en-US" sz="2800">
                <a:solidFill>
                  <a:schemeClr val="dk1"/>
                </a:solidFill>
              </a:rPr>
              <a:t>is a</a:t>
            </a:r>
            <a:r>
              <a:rPr lang="en-US" sz="2800">
                <a:solidFill>
                  <a:schemeClr val="dk1"/>
                </a:solidFill>
              </a:rPr>
              <a:t> Mammal</a:t>
            </a:r>
            <a:endParaRPr/>
          </a:p>
          <a:p>
            <a:pPr indent="-2794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Mammal is called a </a:t>
            </a:r>
            <a:r>
              <a:rPr lang="en-US" sz="2800" u="sng"/>
              <a:t>base</a:t>
            </a:r>
            <a:r>
              <a:rPr lang="en-US" sz="2800"/>
              <a:t> class, a </a:t>
            </a:r>
            <a:r>
              <a:rPr lang="en-US" sz="2800" u="sng"/>
              <a:t>super</a:t>
            </a:r>
            <a:r>
              <a:rPr lang="en-US" sz="2800"/>
              <a:t> class, or a </a:t>
            </a:r>
            <a:r>
              <a:rPr lang="en-US" sz="2800" u="sng"/>
              <a:t>parent</a:t>
            </a:r>
            <a:r>
              <a:rPr lang="en-US" sz="2800"/>
              <a:t> class (all mean the same thing)</a:t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Dog/</a:t>
            </a:r>
            <a:r>
              <a:rPr lang="en-US" sz="2800"/>
              <a:t>Cow/Cat would be a </a:t>
            </a:r>
            <a:r>
              <a:rPr lang="en-US" sz="2800" u="sng"/>
              <a:t>derived</a:t>
            </a:r>
            <a:r>
              <a:rPr lang="en-US" sz="2800"/>
              <a:t> class, a </a:t>
            </a:r>
            <a:r>
              <a:rPr lang="en-US" sz="2800" u="sng"/>
              <a:t>sub</a:t>
            </a:r>
            <a:r>
              <a:rPr lang="en-US" sz="2800"/>
              <a:t> class, or </a:t>
            </a:r>
            <a:r>
              <a:rPr lang="en-US" sz="2800" u="sng"/>
              <a:t>child</a:t>
            </a:r>
            <a:r>
              <a:rPr lang="en-US" sz="2800"/>
              <a:t> class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What it looks like in C#</a:t>
            </a:r>
            <a:endParaRPr/>
          </a:p>
        </p:txBody>
      </p:sp>
      <p:sp>
        <p:nvSpPr>
          <p:cNvPr id="127" name="Google Shape;127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using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6D"/>
                </a:solidFill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785">
              <a:solidFill>
                <a:srgbClr val="00006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b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78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iQ;</a:t>
            </a:r>
            <a:endParaRPr sz="1785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: Mammal {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There are 2 attributes here that you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can't see because of inheritance!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 {</a:t>
            </a:r>
            <a:endParaRPr sz="1785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pic>
        <p:nvPicPr>
          <p:cNvPr descr="C Sharp Logo" id="128" name="Google Shape;12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4514" y="54672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What it looks like in Java</a:t>
            </a:r>
            <a:endParaRPr/>
          </a:p>
        </p:txBody>
      </p:sp>
      <p:sp>
        <p:nvSpPr>
          <p:cNvPr id="134" name="Google Shape;134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java.util.*;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b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78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iQ;</a:t>
            </a:r>
            <a:endParaRPr sz="1785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There are 2 attributes here that you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can't see because of inheritance!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(String[] args) {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178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78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pic>
        <p:nvPicPr>
          <p:cNvPr descr="Java Logo" id="135" name="Google Shape;13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50"/>
              <a:buFont typeface="Calibri"/>
              <a:buNone/>
            </a:pPr>
            <a:r>
              <a:rPr b="1" lang="en-US" sz="4050"/>
              <a:t>Inheritance Fundamentals</a:t>
            </a:r>
            <a:endParaRPr/>
          </a:p>
        </p:txBody>
      </p:sp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 hierarchy can be extended:</a:t>
            </a:r>
            <a:endParaRPr/>
          </a:p>
          <a:p>
            <a:pPr indent="-190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sz="2400"/>
          </a:p>
          <a:p>
            <a:pPr indent="-190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 Labrador </a:t>
            </a:r>
            <a:r>
              <a:rPr i="1" lang="en-US" sz="2400"/>
              <a:t>is-a</a:t>
            </a:r>
            <a:r>
              <a:rPr lang="en-US" sz="2400"/>
              <a:t> Dog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 Labrador </a:t>
            </a:r>
            <a:r>
              <a:rPr i="1" lang="en-US" sz="2400"/>
              <a:t>is-a</a:t>
            </a:r>
            <a:r>
              <a:rPr lang="en-US" sz="2400"/>
              <a:t> Mammal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A Mammal </a:t>
            </a:r>
            <a:r>
              <a:rPr i="1" lang="en-US" sz="2400"/>
              <a:t>has-a</a:t>
            </a:r>
            <a:r>
              <a:rPr lang="en-US" sz="2400"/>
              <a:t> string (furColor)</a:t>
            </a:r>
            <a:endParaRPr/>
          </a:p>
        </p:txBody>
      </p:sp>
      <p:sp>
        <p:nvSpPr>
          <p:cNvPr id="142" name="Google Shape;142;p19"/>
          <p:cNvSpPr/>
          <p:nvPr/>
        </p:nvSpPr>
        <p:spPr>
          <a:xfrm>
            <a:off x="3806959" y="2348183"/>
            <a:ext cx="2149099" cy="4676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 </a:t>
            </a:r>
            <a:endParaRPr/>
          </a:p>
        </p:txBody>
      </p:sp>
      <p:sp>
        <p:nvSpPr>
          <p:cNvPr id="143" name="Google Shape;143;p19"/>
          <p:cNvSpPr/>
          <p:nvPr/>
        </p:nvSpPr>
        <p:spPr>
          <a:xfrm>
            <a:off x="3806959" y="3423672"/>
            <a:ext cx="2149099" cy="431813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Dog</a:t>
            </a:r>
            <a:endParaRPr/>
          </a:p>
        </p:txBody>
      </p:sp>
      <p:cxnSp>
        <p:nvCxnSpPr>
          <p:cNvPr id="144" name="Google Shape;144;p19"/>
          <p:cNvCxnSpPr>
            <a:stCxn id="143" idx="0"/>
            <a:endCxn id="142" idx="2"/>
          </p:cNvCxnSpPr>
          <p:nvPr/>
        </p:nvCxnSpPr>
        <p:spPr>
          <a:xfrm rot="10800000">
            <a:off x="4881509" y="2815872"/>
            <a:ext cx="0" cy="607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5" name="Google Shape;145;p19"/>
          <p:cNvCxnSpPr/>
          <p:nvPr/>
        </p:nvCxnSpPr>
        <p:spPr>
          <a:xfrm rot="10800000">
            <a:off x="4876800" y="3869297"/>
            <a:ext cx="0" cy="52891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46" name="Google Shape;146;p19"/>
          <p:cNvSpPr/>
          <p:nvPr/>
        </p:nvSpPr>
        <p:spPr>
          <a:xfrm>
            <a:off x="3841377" y="4393637"/>
            <a:ext cx="2114681" cy="431813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Labrador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Thought-Provoking Concept #1</a:t>
            </a:r>
            <a:br>
              <a:rPr lang="en-US"/>
            </a:br>
            <a:r>
              <a:rPr lang="en-US" sz="2400"/>
              <a:t>(abstract classes)</a:t>
            </a:r>
            <a:endParaRPr/>
          </a:p>
        </p:txBody>
      </p:sp>
      <p:sp>
        <p:nvSpPr>
          <p:cNvPr id="152" name="Google Shape;152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Is there such a thing as a Mammal?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Not really… so we’d never create one in code!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4E8F00"/>
              </a:buClr>
              <a:buSzPts val="1800"/>
              <a:buNone/>
            </a:pP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Doesn’t make sense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Mammal m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Mammal ();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Because we never want people to create a Mammal like above, you mark the class as </a:t>
            </a:r>
            <a:r>
              <a:rPr lang="en-US">
                <a:solidFill>
                  <a:srgbClr val="0432FF"/>
                </a:solidFill>
              </a:rPr>
              <a:t>abstract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rgbClr val="0432FF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We’ll talk about this </a:t>
            </a:r>
            <a:r>
              <a:rPr lang="en-US" u="sng"/>
              <a:t>later</a:t>
            </a:r>
            <a:endParaRPr/>
          </a:p>
        </p:txBody>
      </p:sp>
      <p:pic>
        <p:nvPicPr>
          <p:cNvPr descr="Rowan Pom Pom 15g » Wollerei" id="153" name="Google Shape;15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1650" y="2107650"/>
            <a:ext cx="1245150" cy="124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Thought-Provoking Concept #2</a:t>
            </a:r>
            <a:br>
              <a:rPr lang="en-US"/>
            </a:br>
            <a:r>
              <a:rPr lang="en-US" sz="2400"/>
              <a:t>(polymorphism)</a:t>
            </a:r>
            <a:endParaRPr/>
          </a:p>
        </p:txBody>
      </p:sp>
      <p:sp>
        <p:nvSpPr>
          <p:cNvPr id="159" name="Google Shape;159;p2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When assigning values, the data type on the right</a:t>
            </a:r>
            <a:br>
              <a:rPr lang="en-US"/>
            </a:br>
            <a:r>
              <a:rPr lang="en-US"/>
              <a:t>side must match the data type on the left side: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  </a:t>
            </a:r>
            <a:r>
              <a:rPr lang="en-US" sz="25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500">
                <a:latin typeface="Courier New"/>
                <a:ea typeface="Courier New"/>
                <a:cs typeface="Courier New"/>
                <a:sym typeface="Courier New"/>
              </a:rPr>
              <a:t> i = 17; </a:t>
            </a:r>
            <a:r>
              <a:rPr lang="en-US" sz="2500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types match, so we’re good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Similar questions: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Is a Dog a  Dog?  Yes.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Is a Cat a Cat?  Yes.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Is a Dog a Mammal?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Is a Mammal a Dog?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Thought-Provoking Concept #2</a:t>
            </a:r>
            <a:br>
              <a:rPr lang="en-US"/>
            </a:br>
            <a:r>
              <a:rPr lang="en-US" sz="2400"/>
              <a:t>(polymorphism)</a:t>
            </a:r>
            <a:endParaRPr/>
          </a:p>
        </p:txBody>
      </p:sp>
      <p:sp>
        <p:nvSpPr>
          <p:cNvPr id="165" name="Google Shape;165;p2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161448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Are these assignments legal?</a:t>
            </a:r>
            <a:endParaRPr/>
          </a:p>
          <a:p>
            <a:pPr indent="-334327" lvl="1" marL="68580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AutoNum type="arabicPeriod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Dog d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Dog( );</a:t>
            </a:r>
            <a:endParaRPr/>
          </a:p>
          <a:p>
            <a:pPr indent="-334327" lvl="1" marL="68580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AutoNum type="arabicPeriod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Cat c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Cat( );</a:t>
            </a:r>
            <a:endParaRPr/>
          </a:p>
          <a:p>
            <a:pPr indent="-334327" lvl="1" marL="68580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AutoNum type="arabicPeriod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Mammal m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Dog( ); </a:t>
            </a: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m is now a Dog</a:t>
            </a:r>
            <a:endParaRPr/>
          </a:p>
          <a:p>
            <a:pPr indent="-334327" lvl="1" marL="68580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alibri"/>
              <a:buAutoNum type="arabicPeriod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 = </a:t>
            </a:r>
            <a:r>
              <a:rPr lang="en-US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Cat( );        </a:t>
            </a:r>
            <a:r>
              <a:rPr lang="en-US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Wow!  m just became a cat!</a:t>
            </a:r>
            <a:endParaRPr/>
          </a:p>
          <a:p>
            <a:pPr indent="-571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/>
          </a:p>
          <a:p>
            <a:pPr indent="-161448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Lines 3 and 4 demonstrate </a:t>
            </a:r>
            <a:r>
              <a:rPr lang="en-US" u="sng"/>
              <a:t>polymorphism</a:t>
            </a:r>
            <a:r>
              <a:rPr lang="en-US"/>
              <a:t>, where a variable (m) is changing types while the program is running</a:t>
            </a:r>
            <a:endParaRPr/>
          </a:p>
          <a:p>
            <a:pPr indent="-162877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In line 3, m behaves like a Dog</a:t>
            </a:r>
            <a:endParaRPr/>
          </a:p>
          <a:p>
            <a:pPr indent="-162877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Char char="•"/>
            </a:pPr>
            <a:r>
              <a:rPr lang="en-US"/>
              <a:t>In line 4, m behaves like a Cat</a:t>
            </a:r>
            <a:endParaRPr/>
          </a:p>
          <a:p>
            <a:pPr indent="-571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r>
              <a:t/>
            </a:r>
            <a:endParaRPr/>
          </a:p>
          <a:p>
            <a:pPr indent="-161448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Char char="•"/>
            </a:pPr>
            <a:r>
              <a:rPr lang="en-US"/>
              <a:t>We’ll talk about it </a:t>
            </a:r>
            <a:r>
              <a:rPr lang="en-US" u="sng"/>
              <a:t>later</a:t>
            </a:r>
            <a:r>
              <a:rPr lang="en-US"/>
              <a:t>, but this is the #1 job interview</a:t>
            </a:r>
            <a:br>
              <a:rPr lang="en-US"/>
            </a:br>
            <a:r>
              <a:rPr lang="en-US"/>
              <a:t>question.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Lesson #1 – Object is the mother of all classes</a:t>
            </a:r>
            <a:endParaRPr/>
          </a:p>
        </p:txBody>
      </p:sp>
      <p:sp>
        <p:nvSpPr>
          <p:cNvPr id="171" name="Google Shape;171;p2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All classes inherit from Object</a:t>
            </a:r>
            <a:endParaRPr sz="2400"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If you don’t specify, a class directly inherits from Object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This will be “invisible” code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Object defines basic things like toString( 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You need to </a:t>
            </a:r>
            <a:r>
              <a:rPr lang="en-US" sz="2400" u="sng"/>
              <a:t>override</a:t>
            </a:r>
            <a:r>
              <a:rPr lang="en-US" sz="2400"/>
              <a:t> toString( 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Redefine it to print something meaningful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When overriding, method signature must match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Default: print memory address of object (Java) or class name (C#)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90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Example of “Invisible Code” </a:t>
            </a:r>
            <a:r>
              <a:rPr lang="en-US"/>
              <a:t>in Java</a:t>
            </a:r>
            <a:endParaRPr/>
          </a:p>
        </p:txBody>
      </p:sp>
      <p:sp>
        <p:nvSpPr>
          <p:cNvPr id="177" name="Google Shape;177;p2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E8F00"/>
              </a:buClr>
              <a:buSzPts val="2100"/>
              <a:buNone/>
            </a:pPr>
            <a:r>
              <a:rPr lang="en-US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This class...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iQ;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2100"/>
              <a:buNone/>
            </a:pPr>
            <a:r>
              <a:rPr lang="en-US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...is exactly the same thing as this one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Object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iQ;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Java Logo" id="178" name="Google Shape;17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/>
        </p:nvSpPr>
        <p:spPr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Introduction </a:t>
            </a:r>
            <a:endParaRPr/>
          </a:p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b="1" lang="en-US" sz="3300">
                <a:solidFill>
                  <a:schemeClr val="dk1"/>
                </a:solidFill>
              </a:rPr>
              <a:t>Inheritance</a:t>
            </a:r>
            <a:r>
              <a:rPr lang="en-US" sz="3300">
                <a:solidFill>
                  <a:schemeClr val="dk1"/>
                </a:solidFill>
              </a:rPr>
              <a:t> allows a new class to “absorb” an existing class’s members.</a:t>
            </a:r>
            <a:endParaRPr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Inheritance </a:t>
            </a:r>
            <a:r>
              <a:rPr lang="en-US" sz="3300" u="sng">
                <a:solidFill>
                  <a:schemeClr val="dk1"/>
                </a:solidFill>
              </a:rPr>
              <a:t>saves time</a:t>
            </a:r>
            <a:r>
              <a:rPr lang="en-US" sz="3300">
                <a:solidFill>
                  <a:schemeClr val="dk1"/>
                </a:solidFill>
              </a:rPr>
              <a:t> by reusing proven and debugged high-quality software.</a:t>
            </a:r>
            <a:endParaRPr/>
          </a:p>
          <a:p>
            <a:pPr indent="-247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t/>
            </a:r>
            <a:endParaRPr sz="3300"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Best shown through </a:t>
            </a:r>
            <a:r>
              <a:rPr lang="en-US" sz="3300" u="sng">
                <a:solidFill>
                  <a:schemeClr val="dk1"/>
                </a:solidFill>
              </a:rPr>
              <a:t>an example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Example of “Invisible Code” </a:t>
            </a:r>
            <a:r>
              <a:rPr lang="en-US"/>
              <a:t>in</a:t>
            </a:r>
            <a:r>
              <a:rPr b="1" lang="en-US"/>
              <a:t> C#</a:t>
            </a:r>
            <a:endParaRPr/>
          </a:p>
        </p:txBody>
      </p:sp>
      <p:sp>
        <p:nvSpPr>
          <p:cNvPr id="184" name="Google Shape;184;p2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E8F00"/>
              </a:buClr>
              <a:buSzPts val="2100"/>
              <a:buNone/>
            </a:pPr>
            <a:r>
              <a:rPr lang="en-US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This class...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iQ;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2100"/>
              <a:buNone/>
            </a:pPr>
            <a:r>
              <a:rPr lang="en-US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...is exactly the same thing as this one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100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: Object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iQ;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 Sharp Logo" id="185" name="Google Shape;185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4514" y="54672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 sz="3000"/>
              <a:t>Example of Overriding ToString() – C#</a:t>
            </a:r>
            <a:endParaRPr sz="3000"/>
          </a:p>
        </p:txBody>
      </p:sp>
      <p:sp>
        <p:nvSpPr>
          <p:cNvPr id="191" name="Google Shape;191;p2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: Object {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iQ;</a:t>
            </a:r>
            <a:endParaRPr sz="2012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() {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weight = </a:t>
            </a:r>
            <a:r>
              <a:rPr lang="en-US" sz="2012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iQ = </a:t>
            </a:r>
            <a:r>
              <a:rPr lang="en-US" sz="2012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: Mammal {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override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ToString() { </a:t>
            </a:r>
            <a:r>
              <a:rPr lang="en-US" sz="201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C# </a:t>
            </a:r>
            <a:r>
              <a:rPr lang="en-US" sz="2012" u="sng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requires</a:t>
            </a:r>
            <a:r>
              <a:rPr lang="en-US" sz="201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the keyword override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 = </a:t>
            </a:r>
            <a:r>
              <a:rPr lang="en-US" sz="20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"Weight is ” 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weight;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s+= </a:t>
            </a:r>
            <a:r>
              <a:rPr lang="en-US" sz="20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 and IQ is ” 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iQ + </a:t>
            </a:r>
            <a:r>
              <a:rPr lang="en-US" sz="20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012">
                <a:solidFill>
                  <a:srgbClr val="FC4CA5"/>
                </a:solidFill>
                <a:latin typeface="Arial"/>
                <a:ea typeface="Arial"/>
                <a:cs typeface="Arial"/>
                <a:sym typeface="Arial"/>
              </a:rPr>
              <a:t>\n</a:t>
            </a:r>
            <a:r>
              <a:rPr lang="en-US" sz="20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2012">
              <a:solidFill>
                <a:srgbClr val="90011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return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s;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 {</a:t>
            </a:r>
            <a:endParaRPr sz="2012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20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Console.WriteLine(d); </a:t>
            </a:r>
            <a:r>
              <a:rPr lang="en-US" sz="201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Weight is 7 and IQ is 45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0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20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 Sharp Logo" id="192" name="Google Shape;19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4514" y="54672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 sz="2900"/>
              <a:t>Example of Overriding ToString() – Java</a:t>
            </a:r>
            <a:endParaRPr sz="2900"/>
          </a:p>
        </p:txBody>
      </p:sp>
      <p:sp>
        <p:nvSpPr>
          <p:cNvPr id="198" name="Google Shape;198;p2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Object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float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weight;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iQ;</a:t>
            </a:r>
            <a:endParaRPr sz="1812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()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weight = </a:t>
            </a:r>
            <a:r>
              <a:rPr lang="en-US" sz="1812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iQ = </a:t>
            </a:r>
            <a:r>
              <a:rPr lang="en-US" sz="1812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</a:rPr>
              <a:t>  @Override</a:t>
            </a:r>
            <a:endParaRPr sz="1812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String toString() { </a:t>
            </a:r>
            <a:endParaRPr sz="1812">
              <a:solidFill>
                <a:srgbClr val="4E8F00"/>
              </a:solidFill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String s = </a:t>
            </a:r>
            <a:r>
              <a:rPr lang="en-US" sz="18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"Weight is "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weight;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s+= </a:t>
            </a:r>
            <a:r>
              <a:rPr lang="en-US" sz="18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 and IQ is "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iQ + </a:t>
            </a:r>
            <a:r>
              <a:rPr lang="en-US" sz="18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1812">
                <a:solidFill>
                  <a:srgbClr val="FC4CA5"/>
                </a:solidFill>
                <a:latin typeface="Arial"/>
                <a:ea typeface="Arial"/>
                <a:cs typeface="Arial"/>
                <a:sym typeface="Arial"/>
              </a:rPr>
              <a:t>\n</a:t>
            </a:r>
            <a:r>
              <a:rPr lang="en-US" sz="18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return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18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System.out.println(d); </a:t>
            </a:r>
            <a:r>
              <a:rPr lang="en-US" sz="181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Weight is 7 and IQ is 45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1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18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 </a:t>
            </a:r>
            <a:r>
              <a:rPr lang="en-US" sz="181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@Override tells the compiler to check th</a:t>
            </a:r>
            <a:r>
              <a:rPr lang="en-US" sz="1812">
                <a:solidFill>
                  <a:srgbClr val="4E8F00"/>
                </a:solidFill>
              </a:rPr>
              <a:t>e override</a:t>
            </a:r>
            <a:endParaRPr sz="3100"/>
          </a:p>
        </p:txBody>
      </p:sp>
      <p:pic>
        <p:nvPicPr>
          <p:cNvPr descr="Java Logo" id="199" name="Google Shape;19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Methods of Object – C#</a:t>
            </a:r>
            <a:endParaRPr b="1" sz="3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06" name="Google Shape;206;p2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graphicFrame>
        <p:nvGraphicFramePr>
          <p:cNvPr id="207" name="Google Shape;207;p28"/>
          <p:cNvGraphicFramePr/>
          <p:nvPr/>
        </p:nvGraphicFramePr>
        <p:xfrm>
          <a:off x="459170" y="1209144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{B662CB45-BE3A-462F-B84B-BE840BAD7B87}</a:tableStyleId>
              </a:tblPr>
              <a:tblGrid>
                <a:gridCol w="3172575"/>
                <a:gridCol w="4883625"/>
              </a:tblGrid>
              <a:tr h="345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</a:rPr>
                        <a:t>Method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</a:rPr>
                        <a:t>Description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B7B7B7"/>
                    </a:solidFill>
                  </a:tcPr>
                </a:tc>
              </a:tr>
              <a:tr h="664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cap="none" strike="noStrike">
                          <a:solidFill>
                            <a:schemeClr val="hlink"/>
                          </a:solidFill>
                          <a:hlinkClick r:id="rId3"/>
                        </a:rPr>
                        <a:t>Equals(Object)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Determines whether the specified object is equal to the current object.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664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cap="none" strike="noStrike">
                          <a:solidFill>
                            <a:schemeClr val="hlink"/>
                          </a:solidFill>
                          <a:hlinkClick r:id="rId4"/>
                        </a:rPr>
                        <a:t>Equals(Object, Object)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Determines whether the specified object instances are considered equal.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996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cap="none" strike="noStrike">
                          <a:solidFill>
                            <a:schemeClr val="hlink"/>
                          </a:solidFill>
                          <a:hlinkClick r:id="rId5"/>
                        </a:rPr>
                        <a:t>Finalize()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Allows an object to try to free resources and perform other cleanup operations before it is reclaimed by garbage collection.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32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cap="none" strike="noStrike">
                          <a:solidFill>
                            <a:schemeClr val="hlink"/>
                          </a:solidFill>
                          <a:hlinkClick r:id="rId6"/>
                        </a:rPr>
                        <a:t>GetHashCode()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Serves as the default hash function.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32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cap="none" strike="noStrike">
                          <a:solidFill>
                            <a:schemeClr val="hlink"/>
                          </a:solidFill>
                          <a:hlinkClick r:id="rId7"/>
                        </a:rPr>
                        <a:t>GetType()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Gets the </a:t>
                      </a:r>
                      <a:r>
                        <a:rPr lang="en-US" sz="1800" u="sng" cap="none" strike="noStrike">
                          <a:solidFill>
                            <a:schemeClr val="hlink"/>
                          </a:solidFill>
                          <a:hlinkClick r:id="rId8"/>
                        </a:rPr>
                        <a:t>Type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 of the current instance.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32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cap="none" strike="noStrike">
                          <a:solidFill>
                            <a:schemeClr val="hlink"/>
                          </a:solidFill>
                          <a:hlinkClick r:id="rId9"/>
                        </a:rPr>
                        <a:t>MemberwiseClone()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Creates a shallow copy of the current </a:t>
                      </a:r>
                      <a:r>
                        <a:rPr lang="en-US" sz="1800" u="sng" cap="none" strike="noStrike">
                          <a:solidFill>
                            <a:schemeClr val="hlink"/>
                          </a:solidFill>
                          <a:hlinkClick r:id="rId10"/>
                        </a:rPr>
                        <a:t>Object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.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664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cap="none" strike="noStrike">
                          <a:solidFill>
                            <a:schemeClr val="hlink"/>
                          </a:solidFill>
                          <a:hlinkClick r:id="rId11"/>
                        </a:rPr>
                        <a:t>ReferenceEquals(Object, Object)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Determines whether the specified </a:t>
                      </a:r>
                      <a:r>
                        <a:rPr lang="en-US" sz="1800" u="sng" cap="none" strike="noStrike">
                          <a:solidFill>
                            <a:schemeClr val="hlink"/>
                          </a:solidFill>
                          <a:hlinkClick r:id="rId12"/>
                        </a:rPr>
                        <a:t>Object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 instances are the same instance.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636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cap="none" strike="noStrike">
                          <a:solidFill>
                            <a:schemeClr val="hlink"/>
                          </a:solidFill>
                          <a:hlinkClick r:id="rId13"/>
                        </a:rPr>
                        <a:t>ToString()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Returns a string that represents the current object.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pic>
        <p:nvPicPr>
          <p:cNvPr descr="C Sharp Logo" id="208" name="Google Shape;208;p2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7823325" y="546724"/>
            <a:ext cx="736028" cy="70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Methods of Object - Java</a:t>
            </a:r>
            <a:endParaRPr b="1" sz="3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15" name="Google Shape;215;p2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graphicFrame>
        <p:nvGraphicFramePr>
          <p:cNvPr id="216" name="Google Shape;216;p29"/>
          <p:cNvGraphicFramePr/>
          <p:nvPr/>
        </p:nvGraphicFramePr>
        <p:xfrm>
          <a:off x="457200" y="118024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{B662CB45-BE3A-462F-B84B-BE840BAD7B87}</a:tableStyleId>
              </a:tblPr>
              <a:tblGrid>
                <a:gridCol w="2460225"/>
                <a:gridCol w="5597925"/>
              </a:tblGrid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Method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Description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sng" cap="none" strike="noStrike">
                          <a:solidFill>
                            <a:schemeClr val="hlink"/>
                          </a:solidFill>
                          <a:hlinkClick r:id="rId3"/>
                        </a:rPr>
                        <a:t>clone</a:t>
                      </a: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</a:rPr>
                        <a:t>​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Creates and returns a copy of this object.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4"/>
                        </a:rPr>
                        <a:t>equals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5"/>
                        </a:rPr>
                        <a:t>Object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 obj)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Indicates whether some other object is "equal to" this one.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6"/>
                        </a:rPr>
                        <a:t>getClass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Returns the runtime class of this Object.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7"/>
                        </a:rPr>
                        <a:t>hashCode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Returns a hash code value for the object.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8"/>
                        </a:rPr>
                        <a:t>notify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Wakes up a single thread that is waiting on this object's monitor.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9"/>
                        </a:rPr>
                        <a:t>notifyAll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Wakes up all threads that are waiting on this object's monitor.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28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0"/>
                        </a:rPr>
                        <a:t>toString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Returns a string representation of the object.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591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1"/>
                        </a:rPr>
                        <a:t>wait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Causes the current thread to wait until another thread invokes the 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2"/>
                        </a:rPr>
                        <a:t>notify()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method or the 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3"/>
                        </a:rPr>
                        <a:t>notifyAll()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method for this object.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894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4"/>
                        </a:rPr>
                        <a:t>wait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​(long timeout)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Causes the current thread to wait until either another thread invokes the 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5"/>
                        </a:rPr>
                        <a:t>notify()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method or the 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6"/>
                        </a:rPr>
                        <a:t>notifyAll()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method for this object, or a specified amount of time has elapsed.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  <a:tr h="119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7"/>
                        </a:rPr>
                        <a:t>wait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​(long timeout, int nanos)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Causes the current thread to wait until another thread invokes the 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8"/>
                        </a:rPr>
                        <a:t>notify()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method or the </a:t>
                      </a:r>
                      <a:r>
                        <a:rPr lang="en-US" sz="1400" u="sng" cap="none" strike="noStrike">
                          <a:solidFill>
                            <a:schemeClr val="hlink"/>
                          </a:solidFill>
                          <a:hlinkClick r:id="rId19"/>
                        </a:rPr>
                        <a:t>notifyAll()</a:t>
                      </a: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 method for this object, or some other thread interrupts the current thread, or a certain amount of real time has elapsed.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pic>
        <p:nvPicPr>
          <p:cNvPr descr="Java Logo" id="217" name="Google Shape;217;p29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7789706" y="428452"/>
            <a:ext cx="771795" cy="77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Multiple Inheritance not allowed</a:t>
            </a:r>
            <a:endParaRPr/>
          </a:p>
        </p:txBody>
      </p:sp>
      <p:sp>
        <p:nvSpPr>
          <p:cNvPr id="223" name="Google Shape;223;p3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190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Werewolf w = </a:t>
            </a:r>
            <a:r>
              <a:rPr lang="en-US" sz="24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Werewolf( 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w.run(); </a:t>
            </a:r>
            <a:r>
              <a:rPr lang="en-US" sz="2400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which run method is called?</a:t>
            </a:r>
            <a:endParaRPr sz="2800"/>
          </a:p>
          <a:p>
            <a:pPr indent="-190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  <p:sp>
        <p:nvSpPr>
          <p:cNvPr id="224" name="Google Shape;224;p30"/>
          <p:cNvSpPr txBox="1"/>
          <p:nvPr/>
        </p:nvSpPr>
        <p:spPr>
          <a:xfrm>
            <a:off x="2495550" y="17526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225" name="Google Shape;225;p30"/>
          <p:cNvCxnSpPr/>
          <p:nvPr/>
        </p:nvCxnSpPr>
        <p:spPr>
          <a:xfrm>
            <a:off x="2495550" y="21046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6" name="Google Shape;226;p30"/>
          <p:cNvCxnSpPr/>
          <p:nvPr/>
        </p:nvCxnSpPr>
        <p:spPr>
          <a:xfrm>
            <a:off x="2495550" y="2438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7" name="Google Shape;227;p30"/>
          <p:cNvSpPr txBox="1"/>
          <p:nvPr/>
        </p:nvSpPr>
        <p:spPr>
          <a:xfrm>
            <a:off x="5505450" y="17526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228" name="Google Shape;228;p30"/>
          <p:cNvCxnSpPr/>
          <p:nvPr/>
        </p:nvCxnSpPr>
        <p:spPr>
          <a:xfrm>
            <a:off x="5505450" y="21046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9" name="Google Shape;229;p30"/>
          <p:cNvCxnSpPr/>
          <p:nvPr/>
        </p:nvCxnSpPr>
        <p:spPr>
          <a:xfrm>
            <a:off x="5505450" y="2438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0" name="Google Shape;230;p30"/>
          <p:cNvSpPr txBox="1"/>
          <p:nvPr/>
        </p:nvSpPr>
        <p:spPr>
          <a:xfrm>
            <a:off x="3962400" y="3429000"/>
            <a:ext cx="1219200" cy="120802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231" name="Google Shape;231;p30"/>
          <p:cNvCxnSpPr/>
          <p:nvPr/>
        </p:nvCxnSpPr>
        <p:spPr>
          <a:xfrm>
            <a:off x="3962400" y="37810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2" name="Google Shape;232;p30"/>
          <p:cNvCxnSpPr/>
          <p:nvPr/>
        </p:nvCxnSpPr>
        <p:spPr>
          <a:xfrm>
            <a:off x="3962400" y="4343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3" name="Google Shape;233;p30"/>
          <p:cNvCxnSpPr/>
          <p:nvPr/>
        </p:nvCxnSpPr>
        <p:spPr>
          <a:xfrm rot="10800000">
            <a:off x="3581400" y="2895600"/>
            <a:ext cx="381000" cy="5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4" name="Google Shape;234;p30"/>
          <p:cNvCxnSpPr/>
          <p:nvPr/>
        </p:nvCxnSpPr>
        <p:spPr>
          <a:xfrm flipH="1" rot="10800000">
            <a:off x="5181601" y="2895600"/>
            <a:ext cx="380999" cy="52910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Note about </a:t>
            </a:r>
            <a:r>
              <a:rPr b="1" lang="en-US">
                <a:solidFill>
                  <a:srgbClr val="0432FF"/>
                </a:solidFill>
              </a:rPr>
              <a:t>interfaces</a:t>
            </a:r>
            <a:endParaRPr sz="2400">
              <a:solidFill>
                <a:srgbClr val="0432FF"/>
              </a:solidFill>
            </a:endParaRPr>
          </a:p>
        </p:txBody>
      </p:sp>
      <p:sp>
        <p:nvSpPr>
          <p:cNvPr id="240" name="Google Shape;240;p3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0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Keep this example in mind.  We’ll revisit it when talking about interfaces </a:t>
            </a:r>
            <a:r>
              <a:rPr lang="en-US" sz="2400" u="sng"/>
              <a:t>later</a:t>
            </a:r>
            <a:r>
              <a:rPr lang="en-US" sz="2400"/>
              <a:t>.</a:t>
            </a:r>
            <a:endParaRPr sz="2400"/>
          </a:p>
        </p:txBody>
      </p:sp>
      <p:sp>
        <p:nvSpPr>
          <p:cNvPr id="241" name="Google Shape;241;p31"/>
          <p:cNvSpPr txBox="1"/>
          <p:nvPr/>
        </p:nvSpPr>
        <p:spPr>
          <a:xfrm>
            <a:off x="2495550" y="17526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242" name="Google Shape;242;p31"/>
          <p:cNvCxnSpPr/>
          <p:nvPr/>
        </p:nvCxnSpPr>
        <p:spPr>
          <a:xfrm>
            <a:off x="2495550" y="21046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3" name="Google Shape;243;p31"/>
          <p:cNvCxnSpPr/>
          <p:nvPr/>
        </p:nvCxnSpPr>
        <p:spPr>
          <a:xfrm>
            <a:off x="2495550" y="2438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4" name="Google Shape;244;p31"/>
          <p:cNvSpPr txBox="1"/>
          <p:nvPr/>
        </p:nvSpPr>
        <p:spPr>
          <a:xfrm>
            <a:off x="5505450" y="17526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245" name="Google Shape;245;p31"/>
          <p:cNvCxnSpPr/>
          <p:nvPr/>
        </p:nvCxnSpPr>
        <p:spPr>
          <a:xfrm>
            <a:off x="5505450" y="21046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6" name="Google Shape;246;p31"/>
          <p:cNvCxnSpPr/>
          <p:nvPr/>
        </p:nvCxnSpPr>
        <p:spPr>
          <a:xfrm>
            <a:off x="5505450" y="2438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7" name="Google Shape;247;p31"/>
          <p:cNvSpPr txBox="1"/>
          <p:nvPr/>
        </p:nvSpPr>
        <p:spPr>
          <a:xfrm>
            <a:off x="3962400" y="3429000"/>
            <a:ext cx="1219200" cy="120802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248" name="Google Shape;248;p31"/>
          <p:cNvCxnSpPr/>
          <p:nvPr/>
        </p:nvCxnSpPr>
        <p:spPr>
          <a:xfrm>
            <a:off x="3962400" y="37810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9" name="Google Shape;249;p31"/>
          <p:cNvCxnSpPr/>
          <p:nvPr/>
        </p:nvCxnSpPr>
        <p:spPr>
          <a:xfrm>
            <a:off x="3962400" y="4343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0" name="Google Shape;250;p31"/>
          <p:cNvCxnSpPr/>
          <p:nvPr/>
        </p:nvCxnSpPr>
        <p:spPr>
          <a:xfrm rot="10800000">
            <a:off x="3581400" y="2895600"/>
            <a:ext cx="381000" cy="5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51" name="Google Shape;251;p31"/>
          <p:cNvCxnSpPr/>
          <p:nvPr/>
        </p:nvCxnSpPr>
        <p:spPr>
          <a:xfrm flipH="1" rot="10800000">
            <a:off x="5181601" y="2895600"/>
            <a:ext cx="380999" cy="52910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super and base keywords</a:t>
            </a:r>
            <a:endParaRPr b="1">
              <a:solidFill>
                <a:srgbClr val="0432FF"/>
              </a:solidFill>
            </a:endParaRPr>
          </a:p>
        </p:txBody>
      </p:sp>
      <p:sp>
        <p:nvSpPr>
          <p:cNvPr id="257" name="Google Shape;257;p3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22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3200"/>
              <a:buChar char="•"/>
            </a:pPr>
            <a:r>
              <a:rPr lang="en-US" sz="3200">
                <a:solidFill>
                  <a:srgbClr val="0432FF"/>
                </a:solidFill>
              </a:rPr>
              <a:t>super</a:t>
            </a:r>
            <a:r>
              <a:rPr lang="en-US" sz="3200"/>
              <a:t> and </a:t>
            </a:r>
            <a:r>
              <a:rPr lang="en-US" sz="3200">
                <a:solidFill>
                  <a:srgbClr val="0432FF"/>
                </a:solidFill>
              </a:rPr>
              <a:t>base</a:t>
            </a:r>
            <a:r>
              <a:rPr lang="en-US" sz="3200"/>
              <a:t> are how we reference things in the </a:t>
            </a:r>
            <a:r>
              <a:rPr lang="en-US" sz="3200" u="sng"/>
              <a:t>parent</a:t>
            </a:r>
            <a:r>
              <a:rPr lang="en-US" sz="3200"/>
              <a:t> class</a:t>
            </a:r>
            <a:endParaRPr sz="3400"/>
          </a:p>
          <a:p>
            <a:pPr indent="-2222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900"/>
              <a:buChar char="•"/>
            </a:pPr>
            <a:r>
              <a:rPr lang="en-US" sz="2900">
                <a:solidFill>
                  <a:srgbClr val="0432FF"/>
                </a:solidFill>
              </a:rPr>
              <a:t>super</a:t>
            </a:r>
            <a:r>
              <a:rPr lang="en-US" sz="2900"/>
              <a:t> – Java</a:t>
            </a:r>
            <a:endParaRPr sz="3200"/>
          </a:p>
          <a:p>
            <a:pPr indent="-2222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900"/>
              <a:buChar char="•"/>
            </a:pPr>
            <a:r>
              <a:rPr lang="en-US" sz="2900">
                <a:solidFill>
                  <a:srgbClr val="0432FF"/>
                </a:solidFill>
              </a:rPr>
              <a:t>base</a:t>
            </a:r>
            <a:r>
              <a:rPr lang="en-US" sz="2900"/>
              <a:t> – C#</a:t>
            </a:r>
            <a:endParaRPr sz="3200"/>
          </a:p>
          <a:p>
            <a:pPr indent="-2222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3400"/>
              <a:t>In the </a:t>
            </a:r>
            <a:r>
              <a:rPr lang="en-US" sz="3400" u="sng"/>
              <a:t>child</a:t>
            </a:r>
            <a:r>
              <a:rPr lang="en-US" sz="3400"/>
              <a:t> classes, you may see code like:</a:t>
            </a:r>
            <a:endParaRPr sz="3400"/>
          </a:p>
          <a:p>
            <a:pPr indent="-2222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3200"/>
              <a:t>super.myMethod( ) – call the parent class’s myMethod()</a:t>
            </a:r>
            <a:endParaRPr sz="3200"/>
          </a:p>
          <a:p>
            <a:pPr indent="-2222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3200"/>
              <a:t>base.myMethod( ) – C#’s way of doing it</a:t>
            </a:r>
            <a:endParaRPr sz="3200"/>
          </a:p>
          <a:p>
            <a:pPr indent="-2222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3400"/>
              <a:t>Best shown through examples</a:t>
            </a:r>
            <a:endParaRPr sz="3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70"/>
              <a:buFont typeface="Calibri"/>
              <a:buNone/>
            </a:pPr>
            <a:r>
              <a:rPr b="1" lang="en-US" sz="2570"/>
              <a:t>Example: Referencing Parent Classes - Java</a:t>
            </a:r>
            <a:endParaRPr sz="2570"/>
          </a:p>
        </p:txBody>
      </p:sp>
      <p:sp>
        <p:nvSpPr>
          <p:cNvPr id="263" name="Google Shape;263;p3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Object {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makeNoise() {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</a:t>
            </a:r>
            <a:r>
              <a:rPr lang="en-US" sz="23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"AHOOWOOW"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12">
                <a:solidFill>
                  <a:srgbClr val="6D6D6D"/>
                </a:solidFill>
                <a:latin typeface="Arial"/>
                <a:ea typeface="Arial"/>
                <a:cs typeface="Arial"/>
                <a:sym typeface="Arial"/>
              </a:rPr>
              <a:t>@Override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makeNoise() {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super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.makeNoise();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System.out.println(</a:t>
            </a:r>
            <a:r>
              <a:rPr lang="en-US" sz="23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"Woof!"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23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d.makeNoise();  </a:t>
            </a:r>
            <a:r>
              <a:rPr lang="en-US" sz="231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Prints AHOOWOOW then Woof!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6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3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600"/>
          </a:p>
        </p:txBody>
      </p:sp>
      <p:pic>
        <p:nvPicPr>
          <p:cNvPr descr="Java Logo" id="264" name="Google Shape;264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Referencing Parent Classes – C#</a:t>
            </a:r>
            <a:endParaRPr/>
          </a:p>
        </p:txBody>
      </p:sp>
      <p:sp>
        <p:nvSpPr>
          <p:cNvPr id="270" name="Google Shape;270;p3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: Object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12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C# folks! If you want the child class to be 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12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// able to override, you must mark it as </a:t>
            </a:r>
            <a:r>
              <a:rPr lang="en-US" sz="2212" u="sng">
                <a:solidFill>
                  <a:srgbClr val="9A9A9A"/>
                </a:solidFill>
                <a:latin typeface="Arial"/>
                <a:ea typeface="Arial"/>
                <a:cs typeface="Arial"/>
                <a:sym typeface="Arial"/>
              </a:rPr>
              <a:t>virtual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virtual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MakeNoise()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Console.WriteLine(</a:t>
            </a:r>
            <a:r>
              <a:rPr lang="en-US" sz="22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"AHOOWOOW"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: Mammal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override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MakeNoise()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base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.MakeNoise();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Console.WriteLine(</a:t>
            </a:r>
            <a:r>
              <a:rPr lang="en-US" sz="221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"Woof!"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12"/>
              <a:buNone/>
            </a:pP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Example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</a:t>
            </a: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 {</a:t>
            </a:r>
            <a:endParaRPr sz="2212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221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d.MakeNoise();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12"/>
              <a:buNone/>
            </a:pPr>
            <a:r>
              <a:rPr lang="en-US" sz="2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500"/>
          </a:p>
        </p:txBody>
      </p:sp>
      <p:pic>
        <p:nvPicPr>
          <p:cNvPr descr="C Sharp Logo" id="271" name="Google Shape;271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4514" y="54672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UML - Unified Modeling Language</a:t>
            </a:r>
            <a:endParaRPr/>
          </a:p>
        </p:txBody>
      </p:sp>
      <p:sp>
        <p:nvSpPr>
          <p:cNvPr id="45" name="Google Shape;45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Often you’ll need to discuss design of classes with coworkers.  Being able to visualize your classes in a consistent way is very helpful. 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UML allows you to draw the important details of a class for discussion.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Most IDEs have built in way to draw a UML diagram from your code.  Typically teams have an up to date UML on their wall near their work area, so they can quickly reference Methods/Attributes for classes.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Each class is drawn as a rectangle, with the class name at the top, followed by all the attributes, then all the methods.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Constructors are often not mentioned.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Lesson #3- Referencing Parent Classes</a:t>
            </a:r>
            <a:endParaRPr b="1">
              <a:solidFill>
                <a:srgbClr val="0432FF"/>
              </a:solidFill>
            </a:endParaRPr>
          </a:p>
        </p:txBody>
      </p:sp>
      <p:sp>
        <p:nvSpPr>
          <p:cNvPr id="277" name="Google Shape;277;p3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When you see </a:t>
            </a:r>
            <a:r>
              <a:rPr lang="en-US" sz="3000">
                <a:solidFill>
                  <a:srgbClr val="0432FF"/>
                </a:solidFill>
              </a:rPr>
              <a:t>super</a:t>
            </a:r>
            <a:r>
              <a:rPr lang="en-US" sz="3000"/>
              <a:t>() or </a:t>
            </a:r>
            <a:r>
              <a:rPr lang="en-US" sz="3000">
                <a:solidFill>
                  <a:srgbClr val="0432FF"/>
                </a:solidFill>
              </a:rPr>
              <a:t>base</a:t>
            </a:r>
            <a:r>
              <a:rPr lang="en-US" sz="3000"/>
              <a:t>() directly called:</a:t>
            </a:r>
            <a:endParaRPr sz="3200"/>
          </a:p>
          <a:p>
            <a:pPr indent="-2095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/>
              <a:t>It’s calling the parent constructor</a:t>
            </a:r>
            <a:endParaRPr sz="3000"/>
          </a:p>
          <a:p>
            <a:pPr indent="-2095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/>
              <a:t>This happens </a:t>
            </a:r>
            <a:r>
              <a:rPr lang="en-US" sz="2600" u="sng"/>
              <a:t>whether you like it or not</a:t>
            </a:r>
            <a:r>
              <a:rPr lang="en-US" sz="2600"/>
              <a:t>!!!</a:t>
            </a:r>
            <a:endParaRPr sz="3000"/>
          </a:p>
          <a:p>
            <a:pPr indent="-2095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/>
              <a:t>This is more “invisible code”</a:t>
            </a:r>
            <a:endParaRPr sz="3000"/>
          </a:p>
          <a:p>
            <a:pPr indent="-2095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Best shown through examples</a:t>
            </a:r>
            <a:endParaRPr sz="32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This code is exactly like…</a:t>
            </a:r>
            <a:endParaRPr/>
          </a:p>
        </p:txBody>
      </p:sp>
      <p:sp>
        <p:nvSpPr>
          <p:cNvPr id="283" name="Google Shape;283;p3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Mammal()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Console.WriteLine(</a:t>
            </a:r>
            <a:r>
              <a:rPr lang="en-US" sz="2370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"Mammal constructor"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: Mammal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Console.WriteLine(</a:t>
            </a:r>
            <a:r>
              <a:rPr lang="en-US" sz="2370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"Dog constructor"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Example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 {</a:t>
            </a:r>
            <a:endParaRPr sz="237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3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Wow! Output is: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470"/>
              <a:buNone/>
            </a:pPr>
            <a:r>
              <a:rPr lang="en-US" sz="23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  // Mammal constructor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470"/>
              <a:buNone/>
            </a:pPr>
            <a:r>
              <a:rPr lang="en-US" sz="23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  // Dog constructor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500"/>
          </a:p>
        </p:txBody>
      </p:sp>
      <p:pic>
        <p:nvPicPr>
          <p:cNvPr descr="C Sharp Logo" id="284" name="Google Shape;284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4514" y="54672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… this code – C#</a:t>
            </a:r>
            <a:endParaRPr/>
          </a:p>
        </p:txBody>
      </p:sp>
      <p:sp>
        <p:nvSpPr>
          <p:cNvPr id="290" name="Google Shape;290;p3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</a:t>
            </a:r>
            <a:r>
              <a:rPr lang="en-US" sz="217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: Object 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Mammal() {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Console.WriteLine(</a:t>
            </a:r>
            <a:r>
              <a:rPr lang="en-US" sz="2170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"Mammal constructor"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: Mammal {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 </a:t>
            </a:r>
            <a:r>
              <a:rPr lang="en-US" sz="217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170">
                <a:solidFill>
                  <a:srgbClr val="0000FF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base</a:t>
            </a:r>
            <a:r>
              <a:rPr lang="en-US" sz="217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() 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 </a:t>
            </a:r>
            <a:r>
              <a:rPr lang="en-US" sz="21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Note how we call Mammal’s constructor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Console.WriteLine(</a:t>
            </a:r>
            <a:r>
              <a:rPr lang="en-US" sz="2170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"Dog constructor"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Example {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 {</a:t>
            </a:r>
            <a:endParaRPr sz="217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1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Wow! Output is: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470"/>
              <a:buNone/>
            </a:pPr>
            <a:r>
              <a:rPr lang="en-US" sz="21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  // Mammal constructor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470"/>
              <a:buNone/>
            </a:pPr>
            <a:r>
              <a:rPr lang="en-US" sz="21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  // Dog constructor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21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3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300"/>
          </a:p>
        </p:txBody>
      </p:sp>
      <p:pic>
        <p:nvPicPr>
          <p:cNvPr descr="C Sharp Logo" id="291" name="Google Shape;291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4514" y="54672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And this code…</a:t>
            </a:r>
            <a:endParaRPr/>
          </a:p>
        </p:txBody>
      </p:sp>
      <p:sp>
        <p:nvSpPr>
          <p:cNvPr id="297" name="Google Shape;297;p3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()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</a:t>
            </a:r>
            <a:r>
              <a:rPr lang="en-US" sz="2370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"Mammal constructor"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System.out.println(</a:t>
            </a:r>
            <a:r>
              <a:rPr lang="en-US" sz="2370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"Dog constructor"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3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Wow! Output is: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470"/>
              <a:buNone/>
            </a:pPr>
            <a:r>
              <a:rPr lang="en-US" sz="23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  // Mammal constructor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470"/>
              <a:buNone/>
            </a:pPr>
            <a:r>
              <a:rPr lang="en-US" sz="23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  // Dog constructor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23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5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23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500"/>
          </a:p>
        </p:txBody>
      </p:sp>
      <p:pic>
        <p:nvPicPr>
          <p:cNvPr descr="Java Logo" id="298" name="Google Shape;298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… is exactly like this code - Java</a:t>
            </a:r>
            <a:endParaRPr/>
          </a:p>
        </p:txBody>
      </p:sp>
      <p:sp>
        <p:nvSpPr>
          <p:cNvPr id="304" name="Google Shape;304;p3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375"/>
              <a:buNone/>
            </a:pP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</a:t>
            </a:r>
            <a:r>
              <a:rPr lang="en-US" sz="2175">
                <a:solidFill>
                  <a:srgbClr val="0000FF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175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Object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() {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</a:t>
            </a:r>
            <a:r>
              <a:rPr lang="en-US" sz="217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"Mammal constructor"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75"/>
              <a:buNone/>
            </a:pP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 {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175">
                <a:solidFill>
                  <a:srgbClr val="0000FF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super</a:t>
            </a:r>
            <a:r>
              <a:rPr lang="en-US" sz="2175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();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System.out.println(</a:t>
            </a:r>
            <a:r>
              <a:rPr lang="en-US" sz="217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"Dog constructor"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375"/>
              <a:buNone/>
            </a:pP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217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Wow! Output is: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375"/>
              <a:buNone/>
            </a:pPr>
            <a:r>
              <a:rPr lang="en-US" sz="217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  // Mammal constructor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375"/>
              <a:buNone/>
            </a:pPr>
            <a:r>
              <a:rPr lang="en-US" sz="217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  // Dog constructor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217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4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375"/>
              <a:buNone/>
            </a:pPr>
            <a:r>
              <a:rPr lang="en-US" sz="217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954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Java Logo" id="305" name="Google Shape;305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Access Modifiers</a:t>
            </a:r>
            <a:endParaRPr b="1">
              <a:solidFill>
                <a:srgbClr val="0432FF"/>
              </a:solidFill>
            </a:endParaRPr>
          </a:p>
        </p:txBody>
      </p:sp>
      <p:sp>
        <p:nvSpPr>
          <p:cNvPr id="311" name="Google Shape;311;p4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There are four levels of visibility (for this course)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Here are loose/sloppy definitions: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000"/>
              <a:buChar char="•"/>
            </a:pPr>
            <a:r>
              <a:rPr lang="en-US" sz="2000">
                <a:solidFill>
                  <a:srgbClr val="0432FF"/>
                </a:solidFill>
              </a:rPr>
              <a:t>public</a:t>
            </a:r>
            <a:r>
              <a:rPr lang="en-US" sz="2000"/>
              <a:t> – is visible everywhere in the code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000"/>
              <a:buChar char="•"/>
            </a:pPr>
            <a:r>
              <a:rPr lang="en-US" sz="2000">
                <a:solidFill>
                  <a:srgbClr val="0432FF"/>
                </a:solidFill>
              </a:rPr>
              <a:t>private</a:t>
            </a:r>
            <a:r>
              <a:rPr lang="en-US" sz="2000"/>
              <a:t> – is visible only within the class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432FF"/>
              </a:buClr>
              <a:buSzPts val="2000"/>
              <a:buChar char="•"/>
            </a:pPr>
            <a:r>
              <a:rPr lang="en-US" sz="2000">
                <a:solidFill>
                  <a:srgbClr val="0432FF"/>
                </a:solidFill>
              </a:rPr>
              <a:t>protected</a:t>
            </a:r>
            <a:r>
              <a:rPr lang="en-US" sz="2000"/>
              <a:t> – is visible only within the class or child classes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default – varies by language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In general, visible to class in the same package/namespace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Note: you do not specify ‘default’ in your code</a:t>
            </a:r>
            <a:endParaRPr/>
          </a:p>
          <a:p>
            <a:pPr indent="-171450" lvl="2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Note: </a:t>
            </a:r>
            <a:r>
              <a:rPr lang="en-US" sz="1600">
                <a:solidFill>
                  <a:srgbClr val="0432FF"/>
                </a:solidFill>
              </a:rPr>
              <a:t>default</a:t>
            </a:r>
            <a:r>
              <a:rPr lang="en-US" sz="1600"/>
              <a:t> is a keyword used in switch statements</a:t>
            </a:r>
            <a:endParaRPr/>
          </a:p>
          <a:p>
            <a:pPr indent="-44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1"/>
          <p:cNvSpPr txBox="1"/>
          <p:nvPr/>
        </p:nvSpPr>
        <p:spPr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4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Access Modifiers in Inheritance</a:t>
            </a:r>
            <a:endParaRPr/>
          </a:p>
        </p:txBody>
      </p:sp>
      <p:graphicFrame>
        <p:nvGraphicFramePr>
          <p:cNvPr id="319" name="Google Shape;319;p41"/>
          <p:cNvGraphicFramePr/>
          <p:nvPr/>
        </p:nvGraphicFramePr>
        <p:xfrm>
          <a:off x="762000" y="144779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{B662CB45-BE3A-462F-B84B-BE840BAD7B87}</a:tableStyleId>
              </a:tblPr>
              <a:tblGrid>
                <a:gridCol w="2300450"/>
                <a:gridCol w="1363225"/>
                <a:gridCol w="1363225"/>
                <a:gridCol w="1363225"/>
                <a:gridCol w="1363225"/>
              </a:tblGrid>
              <a:tr h="414575">
                <a:tc rowSpan="2"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Access Location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Access Modifiers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hMerge="1"/>
                <a:tc hMerge="1"/>
                <a:tc hMerge="1"/>
              </a:tr>
              <a:tr h="414575">
                <a:tc vMerge="1"/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public</a:t>
                      </a:r>
                      <a:endParaRPr b="1" sz="4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protected</a:t>
                      </a:r>
                      <a:endParaRPr b="1" sz="4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default</a:t>
                      </a:r>
                      <a:endParaRPr b="1" sz="4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/>
                        <a:t>private</a:t>
                      </a:r>
                      <a:endParaRPr b="1" sz="4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599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Same Class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solidFill>
                            <a:srgbClr val="00B050"/>
                          </a:solidFill>
                        </a:rPr>
                        <a:t> Yes</a:t>
                      </a:r>
                      <a:endParaRPr b="1" sz="3200" u="none" cap="none" strike="noStrike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702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Sub-Class of the Same Package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NO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702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Another Class of the Same Package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NO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702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Sub-Class of Another Package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B050"/>
                          </a:solidFill>
                        </a:rPr>
                        <a:t> NO</a:t>
                      </a:r>
                      <a:endParaRPr b="1" sz="3200" u="none" cap="none" strike="noStrike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NO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822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Sub-Class/ Class of Another Package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</a:t>
                      </a:r>
                      <a:r>
                        <a:rPr lang="en-US" sz="2000" u="none" cap="none" strike="noStrike">
                          <a:solidFill>
                            <a:srgbClr val="00B050"/>
                          </a:solidFill>
                        </a:rPr>
                        <a:t>No</a:t>
                      </a:r>
                      <a:endParaRPr b="1" sz="3200" u="none" cap="none" strike="noStrike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NO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 NO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370050">
                <a:tc gridSpan="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/>
                        <a:t>Figure: Base Class Member’s Visibility Modes</a:t>
                      </a:r>
                      <a:endParaRPr b="1" sz="3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  <p:pic>
        <p:nvPicPr>
          <p:cNvPr descr="Java Logo" id="320" name="Google Shape;320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2"/>
          <p:cNvSpPr txBox="1"/>
          <p:nvPr/>
        </p:nvSpPr>
        <p:spPr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4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 </a:t>
            </a:r>
            <a:r>
              <a:rPr b="1" lang="en-US" sz="2800"/>
              <a:t> Lesson #4 – Access Modifiers</a:t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4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There are language specific rules associated with each modifier.</a:t>
            </a:r>
            <a:endParaRPr sz="2400"/>
          </a:p>
          <a:p>
            <a:pPr indent="-2095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C#:  Most things are private by default</a:t>
            </a:r>
            <a:endParaRPr/>
          </a:p>
          <a:p>
            <a:pPr indent="-2095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Java:  Most things are public by default</a:t>
            </a:r>
            <a:endParaRPr/>
          </a:p>
          <a:p>
            <a:pPr indent="-3048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0432FF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0432FF"/>
                </a:solidFill>
              </a:rPr>
              <a:t>private</a:t>
            </a:r>
            <a:r>
              <a:rPr lang="en-US" sz="2400">
                <a:solidFill>
                  <a:schemeClr val="dk1"/>
                </a:solidFill>
              </a:rPr>
              <a:t> members </a:t>
            </a:r>
            <a:r>
              <a:rPr lang="en-US" sz="2400" u="sng">
                <a:solidFill>
                  <a:schemeClr val="dk1"/>
                </a:solidFill>
              </a:rPr>
              <a:t>are not</a:t>
            </a:r>
            <a:r>
              <a:rPr lang="en-US" sz="2400">
                <a:solidFill>
                  <a:schemeClr val="dk1"/>
                </a:solidFill>
              </a:rPr>
              <a:t> inherited and are </a:t>
            </a:r>
            <a:r>
              <a:rPr lang="en-US" sz="2400" u="sng">
                <a:solidFill>
                  <a:schemeClr val="dk1"/>
                </a:solidFill>
              </a:rPr>
              <a:t>not directly accessible</a:t>
            </a:r>
            <a:r>
              <a:rPr lang="en-US" sz="2400">
                <a:solidFill>
                  <a:schemeClr val="dk1"/>
                </a:solidFill>
              </a:rPr>
              <a:t> by child-class methods and properties.</a:t>
            </a:r>
            <a:endParaRPr sz="2400"/>
          </a:p>
          <a:p>
            <a:pPr indent="-4572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>
                <a:solidFill>
                  <a:schemeClr val="dk1"/>
                </a:solidFill>
              </a:rPr>
              <a:t>Must access a parent’s private variables by methods of that parent class</a:t>
            </a:r>
            <a:endParaRPr/>
          </a:p>
          <a:p>
            <a:pPr indent="-3238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100"/>
          </a:p>
          <a:p>
            <a:pPr indent="-3048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2385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Example: private variables - Java</a:t>
            </a:r>
            <a:endParaRPr/>
          </a:p>
        </p:txBody>
      </p:sp>
      <p:sp>
        <p:nvSpPr>
          <p:cNvPr id="334" name="Google Shape;334;p4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private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bodyTemp;     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only Mammal can see this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getTemp() {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return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bodyTemp;}   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Accessor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protected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changeTemp(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newTemp) {  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Modifier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bodyTemp = newTemp;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extends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Dog doesn't have access to bodyTemp, so use Mammal's accessor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changeTemp(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newTemp)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super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.changeTemp(newTemp);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(String[] args) {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d.changeTemp(</a:t>
            </a:r>
            <a:r>
              <a:rPr lang="en-US" sz="1870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99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                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Correct way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System.out.println(d.getTemp());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99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d.bodyTemp = </a:t>
            </a:r>
            <a:r>
              <a:rPr lang="en-US" sz="1870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95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                 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Doesn't compile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0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</p:txBody>
      </p:sp>
      <p:pic>
        <p:nvPicPr>
          <p:cNvPr descr="Java Logo" id="335" name="Google Shape;335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428460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Example: private variables – C#</a:t>
            </a:r>
            <a:endParaRPr/>
          </a:p>
        </p:txBody>
      </p:sp>
      <p:sp>
        <p:nvSpPr>
          <p:cNvPr id="341" name="Google Shape;341;p4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Mammal {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private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bodyTemp;     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only Mammal can see this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getTemp() {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return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bodyTemp;}   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Accessor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protected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changeTemp(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newTemp) {  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Modifier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bodyTemp = newTemp;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: Mammal {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Dog doesn't have access to bodyTemp, so use Mammal's accessor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changeTemp(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newTemp) {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base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.changeTemp(newTemp);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470"/>
              <a:buNone/>
            </a:pP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 {</a:t>
            </a:r>
            <a:endParaRPr sz="187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187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d.changeTemp(</a:t>
            </a:r>
            <a:r>
              <a:rPr lang="en-US" sz="1870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99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              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Correct way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Console.WriteLine(d.getTemp());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99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d.bodyTemp = </a:t>
            </a:r>
            <a:r>
              <a:rPr lang="en-US" sz="1870">
                <a:solidFill>
                  <a:srgbClr val="137848"/>
                </a:solidFill>
                <a:latin typeface="Arial"/>
                <a:ea typeface="Arial"/>
                <a:cs typeface="Arial"/>
                <a:sym typeface="Arial"/>
              </a:rPr>
              <a:t>95</a:t>
            </a: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                </a:t>
            </a:r>
            <a:r>
              <a:rPr lang="en-US" sz="187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Doesn't compile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3000"/>
          </a:p>
          <a:p>
            <a:pPr indent="0" lvl="0" marL="0" rtl="0" algn="l">
              <a:lnSpc>
                <a:spcPct val="5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470"/>
              <a:buNone/>
            </a:pPr>
            <a:r>
              <a:rPr lang="en-US" sz="18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</p:txBody>
      </p:sp>
      <p:pic>
        <p:nvPicPr>
          <p:cNvPr descr="C Sharp Logo" id="342" name="Google Shape;342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4514" y="546720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UML permissions</a:t>
            </a:r>
            <a:endParaRPr/>
          </a:p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Attributes and methods that are public will have a + on front of them.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Attributes and methods that are private will have a - on front of them.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Later we’ll learn about protected, it’s represented by a #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5"/>
          <p:cNvSpPr txBox="1"/>
          <p:nvPr/>
        </p:nvSpPr>
        <p:spPr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4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Odds and Ends</a:t>
            </a:r>
            <a:endParaRPr/>
          </a:p>
        </p:txBody>
      </p:sp>
      <p:sp>
        <p:nvSpPr>
          <p:cNvPr id="350" name="Google Shape;350;p4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Declaring instance variables as </a:t>
            </a:r>
            <a:r>
              <a:rPr lang="en-US" sz="2800">
                <a:solidFill>
                  <a:srgbClr val="0432FF"/>
                </a:solidFill>
              </a:rPr>
              <a:t>private</a:t>
            </a:r>
            <a:r>
              <a:rPr lang="en-US" sz="2800">
                <a:solidFill>
                  <a:schemeClr val="dk1"/>
                </a:solidFill>
              </a:rPr>
              <a:t> and providing getters/setters helps enforce good design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A change in a parent class propagates down to child classes – good for </a:t>
            </a:r>
            <a:r>
              <a:rPr lang="en-US" sz="2800"/>
              <a:t>maintenance</a:t>
            </a:r>
            <a:r>
              <a:rPr lang="en-US" sz="2800"/>
              <a:t>/design</a:t>
            </a:r>
            <a:endParaRPr sz="2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Constructors are </a:t>
            </a:r>
            <a:r>
              <a:rPr lang="en-US" sz="2800" u="sng">
                <a:solidFill>
                  <a:schemeClr val="dk1"/>
                </a:solidFill>
              </a:rPr>
              <a:t>not</a:t>
            </a:r>
            <a:r>
              <a:rPr lang="en-US" sz="2800">
                <a:solidFill>
                  <a:schemeClr val="dk1"/>
                </a:solidFill>
              </a:rPr>
              <a:t> inherited.  Why not?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</a:rPr>
              <a:t>Class Object’s default (empty) constructor does nothing</a:t>
            </a:r>
            <a:r>
              <a:rPr lang="en-US" sz="2800"/>
              <a:t>, but will always be called.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99125">
            <a:norm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Summary</a:t>
            </a:r>
            <a:endParaRPr/>
          </a:p>
        </p:txBody>
      </p:sp>
      <p:sp>
        <p:nvSpPr>
          <p:cNvPr id="356" name="Google Shape;356;p4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778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Inheritance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One class “absorbs” members from another class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Doesn’t absorb constructors or private members</a:t>
            </a:r>
            <a:endParaRPr/>
          </a:p>
          <a:p>
            <a:pPr indent="-1270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t/>
            </a:r>
            <a:endParaRPr sz="2500"/>
          </a:p>
          <a:p>
            <a:pPr indent="-1778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You can only inherit from one class</a:t>
            </a:r>
            <a:endParaRPr/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You can access parent methods/variables using </a:t>
            </a:r>
            <a:r>
              <a:rPr lang="en-US" sz="2800">
                <a:solidFill>
                  <a:srgbClr val="0432FF"/>
                </a:solidFill>
              </a:rPr>
              <a:t>super</a:t>
            </a:r>
            <a:r>
              <a:rPr lang="en-US" sz="2800"/>
              <a:t> or </a:t>
            </a:r>
            <a:r>
              <a:rPr lang="en-US" sz="2800">
                <a:solidFill>
                  <a:srgbClr val="0432FF"/>
                </a:solidFill>
              </a:rPr>
              <a:t>base</a:t>
            </a:r>
            <a:endParaRPr/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Access modifiers change what’s inherited and what is visible</a:t>
            </a:r>
            <a:endParaRPr sz="2500"/>
          </a:p>
          <a:p>
            <a:pPr indent="-336550" lvl="0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An Example – Mammal Class</a:t>
            </a:r>
            <a:endParaRPr/>
          </a:p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What do all mammals have?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Temperature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Weight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Intelligence level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Fur color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What do all mammals do?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Eat( 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Drink( 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Move( 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GiveBirth( 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So far, no inheritance</a:t>
            </a:r>
            <a:endParaRPr/>
          </a:p>
          <a:p>
            <a:pPr indent="-571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59" name="Google Shape;59;p10"/>
          <p:cNvSpPr txBox="1"/>
          <p:nvPr/>
        </p:nvSpPr>
        <p:spPr>
          <a:xfrm>
            <a:off x="5181600" y="1825625"/>
            <a:ext cx="3124200" cy="313932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temp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iQ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furColor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Drink(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GiveBirth( )</a:t>
            </a:r>
            <a:endParaRPr/>
          </a:p>
        </p:txBody>
      </p:sp>
      <p:cxnSp>
        <p:nvCxnSpPr>
          <p:cNvPr id="60" name="Google Shape;60;p10"/>
          <p:cNvCxnSpPr/>
          <p:nvPr/>
        </p:nvCxnSpPr>
        <p:spPr>
          <a:xfrm>
            <a:off x="5181600" y="2286000"/>
            <a:ext cx="3124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" name="Google Shape;61;p10"/>
          <p:cNvCxnSpPr/>
          <p:nvPr/>
        </p:nvCxnSpPr>
        <p:spPr>
          <a:xfrm>
            <a:off x="5181600" y="3657600"/>
            <a:ext cx="3124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" name="Google Shape;62;p10"/>
          <p:cNvCxnSpPr/>
          <p:nvPr/>
        </p:nvCxnSpPr>
        <p:spPr>
          <a:xfrm flipH="1" rot="10800000">
            <a:off x="4648200" y="5029200"/>
            <a:ext cx="533400" cy="457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3" name="Google Shape;63;p10"/>
          <p:cNvSpPr txBox="1"/>
          <p:nvPr/>
        </p:nvSpPr>
        <p:spPr>
          <a:xfrm>
            <a:off x="3886200" y="5562760"/>
            <a:ext cx="177484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called a 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UML Diagram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The Dog Class</a:t>
            </a:r>
            <a:endParaRPr/>
          </a:p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What we </a:t>
            </a:r>
            <a:r>
              <a:rPr lang="en-US" sz="2400" u="sng"/>
              <a:t>could</a:t>
            </a:r>
            <a:r>
              <a:rPr lang="en-US" sz="2400"/>
              <a:t> do is just </a:t>
            </a:r>
            <a:br>
              <a:rPr lang="en-US" sz="2400"/>
            </a:br>
            <a:r>
              <a:rPr lang="en-US" sz="2400"/>
              <a:t>copy/paste the code and </a:t>
            </a:r>
            <a:br>
              <a:rPr lang="en-US" sz="2400"/>
            </a:br>
            <a:r>
              <a:rPr lang="en-US" sz="2400"/>
              <a:t>rename to Dog</a:t>
            </a:r>
            <a:br>
              <a:rPr lang="en-US" sz="2400"/>
            </a:br>
            <a:endParaRPr sz="24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Do the same thing for: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Cat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Elephant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Boar</a:t>
            </a:r>
            <a:endParaRPr/>
          </a:p>
          <a:p>
            <a:pPr indent="-171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Cow</a:t>
            </a:r>
            <a:endParaRPr/>
          </a:p>
          <a:p>
            <a:pPr indent="0" lvl="1" marL="34290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7145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No copy/pasting!  BAD!</a:t>
            </a:r>
            <a:br>
              <a:rPr lang="en-US" sz="2400"/>
            </a:br>
            <a:r>
              <a:rPr lang="en-US" sz="2400"/>
              <a:t>USE INHERITANCE when classes are similar</a:t>
            </a:r>
            <a:endParaRPr/>
          </a:p>
          <a:p>
            <a:pPr indent="-44450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44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70" name="Google Shape;70;p11"/>
          <p:cNvSpPr txBox="1"/>
          <p:nvPr/>
        </p:nvSpPr>
        <p:spPr>
          <a:xfrm>
            <a:off x="5181600" y="1825625"/>
            <a:ext cx="3124200" cy="313932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   Dog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temp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iQ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+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furColor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Drink(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GiveBirth( )</a:t>
            </a:r>
            <a:endParaRPr/>
          </a:p>
        </p:txBody>
      </p:sp>
      <p:cxnSp>
        <p:nvCxnSpPr>
          <p:cNvPr id="71" name="Google Shape;71;p11"/>
          <p:cNvCxnSpPr/>
          <p:nvPr/>
        </p:nvCxnSpPr>
        <p:spPr>
          <a:xfrm>
            <a:off x="5181600" y="2286000"/>
            <a:ext cx="3124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" name="Google Shape;72;p11"/>
          <p:cNvCxnSpPr/>
          <p:nvPr/>
        </p:nvCxnSpPr>
        <p:spPr>
          <a:xfrm>
            <a:off x="5181600" y="3657600"/>
            <a:ext cx="3124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" name="Google Shape;73;p11"/>
          <p:cNvCxnSpPr/>
          <p:nvPr/>
        </p:nvCxnSpPr>
        <p:spPr>
          <a:xfrm>
            <a:off x="5181600" y="1846866"/>
            <a:ext cx="933450" cy="290512"/>
          </a:xfrm>
          <a:prstGeom prst="straightConnector1">
            <a:avLst/>
          </a:prstGeom>
          <a:noFill/>
          <a:ln cap="flat" cmpd="sng" w="539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" name="Google Shape;74;p11"/>
          <p:cNvCxnSpPr/>
          <p:nvPr/>
        </p:nvCxnSpPr>
        <p:spPr>
          <a:xfrm flipH="1" rot="10800000">
            <a:off x="5181600" y="1870076"/>
            <a:ext cx="933450" cy="249727"/>
          </a:xfrm>
          <a:prstGeom prst="straightConnector1">
            <a:avLst/>
          </a:prstGeom>
          <a:noFill/>
          <a:ln cap="flat" cmpd="sng" w="539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Inheritance</a:t>
            </a:r>
            <a:endParaRPr/>
          </a:p>
        </p:txBody>
      </p:sp>
      <p:sp>
        <p:nvSpPr>
          <p:cNvPr id="80" name="Google Shape;80;p12"/>
          <p:cNvSpPr txBox="1"/>
          <p:nvPr/>
        </p:nvSpPr>
        <p:spPr>
          <a:xfrm>
            <a:off x="3733800" y="914400"/>
            <a:ext cx="1981200" cy="220060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chemeClr val="dk1"/>
                </a:solidFill>
              </a:rPr>
              <a:t>+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temp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chemeClr val="dk1"/>
                </a:solidFill>
              </a:rPr>
              <a:t>+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chemeClr val="dk1"/>
                </a:solidFill>
              </a:rPr>
              <a:t>+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iQ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chemeClr val="dk1"/>
                </a:solidFill>
              </a:rPr>
              <a:t>+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furColor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Eat(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Drink(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Move(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GiveBirth( )</a:t>
            </a:r>
            <a:endParaRPr/>
          </a:p>
        </p:txBody>
      </p:sp>
      <p:cxnSp>
        <p:nvCxnSpPr>
          <p:cNvPr id="81" name="Google Shape;81;p12"/>
          <p:cNvCxnSpPr/>
          <p:nvPr/>
        </p:nvCxnSpPr>
        <p:spPr>
          <a:xfrm>
            <a:off x="3733800" y="1298575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2" name="Google Shape;82;p12"/>
          <p:cNvCxnSpPr/>
          <p:nvPr/>
        </p:nvCxnSpPr>
        <p:spPr>
          <a:xfrm>
            <a:off x="3733800" y="2212975"/>
            <a:ext cx="1981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3" name="Google Shape;83;p12"/>
          <p:cNvSpPr txBox="1"/>
          <p:nvPr/>
        </p:nvSpPr>
        <p:spPr>
          <a:xfrm>
            <a:off x="1524000" y="421136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" name="Google Shape;84;p12"/>
          <p:cNvCxnSpPr/>
          <p:nvPr/>
        </p:nvCxnSpPr>
        <p:spPr>
          <a:xfrm>
            <a:off x="1524000" y="459236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" name="Google Shape;85;p12"/>
          <p:cNvCxnSpPr/>
          <p:nvPr/>
        </p:nvCxnSpPr>
        <p:spPr>
          <a:xfrm>
            <a:off x="1524000" y="489716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" name="Google Shape;86;p12"/>
          <p:cNvSpPr txBox="1"/>
          <p:nvPr/>
        </p:nvSpPr>
        <p:spPr>
          <a:xfrm>
            <a:off x="4114800" y="41910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2"/>
          <p:cNvCxnSpPr/>
          <p:nvPr/>
        </p:nvCxnSpPr>
        <p:spPr>
          <a:xfrm>
            <a:off x="4114800" y="45720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8" name="Google Shape;88;p12"/>
          <p:cNvCxnSpPr/>
          <p:nvPr/>
        </p:nvCxnSpPr>
        <p:spPr>
          <a:xfrm>
            <a:off x="4114800" y="48768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9" name="Google Shape;89;p12"/>
          <p:cNvSpPr txBox="1"/>
          <p:nvPr/>
        </p:nvSpPr>
        <p:spPr>
          <a:xfrm>
            <a:off x="7086600" y="41910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Cow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0" name="Google Shape;90;p12"/>
          <p:cNvCxnSpPr/>
          <p:nvPr/>
        </p:nvCxnSpPr>
        <p:spPr>
          <a:xfrm>
            <a:off x="7086600" y="45720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1" name="Google Shape;91;p12"/>
          <p:cNvCxnSpPr/>
          <p:nvPr/>
        </p:nvCxnSpPr>
        <p:spPr>
          <a:xfrm>
            <a:off x="7086600" y="48768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2" name="Google Shape;92;p12"/>
          <p:cNvCxnSpPr>
            <a:stCxn id="83" idx="0"/>
          </p:cNvCxnSpPr>
          <p:nvPr/>
        </p:nvCxnSpPr>
        <p:spPr>
          <a:xfrm flipH="1" rot="10800000">
            <a:off x="2133600" y="3114860"/>
            <a:ext cx="1600200" cy="1096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93" name="Google Shape;93;p12"/>
          <p:cNvCxnSpPr>
            <a:stCxn id="86" idx="0"/>
          </p:cNvCxnSpPr>
          <p:nvPr/>
        </p:nvCxnSpPr>
        <p:spPr>
          <a:xfrm rot="10800000">
            <a:off x="4724400" y="3170100"/>
            <a:ext cx="0" cy="1020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94" name="Google Shape;94;p12"/>
          <p:cNvCxnSpPr>
            <a:stCxn id="89" idx="0"/>
          </p:cNvCxnSpPr>
          <p:nvPr/>
        </p:nvCxnSpPr>
        <p:spPr>
          <a:xfrm rot="10800000">
            <a:off x="5715000" y="3122400"/>
            <a:ext cx="1981200" cy="1068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95" name="Google Shape;95;p12"/>
          <p:cNvSpPr txBox="1"/>
          <p:nvPr/>
        </p:nvSpPr>
        <p:spPr>
          <a:xfrm>
            <a:off x="628650" y="5638800"/>
            <a:ext cx="49423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arrows point up to class they inherit from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Inheritance</a:t>
            </a:r>
            <a:endParaRPr/>
          </a:p>
        </p:txBody>
      </p:sp>
      <p:sp>
        <p:nvSpPr>
          <p:cNvPr id="101" name="Google Shape;101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Trick questions: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 many attributes does Dog have?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 many methods does Dog have?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Inheritance</a:t>
            </a:r>
            <a:endParaRPr/>
          </a:p>
        </p:txBody>
      </p:sp>
      <p:sp>
        <p:nvSpPr>
          <p:cNvPr id="107" name="Google Shape;107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Trick questions: 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 many attributes does Dog have?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how many methods does Dog have?</a:t>
            </a:r>
            <a:endParaRPr/>
          </a:p>
          <a:p>
            <a:pPr indent="-190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Dog, Cat, and Cow have 4 attributes and 4 methods, </a:t>
            </a:r>
            <a:r>
              <a:rPr i="1" lang="en-US" sz="2700"/>
              <a:t>even though you can’t see them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No need to redeclare those attributes</a:t>
            </a:r>
            <a:endParaRPr b="1"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t/>
            </a:r>
            <a:endParaRPr i="1" sz="27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It’s </a:t>
            </a:r>
            <a:r>
              <a:rPr lang="en-US" sz="2700" u="sng"/>
              <a:t>because of inheritance</a:t>
            </a:r>
            <a:r>
              <a:rPr lang="en-US" sz="2700"/>
              <a:t>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