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y="6858000" cx="9144000"/>
  <p:notesSz cx="7315200" cy="9601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0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e5494767b6_0_8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ge5494767b6_0_8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5494767b6_0_20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e5494767b6_0_20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e5494767b6_0_14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e5494767b6_0_14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e5494767b6_0_26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e5494767b6_0_26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5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1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 txBox="1"/>
          <p:nvPr>
            <p:ph idx="12" type="sldNum"/>
          </p:nvPr>
        </p:nvSpPr>
        <p:spPr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3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5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7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9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b568c1438d_0_0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gb568c1438d_0_0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e5494767b6_0_42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ge5494767b6_0_42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eb0494edd8_0_0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geb0494edd8_0_0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e5494767b6_0_33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ge5494767b6_0_33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b568c1438d_0_9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gb568c1438d_0_9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b568c1438d_0_25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gb568c1438d_0_25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b568c1438d_0_33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gb568c1438d_0_33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b568c1438d_0_48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gb568c1438d_0_48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b568c1438d_0_55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gb568c1438d_0_55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b568c1438d_0_70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gb568c1438d_0_70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b568c1438d_0_86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gb568c1438d_0_86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5494767b6_0_0:notes"/>
          <p:cNvSpPr txBox="1"/>
          <p:nvPr>
            <p:ph idx="1" type="body"/>
          </p:nvPr>
        </p:nvSpPr>
        <p:spPr>
          <a:xfrm>
            <a:off x="974725" y="4560888"/>
            <a:ext cx="5365800" cy="4319700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e5494767b6_0_0:notes"/>
          <p:cNvSpPr/>
          <p:nvPr>
            <p:ph idx="2" type="sldImg"/>
          </p:nvPr>
        </p:nvSpPr>
        <p:spPr>
          <a:xfrm>
            <a:off x="1257300" y="720725"/>
            <a:ext cx="4800600" cy="360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974725" y="4560888"/>
            <a:ext cx="5365750" cy="4319587"/>
          </a:xfrm>
          <a:prstGeom prst="rect">
            <a:avLst/>
          </a:prstGeom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4988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 rot="5400000">
            <a:off x="2396330" y="57944"/>
            <a:ext cx="4351339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 rot="5400000">
            <a:off x="4623594" y="2285208"/>
            <a:ext cx="581183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623094" y="370683"/>
            <a:ext cx="581183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13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73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800"/>
            </a:lvl1pPr>
            <a:lvl2pPr indent="-3937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2pPr>
            <a:lvl3pPr indent="-4000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400"/>
            </a:lvl3pPr>
            <a:lvl4pPr indent="-4000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25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6286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6291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3" type="body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2" name="Google Shape;42;p6"/>
          <p:cNvSpPr txBox="1"/>
          <p:nvPr>
            <p:ph idx="4" type="body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1-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1 - Part 1</a:t>
            </a:r>
            <a:endParaRPr/>
          </a:p>
        </p:txBody>
      </p:sp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4724400" y="3517900"/>
            <a:ext cx="43434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800"/>
              <a:buNone/>
            </a:pPr>
            <a:r>
              <a:rPr lang="en-US" sz="2800">
                <a:solidFill>
                  <a:srgbClr val="898989"/>
                </a:solidFill>
              </a:rPr>
              <a:t>Review of 1321 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From now on…</a:t>
            </a:r>
            <a:endParaRPr/>
          </a:p>
        </p:txBody>
      </p:sp>
      <p:sp>
        <p:nvSpPr>
          <p:cNvPr id="155" name="Google Shape;155;p23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We’ll use generic PRINT() instead of: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Console.WriteLine()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System.out.println()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We’ll use generic READ() instead of: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Scanner scan = new Scanner (System.in); scan.nextLine();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Console.ReadLine()</a:t>
            </a:r>
            <a:endParaRPr/>
          </a:p>
          <a:p>
            <a:pPr indent="-44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Accessing specific characters in a string</a:t>
            </a:r>
            <a:endParaRPr b="1"/>
          </a:p>
        </p:txBody>
      </p:sp>
      <p:sp>
        <p:nvSpPr>
          <p:cNvPr id="161" name="Google Shape;161;p24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String example=”Test,1,2”;</a:t>
            </a:r>
            <a:endParaRPr/>
          </a:p>
          <a:p>
            <a:pPr indent="-215900" lvl="0" marL="171450" rtl="0" algn="l"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example.length() → 8 //There are 8 characters</a:t>
            </a:r>
            <a:endParaRPr/>
          </a:p>
          <a:p>
            <a:pPr indent="-1841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/>
              <a:t>You can get a single character with example.charAt(0) </a:t>
            </a:r>
            <a:endParaRPr sz="2600"/>
          </a:p>
          <a:p>
            <a:pPr indent="-222250" lvl="1" marL="5143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The first character (T) is in position 0, the last (2) is in example.length()-1</a:t>
            </a:r>
            <a:endParaRPr/>
          </a:p>
          <a:p>
            <a:pPr indent="-2159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example.toCharArray() //Produces an array of chars</a:t>
            </a:r>
            <a:endParaRPr/>
          </a:p>
          <a:p>
            <a:pPr indent="-215900" lvl="0" marL="171450" rtl="0" algn="l"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example.substring(2,5) → “st,”</a:t>
            </a:r>
            <a:endParaRPr/>
          </a:p>
          <a:p>
            <a:pPr indent="-222250" lvl="1" marL="514350" rtl="0" algn="l">
              <a:spcBef>
                <a:spcPts val="375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Note in Java it’s start position, end position.</a:t>
            </a:r>
            <a:endParaRPr/>
          </a:p>
          <a:p>
            <a:pPr indent="-2159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example.split(“,”) //returns an array of strings [“Test”,”1”,”2”]</a:t>
            </a:r>
            <a:endParaRPr/>
          </a:p>
        </p:txBody>
      </p:sp>
      <p:pic>
        <p:nvPicPr>
          <p:cNvPr descr="Java Logo" id="162" name="Google Shape;16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539750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Accessing specific characters in a string</a:t>
            </a:r>
            <a:endParaRPr b="1"/>
          </a:p>
        </p:txBody>
      </p:sp>
      <p:sp>
        <p:nvSpPr>
          <p:cNvPr id="168" name="Google Shape;168;p25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s</a:t>
            </a: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tring example=”Test,1,2”;</a:t>
            </a:r>
            <a:endParaRPr/>
          </a:p>
          <a:p>
            <a:pPr indent="-215900" lvl="0" marL="171450" rtl="0" algn="l"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example.Length → 8 //There are 8 characters</a:t>
            </a:r>
            <a:endParaRPr/>
          </a:p>
          <a:p>
            <a:pPr indent="-184150" lvl="0" marL="171450" rtl="0" algn="l">
              <a:spcBef>
                <a:spcPts val="75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You can get a single character with example[0] </a:t>
            </a:r>
            <a:endParaRPr sz="2600"/>
          </a:p>
          <a:p>
            <a:pPr indent="-222250" lvl="1" marL="514350" rtl="0" algn="l">
              <a:spcBef>
                <a:spcPts val="75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The first character (T) is in position 0, the last (2) is in example.Length-1</a:t>
            </a:r>
            <a:endParaRPr/>
          </a:p>
          <a:p>
            <a:pPr indent="-215900" lvl="0" marL="171450" rtl="0" algn="l"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example.ToCharArray() //Produces an array of chars</a:t>
            </a:r>
            <a:endParaRPr/>
          </a:p>
          <a:p>
            <a:pPr indent="-215900" lvl="0" marL="171450" rtl="0" algn="l"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example.Substring(2,3) → “st,”</a:t>
            </a:r>
            <a:endParaRPr/>
          </a:p>
          <a:p>
            <a:pPr indent="-222250" lvl="1" marL="514350" rtl="0" algn="l">
              <a:spcBef>
                <a:spcPts val="375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Note, in C# it’s start position, how many chars</a:t>
            </a:r>
            <a:endParaRPr/>
          </a:p>
          <a:p>
            <a:pPr indent="-215900" lvl="0" marL="171450" rtl="0" algn="l"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example.Split(‘,’) //returns an array of strings [“Test”,”1”,”2”]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C Sharp Logo" id="169" name="Google Shape;169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8600" y="570706"/>
            <a:ext cx="9525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Java String Manipulation</a:t>
            </a:r>
            <a:endParaRPr/>
          </a:p>
        </p:txBody>
      </p:sp>
      <p:sp>
        <p:nvSpPr>
          <p:cNvPr id="175" name="Google Shape;175;p26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String example=”Test,1,2”;</a:t>
            </a:r>
            <a:endParaRPr/>
          </a:p>
          <a:p>
            <a:pPr indent="-1841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example.toUpperCase()   → “TEST,1,2”</a:t>
            </a:r>
            <a:endParaRPr/>
          </a:p>
          <a:p>
            <a:pPr indent="-2159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example.toLowerCase()   → “test,1,2”</a:t>
            </a:r>
            <a:endParaRPr/>
          </a:p>
          <a:p>
            <a:pPr indent="-2159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example.trim()  //Removes spaces at front and end</a:t>
            </a:r>
            <a:endParaRPr/>
          </a:p>
          <a:p>
            <a:pPr indent="-2159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example.equals(String) → Compare strings</a:t>
            </a:r>
            <a:endParaRPr/>
          </a:p>
          <a:p>
            <a:pPr indent="-2159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example.equalsIgnoreCase(String) → case insensitive compare.</a:t>
            </a:r>
            <a:endParaRPr/>
          </a:p>
        </p:txBody>
      </p:sp>
      <p:pic>
        <p:nvPicPr>
          <p:cNvPr descr="Java Logo" id="176" name="Google Shape;17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539750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C#</a:t>
            </a:r>
            <a:r>
              <a:rPr b="1" lang="en-US"/>
              <a:t> String Manipulation</a:t>
            </a:r>
            <a:endParaRPr/>
          </a:p>
        </p:txBody>
      </p:sp>
      <p:sp>
        <p:nvSpPr>
          <p:cNvPr id="182" name="Google Shape;182;p27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String example=”Test,1,2”;</a:t>
            </a:r>
            <a:endParaRPr/>
          </a:p>
          <a:p>
            <a:pPr indent="-1841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example.ToUpper()   → “TEST,1,2”</a:t>
            </a:r>
            <a:endParaRPr/>
          </a:p>
          <a:p>
            <a:pPr indent="-2159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example.ToLower()   → “test,1,2”</a:t>
            </a:r>
            <a:endParaRPr/>
          </a:p>
          <a:p>
            <a:pPr indent="-2159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example.Trim()  //Removes spaces at front and end</a:t>
            </a:r>
            <a:endParaRPr/>
          </a:p>
          <a:p>
            <a:pPr indent="-2159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example.Equals(String) → Compare strings</a:t>
            </a:r>
            <a:endParaRPr/>
          </a:p>
        </p:txBody>
      </p:sp>
      <p:pic>
        <p:nvPicPr>
          <p:cNvPr descr="C Sharp Logo" id="183" name="Google Shape;18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7650" y="465781"/>
            <a:ext cx="9525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8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Conditionals – C# and Java</a:t>
            </a:r>
            <a:endParaRPr/>
          </a:p>
        </p:txBody>
      </p:sp>
      <p:sp>
        <p:nvSpPr>
          <p:cNvPr id="189" name="Google Shape;189;p28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lang="en-US" sz="20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"How old are you? "</a:t>
            </a: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b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0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age = READ();</a:t>
            </a:r>
            <a:endParaRPr/>
          </a:p>
          <a:p>
            <a:pPr indent="-44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000"/>
              <a:buNone/>
            </a:pPr>
            <a:r>
              <a:rPr lang="en-US" sz="20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if</a:t>
            </a: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(age &lt; 18)</a:t>
            </a:r>
            <a:b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  PRINT(</a:t>
            </a:r>
            <a:r>
              <a:rPr lang="en-US" sz="20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"You cannot drink or vote."</a:t>
            </a: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b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0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else if </a:t>
            </a: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(age &lt; 21)</a:t>
            </a:r>
            <a:b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  PRINT(</a:t>
            </a:r>
            <a:r>
              <a:rPr lang="en-US" sz="20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"You can vote but not drink."</a:t>
            </a: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b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0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else</a:t>
            </a:r>
            <a:b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  PRINT(</a:t>
            </a:r>
            <a:r>
              <a:rPr lang="en-US" sz="20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"You can vote and drink, but 					don't vote shortly after drinking!"</a:t>
            </a: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endParaRPr/>
          </a:p>
        </p:txBody>
      </p:sp>
      <p:pic>
        <p:nvPicPr>
          <p:cNvPr descr="C Sharp Logo" id="190" name="Google Shape;190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8600" y="570706"/>
            <a:ext cx="9525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va Logo" id="191" name="Google Shape;191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54925" y="1664493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9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{   }</a:t>
            </a:r>
            <a:endParaRPr/>
          </a:p>
        </p:txBody>
      </p:sp>
      <p:sp>
        <p:nvSpPr>
          <p:cNvPr id="197" name="Google Shape;197;p29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solidFill>
                  <a:schemeClr val="dk1"/>
                </a:solidFill>
              </a:rPr>
              <a:t>Notice in the previous examples that we don't have to use curly-brackets to define the block in the if-else because we only want to control one line of code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I</a:t>
            </a:r>
            <a:r>
              <a:rPr lang="en-US" sz="2400">
                <a:solidFill>
                  <a:schemeClr val="dk1"/>
                </a:solidFill>
              </a:rPr>
              <a:t>f you want to execute more than one statement, use { } to mark the body of the </a:t>
            </a:r>
            <a:r>
              <a:rPr lang="en-US" sz="2400">
                <a:solidFill>
                  <a:srgbClr val="0432FF"/>
                </a:solidFill>
              </a:rPr>
              <a:t>if</a:t>
            </a:r>
            <a:r>
              <a:rPr lang="en-US" sz="2400">
                <a:solidFill>
                  <a:schemeClr val="dk1"/>
                </a:solidFill>
              </a:rPr>
              <a:t>-</a:t>
            </a:r>
            <a:r>
              <a:rPr lang="en-US" sz="2400">
                <a:solidFill>
                  <a:srgbClr val="0432FF"/>
                </a:solidFill>
              </a:rPr>
              <a:t>else</a:t>
            </a:r>
            <a:r>
              <a:rPr lang="en-US" sz="2400">
                <a:solidFill>
                  <a:schemeClr val="dk1"/>
                </a:solidFill>
              </a:rPr>
              <a:t> statement blocks. </a:t>
            </a:r>
            <a:br>
              <a:rPr lang="en-US" sz="2400">
                <a:solidFill>
                  <a:schemeClr val="dk1"/>
                </a:solidFill>
              </a:rPr>
            </a:br>
            <a:br>
              <a:rPr lang="en-US" sz="2400">
                <a:solidFill>
                  <a:schemeClr val="dk1"/>
                </a:solidFill>
              </a:rPr>
            </a:br>
            <a:r>
              <a:rPr lang="en-US" sz="2400">
                <a:solidFill>
                  <a:schemeClr val="dk1"/>
                </a:solidFill>
              </a:rPr>
              <a:t>You should </a:t>
            </a:r>
            <a:r>
              <a:rPr lang="en-US" sz="2400"/>
              <a:t>generally add the {}s.  It makes your code more clear.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Declaring Methods</a:t>
            </a:r>
            <a:r>
              <a:rPr lang="en-US"/>
              <a:t> </a:t>
            </a:r>
            <a:endParaRPr/>
          </a:p>
        </p:txBody>
      </p:sp>
      <p:sp>
        <p:nvSpPr>
          <p:cNvPr id="203" name="Google Shape;203;p30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solidFill>
                  <a:schemeClr val="dk1"/>
                </a:solidFill>
              </a:rPr>
              <a:t>You declare a method in Java and C# using the following pattern: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solidFill>
                  <a:schemeClr val="dk1"/>
                </a:solidFill>
              </a:rPr>
              <a:t>&lt;return type&gt; &lt;name&gt; (&lt;parameter(s)&gt;)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{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  &lt;body of method&gt;</a:t>
            </a:r>
            <a:br>
              <a:rPr lang="en-US" sz="2800">
                <a:solidFill>
                  <a:schemeClr val="dk1"/>
                </a:solidFill>
              </a:rPr>
            </a:br>
            <a:r>
              <a:rPr lang="en-US" sz="2800">
                <a:solidFill>
                  <a:schemeClr val="dk1"/>
                </a:solidFill>
              </a:rPr>
              <a:t>}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1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 Method Returns</a:t>
            </a:r>
            <a:r>
              <a:rPr lang="en-US"/>
              <a:t> </a:t>
            </a:r>
            <a:endParaRPr/>
          </a:p>
        </p:txBody>
      </p:sp>
      <p:sp>
        <p:nvSpPr>
          <p:cNvPr id="209" name="Google Shape;209;p31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-177800" lvl="0" marL="1714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The </a:t>
            </a:r>
            <a:r>
              <a:rPr i="1" lang="en-US" sz="2500"/>
              <a:t>return type</a:t>
            </a:r>
            <a:r>
              <a:rPr lang="en-US" sz="2500"/>
              <a:t> of a method indicates the type of value that the method sends back to the calling location.</a:t>
            </a:r>
            <a:endParaRPr sz="2900"/>
          </a:p>
          <a:p>
            <a:pPr indent="-177800" lvl="0" marL="17145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The </a:t>
            </a:r>
            <a:r>
              <a:rPr lang="en-US" sz="2500">
                <a:solidFill>
                  <a:srgbClr val="0432FF"/>
                </a:solidFill>
              </a:rPr>
              <a:t>return</a:t>
            </a:r>
            <a:r>
              <a:rPr lang="en-US" sz="2500"/>
              <a:t> statement has 2 purposes:</a:t>
            </a:r>
            <a:br>
              <a:rPr lang="en-US" sz="2500"/>
            </a:br>
            <a:r>
              <a:rPr lang="en-US" sz="2500"/>
              <a:t>	1) It halts execution within the method</a:t>
            </a:r>
            <a:br>
              <a:rPr lang="en-US" sz="2500"/>
            </a:br>
            <a:r>
              <a:rPr lang="en-US" sz="2500"/>
              <a:t>    2) And (optionally) returns a value</a:t>
            </a:r>
            <a:endParaRPr sz="2900"/>
          </a:p>
          <a:p>
            <a:pPr indent="-177800" lvl="0" marL="17145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A method that does not return a value has a</a:t>
            </a:r>
            <a:r>
              <a:rPr lang="en-US" sz="2500">
                <a:latin typeface="Courier New"/>
                <a:ea typeface="Courier New"/>
                <a:cs typeface="Courier New"/>
                <a:sym typeface="Courier New"/>
              </a:rPr>
              <a:t> void </a:t>
            </a:r>
            <a:r>
              <a:rPr lang="en-US" sz="2500"/>
              <a:t>return type</a:t>
            </a:r>
            <a:endParaRPr sz="2900"/>
          </a:p>
          <a:p>
            <a:pPr indent="-177800" lvl="0" marL="17145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A </a:t>
            </a:r>
            <a:r>
              <a:rPr i="1" lang="en-US" sz="2500"/>
              <a:t>return statement</a:t>
            </a:r>
            <a:r>
              <a:rPr lang="en-US" sz="2500"/>
              <a:t> specifies the value that will be returned</a:t>
            </a:r>
            <a:endParaRPr sz="2900"/>
          </a:p>
          <a:p>
            <a:pPr indent="0" lvl="0" marL="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500">
                <a:latin typeface="Courier New"/>
                <a:ea typeface="Courier New"/>
                <a:cs typeface="Courier New"/>
                <a:sym typeface="Courier New"/>
              </a:rPr>
              <a:t>	return </a:t>
            </a:r>
            <a:r>
              <a:rPr i="1" lang="en-US" sz="2500"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25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2900"/>
          </a:p>
          <a:p>
            <a:pPr indent="-177800" lvl="0" marL="17145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/>
              <a:t>Its expression must conform to the return type</a:t>
            </a:r>
            <a:endParaRPr sz="29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2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for loops - Java and C# </a:t>
            </a:r>
            <a:endParaRPr/>
          </a:p>
        </p:txBody>
      </p:sp>
      <p:sp>
        <p:nvSpPr>
          <p:cNvPr id="215" name="Google Shape;215;p32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for(&lt;initialize&gt;; &lt;conditional&gt;; &lt;post-activity&gt;)</a:t>
            </a:r>
            <a:br>
              <a:rPr lang="en-US" sz="2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-US" sz="2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  &lt;body/work&gt;</a:t>
            </a:r>
            <a:br>
              <a:rPr lang="en-US" sz="2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b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4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sum = </a:t>
            </a:r>
            <a:r>
              <a:rPr lang="en-US" sz="2400">
                <a:solidFill>
                  <a:srgbClr val="09885A"/>
                </a:solidFill>
                <a:latin typeface="Courier"/>
                <a:ea typeface="Courier"/>
                <a:cs typeface="Courier"/>
                <a:sym typeface="Courier"/>
              </a:rPr>
              <a:t>0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400"/>
              <a:buNone/>
            </a:pPr>
            <a:r>
              <a:rPr lang="en-US" sz="24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(</a:t>
            </a:r>
            <a:r>
              <a:rPr lang="en-US" sz="24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i=</a:t>
            </a:r>
            <a:r>
              <a:rPr lang="en-US" sz="2400">
                <a:solidFill>
                  <a:srgbClr val="09885A"/>
                </a:solidFill>
                <a:latin typeface="Courier"/>
                <a:ea typeface="Courier"/>
                <a:cs typeface="Courier"/>
                <a:sym typeface="Courier"/>
              </a:rPr>
              <a:t>0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; i &lt; </a:t>
            </a:r>
            <a:r>
              <a:rPr lang="en-US" sz="2400">
                <a:solidFill>
                  <a:srgbClr val="09885A"/>
                </a:solidFill>
                <a:latin typeface="Courier"/>
                <a:ea typeface="Courier"/>
                <a:cs typeface="Courier"/>
                <a:sym typeface="Courier"/>
              </a:rPr>
              <a:t>100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; i += </a:t>
            </a:r>
            <a:r>
              <a:rPr lang="en-US" sz="2400">
                <a:solidFill>
                  <a:srgbClr val="09885A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	sum+= i;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PRINT (</a:t>
            </a:r>
            <a:r>
              <a:rPr lang="en-US" sz="2400">
                <a:solidFill>
                  <a:srgbClr val="A31515"/>
                </a:solidFill>
                <a:latin typeface="Courier"/>
                <a:ea typeface="Courier"/>
                <a:cs typeface="Courier"/>
                <a:sym typeface="Courier"/>
              </a:rPr>
              <a:t>"The sum is "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+sum);</a:t>
            </a:r>
            <a:endParaRPr sz="280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pic>
        <p:nvPicPr>
          <p:cNvPr descr="Java Logo" id="216" name="Google Shape;216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0" y="2253017"/>
            <a:ext cx="1108075" cy="11064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Sharp Logo" id="217" name="Google Shape;217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97787" y="3657600"/>
            <a:ext cx="9525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Common data types</a:t>
            </a:r>
            <a:r>
              <a:rPr lang="en-US"/>
              <a:t> 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800"/>
              <a:buChar char="•"/>
            </a:pPr>
            <a:r>
              <a:rPr lang="en-US" sz="2800">
                <a:solidFill>
                  <a:srgbClr val="0432FF"/>
                </a:solidFill>
              </a:rPr>
              <a:t>byte</a:t>
            </a:r>
            <a:r>
              <a:rPr lang="en-US" sz="2800">
                <a:solidFill>
                  <a:schemeClr val="dk1"/>
                </a:solidFill>
              </a:rPr>
              <a:t>, </a:t>
            </a:r>
            <a:r>
              <a:rPr lang="en-US" sz="2800">
                <a:solidFill>
                  <a:srgbClr val="0432FF"/>
                </a:solidFill>
              </a:rPr>
              <a:t>short</a:t>
            </a:r>
            <a:r>
              <a:rPr lang="en-US" sz="2800">
                <a:solidFill>
                  <a:schemeClr val="dk1"/>
                </a:solidFill>
              </a:rPr>
              <a:t>, </a:t>
            </a:r>
            <a:r>
              <a:rPr lang="en-US" sz="2800">
                <a:solidFill>
                  <a:srgbClr val="0432FF"/>
                </a:solidFill>
              </a:rPr>
              <a:t>int</a:t>
            </a:r>
            <a:r>
              <a:rPr lang="en-US" sz="2800">
                <a:solidFill>
                  <a:schemeClr val="dk1"/>
                </a:solidFill>
              </a:rPr>
              <a:t>, </a:t>
            </a:r>
            <a:r>
              <a:rPr lang="en-US" sz="2800">
                <a:solidFill>
                  <a:srgbClr val="0432FF"/>
                </a:solidFill>
              </a:rPr>
              <a:t>long</a:t>
            </a:r>
            <a:r>
              <a:rPr lang="en-US" sz="2800">
                <a:solidFill>
                  <a:schemeClr val="dk1"/>
                </a:solidFill>
              </a:rPr>
              <a:t>, </a:t>
            </a:r>
            <a:r>
              <a:rPr lang="en-US" sz="2800">
                <a:solidFill>
                  <a:srgbClr val="0432FF"/>
                </a:solidFill>
              </a:rPr>
              <a:t>double</a:t>
            </a:r>
            <a:r>
              <a:rPr lang="en-US" sz="2800">
                <a:solidFill>
                  <a:schemeClr val="dk1"/>
                </a:solidFill>
              </a:rPr>
              <a:t>, </a:t>
            </a:r>
            <a:r>
              <a:rPr lang="en-US" sz="2800">
                <a:solidFill>
                  <a:srgbClr val="0432FF"/>
                </a:solidFill>
              </a:rPr>
              <a:t>float</a:t>
            </a:r>
            <a:r>
              <a:rPr lang="en-US" sz="2800">
                <a:solidFill>
                  <a:schemeClr val="dk1"/>
                </a:solidFill>
              </a:rPr>
              <a:t>, </a:t>
            </a:r>
            <a:r>
              <a:rPr lang="en-US" sz="2800">
                <a:solidFill>
                  <a:srgbClr val="0432FF"/>
                </a:solidFill>
              </a:rPr>
              <a:t>char</a:t>
            </a:r>
            <a:r>
              <a:rPr lang="en-US" sz="2800">
                <a:solidFill>
                  <a:schemeClr val="dk1"/>
                </a:solidFill>
              </a:rPr>
              <a:t>,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C#:  </a:t>
            </a:r>
            <a:r>
              <a:rPr lang="en-US" sz="2800">
                <a:solidFill>
                  <a:srgbClr val="0432FF"/>
                </a:solidFill>
              </a:rPr>
              <a:t>bool</a:t>
            </a:r>
            <a:r>
              <a:rPr lang="en-US" sz="2800">
                <a:solidFill>
                  <a:schemeClr val="dk1"/>
                </a:solidFill>
              </a:rPr>
              <a:t>, </a:t>
            </a:r>
            <a:r>
              <a:rPr lang="en-US" sz="2800">
                <a:solidFill>
                  <a:srgbClr val="0432FF"/>
                </a:solidFill>
              </a:rPr>
              <a:t>string</a:t>
            </a:r>
            <a:r>
              <a:rPr lang="en-US" sz="2800">
                <a:solidFill>
                  <a:schemeClr val="dk1"/>
                </a:solidFill>
              </a:rPr>
              <a:t> / </a:t>
            </a:r>
            <a:r>
              <a:rPr lang="en-US"/>
              <a:t>S</a:t>
            </a:r>
            <a:r>
              <a:rPr lang="en-US" sz="2800">
                <a:solidFill>
                  <a:schemeClr val="dk1"/>
                </a:solidFill>
              </a:rPr>
              <a:t>tring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Java: </a:t>
            </a:r>
            <a:r>
              <a:rPr lang="en-US" sz="2800">
                <a:solidFill>
                  <a:srgbClr val="0432FF"/>
                </a:solidFill>
              </a:rPr>
              <a:t>boolean</a:t>
            </a:r>
            <a:r>
              <a:rPr lang="en-US" sz="2800">
                <a:solidFill>
                  <a:schemeClr val="dk1"/>
                </a:solidFill>
              </a:rPr>
              <a:t>, String</a:t>
            </a:r>
            <a:endParaRPr/>
          </a:p>
        </p:txBody>
      </p:sp>
      <p:pic>
        <p:nvPicPr>
          <p:cNvPr descr="C Sharp Logo" id="100" name="Google Shape;10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62850" y="3077166"/>
            <a:ext cx="9525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va Logo" id="101" name="Google Shape;10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86650" y="4267200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3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do while loop</a:t>
            </a:r>
            <a:endParaRPr/>
          </a:p>
        </p:txBody>
      </p:sp>
      <p:sp>
        <p:nvSpPr>
          <p:cNvPr id="223" name="Google Shape;223;p33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do {</a:t>
            </a:r>
            <a:br>
              <a:rPr lang="en-US" sz="259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59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  &lt;body/work&gt;</a:t>
            </a:r>
            <a:br>
              <a:rPr lang="en-US" sz="259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59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while (&lt;conditional&gt;);</a:t>
            </a:r>
            <a:br>
              <a:rPr lang="en-US" sz="259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endParaRPr sz="259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590"/>
              <a:buNone/>
            </a:pPr>
            <a:r>
              <a:rPr lang="en-US" sz="259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 = </a:t>
            </a:r>
            <a:r>
              <a:rPr lang="en-US" sz="259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590"/>
              <a:buNone/>
            </a:pPr>
            <a:r>
              <a:rPr lang="en-US" sz="259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total=</a:t>
            </a:r>
            <a:r>
              <a:rPr lang="en-US" sz="259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590"/>
              <a:buNone/>
            </a:pPr>
            <a:r>
              <a:rPr lang="en-US" sz="259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590"/>
              <a:buNone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total+=i;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590"/>
              <a:buNone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i--;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590"/>
              <a:buNone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 </a:t>
            </a:r>
            <a:r>
              <a:rPr lang="en-US" sz="259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while</a:t>
            </a: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(i &gt; </a:t>
            </a:r>
            <a:r>
              <a:rPr lang="en-US" sz="259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590"/>
              <a:buNone/>
            </a:pP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PRINT(</a:t>
            </a:r>
            <a:r>
              <a:rPr lang="en-US" sz="2590">
                <a:solidFill>
                  <a:srgbClr val="A31515"/>
                </a:solidFill>
                <a:latin typeface="Arial"/>
                <a:ea typeface="Arial"/>
                <a:cs typeface="Arial"/>
                <a:sym typeface="Arial"/>
              </a:rPr>
              <a:t>"Total"</a:t>
            </a:r>
            <a:r>
              <a:rPr lang="en-US" sz="25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total);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solidFill>
                <a:schemeClr val="dk1"/>
              </a:solidFill>
            </a:endParaRPr>
          </a:p>
        </p:txBody>
      </p:sp>
      <p:pic>
        <p:nvPicPr>
          <p:cNvPr descr="Java Logo" id="224" name="Google Shape;224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0" y="2253017"/>
            <a:ext cx="1108075" cy="11064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Sharp Logo" id="225" name="Google Shape;225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97787" y="3657600"/>
            <a:ext cx="9525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4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while loop</a:t>
            </a:r>
            <a:endParaRPr/>
          </a:p>
        </p:txBody>
      </p:sp>
      <p:sp>
        <p:nvSpPr>
          <p:cNvPr id="231" name="Google Shape;231;p34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while (&lt;conditional&gt;)</a:t>
            </a:r>
            <a:b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  &lt;body/work&gt;</a:t>
            </a:r>
            <a:b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br>
              <a:rPr lang="en-US" sz="2800">
                <a:solidFill>
                  <a:schemeClr val="dk1"/>
                </a:solidFill>
              </a:rPr>
            </a:br>
            <a:r>
              <a:rPr lang="en-US" sz="24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i = </a:t>
            </a:r>
            <a:r>
              <a:rPr lang="en-US" sz="2400">
                <a:solidFill>
                  <a:srgbClr val="09885A"/>
                </a:solidFill>
                <a:latin typeface="Courier"/>
                <a:ea typeface="Courier"/>
                <a:cs typeface="Courier"/>
                <a:sym typeface="Courier"/>
              </a:rPr>
              <a:t>0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2400"/>
              <a:buNone/>
            </a:pPr>
            <a:r>
              <a:rPr lang="en-US" sz="24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while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(i != </a:t>
            </a:r>
            <a:r>
              <a:rPr lang="en-US" sz="2400">
                <a:solidFill>
                  <a:srgbClr val="09885A"/>
                </a:solidFill>
                <a:latin typeface="Courier"/>
                <a:ea typeface="Courier"/>
                <a:cs typeface="Courier"/>
                <a:sym typeface="Courier"/>
              </a:rPr>
              <a:t>0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  i -= </a:t>
            </a:r>
            <a:r>
              <a:rPr lang="en-US" sz="2400">
                <a:solidFill>
                  <a:srgbClr val="09885A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}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lang="en-US" sz="2400">
                <a:solidFill>
                  <a:srgbClr val="A31515"/>
                </a:solidFill>
                <a:latin typeface="Courier"/>
                <a:ea typeface="Courier"/>
                <a:cs typeface="Courier"/>
                <a:sym typeface="Courier"/>
              </a:rPr>
              <a:t>"the result is "</a:t>
            </a:r>
            <a:r>
              <a:rPr lang="en-US" sz="24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+i);</a:t>
            </a:r>
            <a:endParaRPr sz="280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  <p:pic>
        <p:nvPicPr>
          <p:cNvPr descr="Java Logo" id="232" name="Google Shape;232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0" y="2253017"/>
            <a:ext cx="1108075" cy="11064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Sharp Logo" id="233" name="Google Shape;233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97787" y="3657600"/>
            <a:ext cx="9525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5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Method examples  - A menu – Java/C#</a:t>
            </a:r>
            <a:endParaRPr/>
          </a:p>
        </p:txBody>
      </p:sp>
      <p:sp>
        <p:nvSpPr>
          <p:cNvPr id="239" name="Google Shape;239;p35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None/>
            </a:pPr>
            <a:r>
              <a:rPr lang="en-US" sz="20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void</a:t>
            </a: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PrintMenu()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    PRINT(</a:t>
            </a:r>
            <a:r>
              <a:rPr lang="en-US" sz="2000">
                <a:solidFill>
                  <a:srgbClr val="A31515"/>
                </a:solidFill>
                <a:latin typeface="Courier"/>
                <a:ea typeface="Courier"/>
                <a:cs typeface="Courier"/>
                <a:sym typeface="Courier"/>
              </a:rPr>
              <a:t>"1. Display result"</a:t>
            </a: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    PRINT(</a:t>
            </a:r>
            <a:r>
              <a:rPr lang="en-US" sz="2000">
                <a:solidFill>
                  <a:srgbClr val="A31515"/>
                </a:solidFill>
                <a:latin typeface="Courier"/>
                <a:ea typeface="Courier"/>
                <a:cs typeface="Courier"/>
                <a:sym typeface="Courier"/>
              </a:rPr>
              <a:t>"2. Add a number"</a:t>
            </a: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    PRINT(</a:t>
            </a:r>
            <a:r>
              <a:rPr lang="en-US" sz="2000">
                <a:solidFill>
                  <a:srgbClr val="A31515"/>
                </a:solidFill>
                <a:latin typeface="Courier"/>
                <a:ea typeface="Courier"/>
                <a:cs typeface="Courier"/>
                <a:sym typeface="Courier"/>
              </a:rPr>
              <a:t>"3. Delete a number"</a:t>
            </a: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    PRINT(</a:t>
            </a:r>
            <a:r>
              <a:rPr lang="en-US" sz="2000">
                <a:solidFill>
                  <a:srgbClr val="A31515"/>
                </a:solidFill>
                <a:latin typeface="Courier"/>
                <a:ea typeface="Courier"/>
                <a:cs typeface="Courier"/>
                <a:sym typeface="Courier"/>
              </a:rPr>
              <a:t>"4. QUIT"</a:t>
            </a: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b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endParaRPr sz="20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pic>
        <p:nvPicPr>
          <p:cNvPr descr="Java Logo" id="240" name="Google Shape;240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539750"/>
            <a:ext cx="1108075" cy="11064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Sharp Logo" id="241" name="Google Shape;241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42225" y="2057400"/>
            <a:ext cx="9525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6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US" sz="3200"/>
              <a:t>Method examples 2  choice – Java and C#</a:t>
            </a:r>
            <a:endParaRPr/>
          </a:p>
        </p:txBody>
      </p:sp>
      <p:sp>
        <p:nvSpPr>
          <p:cNvPr id="247" name="Google Shape;247;p36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None/>
            </a:pPr>
            <a:r>
              <a:rPr lang="en-US" sz="20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GetChoice()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  </a:t>
            </a:r>
            <a:r>
              <a:rPr lang="en-US" sz="20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choice;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  </a:t>
            </a:r>
            <a:r>
              <a:rPr lang="en-US" sz="20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do</a:t>
            </a: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    PRINT(</a:t>
            </a:r>
            <a:r>
              <a:rPr lang="en-US" sz="2000">
                <a:solidFill>
                  <a:srgbClr val="A31515"/>
                </a:solidFill>
                <a:latin typeface="Courier"/>
                <a:ea typeface="Courier"/>
                <a:cs typeface="Courier"/>
                <a:sym typeface="Courier"/>
              </a:rPr>
              <a:t>"Enter your choice (1-4) : "</a:t>
            </a: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); </a:t>
            </a:r>
            <a:endParaRPr sz="2000">
              <a:solidFill>
                <a:srgbClr val="A31515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    choice = READ();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  } </a:t>
            </a:r>
            <a:r>
              <a:rPr lang="en-US" sz="20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while</a:t>
            </a: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((choice &lt; </a:t>
            </a:r>
            <a:r>
              <a:rPr lang="en-US" sz="2000">
                <a:solidFill>
                  <a:srgbClr val="09885A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) || (choice &gt; </a:t>
            </a:r>
            <a:r>
              <a:rPr lang="en-US" sz="2000">
                <a:solidFill>
                  <a:srgbClr val="09885A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));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  </a:t>
            </a:r>
            <a:r>
              <a:rPr lang="en-US" sz="20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choice;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}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pic>
        <p:nvPicPr>
          <p:cNvPr descr="Java Logo" id="248" name="Google Shape;248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539750"/>
            <a:ext cx="1108075" cy="11064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Sharp Logo" id="249" name="Google Shape;249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9527" y="1981200"/>
            <a:ext cx="9525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7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Array Of Integers</a:t>
            </a:r>
            <a:endParaRPr/>
          </a:p>
        </p:txBody>
      </p:sp>
      <p:sp>
        <p:nvSpPr>
          <p:cNvPr id="255" name="Google Shape;255;p37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[] </a:t>
            </a:r>
            <a:r>
              <a:rPr lang="en-US">
                <a:latin typeface="Courier"/>
                <a:ea typeface="Courier"/>
                <a:cs typeface="Courier"/>
                <a:sym typeface="Courier"/>
              </a:rPr>
              <a:t>myIntArray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"/>
                <a:ea typeface="Courier"/>
                <a:cs typeface="Courier"/>
                <a:sym typeface="Courier"/>
              </a:rPr>
              <a:t>myIntArray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new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[10];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or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[] </a:t>
            </a:r>
            <a:r>
              <a:rPr lang="en-US">
                <a:latin typeface="Courier"/>
                <a:ea typeface="Courier"/>
                <a:cs typeface="Courier"/>
                <a:sym typeface="Courier"/>
              </a:rPr>
              <a:t>myIntArray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new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[10];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en-US"/>
              <a:t>C</a:t>
            </a:r>
            <a:r>
              <a:rPr lang="en-US">
                <a:solidFill>
                  <a:schemeClr val="dk1"/>
                </a:solidFill>
              </a:rPr>
              <a:t>an't use until memory is allocated with new.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en-US"/>
              <a:t>I</a:t>
            </a:r>
            <a:r>
              <a:rPr lang="en-US">
                <a:solidFill>
                  <a:schemeClr val="dk1"/>
                </a:solidFill>
              </a:rPr>
              <a:t>n java the [] can be </a:t>
            </a:r>
            <a:r>
              <a:rPr lang="en-US"/>
              <a:t>after myIntArray or after the type (int).</a:t>
            </a:r>
            <a:endParaRPr/>
          </a:p>
        </p:txBody>
      </p:sp>
      <p:pic>
        <p:nvPicPr>
          <p:cNvPr descr="C Sharp Logo" id="256" name="Google Shape;25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88790" y="2209800"/>
            <a:ext cx="9525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va Logo" id="257" name="Google Shape;257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12590" y="3399834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8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Multi-Dimensional Array of Integers</a:t>
            </a:r>
            <a:endParaRPr/>
          </a:p>
        </p:txBody>
      </p:sp>
      <p:sp>
        <p:nvSpPr>
          <p:cNvPr id="263" name="Google Shape;263;p38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[</a:t>
            </a:r>
            <a:r>
              <a:rPr lang="en-US">
                <a:latin typeface="Courier"/>
                <a:ea typeface="Courier"/>
                <a:cs typeface="Courier"/>
                <a:sym typeface="Courier"/>
              </a:rPr>
              <a:t>]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[] </a:t>
            </a:r>
            <a:r>
              <a:rPr lang="en-US">
                <a:latin typeface="Courier"/>
                <a:ea typeface="Courier"/>
                <a:cs typeface="Courier"/>
                <a:sym typeface="Courier"/>
              </a:rPr>
              <a:t>myIntArray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new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>
                <a:latin typeface="Courier"/>
                <a:ea typeface="Courier"/>
                <a:cs typeface="Courier"/>
                <a:sym typeface="Courier"/>
              </a:rPr>
              <a:t>i</a:t>
            </a:r>
            <a:r>
              <a:rPr lang="en-US">
                <a:latin typeface="Courier"/>
                <a:ea typeface="Courier"/>
                <a:cs typeface="Courier"/>
                <a:sym typeface="Courier"/>
              </a:rPr>
              <a:t>nt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[10][10];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en-US"/>
              <a:t>This produces a 2D array with 100 cells.</a:t>
            </a:r>
            <a:endParaRPr/>
          </a:p>
          <a:p>
            <a:pPr indent="-222250" lvl="1" marL="5143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You can think of it as an array of arrays.</a:t>
            </a:r>
            <a:endParaRPr/>
          </a:p>
          <a:p>
            <a:pPr indent="-482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The first number represents the row</a:t>
            </a:r>
            <a:endParaRPr/>
          </a:p>
          <a:p>
            <a:pPr indent="-482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The second number represents the column</a:t>
            </a:r>
            <a:endParaRPr/>
          </a:p>
          <a:p>
            <a:pPr indent="-482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You access the last cell as:  </a:t>
            </a:r>
            <a:endParaRPr/>
          </a:p>
          <a:p>
            <a:pPr indent="0" lvl="0" marL="5143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myIntArray[9][9];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482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You can have 3D, 4D arrays...</a:t>
            </a:r>
            <a:endParaRPr/>
          </a:p>
        </p:txBody>
      </p:sp>
      <p:pic>
        <p:nvPicPr>
          <p:cNvPr descr="Java Logo" id="264" name="Google Shape;264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12590" y="3399834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9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Multi-Dimensional Array of Integers</a:t>
            </a:r>
            <a:endParaRPr/>
          </a:p>
        </p:txBody>
      </p:sp>
      <p:sp>
        <p:nvSpPr>
          <p:cNvPr id="270" name="Google Shape;270;p39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[,] my2d = </a:t>
            </a:r>
            <a:r>
              <a:rPr lang="en-US" sz="2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-US" sz="2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2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];</a:t>
            </a:r>
            <a:endParaRPr sz="2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my2d[</a:t>
            </a:r>
            <a:r>
              <a:rPr lang="en-US" sz="2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2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]=</a:t>
            </a:r>
            <a:r>
              <a:rPr lang="en-US" sz="2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my2d[</a:t>
            </a:r>
            <a:r>
              <a:rPr lang="en-US" sz="2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2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]=</a:t>
            </a:r>
            <a:r>
              <a:rPr lang="en-US" sz="2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Console.WriteLine (</a:t>
            </a:r>
            <a:r>
              <a:rPr lang="en-US" sz="2400">
                <a:solidFill>
                  <a:srgbClr val="A31515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"First Cell: "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+my2d[</a:t>
            </a:r>
            <a:r>
              <a:rPr lang="en-US" sz="2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-US" sz="2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-US" sz="2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]);</a:t>
            </a:r>
            <a:endParaRPr sz="2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3400">
              <a:latin typeface="Courier"/>
              <a:ea typeface="Courier"/>
              <a:cs typeface="Courier"/>
              <a:sym typeface="Courier"/>
            </a:endParaRPr>
          </a:p>
          <a:p>
            <a:pPr indent="-4826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You can have 3D, 4D arrays...just add more commas.</a:t>
            </a:r>
            <a:endParaRPr/>
          </a:p>
        </p:txBody>
      </p:sp>
      <p:pic>
        <p:nvPicPr>
          <p:cNvPr descr="C Sharp Logo" id="271" name="Google Shape;271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7640" y="465775"/>
            <a:ext cx="9525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0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Arrays of Objects</a:t>
            </a:r>
            <a:endParaRPr/>
          </a:p>
        </p:txBody>
      </p:sp>
      <p:sp>
        <p:nvSpPr>
          <p:cNvPr id="277" name="Google Shape;277;p40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Trophy[ ] troph;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troph = 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new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Trophy[10];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or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Trophy [] troph = 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new</a:t>
            </a:r>
            <a:r>
              <a:rPr lang="en-US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Trophy[10];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en-US"/>
              <a:t>Each cell of the array holds a Trophy.</a:t>
            </a:r>
            <a:endParaRPr/>
          </a:p>
        </p:txBody>
      </p:sp>
      <p:pic>
        <p:nvPicPr>
          <p:cNvPr descr="C Sharp Logo" id="278" name="Google Shape;278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88790" y="2209800"/>
            <a:ext cx="9525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va Logo" id="279" name="Google Shape;279;p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12590" y="3399834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1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Array example</a:t>
            </a:r>
            <a:endParaRPr/>
          </a:p>
        </p:txBody>
      </p:sp>
      <p:sp>
        <p:nvSpPr>
          <p:cNvPr id="285" name="Google Shape;285;p41"/>
          <p:cNvSpPr txBox="1"/>
          <p:nvPr>
            <p:ph idx="1" type="body"/>
          </p:nvPr>
        </p:nvSpPr>
        <p:spPr>
          <a:xfrm>
            <a:off x="384250" y="1442925"/>
            <a:ext cx="8385900" cy="48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Trophy[] data_storage;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sum = 0;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PRINT("How many trophies: ");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trophie_count;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trophie_count = READ();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data_storage = 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new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Trophy [trophie_count];</a:t>
            </a: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endParaRPr/>
          </a:p>
        </p:txBody>
      </p:sp>
      <p:pic>
        <p:nvPicPr>
          <p:cNvPr descr="C Sharp Logo" id="286" name="Google Shape;286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88790" y="1219200"/>
            <a:ext cx="9525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va Logo" id="287" name="Google Shape;287;p4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12590" y="2409234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2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Traversing an array - C#</a:t>
            </a:r>
            <a:endParaRPr/>
          </a:p>
        </p:txBody>
      </p:sp>
      <p:sp>
        <p:nvSpPr>
          <p:cNvPr id="293" name="Google Shape;293;p42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solidFill>
                  <a:schemeClr val="dk1"/>
                </a:solidFill>
              </a:rPr>
              <a:t>Use a for, while or do-while starting at index 0 and going thru .Length-1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for 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i=0; i&lt; data_storage.Length; i++)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{  do something  }</a:t>
            </a:r>
            <a:endParaRPr sz="2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foreach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(Trophy t 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data_storage)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{  do something as long as it doesn't add or remove members of the array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sz="2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pic>
        <p:nvPicPr>
          <p:cNvPr descr="C Sharp Logo" id="294" name="Google Shape;294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533401"/>
            <a:ext cx="9525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To declare a variable</a:t>
            </a:r>
            <a:r>
              <a:rPr lang="en-US"/>
              <a:t> 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solidFill>
                  <a:schemeClr val="dk1"/>
                </a:solidFill>
              </a:rPr>
              <a:t>&lt;type&gt; &lt;name&gt;;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solidFill>
                  <a:schemeClr val="dk1"/>
                </a:solidFill>
              </a:rPr>
              <a:t>Example: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800"/>
              <a:buNone/>
            </a:pPr>
            <a:r>
              <a:rPr lang="en-US" sz="28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myNum;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solidFill>
                  <a:schemeClr val="dk1"/>
                </a:solidFill>
              </a:rPr>
              <a:t>You can also initialize it when you declare it: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800"/>
              <a:buNone/>
            </a:pPr>
            <a:r>
              <a:rPr lang="en-US" sz="28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myNum = 42;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800"/>
              <a:buNone/>
            </a:pPr>
            <a:r>
              <a:rPr lang="en-US" sz="28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double</a:t>
            </a:r>
            <a:r>
              <a:rPr lang="en-US" sz="2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taxRate=.07;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800"/>
              <a:buNone/>
            </a:pPr>
            <a:r>
              <a:rPr lang="en-US" sz="28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float</a:t>
            </a:r>
            <a:r>
              <a:rPr lang="en-US" sz="2800">
                <a:latin typeface="Courier"/>
                <a:ea typeface="Courier"/>
                <a:cs typeface="Courier"/>
                <a:sym typeface="Courier"/>
              </a:rPr>
              <a:t> interestRate=.065f;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3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Traversing an array – Java</a:t>
            </a:r>
            <a:endParaRPr/>
          </a:p>
        </p:txBody>
      </p:sp>
      <p:sp>
        <p:nvSpPr>
          <p:cNvPr id="300" name="Google Shape;300;p43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solidFill>
                  <a:schemeClr val="dk1"/>
                </a:solidFill>
              </a:rPr>
              <a:t>Use a for, while or do-while starting at index 0 and going thru .length-1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(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i=0; i&lt; data_storage.length; i++)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{  do something 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(Trophy t : data_storage)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{  do something as long as it doesn't add or remove members of the array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sz="28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pic>
        <p:nvPicPr>
          <p:cNvPr descr="Java Logo" id="301" name="Google Shape;301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96200" y="474662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4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Array processing</a:t>
            </a:r>
            <a:endParaRPr/>
          </a:p>
        </p:txBody>
      </p:sp>
      <p:sp>
        <p:nvSpPr>
          <p:cNvPr id="307" name="Google Shape;307;p44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Common things you can do with an array:</a:t>
            </a:r>
            <a:endParaRPr/>
          </a:p>
          <a:p>
            <a:pPr indent="-2349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Search for an item in an array</a:t>
            </a:r>
            <a:endParaRPr sz="2800"/>
          </a:p>
          <a:p>
            <a:pPr indent="-2349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</a:t>
            </a:r>
            <a:r>
              <a:rPr lang="en-US" sz="2800">
                <a:solidFill>
                  <a:schemeClr val="dk1"/>
                </a:solidFill>
              </a:rPr>
              <a:t>inding the largest or smallest item in an array</a:t>
            </a:r>
            <a:endParaRPr sz="2800">
              <a:solidFill>
                <a:schemeClr val="dk1"/>
              </a:solidFill>
            </a:endParaRPr>
          </a:p>
          <a:p>
            <a:pPr indent="-2349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</a:t>
            </a:r>
            <a:r>
              <a:rPr lang="en-US" sz="2800">
                <a:solidFill>
                  <a:schemeClr val="dk1"/>
                </a:solidFill>
              </a:rPr>
              <a:t>inding a sum, product or average.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solidFill>
                  <a:schemeClr val="dk1"/>
                </a:solidFill>
              </a:rPr>
              <a:t>Remember to initialize properly.</a:t>
            </a:r>
            <a:endParaRPr/>
          </a:p>
          <a:p>
            <a:pPr indent="-222250" lvl="1" marL="5143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If you are calculating a sum, initialize to 0</a:t>
            </a:r>
            <a:endParaRPr/>
          </a:p>
          <a:p>
            <a:pPr indent="-222250" lvl="1" marL="5143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If you are looking for the highest value, initialize to a low value, or the first cell in the array</a:t>
            </a:r>
            <a:endParaRPr/>
          </a:p>
          <a:p>
            <a:pPr indent="-222250" lvl="1" marL="5143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If you are looking for the lowest value, initialize to a high value, or the first cell in the array.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Note the </a:t>
            </a:r>
            <a:r>
              <a:rPr lang="en-US" sz="2800" u="sng"/>
              <a:t>pattern</a:t>
            </a:r>
            <a:r>
              <a:rPr lang="en-US" sz="2800"/>
              <a:t> in the next examples: we use a loop!</a:t>
            </a:r>
            <a:endParaRPr sz="2800">
              <a:solidFill>
                <a:schemeClr val="dk1"/>
              </a:solidFill>
            </a:endParaRPr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5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Array processing 2</a:t>
            </a:r>
            <a:endParaRPr/>
          </a:p>
        </p:txBody>
      </p:sp>
      <p:sp>
        <p:nvSpPr>
          <p:cNvPr id="313" name="Google Shape;313;p45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int[] nums = new int[10];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…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float average = FindAverage(nums);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…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int min = FindMin(nums);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…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6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C#  finding the min</a:t>
            </a:r>
            <a:endParaRPr/>
          </a:p>
        </p:txBody>
      </p:sp>
      <p:sp>
        <p:nvSpPr>
          <p:cNvPr id="319" name="Google Shape;319;p46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405"/>
              <a:buFont typeface="Arial"/>
              <a:buNone/>
            </a:pPr>
            <a:r>
              <a:t/>
            </a:r>
            <a:endParaRPr sz="2405">
              <a:solidFill>
                <a:srgbClr val="0432FF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171450" lvl="0" marL="17145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405"/>
              <a:buFont typeface="Arial"/>
              <a:buNone/>
            </a:pPr>
            <a:r>
              <a:rPr lang="en-US" sz="2405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private static int</a:t>
            </a:r>
            <a:r>
              <a:rPr lang="en-US" sz="2405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FindMin (</a:t>
            </a:r>
            <a:r>
              <a:rPr lang="en-US" sz="2405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5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[] A) { </a:t>
            </a:r>
            <a:endParaRPr/>
          </a:p>
          <a:p>
            <a:pPr indent="-171450" lvl="0" marL="17145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405"/>
              <a:buFont typeface="Arial"/>
              <a:buNone/>
            </a:pPr>
            <a:r>
              <a:rPr lang="en-US" sz="2405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5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temp = A[0]; </a:t>
            </a:r>
            <a:endParaRPr/>
          </a:p>
          <a:p>
            <a:pPr indent="-171450" lvl="0" marL="17145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405"/>
              <a:buFont typeface="Arial"/>
              <a:buNone/>
            </a:pPr>
            <a:r>
              <a:rPr lang="en-US" sz="2405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lang="en-US" sz="2405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(</a:t>
            </a:r>
            <a:r>
              <a:rPr lang="en-US" sz="2405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5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i = 1; i &lt; A.</a:t>
            </a:r>
            <a:r>
              <a:rPr lang="en-US" sz="2405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L</a:t>
            </a:r>
            <a:r>
              <a:rPr lang="en-US" sz="2405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ength; i++)  	{ </a:t>
            </a:r>
            <a:endParaRPr/>
          </a:p>
          <a:p>
            <a:pPr indent="-171450" lvl="0" marL="17145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r>
              <a:rPr lang="en-US" sz="2405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	</a:t>
            </a:r>
            <a:r>
              <a:rPr lang="en-US" sz="2405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if</a:t>
            </a:r>
            <a:r>
              <a:rPr lang="en-US" sz="2405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(temp &gt; A[i]) </a:t>
            </a:r>
            <a:endParaRPr/>
          </a:p>
          <a:p>
            <a:pPr indent="-171450" lvl="0" marL="17145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r>
              <a:rPr lang="en-US" sz="2405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		temp = A[i];</a:t>
            </a:r>
            <a:endParaRPr/>
          </a:p>
          <a:p>
            <a:pPr indent="-171450" lvl="0" marL="17145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r>
              <a:rPr lang="en-US" sz="2405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	} </a:t>
            </a:r>
            <a:endParaRPr/>
          </a:p>
          <a:p>
            <a:pPr indent="-171450" lvl="0" marL="17145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r>
              <a:rPr lang="en-US" sz="2405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	</a:t>
            </a:r>
            <a:r>
              <a:rPr lang="en-US" sz="2405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2405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temp;</a:t>
            </a:r>
            <a:endParaRPr/>
          </a:p>
          <a:p>
            <a:pPr indent="-171450" lvl="0" marL="17145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r>
              <a:rPr lang="en-US" sz="2405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} </a:t>
            </a:r>
            <a:endParaRPr/>
          </a:p>
          <a:p>
            <a:pPr indent="-171450" lvl="0" marL="17145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en-US" sz="2590">
                <a:solidFill>
                  <a:schemeClr val="dk1"/>
                </a:solidFill>
              </a:rPr>
              <a:t>Note the parameters (in this case "nums") when you call a method can be called something else in the method itself (in this case "A").  Parameters match in position and type, so the name doesn't matter. </a:t>
            </a:r>
            <a:endParaRPr/>
          </a:p>
        </p:txBody>
      </p:sp>
      <p:pic>
        <p:nvPicPr>
          <p:cNvPr descr="C Sharp Logo" id="320" name="Google Shape;320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5600" y="519908"/>
            <a:ext cx="9525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va Logo" id="321" name="Google Shape;321;p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96200" y="474662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7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Finding a sum and/or average</a:t>
            </a:r>
            <a:endParaRPr/>
          </a:p>
        </p:txBody>
      </p:sp>
      <p:sp>
        <p:nvSpPr>
          <p:cNvPr id="327" name="Google Shape;327;p47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0432FF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0432FF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private static float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FindAverage (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[] B)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	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sum = 0;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(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i = 0; i &lt; B.</a:t>
            </a:r>
            <a:r>
              <a:rPr lang="en-US" sz="24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l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ength; i++)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{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	sum += B[i];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}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(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float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)sum / B.</a:t>
            </a:r>
            <a:r>
              <a:rPr lang="en-US" sz="24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l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ength;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 </a:t>
            </a:r>
            <a:endParaRPr/>
          </a:p>
        </p:txBody>
      </p:sp>
      <p:pic>
        <p:nvPicPr>
          <p:cNvPr descr="C Sharp Logo" id="328" name="Google Shape;328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10500" y="679704"/>
            <a:ext cx="9525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va Logo" id="329" name="Google Shape;329;p4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81800" y="474662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/>
        </p:nvSpPr>
        <p:spPr>
          <a:xfrm>
            <a:off x="6500509" y="5397502"/>
            <a:ext cx="2209800" cy="91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7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C# Console I/O </a:t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Console.Write(X);</a:t>
            </a:r>
            <a:b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Console.WriteLine(X);</a:t>
            </a:r>
            <a:b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0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string</a:t>
            </a: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A = Console.ReadLine();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>
                <a:solidFill>
                  <a:schemeClr val="dk1"/>
                </a:solidFill>
              </a:rPr>
              <a:t>ReadLine() returns a string, so if you want to get something else from the user (and int for example), you </a:t>
            </a:r>
            <a:r>
              <a:rPr lang="en-US" sz="2000" u="sng">
                <a:solidFill>
                  <a:schemeClr val="dk1"/>
                </a:solidFill>
              </a:rPr>
              <a:t>have to convert it</a:t>
            </a:r>
            <a:r>
              <a:rPr lang="en-US" sz="2000">
                <a:solidFill>
                  <a:schemeClr val="dk1"/>
                </a:solidFill>
              </a:rPr>
              <a:t>.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000"/>
              <a:buNone/>
            </a:pPr>
            <a:r>
              <a:rPr lang="en-US" sz="20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myNum = Int32.Parse(Console.ReadLine());</a:t>
            </a:r>
            <a:endParaRPr/>
          </a:p>
          <a:p>
            <a:pPr indent="-44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>
                <a:solidFill>
                  <a:schemeClr val="dk1"/>
                </a:solidFill>
              </a:rPr>
              <a:t>This takes in input from the user (as a string) and then passes this string to the Parse method of the Int32 class; this Parse method returns an int, so this is a valid assignment since now the left and the right side of the assignment (=) operator are of the same type.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You may also like:  </a:t>
            </a:r>
            <a:r>
              <a:rPr lang="en-US" sz="2000">
                <a:latin typeface="Courier New"/>
                <a:ea typeface="Courier New"/>
                <a:cs typeface="Courier New"/>
                <a:sym typeface="Courier New"/>
              </a:rPr>
              <a:t>Double.Parse(), Boolean.Parse(), Char.Parse(), or Convert.ToDouble()...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pic>
        <p:nvPicPr>
          <p:cNvPr descr="C Sharp Logo" id="115" name="Google Shape;11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05409" y="681036"/>
            <a:ext cx="9525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Java Console I/O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System.out.print(x);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System.out.println(x);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Scanner scan = </a:t>
            </a: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new</a:t>
            </a: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 Scanner (System.in);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String word=scan.nextLine();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432FF"/>
              </a:buClr>
              <a:buSzPts val="2400"/>
              <a:buNone/>
            </a:pP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 num=scan.nextInt();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Recall that with using scanner, if you mix the use of nextLine() and nextInt(), etc., you may have to flush the stream.</a:t>
            </a:r>
            <a:endParaRPr/>
          </a:p>
        </p:txBody>
      </p:sp>
      <p:pic>
        <p:nvPicPr>
          <p:cNvPr descr="Java Logo" id="122" name="Google Shape;12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539750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Java Converting type</a:t>
            </a:r>
            <a:endParaRPr/>
          </a:p>
        </p:txBody>
      </p:sp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When you read from the console, typically you’ll use:</a:t>
            </a:r>
            <a:br>
              <a:rPr lang="en-US" sz="2400"/>
            </a:br>
            <a:br>
              <a:rPr lang="en-US" sz="2400"/>
            </a:b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String word=scan.nextLine();</a:t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If you wish to convert that string to an int you’d use:</a:t>
            </a:r>
            <a:br>
              <a:rPr lang="en-US" sz="2400"/>
            </a:br>
            <a:br>
              <a:rPr lang="en-US" sz="2400"/>
            </a:b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 num=Integer.parseInt(word);</a:t>
            </a:r>
            <a:br>
              <a:rPr lang="en-US" sz="2400">
                <a:latin typeface="Courier"/>
                <a:ea typeface="Courier"/>
                <a:cs typeface="Courier"/>
                <a:sym typeface="Courier"/>
              </a:rPr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Likewise if you are trying to get a double…</a:t>
            </a:r>
            <a:br>
              <a:rPr lang="en-US" sz="2400"/>
            </a:br>
            <a:br>
              <a:rPr lang="en-US" sz="2400"/>
            </a:b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double num=Double.parseDouble(word);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Or perhaps…</a:t>
            </a:r>
            <a:endParaRPr sz="24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word.toChar()</a:t>
            </a:r>
            <a:br>
              <a:rPr lang="en-US" sz="2400">
                <a:latin typeface="Courier"/>
                <a:ea typeface="Courier"/>
                <a:cs typeface="Courier"/>
                <a:sym typeface="Courier"/>
              </a:rPr>
            </a:b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	Boolean.parseBoolean(word)</a:t>
            </a:r>
            <a:br>
              <a:rPr lang="en-US" sz="2400"/>
            </a:br>
            <a:br>
              <a:rPr lang="en-US" sz="2400">
                <a:latin typeface="Courier"/>
                <a:ea typeface="Courier"/>
                <a:cs typeface="Courier"/>
                <a:sym typeface="Courier"/>
              </a:rPr>
            </a:br>
            <a:r>
              <a:rPr lang="en-US" sz="2400">
                <a:latin typeface="Courier"/>
                <a:ea typeface="Courier"/>
                <a:cs typeface="Courier"/>
                <a:sym typeface="Courier"/>
              </a:rPr>
              <a:t>   </a:t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.</a:t>
            </a:r>
            <a:endParaRPr/>
          </a:p>
        </p:txBody>
      </p:sp>
      <p:pic>
        <p:nvPicPr>
          <p:cNvPr descr="Java Logo" id="129" name="Google Shape;12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539750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Data validity</a:t>
            </a:r>
            <a:endParaRPr/>
          </a:p>
        </p:txBody>
      </p:sp>
      <p:sp>
        <p:nvSpPr>
          <p:cNvPr id="135" name="Google Shape;135;p20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68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You should generally assume the user is going to give you bad input.  </a:t>
            </a:r>
            <a:endParaRPr/>
          </a:p>
          <a:p>
            <a:pPr indent="-2222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If you </a:t>
            </a:r>
            <a:r>
              <a:rPr lang="en-US"/>
              <a:t>prompt</a:t>
            </a:r>
            <a:r>
              <a:rPr lang="en-US"/>
              <a:t> them for a number, what if they enter a character, string or nothing at all?</a:t>
            </a:r>
            <a:endParaRPr/>
          </a:p>
          <a:p>
            <a:pPr indent="-2159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/>
              <a:t>You should think about this while writing code, and begin to code around it.  </a:t>
            </a:r>
            <a:endParaRPr/>
          </a:p>
          <a:p>
            <a:pPr indent="-2222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Later in the class we’ll explain how exception handling works, but for now you can use if statements.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C#  User interaction</a:t>
            </a:r>
            <a:endParaRPr/>
          </a:p>
        </p:txBody>
      </p:sp>
      <p:sp>
        <p:nvSpPr>
          <p:cNvPr id="141" name="Google Shape;141;p21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Console.Write(</a:t>
            </a:r>
            <a:r>
              <a:rPr lang="en-US" sz="24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"What is your name? "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b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4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string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name = Console.ReadLine();</a:t>
            </a:r>
            <a:b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Console.WriteLine(</a:t>
            </a:r>
            <a:r>
              <a:rPr lang="en-US" sz="24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"Hello "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+ name);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solidFill>
                  <a:schemeClr val="dk1"/>
                </a:solidFill>
              </a:rPr>
              <a:t>Notice in the above that the + operator acts as string concatenation. </a:t>
            </a:r>
            <a:endParaRPr/>
          </a:p>
        </p:txBody>
      </p:sp>
      <p:pic>
        <p:nvPicPr>
          <p:cNvPr descr="C Sharp Logo" id="142" name="Google Shape;14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8600" y="570706"/>
            <a:ext cx="9525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title"/>
          </p:nvPr>
        </p:nvSpPr>
        <p:spPr>
          <a:xfrm>
            <a:off x="384250" y="465775"/>
            <a:ext cx="8385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Java User interaction</a:t>
            </a:r>
            <a:endParaRPr/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384250" y="1107175"/>
            <a:ext cx="8385900" cy="52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System.out.print(</a:t>
            </a:r>
            <a:r>
              <a:rPr lang="en-US" sz="24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“What is your name? “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String name= scan.nextLine();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System.out.println(</a:t>
            </a:r>
            <a:r>
              <a:rPr lang="en-US" sz="240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“Hello “</a:t>
            </a:r>
            <a:r>
              <a:rPr lang="en-US" sz="2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+name);</a:t>
            </a:r>
            <a:endParaRPr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Notice in the above that the + operator acts as string concatenation. </a:t>
            </a:r>
            <a:endParaRPr/>
          </a:p>
        </p:txBody>
      </p:sp>
      <p:pic>
        <p:nvPicPr>
          <p:cNvPr descr="Java Logo" id="149" name="Google Shape;14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6650" y="539750"/>
            <a:ext cx="1108075" cy="1106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PT2_16to9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