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B4374BB-5FA0-47C6-8347-781C3AAB7505}">
  <a:tblStyle styleId="{4B4374BB-5FA0-47C6-8347-781C3AAB750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4.xml"/><Relationship Id="rId20" Type="http://schemas.openxmlformats.org/officeDocument/2006/relationships/slide" Target="slides/slide14.xml"/><Relationship Id="rId42" Type="http://schemas.openxmlformats.org/officeDocument/2006/relationships/slide" Target="slides/slide36.xml"/><Relationship Id="rId41" Type="http://schemas.openxmlformats.org/officeDocument/2006/relationships/slide" Target="slides/slide35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43" Type="http://schemas.openxmlformats.org/officeDocument/2006/relationships/slide" Target="slides/slide37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39" Type="http://schemas.openxmlformats.org/officeDocument/2006/relationships/slide" Target="slides/slide33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09ae0f082f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09ae0f082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71f2cc61b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f71f2cc61b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08a1770a3d_0_7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08a1770a3d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8a1770a3d_0_8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8a1770a3d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08a1770a3d_0_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08a1770a3d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8a1770a3d_0_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08a1770a3d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08a1770a3d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08a1770a3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08a1770a3d_0_1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08a1770a3d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08a1770a3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08a1770a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08a1770a3d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08a1770a3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2f71f2cc61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" name="Google Shape;28;g2f71f2cc6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8a1770a3d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8a1770a3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08a1770a3d_0_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08a1770a3d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08a1770a3d_0_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08a1770a3d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08a1770a3d_0_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08a1770a3d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08a1770a3d_0_6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08a1770a3d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09ae0f082f_0_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09ae0f082f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08a1770a3d_0_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08a1770a3d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08a1770a3d_0_9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08a1770a3d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08a1770a3d_0_1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08a1770a3d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08a1770a3d_0_1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08a1770a3d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2f71f2cc61b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" name="Google Shape;34;g2f71f2cc61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08a1770a3d_0_1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08a1770a3d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08a1770a3d_0_1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08a1770a3d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08a1770a3d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308a1770a3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08a1770a3d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08a1770a3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08a1770a3d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308a1770a3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09ae0f082f_0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09ae0f082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308a1770a3d_0_1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308a1770a3d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09ae0f082f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309ae0f082f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g308a1770a3d_0_16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Google Shape;40;g308a1770a3d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f71f2cc61b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2f71f2cc61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71f2cc61b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71f2cc61b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71f2cc61b_0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71f2cc61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f71f2cc61b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f71f2cc61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309ae0f082f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309ae0f082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/>
              <a:t>Module 1</a:t>
            </a:r>
            <a:endParaRPr/>
          </a:p>
        </p:txBody>
      </p:sp>
      <p:sp>
        <p:nvSpPr>
          <p:cNvPr id="25" name="Google Shape;25;p6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Part 1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Intro to Java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Skeleton, Variables, Printing, Reading in Java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Errors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Both will tell you when you have syntax errors.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Java will do it before running your code, and will refuse to run the code if there is a syntax error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Python will run the code until it reaches an error, then it’ll stop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both cases, they’ll tell you which line the error is on, be sure to read your error messages!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statements: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To prove that </a:t>
            </a:r>
            <a:r>
              <a:rPr lang="en-US"/>
              <a:t>languages</a:t>
            </a:r>
            <a:r>
              <a:rPr lang="en-US"/>
              <a:t> are more alike, let’s look at an if statement: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biggest changes are the addition of ()’s and {}’s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Both </a:t>
            </a:r>
            <a:r>
              <a:rPr lang="en-US"/>
              <a:t>languages</a:t>
            </a:r>
            <a:r>
              <a:rPr lang="en-US"/>
              <a:t> have else, and else if </a:t>
            </a:r>
            <a:r>
              <a:rPr lang="en-US"/>
              <a:t>equivalents</a:t>
            </a:r>
            <a:r>
              <a:rPr lang="en-US"/>
              <a:t>, and it all works the same way, just the syntax is slightly different.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6" name="Google Shape;86;p16"/>
          <p:cNvGraphicFramePr/>
          <p:nvPr/>
        </p:nvGraphicFramePr>
        <p:xfrm>
          <a:off x="942375" y="1749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{4B4374BB-5FA0-47C6-8347-781C3AAB7505}</a:tableStyleId>
              </a:tblPr>
              <a:tblGrid>
                <a:gridCol w="2699125"/>
              </a:tblGrid>
              <a:tr h="417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Python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5624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50">
                          <a:solidFill>
                            <a:srgbClr val="0000CD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b &gt; a:</a:t>
                      </a:r>
                      <a:endParaRPr sz="11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# </a:t>
                      </a:r>
                      <a:r>
                        <a:rPr lang="en-US" sz="1150">
                          <a:solidFill>
                            <a:srgbClr val="0000CD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print</a:t>
                      </a: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something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87" name="Google Shape;87;p16"/>
          <p:cNvGraphicFramePr/>
          <p:nvPr/>
        </p:nvGraphicFramePr>
        <p:xfrm>
          <a:off x="4254725" y="1749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{4B4374BB-5FA0-47C6-8347-781C3AAB7505}</a:tableStyleId>
              </a:tblPr>
              <a:tblGrid>
                <a:gridCol w="3865800"/>
              </a:tblGrid>
              <a:tr h="371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Java, C#, php, javascript, C, C++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08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50">
                          <a:solidFill>
                            <a:srgbClr val="0077AA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if</a:t>
                      </a: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-US" sz="1150">
                          <a:solidFill>
                            <a:srgbClr val="999999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(</a:t>
                      </a: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b </a:t>
                      </a:r>
                      <a:r>
                        <a:rPr lang="en-US" sz="1150">
                          <a:solidFill>
                            <a:srgbClr val="9A6E3A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&gt;</a:t>
                      </a: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a</a:t>
                      </a:r>
                      <a:r>
                        <a:rPr lang="en-US" sz="1150">
                          <a:solidFill>
                            <a:srgbClr val="999999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)</a:t>
                      </a: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</a:t>
                      </a:r>
                      <a:r>
                        <a:rPr lang="en-US" sz="1150">
                          <a:solidFill>
                            <a:srgbClr val="999999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{</a:t>
                      </a:r>
                      <a:endParaRPr sz="1150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  </a:t>
                      </a:r>
                      <a:r>
                        <a:rPr lang="en-US" sz="1150">
                          <a:solidFill>
                            <a:srgbClr val="DD4A68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//Print something</a:t>
                      </a:r>
                      <a:br>
                        <a:rPr lang="en-US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</a:br>
                      <a:r>
                        <a:rPr lang="en-US" sz="1150">
                          <a:solidFill>
                            <a:srgbClr val="999999"/>
                          </a:solidFill>
                          <a:highlight>
                            <a:srgbClr val="FFFFFF"/>
                          </a:highlight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}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Python vs Java</a:t>
            </a:r>
            <a:endParaRPr/>
          </a:p>
        </p:txBody>
      </p:sp>
      <p:sp>
        <p:nvSpPr>
          <p:cNvPr id="93" name="Google Shape;93;p17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A quick introduction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While you were learning Python you likely used PyCharm.  This was made by a company called JetBrains.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Now that you are learning Java, you’ll use intelliJ, which is also made by JetBrains.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They are very similar.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you have not already done so, download and install intelliJ community edition.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is the official IDE of the course, you can use other IDEs (eclipse, visual studio etc), but your submitted code for lab/midterms/finals must work in intellij.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Start a new project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FIle -&gt; New -&gt; Project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Give it a name, select language: Java, and build system: IntelliJ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If it says you don’t have a JDK, allow it to download and install one. 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JDK is a Java Developer Kit.  This is effectively the compiler and run time environment for Java.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are ready to code in Java!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Skeleton</a:t>
            </a:r>
            <a:endParaRPr/>
          </a:p>
        </p:txBody>
      </p:sp>
      <p:sp>
        <p:nvSpPr>
          <p:cNvPr id="111" name="Google Shape;111;p2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62500" lnSpcReduction="10000"/>
          </a:bodyPr>
          <a:lstStyle/>
          <a:p>
            <a:pPr indent="-319881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Python you can just enter code, and run it.</a:t>
            </a:r>
            <a:endParaRPr/>
          </a:p>
          <a:p>
            <a:pPr indent="-319881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Java requires you to place all code into a method in a class.  We’ll look at the details of this later…but for now, you’ll just always start with the same code: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public class Main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public static void main(String[] argv)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	//Your code goes here!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</a:t>
            </a:r>
            <a:endParaRPr/>
          </a:p>
          <a:p>
            <a:pPr indent="-319881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Intellij (and all IDEs) will automatically put this in for you.  Note the class can be called anything, but it must match the file name.</a:t>
            </a:r>
            <a:endParaRPr/>
          </a:p>
          <a:p>
            <a:pPr indent="-319881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Intellij gives you a hello world print statement as sample code.</a:t>
            </a:r>
            <a:endParaRPr/>
          </a:p>
          <a:p>
            <a:pPr indent="-319881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A method named main is always the starting point of the code.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Semicolons</a:t>
            </a:r>
            <a:endParaRPr/>
          </a:p>
        </p:txBody>
      </p:sp>
      <p:sp>
        <p:nvSpPr>
          <p:cNvPr id="117" name="Google Shape;117;p2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One of the hardest things to get used to with Java is that most </a:t>
            </a:r>
            <a:r>
              <a:rPr lang="en-US"/>
              <a:t>statements</a:t>
            </a:r>
            <a:r>
              <a:rPr lang="en-US"/>
              <a:t> must end with a semicolon (;)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This is how the compiler knows the </a:t>
            </a:r>
            <a:r>
              <a:rPr lang="en-US"/>
              <a:t>statement</a:t>
            </a:r>
            <a:r>
              <a:rPr lang="en-US"/>
              <a:t> has ended.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For the record, most languages require this, python is unusual in this regard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Comments</a:t>
            </a:r>
            <a:endParaRPr/>
          </a:p>
        </p:txBody>
      </p:sp>
      <p:sp>
        <p:nvSpPr>
          <p:cNvPr id="123" name="Google Shape;123;p2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55000" lnSpcReduction="20000"/>
          </a:bodyPr>
          <a:lstStyle/>
          <a:p>
            <a:pPr indent="-308927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python if you wanted to add a comment to your code you used #</a:t>
            </a:r>
            <a:endParaRPr/>
          </a:p>
          <a:p>
            <a:pPr indent="-31241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#This is a comment</a:t>
            </a:r>
            <a:endParaRPr/>
          </a:p>
          <a:p>
            <a:pPr indent="-308927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Java the </a:t>
            </a:r>
            <a:r>
              <a:rPr lang="en-US"/>
              <a:t>equivalent</a:t>
            </a:r>
            <a:r>
              <a:rPr lang="en-US"/>
              <a:t> is //</a:t>
            </a:r>
            <a:endParaRPr/>
          </a:p>
          <a:p>
            <a:pPr indent="-31241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//This is a comment</a:t>
            </a:r>
            <a:endParaRPr/>
          </a:p>
          <a:p>
            <a:pPr indent="-308927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Python you could use a multiline string by putting 3 quotes on a line at the start and end:</a:t>
            </a:r>
            <a:br>
              <a:rPr lang="en-US"/>
            </a:br>
            <a:r>
              <a:rPr lang="en-US"/>
              <a:t>	‘’’ </a:t>
            </a:r>
            <a:br>
              <a:rPr lang="en-US"/>
            </a:br>
            <a:r>
              <a:rPr lang="en-US"/>
              <a:t>		This is a comment</a:t>
            </a:r>
            <a:br>
              <a:rPr lang="en-US"/>
            </a:br>
            <a:r>
              <a:rPr lang="en-US"/>
              <a:t>		This too!</a:t>
            </a:r>
            <a:br>
              <a:rPr lang="en-US"/>
            </a:br>
            <a:r>
              <a:rPr lang="en-US"/>
              <a:t>	‘’’</a:t>
            </a:r>
            <a:endParaRPr/>
          </a:p>
          <a:p>
            <a:pPr indent="-308927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Java also supports multiline comments: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/*</a:t>
            </a:r>
            <a:endParaRPr/>
          </a:p>
          <a:p>
            <a:pPr indent="45720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This is all a comment</a:t>
            </a:r>
            <a:endParaRPr/>
          </a:p>
          <a:p>
            <a:pPr indent="45720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I can write a lot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*/</a:t>
            </a:r>
            <a:endParaRPr/>
          </a:p>
          <a:p>
            <a:pPr indent="-308927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Regardless of how they are written, you should use comments in your code to help you and others understand your code.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Strongly Typed languages</a:t>
            </a:r>
            <a:endParaRPr/>
          </a:p>
        </p:txBody>
      </p:sp>
      <p:sp>
        <p:nvSpPr>
          <p:cNvPr id="129" name="Google Shape;129;p2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Java is said to be “Strongly Typed”.  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It</a:t>
            </a:r>
            <a:r>
              <a:rPr lang="en-US"/>
              <a:t> requires that you specify what type each variable is.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For example to make a variable which can hold an integer (number), you’d say:</a:t>
            </a:r>
            <a:endParaRPr/>
          </a:p>
          <a:p>
            <a:pPr indent="-363537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int x;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400"/>
              <a:t>Now the compiler know x can hold integers.  If you assign a number to it, the compiler will allow it:</a:t>
            </a:r>
            <a:endParaRPr sz="2400"/>
          </a:p>
          <a:p>
            <a:pPr indent="-358139" lvl="2" marL="1371600" rtl="0" algn="l">
              <a:spcBef>
                <a:spcPts val="0"/>
              </a:spcBef>
              <a:spcAft>
                <a:spcPts val="0"/>
              </a:spcAft>
              <a:buSzPct val="109090"/>
              <a:buChar char="■"/>
            </a:pPr>
            <a:r>
              <a:rPr lang="en-US"/>
              <a:t>x=1;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However, if you try to assign anything else to it, the compiler will stop you:</a:t>
            </a:r>
            <a:endParaRPr/>
          </a:p>
          <a:p>
            <a:pPr indent="-363537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x=”I love Java”;</a:t>
            </a:r>
            <a:endParaRPr/>
          </a:p>
          <a:p>
            <a:pPr indent="-363537" lvl="2" marL="13716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13636"/>
              <a:buChar char="■"/>
            </a:pPr>
            <a:r>
              <a:rPr lang="en-US">
                <a:solidFill>
                  <a:srgbClr val="FF0000"/>
                </a:solidFill>
              </a:rPr>
              <a:t>java: incompatible types: java.lang.String cannot be converted to int</a:t>
            </a:r>
            <a:endParaRPr>
              <a:solidFill>
                <a:srgbClr val="FF0000"/>
              </a:solidFill>
            </a:endParaRPr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8461"/>
              <a:buChar char="●"/>
            </a:pPr>
            <a:r>
              <a:rPr lang="en-US">
                <a:solidFill>
                  <a:srgbClr val="000000"/>
                </a:solidFill>
              </a:rPr>
              <a:t>Notice you’ll need to “declare” the variable (ie, specify it’s type), and then use it in Java.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More work?!?!?</a:t>
            </a:r>
            <a:endParaRPr/>
          </a:p>
        </p:txBody>
      </p:sp>
      <p:sp>
        <p:nvSpPr>
          <p:cNvPr id="135" name="Google Shape;135;p2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Why would you want to declare your variable types?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It allows the compiler to validate that you did what you intended to do.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If you say a variable will hold a number, but later assign a string to it, that’s likely not what you intended.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In Java the compiler will stop you from doing this.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slightly more work for you, and right now it’ll seem annoying. 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Now imagine code with 1.25 million variables.  How sure are you that the variable called student_id is a number, or is it a letter?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CSE1321 was taught in Python</a:t>
            </a:r>
            <a:endParaRPr/>
          </a:p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learned a bunch!: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What a variable is and how to use them.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How to print and read </a:t>
            </a:r>
            <a:r>
              <a:rPr lang="en-US"/>
              <a:t>information</a:t>
            </a:r>
            <a:r>
              <a:rPr lang="en-US"/>
              <a:t> on the console.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Conditionals (if, match)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Loops (while, for)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functions/methods (def …)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Sequence types (lists, tuples, dictionaries)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Object Oriented Programming (classes, objects)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Types in Java</a:t>
            </a:r>
            <a:endParaRPr/>
          </a:p>
        </p:txBody>
      </p:sp>
      <p:sp>
        <p:nvSpPr>
          <p:cNvPr id="141" name="Google Shape;141;p2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Java has 8 primitive types: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boolean: true or false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byte: Whole numbers from -128 to 127.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short: Whole number from -32,768 to 32,767.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int: Whole number from -2,147,483,648 to 2,147,483,647.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long: Whole number from -9,223,372,036,854,775,808 to 9,223,372,036,854,775,807.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float: Numbers with up to 7 digits after decimal point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double: Numbers with up to 15 digits after decimals 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char: Stores a single character.</a:t>
            </a:r>
            <a:endParaRPr/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addition it has many complex types including: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String:  Stores a set of characters “Hello”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ArrayList:  Similar to a List in Python.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Array:  Similar to a List in Python, but fixed in size</a:t>
            </a:r>
            <a:endParaRPr/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Finally, you can define your own types.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2670"/>
              <a:t>I just want a number…why is this so complex?</a:t>
            </a:r>
            <a:endParaRPr sz="2370"/>
          </a:p>
        </p:txBody>
      </p:sp>
      <p:sp>
        <p:nvSpPr>
          <p:cNvPr id="147" name="Google Shape;147;p2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When you start out, you’ll mostly use int for numbers without decimals, and double for numbers with them.</a:t>
            </a:r>
            <a:br>
              <a:rPr lang="en-US"/>
            </a:br>
            <a:endParaRPr/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Java allows you to specify how big your number is going to be.  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Numbers are stored as binary bits. </a:t>
            </a:r>
            <a:endParaRPr/>
          </a:p>
          <a:p>
            <a:pPr indent="-363537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The number 7 in binary is 111, thus it takes 3 bits to store.</a:t>
            </a:r>
            <a:endParaRPr/>
          </a:p>
          <a:p>
            <a:pPr indent="-363537" lvl="2" marL="1371600" rtl="0" algn="l">
              <a:spcBef>
                <a:spcPts val="0"/>
              </a:spcBef>
              <a:spcAft>
                <a:spcPts val="0"/>
              </a:spcAft>
              <a:buSzPct val="113636"/>
              <a:buChar char="■"/>
            </a:pPr>
            <a:r>
              <a:rPr lang="en-US"/>
              <a:t>The number 348 in binary is 101011100, thus it takes 9 bits to store.</a:t>
            </a:r>
            <a:endParaRPr/>
          </a:p>
          <a:p>
            <a:pPr indent="-35814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Your computer has a limited amount of memory.  When you bought it, you may have bought 8GB of ram.</a:t>
            </a:r>
            <a:endParaRPr/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Since code written in Java is generally much bigger and more complex than Python code, it’s important to size your number appropriately.</a:t>
            </a:r>
            <a:endParaRPr/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But again, for now, you’ll mostly use int or double.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To declare a variable</a:t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&lt;type&gt; &lt;name&gt;;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Example: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432FF"/>
                </a:solidFill>
              </a:rPr>
              <a:t>int</a:t>
            </a:r>
            <a:r>
              <a:rPr lang="en-US" sz="2800"/>
              <a:t> myNum;</a:t>
            </a:r>
            <a:endParaRPr sz="28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5648"/>
              <a:buFont typeface="Arial"/>
              <a:buNone/>
            </a:pPr>
            <a:r>
              <a:rPr lang="en-US" sz="3085">
                <a:latin typeface="Calibri"/>
                <a:ea typeface="Calibri"/>
                <a:cs typeface="Calibri"/>
                <a:sym typeface="Calibri"/>
              </a:rPr>
              <a:t>You can also initialize it when you declare it:</a:t>
            </a:r>
            <a:endParaRPr sz="3085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US" sz="2800">
                <a:solidFill>
                  <a:srgbClr val="0432FF"/>
                </a:solidFill>
              </a:rPr>
              <a:t>int</a:t>
            </a:r>
            <a:r>
              <a:rPr lang="en-US" sz="2800"/>
              <a:t> myNum = 42;</a:t>
            </a:r>
            <a:endParaRPr sz="28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US" sz="2800">
                <a:solidFill>
                  <a:srgbClr val="0432FF"/>
                </a:solidFill>
              </a:rPr>
              <a:t>double</a:t>
            </a:r>
            <a:r>
              <a:rPr lang="en-US" sz="2800"/>
              <a:t> taxRate=0.07;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432FF"/>
                </a:solidFill>
              </a:rPr>
              <a:t>float</a:t>
            </a:r>
            <a:r>
              <a:rPr lang="en-US" sz="2800"/>
              <a:t> interestRate=.065f;</a:t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800"/>
              <a:t>You only need to specify the type of a variable once, and this is typically done at the top of a block of code.</a:t>
            </a:r>
            <a:endParaRPr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What’s up with the f?</a:t>
            </a:r>
            <a:endParaRPr/>
          </a:p>
        </p:txBody>
      </p:sp>
      <p:sp>
        <p:nvSpPr>
          <p:cNvPr id="159" name="Google Shape;159;p2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Java compiler is there to help you, it tries to optimize your code for you.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Floating point numbers (ie, numbers with a decimal point) are more work for the computer.  Thus if they are not necessary, Java will quickly convert them to a whole number to speed up calculations.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Putting an f after a number, forces Java to use it as a floating point number.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Let’s take this example</a:t>
            </a:r>
            <a:endParaRPr/>
          </a:p>
        </p:txBody>
      </p:sp>
      <p:sp>
        <p:nvSpPr>
          <p:cNvPr id="165" name="Google Shape;165;p2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int x=10;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int y=3;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double z=x/y;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System.out.println(z);</a:t>
            </a:r>
            <a:endParaRPr/>
          </a:p>
          <a:p>
            <a:pPr indent="-341788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You’d expect this to print 3.3333, but it actually prints 3.0.  Because both x and y are integers, it does integer division (meaning it doesn’t deal with fractions).  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This is true even though you told it to store the result in a double, it does the integer division, then converts the </a:t>
            </a:r>
            <a:r>
              <a:rPr lang="en-US"/>
              <a:t>result</a:t>
            </a:r>
            <a:r>
              <a:rPr lang="en-US"/>
              <a:t> to a double…hence 3.0 instead of 3.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To fix, simply make either x or y a double, and put the f after it to force the compiler to deal with floating point: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double x=10f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 type mismatches</a:t>
            </a:r>
            <a:endParaRPr/>
          </a:p>
        </p:txBody>
      </p:sp>
      <p:pic>
        <p:nvPicPr>
          <p:cNvPr id="171" name="Google Shape;17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93251" y="940000"/>
            <a:ext cx="3371542" cy="376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Strings in Java</a:t>
            </a:r>
            <a:endParaRPr/>
          </a:p>
        </p:txBody>
      </p:sp>
      <p:sp>
        <p:nvSpPr>
          <p:cNvPr id="177" name="Google Shape;177;p3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declares a string and initializes it: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String firstName=”Betty”;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can concatenate strings together with a +, just like in Python: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String lastName=”Kretlow”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String fullName=firstName+” “+lastName;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Printing</a:t>
            </a:r>
            <a:endParaRPr/>
          </a:p>
        </p:txBody>
      </p:sp>
      <p:sp>
        <p:nvSpPr>
          <p:cNvPr id="183" name="Google Shape;183;p32"/>
          <p:cNvSpPr txBox="1"/>
          <p:nvPr>
            <p:ph idx="1" type="body"/>
          </p:nvPr>
        </p:nvSpPr>
        <p:spPr>
          <a:xfrm>
            <a:off x="369875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-US"/>
              <a:t>Python:</a:t>
            </a:r>
            <a:endParaRPr b="1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print(“Hello”)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print(“Hello”,end=””)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print(“x is”,x)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print(“a”,”b”,”c”)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print(“a”+”b”+”c”)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  <p:sp>
        <p:nvSpPr>
          <p:cNvPr id="184" name="Google Shape;184;p32"/>
          <p:cNvSpPr txBox="1"/>
          <p:nvPr>
            <p:ph idx="1" type="body"/>
          </p:nvPr>
        </p:nvSpPr>
        <p:spPr>
          <a:xfrm>
            <a:off x="4160975" y="940000"/>
            <a:ext cx="45432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-US"/>
              <a:t>Java:</a:t>
            </a:r>
            <a:endParaRPr b="1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System.out.println(“Hello”);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System.out.print(“Hello”);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System.out.println(“x is “+x);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300"/>
              <a:t>System.out.println(“a ”+”b ”+”c ”)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/>
              <a:t>System.out.</a:t>
            </a:r>
            <a:r>
              <a:rPr lang="en-US" sz="2300"/>
              <a:t>println(“a”+”b”+”c”)</a:t>
            </a:r>
            <a:endParaRPr sz="23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3"/>
          <p:cNvSpPr txBox="1"/>
          <p:nvPr>
            <p:ph type="title"/>
          </p:nvPr>
        </p:nvSpPr>
        <p:spPr>
          <a:xfrm>
            <a:off x="369875" y="381700"/>
            <a:ext cx="8418300" cy="1079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 automatically converts everything to a string in print statements.</a:t>
            </a:r>
            <a:endParaRPr/>
          </a:p>
        </p:txBody>
      </p:sp>
      <p:sp>
        <p:nvSpPr>
          <p:cNvPr id="190" name="Google Shape;190;p33"/>
          <p:cNvSpPr txBox="1"/>
          <p:nvPr>
            <p:ph idx="1" type="body"/>
          </p:nvPr>
        </p:nvSpPr>
        <p:spPr>
          <a:xfrm>
            <a:off x="369875" y="1672225"/>
            <a:ext cx="8418300" cy="3029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Python if you wanted to print a number you had to either convert it to a string: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print(“Answer is”+str(x))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Or use a comma.  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print(“Answer is”,x)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Java has no commas in print statements but automatically </a:t>
            </a:r>
            <a:r>
              <a:rPr lang="en-US"/>
              <a:t>converts numbers to strings.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System.out.println(“Answer is “+x)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Reading a string</a:t>
            </a:r>
            <a:endParaRPr/>
          </a:p>
        </p:txBody>
      </p:sp>
      <p:sp>
        <p:nvSpPr>
          <p:cNvPr id="196" name="Google Shape;196;p34"/>
          <p:cNvSpPr txBox="1"/>
          <p:nvPr>
            <p:ph idx="1" type="body"/>
          </p:nvPr>
        </p:nvSpPr>
        <p:spPr>
          <a:xfrm>
            <a:off x="369875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-US"/>
              <a:t>Python:</a:t>
            </a:r>
            <a:endParaRPr b="1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x=input(“Name:”)</a:t>
            </a:r>
            <a:endParaRPr/>
          </a:p>
        </p:txBody>
      </p:sp>
      <p:sp>
        <p:nvSpPr>
          <p:cNvPr id="197" name="Google Shape;197;p34"/>
          <p:cNvSpPr txBox="1"/>
          <p:nvPr>
            <p:ph idx="1" type="body"/>
          </p:nvPr>
        </p:nvSpPr>
        <p:spPr>
          <a:xfrm>
            <a:off x="4572000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-US"/>
              <a:t>Java:</a:t>
            </a:r>
            <a:endParaRPr b="1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600"/>
              <a:t>import java.util.Scanner;</a:t>
            </a:r>
            <a:endParaRPr sz="16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600"/>
              <a:t>Scanner myScan=new Scanner(System.in);</a:t>
            </a:r>
            <a:endParaRPr sz="16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600"/>
              <a:t>System.out.print(“Name:”)</a:t>
            </a:r>
            <a:endParaRPr sz="16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600"/>
              <a:t>String x=myScan.nextLine();</a:t>
            </a:r>
            <a:endParaRPr sz="1600"/>
          </a:p>
        </p:txBody>
      </p:sp>
      <p:sp>
        <p:nvSpPr>
          <p:cNvPr id="198" name="Google Shape;198;p34"/>
          <p:cNvSpPr txBox="1"/>
          <p:nvPr/>
        </p:nvSpPr>
        <p:spPr>
          <a:xfrm>
            <a:off x="413350" y="3198825"/>
            <a:ext cx="8278800" cy="82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Notice:  myScan.nextLine() does not take any parameters, you have to prompt the user with a separate print statement.</a:t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semester</a:t>
            </a:r>
            <a:endParaRPr/>
          </a:p>
        </p:txBody>
      </p:sp>
      <p:sp>
        <p:nvSpPr>
          <p:cNvPr id="37" name="Google Shape;37;p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5600" lvl="0" marL="457200" rtl="0" algn="l">
              <a:spcBef>
                <a:spcPts val="750"/>
              </a:spcBef>
              <a:spcAft>
                <a:spcPts val="0"/>
              </a:spcAft>
              <a:buSzPts val="2000"/>
              <a:buChar char="●"/>
            </a:pPr>
            <a:r>
              <a:rPr lang="en-US" sz="2300"/>
              <a:t>We are going to learn Java and then C#.  </a:t>
            </a:r>
            <a:endParaRPr sz="23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US" sz="2300"/>
              <a:t>Why two languages?</a:t>
            </a:r>
            <a:endParaRPr sz="23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 sz="2100"/>
              <a:t>Java and C# are almost identical languages.  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 sz="2100"/>
              <a:t>Java was created by Sun Microsystems which was later </a:t>
            </a:r>
            <a:r>
              <a:rPr lang="en-US" sz="2100"/>
              <a:t>acquired</a:t>
            </a:r>
            <a:r>
              <a:rPr lang="en-US" sz="2100"/>
              <a:t> by Oracle in 1996</a:t>
            </a:r>
            <a:endParaRPr sz="21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-US" sz="1900"/>
              <a:t>The promise of Java is write once, run anywhere.  </a:t>
            </a:r>
            <a:endParaRPr sz="19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-US" sz="1900"/>
              <a:t>Indeed today Java can run on almost any type of hardware/Operating System (windows, mac, linux, android etc)</a:t>
            </a:r>
            <a:endParaRPr sz="19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-US" sz="2100"/>
              <a:t>C# was created by Microsoft in 2000</a:t>
            </a:r>
            <a:endParaRPr sz="2100"/>
          </a:p>
          <a:p>
            <a:pPr indent="-368300" lvl="2" marL="1371600" rtl="0" algn="l">
              <a:spcBef>
                <a:spcPts val="0"/>
              </a:spcBef>
              <a:spcAft>
                <a:spcPts val="0"/>
              </a:spcAft>
              <a:buSzPts val="2200"/>
              <a:buChar char="■"/>
            </a:pPr>
            <a:r>
              <a:rPr lang="en-US" sz="1900"/>
              <a:t>It is used to write a lot of Windows software.</a:t>
            </a:r>
            <a:endParaRPr sz="1900"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■"/>
            </a:pPr>
            <a:r>
              <a:rPr lang="en-US" sz="1900"/>
              <a:t>It’s used in the Unity game engine</a:t>
            </a:r>
            <a:endParaRPr sz="19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Reading a number</a:t>
            </a:r>
            <a:endParaRPr/>
          </a:p>
        </p:txBody>
      </p:sp>
      <p:sp>
        <p:nvSpPr>
          <p:cNvPr id="204" name="Google Shape;204;p35"/>
          <p:cNvSpPr txBox="1"/>
          <p:nvPr>
            <p:ph idx="1" type="body"/>
          </p:nvPr>
        </p:nvSpPr>
        <p:spPr>
          <a:xfrm>
            <a:off x="369875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-US"/>
              <a:t>Python:</a:t>
            </a:r>
            <a:endParaRPr b="1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x=int(input(“Number:”))</a:t>
            </a:r>
            <a:endParaRPr/>
          </a:p>
        </p:txBody>
      </p:sp>
      <p:sp>
        <p:nvSpPr>
          <p:cNvPr id="205" name="Google Shape;205;p35"/>
          <p:cNvSpPr txBox="1"/>
          <p:nvPr>
            <p:ph idx="1" type="body"/>
          </p:nvPr>
        </p:nvSpPr>
        <p:spPr>
          <a:xfrm>
            <a:off x="4572000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b="1" lang="en-US"/>
              <a:t>Java:</a:t>
            </a:r>
            <a:endParaRPr b="1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500"/>
              <a:t>import java.util.Scanner;</a:t>
            </a:r>
            <a:endParaRPr sz="15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500"/>
              <a:t>Scanner myScan=new Scanner(System.in);</a:t>
            </a:r>
            <a:endParaRPr sz="15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500"/>
              <a:t>System.out.print(“Number:”)</a:t>
            </a:r>
            <a:endParaRPr sz="15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1500"/>
              <a:t>String x=myScan.nextInt();</a:t>
            </a:r>
            <a:endParaRPr sz="1500"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Converting from one type to another</a:t>
            </a:r>
            <a:endParaRPr/>
          </a:p>
        </p:txBody>
      </p:sp>
      <p:sp>
        <p:nvSpPr>
          <p:cNvPr id="211" name="Google Shape;211;p3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3696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Java will not automatically convert types for you.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You request that a variable be converted, just like you could in Python with something like int(x)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Java to convert from a string to another type you’ll use: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int y=Integer.parseInt(x)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double z=Double.parseDouble(x)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boolean w=Boolean.parseBoolean(x)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char a=word.toChar(x)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If you treat a float or double like an int, it’ll truncate the number at the decimal.  Note it does not round: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double x=3.14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int y=x; //x is now 3.  Even if x was 3.99, it would still be 3 as an int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Spacing</a:t>
            </a:r>
            <a:endParaRPr/>
          </a:p>
        </p:txBody>
      </p:sp>
      <p:sp>
        <p:nvSpPr>
          <p:cNvPr id="217" name="Google Shape;217;p3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Python the spacing was very important: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if a&gt;b: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print(“Hello”)</a:t>
            </a:r>
            <a:endParaRPr/>
          </a:p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Java don’t require the spacing (although you should still use it).  It uses {}’s to show what code is “inside” other code: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if(a&gt;b) {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	System.out.println(“Hello”);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}</a:t>
            </a:r>
            <a:endParaRPr/>
          </a:p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All conditionals, loops, methods, classes use {} to show what is inside them.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Where to put the {}’s</a:t>
            </a:r>
            <a:endParaRPr/>
          </a:p>
        </p:txBody>
      </p:sp>
      <p:sp>
        <p:nvSpPr>
          <p:cNvPr id="223" name="Google Shape;223;p3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30835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Half of the world write: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if(a&gt;b) {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	System.out.println(“Hello”);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	}</a:t>
            </a:r>
            <a:endParaRPr/>
          </a:p>
          <a:p>
            <a:pPr indent="-330835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The other half write: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400"/>
              <a:t>if(a&gt;b)</a:t>
            </a:r>
            <a:endParaRPr sz="2400"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400"/>
              <a:t>{</a:t>
            </a:r>
            <a:endParaRPr sz="2400"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400"/>
              <a:t>	System.out.println(“Hello”);</a:t>
            </a:r>
            <a:endParaRPr sz="2400"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400"/>
              <a:t>}</a:t>
            </a:r>
            <a:endParaRPr sz="2400"/>
          </a:p>
          <a:p>
            <a:pPr indent="-335280" lvl="0" marL="457200" rtl="0" algn="l">
              <a:spcBef>
                <a:spcPts val="750"/>
              </a:spcBef>
              <a:spcAft>
                <a:spcPts val="0"/>
              </a:spcAft>
              <a:buSzPct val="100000"/>
              <a:buChar char="●"/>
            </a:pPr>
            <a:r>
              <a:rPr lang="en-US" sz="2400"/>
              <a:t>They are both acceptable.  The compiler doesn’t care, one of them will make more sense to you, go with that.  </a:t>
            </a:r>
            <a:endParaRPr sz="2400"/>
          </a:p>
          <a:p>
            <a:pPr indent="-33528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400"/>
              <a:t>Each company has a “style guide” which is how they require you to format your code.  Their style guide will specify one of these options.</a:t>
            </a:r>
            <a:endParaRPr sz="2400"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If it’s not required, why space</a:t>
            </a:r>
            <a:endParaRPr/>
          </a:p>
        </p:txBody>
      </p:sp>
      <p:sp>
        <p:nvSpPr>
          <p:cNvPr id="229" name="Google Shape;229;p3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To java these 2 are the same: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if(x&gt;y) {print(“Hello”);}</a:t>
            </a:r>
            <a:endParaRPr/>
          </a:p>
          <a:p>
            <a:pPr indent="0" lvl="0" marL="9144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if(x&gt;y) {</a:t>
            </a:r>
            <a:endParaRPr/>
          </a:p>
          <a:p>
            <a:pPr indent="0" lvl="0" marL="13716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print(“Hello”);</a:t>
            </a:r>
            <a:endParaRPr/>
          </a:p>
          <a:p>
            <a:pPr indent="45720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</a:t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Since the compiler doesn’t case, you might be tempted to ignore the spacing.  This is very bad, because it makes the code a lot less readable. 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As such even though you are also now putting {}’s, you should keep doing the spacing that Python </a:t>
            </a:r>
            <a:r>
              <a:rPr lang="en-US"/>
              <a:t>taught</a:t>
            </a:r>
            <a:r>
              <a:rPr lang="en-US"/>
              <a:t> you.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Scope	</a:t>
            </a:r>
            <a:endParaRPr/>
          </a:p>
        </p:txBody>
      </p:sp>
      <p:sp>
        <p:nvSpPr>
          <p:cNvPr id="235" name="Google Shape;235;p40"/>
          <p:cNvSpPr txBox="1"/>
          <p:nvPr>
            <p:ph idx="1" type="body"/>
          </p:nvPr>
        </p:nvSpPr>
        <p:spPr>
          <a:xfrm>
            <a:off x="369875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Python, scope is determined by the </a:t>
            </a:r>
            <a:r>
              <a:rPr lang="en-US"/>
              <a:t>indentation</a:t>
            </a:r>
            <a:r>
              <a:rPr lang="en-US"/>
              <a:t>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Variables created in an inner scope don’t exist in an outer scope</a:t>
            </a:r>
            <a:endParaRPr/>
          </a:p>
        </p:txBody>
      </p:sp>
      <p:sp>
        <p:nvSpPr>
          <p:cNvPr id="236" name="Google Shape;236;p40"/>
          <p:cNvSpPr txBox="1"/>
          <p:nvPr/>
        </p:nvSpPr>
        <p:spPr>
          <a:xfrm>
            <a:off x="4605675" y="932400"/>
            <a:ext cx="4098300" cy="3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In Java, scope is determined by {}’s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Variables created inside {}’s are not available outside them.</a:t>
            </a:r>
            <a:endParaRPr sz="2100">
              <a:solidFill>
                <a:schemeClr val="dk1"/>
              </a:solidFill>
            </a:endParaRPr>
          </a:p>
        </p:txBody>
      </p:sp>
      <p:pic>
        <p:nvPicPr>
          <p:cNvPr id="237" name="Google Shape;237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75" y="3206176"/>
            <a:ext cx="4387050" cy="133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82775" y="2653950"/>
            <a:ext cx="3650799" cy="234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Simple guessing game in Java</a:t>
            </a:r>
            <a:endParaRPr/>
          </a:p>
        </p:txBody>
      </p:sp>
      <p:sp>
        <p:nvSpPr>
          <p:cNvPr id="244" name="Google Shape;244;p41"/>
          <p:cNvSpPr txBox="1"/>
          <p:nvPr>
            <p:ph idx="1" type="body"/>
          </p:nvPr>
        </p:nvSpPr>
        <p:spPr>
          <a:xfrm>
            <a:off x="369875" y="940000"/>
            <a:ext cx="42021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400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import java.util.Scanner;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import java.util.Random;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public class Main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public static void main(String[] args)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Random myRand=new Random();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Scanner myScan=new Scanner(System.in);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int correct=myRand.nextInt(5);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System.out.print("Guess Number (0-4):");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int guess=myScan.nextInt();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if(guess==correct)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System.out.println("Correct");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else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    System.out.println("Wrong, it was "+correct);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    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42307"/>
              <a:buFont typeface="Arial"/>
              <a:buNone/>
            </a:pPr>
            <a:r>
              <a:rPr lang="en-US"/>
              <a:t>    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</a:t>
            </a:r>
            <a:endParaRPr/>
          </a:p>
        </p:txBody>
      </p:sp>
      <p:sp>
        <p:nvSpPr>
          <p:cNvPr id="245" name="Google Shape;245;p41"/>
          <p:cNvSpPr txBox="1"/>
          <p:nvPr/>
        </p:nvSpPr>
        <p:spPr>
          <a:xfrm>
            <a:off x="4687875" y="1014600"/>
            <a:ext cx="3828300" cy="18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Output: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Guess Number (0-5): 3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100">
                <a:solidFill>
                  <a:schemeClr val="dk1"/>
                </a:solidFill>
              </a:rPr>
              <a:t>Wrong, it was 1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Operator differences</a:t>
            </a:r>
            <a:endParaRPr/>
          </a:p>
        </p:txBody>
      </p:sp>
      <p:sp>
        <p:nvSpPr>
          <p:cNvPr id="251" name="Google Shape;251;p42"/>
          <p:cNvSpPr txBox="1"/>
          <p:nvPr>
            <p:ph idx="1" type="body"/>
          </p:nvPr>
        </p:nvSpPr>
        <p:spPr>
          <a:xfrm>
            <a:off x="369875" y="1053650"/>
            <a:ext cx="4202100" cy="3562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Python:</a:t>
            </a:r>
            <a:endParaRPr/>
          </a:p>
          <a:p>
            <a:pPr indent="-341788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number + string</a:t>
            </a:r>
            <a:endParaRPr/>
          </a:p>
          <a:p>
            <a:pPr indent="-34671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 Error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string * integer</a:t>
            </a:r>
            <a:endParaRPr/>
          </a:p>
          <a:p>
            <a:pPr indent="-34671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String repeated int times.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int ** int</a:t>
            </a:r>
            <a:endParaRPr/>
          </a:p>
          <a:p>
            <a:pPr indent="-34671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Power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int // int</a:t>
            </a:r>
            <a:endParaRPr/>
          </a:p>
          <a:p>
            <a:pPr indent="-34671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floor division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int == int</a:t>
            </a:r>
            <a:endParaRPr/>
          </a:p>
          <a:p>
            <a:pPr indent="-34671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Check if ints are the same</a:t>
            </a:r>
            <a:endParaRPr/>
          </a:p>
          <a:p>
            <a:pPr indent="-341788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string == string</a:t>
            </a:r>
            <a:endParaRPr/>
          </a:p>
          <a:p>
            <a:pPr indent="-346710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Checks if strings are identical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42"/>
          <p:cNvSpPr txBox="1"/>
          <p:nvPr/>
        </p:nvSpPr>
        <p:spPr>
          <a:xfrm>
            <a:off x="4593925" y="944150"/>
            <a:ext cx="41943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chemeClr val="dk1"/>
                </a:solidFill>
              </a:rPr>
              <a:t>Java:</a:t>
            </a:r>
            <a:endParaRPr sz="2100">
              <a:solidFill>
                <a:schemeClr val="dk1"/>
              </a:solidFill>
            </a:endParaRPr>
          </a:p>
          <a:p>
            <a:pPr indent="-351948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2100">
                <a:solidFill>
                  <a:schemeClr val="dk1"/>
                </a:solidFill>
              </a:rPr>
              <a:t>Number + string</a:t>
            </a:r>
            <a:endParaRPr sz="2100">
              <a:solidFill>
                <a:schemeClr val="dk1"/>
              </a:solidFill>
            </a:endParaRPr>
          </a:p>
          <a:p>
            <a:pPr indent="-351948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-US" sz="2100">
                <a:solidFill>
                  <a:schemeClr val="dk1"/>
                </a:solidFill>
              </a:rPr>
              <a:t>concatenation</a:t>
            </a:r>
            <a:endParaRPr sz="2100">
              <a:solidFill>
                <a:schemeClr val="dk1"/>
              </a:solidFill>
            </a:endParaRPr>
          </a:p>
          <a:p>
            <a:pPr indent="-351948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2100">
                <a:solidFill>
                  <a:schemeClr val="dk1"/>
                </a:solidFill>
              </a:rPr>
              <a:t>String * integer</a:t>
            </a:r>
            <a:endParaRPr sz="2100">
              <a:solidFill>
                <a:schemeClr val="dk1"/>
              </a:solidFill>
            </a:endParaRPr>
          </a:p>
          <a:p>
            <a:pPr indent="-351948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-US" sz="2100">
                <a:solidFill>
                  <a:schemeClr val="dk1"/>
                </a:solidFill>
              </a:rPr>
              <a:t>Error</a:t>
            </a:r>
            <a:endParaRPr sz="2100">
              <a:solidFill>
                <a:schemeClr val="dk1"/>
              </a:solidFill>
            </a:endParaRPr>
          </a:p>
          <a:p>
            <a:pPr indent="-351948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2100">
                <a:solidFill>
                  <a:schemeClr val="dk1"/>
                </a:solidFill>
              </a:rPr>
              <a:t>No operator for power, instead use Math.pow(int,int)</a:t>
            </a:r>
            <a:endParaRPr sz="2100">
              <a:solidFill>
                <a:schemeClr val="dk1"/>
              </a:solidFill>
            </a:endParaRPr>
          </a:p>
          <a:p>
            <a:pPr indent="-351948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2100">
                <a:solidFill>
                  <a:schemeClr val="dk1"/>
                </a:solidFill>
              </a:rPr>
              <a:t>No operator for floor division instead use Math.floor(int)</a:t>
            </a:r>
            <a:endParaRPr sz="2100">
              <a:solidFill>
                <a:schemeClr val="dk1"/>
              </a:solidFill>
            </a:endParaRPr>
          </a:p>
          <a:p>
            <a:pPr indent="-351948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2100">
                <a:solidFill>
                  <a:schemeClr val="dk1"/>
                </a:solidFill>
              </a:rPr>
              <a:t>==, !=, &gt;=, &lt;=</a:t>
            </a:r>
            <a:endParaRPr sz="2100">
              <a:solidFill>
                <a:schemeClr val="dk1"/>
              </a:solidFill>
            </a:endParaRPr>
          </a:p>
          <a:p>
            <a:pPr indent="-351948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-US" sz="2100">
                <a:solidFill>
                  <a:schemeClr val="dk1"/>
                </a:solidFill>
              </a:rPr>
              <a:t>Comparison</a:t>
            </a:r>
            <a:endParaRPr sz="2100">
              <a:solidFill>
                <a:schemeClr val="dk1"/>
              </a:solidFill>
            </a:endParaRPr>
          </a:p>
          <a:p>
            <a:pPr indent="-351948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2100">
                <a:solidFill>
                  <a:schemeClr val="dk1"/>
                </a:solidFill>
              </a:rPr>
              <a:t>String comparison is done with Str1.equals(Str2);</a:t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Why learn Java?</a:t>
            </a:r>
            <a:endParaRPr/>
          </a:p>
        </p:txBody>
      </p:sp>
      <p:sp>
        <p:nvSpPr>
          <p:cNvPr id="43" name="Google Shape;43;p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designed to build large enterprise applications.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one of the most used languages in the world.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a good example of an object oriented language, so it helps you learn other languages.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a good example of a compiled language, you’ll need to get used to working with a compiler.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Since C# is almost identical, it’s a good way to prepare to learn C#.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Learning new languages</a:t>
            </a:r>
            <a:endParaRPr/>
          </a:p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your career as a software developer, you’ll most likely have to write code in multiple languages.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Very few </a:t>
            </a:r>
            <a:r>
              <a:rPr lang="en-US"/>
              <a:t>companies</a:t>
            </a:r>
            <a:r>
              <a:rPr lang="en-US"/>
              <a:t> only use a single language.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Each task will be evaluated, and the best language for that task will be used.  As a developer you’ll need to be able to switch back and forth.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Languages come and go.  New languages are created all the time, with a promise of making things better for developers. 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It’s very difficult for a company to spend the time to rewrite all their existing (working) code into a new language, so there is a very long tail of code in old languages out there.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Flexibility</a:t>
            </a:r>
            <a:endParaRPr/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63696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Being able to quickly learn a new language is an important skills as a software developer.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The good news is that most languages use very similar syntax.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For example, almost all languages use variables, if statements, loops, arrays/lists, and methods/functions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There are 3 big categories of programming languages: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Procedural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Object Oriented</a:t>
            </a:r>
            <a:endParaRPr/>
          </a:p>
          <a:p>
            <a:pPr indent="-3695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/>
              <a:t>Functional</a:t>
            </a:r>
            <a:endParaRPr/>
          </a:p>
          <a:p>
            <a:pPr indent="-363696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Each has its place, but today by far the majority of people use Object Oriented, of which Java, C# and Python are examples of.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How to learn a new language</a:t>
            </a:r>
            <a:endParaRPr/>
          </a:p>
        </p:txBody>
      </p:sp>
      <p:sp>
        <p:nvSpPr>
          <p:cNvPr id="61" name="Google Shape;61;p1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For the most part, you’ll take your existing knowledge in whatever languages you learned first, and look up the syntax in the new one.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Don’t be scared, remember it’s always OK to try something in a compiler and see if it works.  Your IDE will typically tell you what syntax errors you made, which makes learning easier.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With experience, you’ll get better at guessing what the correct syntax is in the new language.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Compiled vs. </a:t>
            </a:r>
            <a:r>
              <a:rPr lang="en-US"/>
              <a:t>Interpreted</a:t>
            </a:r>
            <a:r>
              <a:rPr lang="en-US"/>
              <a:t> language</a:t>
            </a:r>
            <a:endParaRPr/>
          </a:p>
        </p:txBody>
      </p:sp>
      <p:sp>
        <p:nvSpPr>
          <p:cNvPr id="67" name="Google Shape;67;p1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50996" lvl="0" marL="457200" rtl="0" algn="l">
              <a:lnSpc>
                <a:spcPct val="80000"/>
              </a:lnSpc>
              <a:spcBef>
                <a:spcPts val="750"/>
              </a:spcBef>
              <a:spcAft>
                <a:spcPts val="0"/>
              </a:spcAft>
              <a:buSzPts val="1928"/>
              <a:buChar char="●"/>
            </a:pPr>
            <a:r>
              <a:rPr lang="en-US" sz="2205"/>
              <a:t>Java is a compiled language.</a:t>
            </a:r>
            <a:endParaRPr sz="2205"/>
          </a:p>
          <a:p>
            <a:pPr indent="-350996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28"/>
              <a:buChar char="●"/>
            </a:pPr>
            <a:r>
              <a:rPr lang="en-US" sz="2205"/>
              <a:t>Python is an </a:t>
            </a:r>
            <a:r>
              <a:rPr lang="en-US" sz="2205"/>
              <a:t>interpreted</a:t>
            </a:r>
            <a:r>
              <a:rPr lang="en-US" sz="2205"/>
              <a:t> language.</a:t>
            </a:r>
            <a:endParaRPr sz="2205"/>
          </a:p>
          <a:p>
            <a:pPr indent="-350996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28"/>
              <a:buChar char="●"/>
            </a:pPr>
            <a:r>
              <a:rPr lang="en-US" sz="2205"/>
              <a:t>Each has pros and cons which is why they both exist.</a:t>
            </a:r>
            <a:endParaRPr sz="2205"/>
          </a:p>
          <a:p>
            <a:pPr indent="-356869" lvl="1" marL="9144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20"/>
              <a:buChar char="○"/>
            </a:pPr>
            <a:r>
              <a:rPr lang="en-US" sz="2020"/>
              <a:t>In general:</a:t>
            </a:r>
            <a:endParaRPr sz="2020"/>
          </a:p>
          <a:p>
            <a:pPr indent="-362743" lvl="2" marL="1371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13"/>
              <a:buChar char="■"/>
            </a:pPr>
            <a:r>
              <a:rPr lang="en-US" sz="1835"/>
              <a:t>Python is easier to write, because it’s more forgiving and less strongly typed. </a:t>
            </a:r>
            <a:endParaRPr sz="1835"/>
          </a:p>
          <a:p>
            <a:pPr indent="-333375" lvl="3" marL="18288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en-US" sz="1650"/>
              <a:t>This allows for quick prototyping of a solution, as well as for getting a task automated quickly.</a:t>
            </a:r>
            <a:endParaRPr sz="1650"/>
          </a:p>
          <a:p>
            <a:pPr indent="-333375" lvl="3" marL="18288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en-US" sz="1650"/>
              <a:t>It is an easy language to learn</a:t>
            </a:r>
            <a:endParaRPr sz="1650"/>
          </a:p>
          <a:p>
            <a:pPr indent="-362743" lvl="2" marL="1371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13"/>
              <a:buChar char="■"/>
            </a:pPr>
            <a:r>
              <a:rPr lang="en-US" sz="1835"/>
              <a:t>Java is more specific and less forgiving.</a:t>
            </a:r>
            <a:endParaRPr sz="1835"/>
          </a:p>
          <a:p>
            <a:pPr indent="-333375" lvl="3" marL="18288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en-US" sz="1650"/>
              <a:t>This makes them better </a:t>
            </a:r>
            <a:r>
              <a:rPr lang="en-US" sz="1650"/>
              <a:t>suited</a:t>
            </a:r>
            <a:r>
              <a:rPr lang="en-US" sz="1650"/>
              <a:t> for large coding tasks</a:t>
            </a:r>
            <a:endParaRPr sz="1650"/>
          </a:p>
          <a:p>
            <a:pPr indent="-333375" lvl="3" marL="18288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650"/>
              <a:buChar char="●"/>
            </a:pPr>
            <a:r>
              <a:rPr lang="en-US" sz="1650"/>
              <a:t>They will generally execute faster than Python</a:t>
            </a:r>
            <a:endParaRPr sz="1650"/>
          </a:p>
          <a:p>
            <a:pPr indent="-356869" lvl="1" marL="9144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020"/>
              <a:buChar char="○"/>
            </a:pPr>
            <a:r>
              <a:rPr lang="en-US" sz="2020"/>
              <a:t>While it may be tempting to say “I’m good with Python, i’ll just do everything in Python”, that is a problem.</a:t>
            </a:r>
            <a:endParaRPr sz="182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a compiler?</a:t>
            </a:r>
            <a:endParaRPr/>
          </a:p>
        </p:txBody>
      </p:sp>
      <p:sp>
        <p:nvSpPr>
          <p:cNvPr id="73" name="Google Shape;73;p1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a piece of software, that first reads your code, looking for syntax errors.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Assuming there are none, it converts your source code into a machine language (Java Byte Code to run on a Java Virtual Machine) in this case.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Finally your code is run.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By comparison, an interpreter (such as what Python uses), reads each line of code, and executes it.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