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</p:sldIdLst>
  <p:sldSz cy="6858000" cx="9144000"/>
  <p:notesSz cx="9144000" cy="6858000"/>
  <p:embeddedFontLst>
    <p:embeddedFont>
      <p:font typeface="Arimo"/>
      <p:regular r:id="rId60"/>
      <p:bold r:id="rId61"/>
      <p:italic r:id="rId62"/>
      <p:boldItalic r:id="rId6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font" Target="fonts/Arimo-italic.fntdata"/><Relationship Id="rId61" Type="http://schemas.openxmlformats.org/officeDocument/2006/relationships/font" Target="fonts/Arimo-bold.fntdata"/><Relationship Id="rId20" Type="http://schemas.openxmlformats.org/officeDocument/2006/relationships/slide" Target="slides/slide15.xml"/><Relationship Id="rId63" Type="http://schemas.openxmlformats.org/officeDocument/2006/relationships/font" Target="fonts/Arim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0" Type="http://schemas.openxmlformats.org/officeDocument/2006/relationships/font" Target="fonts/Arimo-regular.fntdata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653f4108f_0_0:notes"/>
          <p:cNvSpPr/>
          <p:nvPr>
            <p:ph idx="2" type="sldImg"/>
          </p:nvPr>
        </p:nvSpPr>
        <p:spPr>
          <a:xfrm>
            <a:off x="1571625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653f4108f_0_0:notes"/>
          <p:cNvSpPr txBox="1"/>
          <p:nvPr>
            <p:ph idx="1" type="body"/>
          </p:nvPr>
        </p:nvSpPr>
        <p:spPr>
          <a:xfrm>
            <a:off x="1218406" y="3257777"/>
            <a:ext cx="67074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653f4108f_0_0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3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3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2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3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3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3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3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5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5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5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5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5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5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5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5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5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e667aad075_0_2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e667aad075_0_2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ge667aad075_0_2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3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3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3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3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3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4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4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4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p4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4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4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4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4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4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4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4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4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4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e667aad075_0_8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e667aad075_0_8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ge667aad075_0_8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abd7592819_1_56:notes"/>
          <p:cNvSpPr txBox="1"/>
          <p:nvPr>
            <p:ph idx="1" type="body"/>
          </p:nvPr>
        </p:nvSpPr>
        <p:spPr>
          <a:xfrm>
            <a:off x="1218406" y="3257777"/>
            <a:ext cx="6707100" cy="3085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gabd7592819_1_56:notes"/>
          <p:cNvSpPr/>
          <p:nvPr>
            <p:ph idx="2" type="sldImg"/>
          </p:nvPr>
        </p:nvSpPr>
        <p:spPr>
          <a:xfrm>
            <a:off x="1571625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5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5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2.png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1.png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1 - Part 2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3599225" y="3517900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800"/>
              <a:buNone/>
            </a:pPr>
            <a:r>
              <a:rPr lang="en-US" sz="2800">
                <a:solidFill>
                  <a:srgbClr val="898989"/>
                </a:solidFill>
              </a:rPr>
              <a:t>Review of </a:t>
            </a:r>
            <a:endParaRPr sz="2800">
              <a:solidFill>
                <a:srgbClr val="898989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800"/>
              <a:buNone/>
            </a:pPr>
            <a:r>
              <a:rPr lang="en-US" sz="2800">
                <a:solidFill>
                  <a:srgbClr val="898989"/>
                </a:solidFill>
              </a:rPr>
              <a:t>Object-Oriented Programming </a:t>
            </a:r>
            <a:endParaRPr sz="2800">
              <a:solidFill>
                <a:srgbClr val="898989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800"/>
              <a:buNone/>
            </a:pPr>
            <a:r>
              <a:rPr lang="en-US" sz="2800">
                <a:solidFill>
                  <a:srgbClr val="898989"/>
                </a:solidFill>
              </a:rPr>
              <a:t>and class Design</a:t>
            </a:r>
            <a:endParaRPr sz="2800">
              <a:solidFill>
                <a:srgbClr val="898989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800"/>
              <a:buNone/>
            </a:pPr>
            <a:r>
              <a:t/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3: The Constructor</a:t>
            </a:r>
            <a:endParaRPr/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This is a special method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Used to give initial values to ALL attributes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Is activated when someone creates a </a:t>
            </a:r>
            <a:r>
              <a:rPr lang="en-US" sz="2400">
                <a:solidFill>
                  <a:srgbClr val="0432FF"/>
                </a:solidFill>
              </a:rPr>
              <a:t>new</a:t>
            </a:r>
            <a:r>
              <a:rPr lang="en-US" sz="2400">
                <a:solidFill>
                  <a:schemeClr val="dk1"/>
                </a:solidFill>
              </a:rPr>
              <a:t> instance of the class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Doesn’t have a return type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In most languages, the name of this method MUST be the same name as the class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3: Designing the Constructor</a:t>
            </a:r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Constructors will vary, depending on design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Ask questions: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Are all Dogs born with the same rabid state? (yes – they are all born non-rabid)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Are all Dogs born with the same weight?  (</a:t>
            </a:r>
            <a:r>
              <a:rPr lang="en-US" sz="2400">
                <a:solidFill>
                  <a:srgbClr val="FF0000"/>
                </a:solidFill>
              </a:rPr>
              <a:t>no</a:t>
            </a:r>
            <a:r>
              <a:rPr lang="en-US" sz="2400"/>
              <a:t> – they are born with different weights)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Are all Dogs born with the same name? (</a:t>
            </a:r>
            <a:r>
              <a:rPr lang="en-US" sz="2400">
                <a:solidFill>
                  <a:srgbClr val="FF0000"/>
                </a:solidFill>
              </a:rPr>
              <a:t>no</a:t>
            </a:r>
            <a:r>
              <a:rPr lang="en-US" sz="2400"/>
              <a:t> – they all have different names)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If ever “no”, then you need information passed in as parameters.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3: The Constructor</a:t>
            </a:r>
            <a:endParaRPr/>
          </a:p>
        </p:txBody>
      </p:sp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CLASS Dog 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latin typeface="Consolas"/>
                <a:ea typeface="Consolas"/>
                <a:cs typeface="Consolas"/>
                <a:sym typeface="Consolas"/>
              </a:rPr>
              <a:t>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boolean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rabid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false;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weight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 0.0;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name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 “ ”;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// Constructor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w, String n)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false;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w;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n;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// Behaviors go here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102" name="Google Shape;102;p17" title="Pseudo code logo"/>
          <p:cNvSpPr/>
          <p:nvPr/>
        </p:nvSpPr>
        <p:spPr>
          <a:xfrm>
            <a:off x="7543800" y="4648200"/>
            <a:ext cx="1143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i="0" sz="3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4: Relax and Take a break</a:t>
            </a:r>
            <a:endParaRPr/>
          </a:p>
        </p:txBody>
      </p:sp>
      <p:sp>
        <p:nvSpPr>
          <p:cNvPr id="108" name="Google Shape;108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We’ll get to growl and eat later</a:t>
            </a:r>
            <a:endParaRPr/>
          </a:p>
          <a:p>
            <a:pPr indent="-2032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We have a new data type (Dog)</a:t>
            </a:r>
            <a:endParaRPr sz="2800"/>
          </a:p>
          <a:p>
            <a:pPr indent="-2032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Let’s play around with the main algorithm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The “Driver”</a:t>
            </a:r>
            <a:endParaRPr/>
          </a:p>
        </p:txBody>
      </p:sp>
      <p:sp>
        <p:nvSpPr>
          <p:cNvPr id="114" name="Google Shape;114;p1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Usually put this in a whole new file!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Driver contains main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It’s the controlling algorithm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Steps: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Type in the skeleton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Create a couple of instances of classes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Start telling them what to do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1: </a:t>
            </a:r>
            <a:r>
              <a:rPr b="1" lang="en-US" sz="3674"/>
              <a:t>Type in the Skeleton</a:t>
            </a:r>
            <a:endParaRPr/>
          </a:p>
        </p:txBody>
      </p:sp>
      <p:sp>
        <p:nvSpPr>
          <p:cNvPr id="120" name="Google Shape;120;p2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121" name="Google Shape;121;p20" title="Pseudo code logo"/>
          <p:cNvSpPr/>
          <p:nvPr/>
        </p:nvSpPr>
        <p:spPr>
          <a:xfrm>
            <a:off x="7543800" y="4648200"/>
            <a:ext cx="1143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i="0" sz="3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/>
          <p:nvPr/>
        </p:nvSpPr>
        <p:spPr>
          <a:xfrm>
            <a:off x="6421645" y="5257800"/>
            <a:ext cx="2265155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2: Declare Two Dogs</a:t>
            </a:r>
            <a:endParaRPr/>
          </a:p>
        </p:txBody>
      </p:sp>
      <p:sp>
        <p:nvSpPr>
          <p:cNvPr id="128" name="Google Shape;128;p2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129" name="Google Shape;129;p21"/>
          <p:cNvSpPr/>
          <p:nvPr/>
        </p:nvSpPr>
        <p:spPr>
          <a:xfrm>
            <a:off x="6096000" y="3149529"/>
            <a:ext cx="2682931" cy="349947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1"/>
          <p:cNvSpPr/>
          <p:nvPr/>
        </p:nvSpPr>
        <p:spPr>
          <a:xfrm>
            <a:off x="6096000" y="3149529"/>
            <a:ext cx="2682931" cy="34994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1"/>
          <p:cNvSpPr/>
          <p:nvPr/>
        </p:nvSpPr>
        <p:spPr>
          <a:xfrm>
            <a:off x="6329299" y="3188412"/>
            <a:ext cx="2162870" cy="31106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132" name="Google Shape;132;p21"/>
          <p:cNvSpPr/>
          <p:nvPr/>
        </p:nvSpPr>
        <p:spPr>
          <a:xfrm>
            <a:off x="6212650" y="3616125"/>
            <a:ext cx="823800" cy="3501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133" name="Google Shape;133;p21"/>
          <p:cNvSpPr txBox="1"/>
          <p:nvPr/>
        </p:nvSpPr>
        <p:spPr>
          <a:xfrm>
            <a:off x="6421645" y="4209093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134" name="Google Shape;134;p21"/>
          <p:cNvSpPr txBox="1"/>
          <p:nvPr/>
        </p:nvSpPr>
        <p:spPr>
          <a:xfrm>
            <a:off x="7804425" y="4199372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135" name="Google Shape;135;p21"/>
          <p:cNvCxnSpPr/>
          <p:nvPr/>
        </p:nvCxnSpPr>
        <p:spPr>
          <a:xfrm rot="10800000">
            <a:off x="6445947" y="3966073"/>
            <a:ext cx="116649" cy="3499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6" name="Google Shape;136;p21"/>
          <p:cNvCxnSpPr/>
          <p:nvPr/>
        </p:nvCxnSpPr>
        <p:spPr>
          <a:xfrm rot="10800000">
            <a:off x="6944099" y="3966147"/>
            <a:ext cx="933300" cy="34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The new operator</a:t>
            </a:r>
            <a:endParaRPr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Right now, we have two “dead” dogs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800"/>
              <a:buChar char="•"/>
            </a:pPr>
            <a:r>
              <a:rPr lang="en-US" sz="2800">
                <a:solidFill>
                  <a:srgbClr val="0432FF"/>
                </a:solidFill>
              </a:rPr>
              <a:t>new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Brings instances “to life”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Calls the class’s constructor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Opens up enough space in memory to fit an instance of that class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/>
          <p:nvPr/>
        </p:nvSpPr>
        <p:spPr>
          <a:xfrm>
            <a:off x="6421645" y="5257800"/>
            <a:ext cx="2265155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3"/>
          <p:cNvSpPr txBox="1"/>
          <p:nvPr/>
        </p:nvSpPr>
        <p:spPr>
          <a:xfrm>
            <a:off x="1425275" y="4572000"/>
            <a:ext cx="4725000" cy="20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49" name="Google Shape;149;p2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3: Bring j1 to Life</a:t>
            </a:r>
            <a:endParaRPr b="1"/>
          </a:p>
        </p:txBody>
      </p:sp>
      <p:sp>
        <p:nvSpPr>
          <p:cNvPr id="150" name="Google Shape;150;p2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</a:t>
            </a: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/>
          </a:p>
          <a:p>
            <a:pPr indent="0" lvl="1" marL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/>
          </a:p>
        </p:txBody>
      </p:sp>
      <p:cxnSp>
        <p:nvCxnSpPr>
          <p:cNvPr id="151" name="Google Shape;151;p23"/>
          <p:cNvCxnSpPr/>
          <p:nvPr/>
        </p:nvCxnSpPr>
        <p:spPr>
          <a:xfrm>
            <a:off x="2209800" y="2895600"/>
            <a:ext cx="304800" cy="131349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2" name="Google Shape;152;p23"/>
          <p:cNvSpPr/>
          <p:nvPr/>
        </p:nvSpPr>
        <p:spPr>
          <a:xfrm>
            <a:off x="6096000" y="3149529"/>
            <a:ext cx="2682931" cy="349947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3"/>
          <p:cNvSpPr/>
          <p:nvPr/>
        </p:nvSpPr>
        <p:spPr>
          <a:xfrm>
            <a:off x="6096000" y="3149529"/>
            <a:ext cx="2682931" cy="34994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3"/>
          <p:cNvSpPr/>
          <p:nvPr/>
        </p:nvSpPr>
        <p:spPr>
          <a:xfrm>
            <a:off x="6329299" y="3188412"/>
            <a:ext cx="2162870" cy="31106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155" name="Google Shape;155;p23"/>
          <p:cNvSpPr/>
          <p:nvPr/>
        </p:nvSpPr>
        <p:spPr>
          <a:xfrm>
            <a:off x="6212651" y="3616125"/>
            <a:ext cx="933300" cy="3501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</a:t>
            </a: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endParaRPr/>
          </a:p>
        </p:txBody>
      </p:sp>
      <p:sp>
        <p:nvSpPr>
          <p:cNvPr id="156" name="Google Shape;156;p23"/>
          <p:cNvSpPr txBox="1"/>
          <p:nvPr/>
        </p:nvSpPr>
        <p:spPr>
          <a:xfrm>
            <a:off x="6421645" y="4209093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157" name="Google Shape;157;p23"/>
          <p:cNvSpPr txBox="1"/>
          <p:nvPr/>
        </p:nvSpPr>
        <p:spPr>
          <a:xfrm>
            <a:off x="7804425" y="4199372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158" name="Google Shape;158;p23"/>
          <p:cNvCxnSpPr/>
          <p:nvPr/>
        </p:nvCxnSpPr>
        <p:spPr>
          <a:xfrm rot="10800000">
            <a:off x="6445947" y="3966073"/>
            <a:ext cx="116649" cy="3499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9" name="Google Shape;159;p23"/>
          <p:cNvCxnSpPr/>
          <p:nvPr/>
        </p:nvCxnSpPr>
        <p:spPr>
          <a:xfrm rot="10800000">
            <a:off x="6912544" y="3849424"/>
            <a:ext cx="933193" cy="3499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0" name="Google Shape;160;p23"/>
          <p:cNvCxnSpPr/>
          <p:nvPr/>
        </p:nvCxnSpPr>
        <p:spPr>
          <a:xfrm flipH="1" rot="10800000">
            <a:off x="255980" y="4316020"/>
            <a:ext cx="1633089" cy="2332984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1" name="Google Shape;161;p23"/>
          <p:cNvCxnSpPr/>
          <p:nvPr/>
        </p:nvCxnSpPr>
        <p:spPr>
          <a:xfrm>
            <a:off x="1889069" y="4316021"/>
            <a:ext cx="419937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/>
        </p:nvSpPr>
        <p:spPr>
          <a:xfrm>
            <a:off x="6421645" y="5257800"/>
            <a:ext cx="2265155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4"/>
          <p:cNvSpPr txBox="1"/>
          <p:nvPr/>
        </p:nvSpPr>
        <p:spPr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3" lvl="1" marL="3825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Opens Space</a:t>
            </a:r>
            <a:endParaRPr b="1"/>
          </a:p>
        </p:txBody>
      </p:sp>
      <p:sp>
        <p:nvSpPr>
          <p:cNvPr id="169" name="Google Shape;169;p24"/>
          <p:cNvSpPr/>
          <p:nvPr/>
        </p:nvSpPr>
        <p:spPr>
          <a:xfrm>
            <a:off x="6096000" y="3149529"/>
            <a:ext cx="2682931" cy="349947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4"/>
          <p:cNvSpPr/>
          <p:nvPr/>
        </p:nvSpPr>
        <p:spPr>
          <a:xfrm>
            <a:off x="6096000" y="3149529"/>
            <a:ext cx="2682931" cy="34994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4"/>
          <p:cNvSpPr/>
          <p:nvPr/>
        </p:nvSpPr>
        <p:spPr>
          <a:xfrm>
            <a:off x="6329299" y="3188412"/>
            <a:ext cx="2162870" cy="31106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172" name="Google Shape;172;p24"/>
          <p:cNvSpPr/>
          <p:nvPr/>
        </p:nvSpPr>
        <p:spPr>
          <a:xfrm>
            <a:off x="6212651" y="3616125"/>
            <a:ext cx="840000" cy="3501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173" name="Google Shape;173;p24"/>
          <p:cNvSpPr txBox="1"/>
          <p:nvPr/>
        </p:nvSpPr>
        <p:spPr>
          <a:xfrm>
            <a:off x="6421645" y="4209093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174" name="Google Shape;174;p24"/>
          <p:cNvSpPr txBox="1"/>
          <p:nvPr/>
        </p:nvSpPr>
        <p:spPr>
          <a:xfrm>
            <a:off x="7804425" y="4199372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175" name="Google Shape;175;p24"/>
          <p:cNvCxnSpPr/>
          <p:nvPr/>
        </p:nvCxnSpPr>
        <p:spPr>
          <a:xfrm rot="10800000">
            <a:off x="6912544" y="3849424"/>
            <a:ext cx="933193" cy="3499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6" name="Google Shape;176;p24"/>
          <p:cNvCxnSpPr/>
          <p:nvPr/>
        </p:nvCxnSpPr>
        <p:spPr>
          <a:xfrm>
            <a:off x="6329298" y="5482512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24"/>
          <p:cNvCxnSpPr/>
          <p:nvPr/>
        </p:nvCxnSpPr>
        <p:spPr>
          <a:xfrm>
            <a:off x="6329298" y="5832460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24"/>
          <p:cNvCxnSpPr/>
          <p:nvPr/>
        </p:nvCxnSpPr>
        <p:spPr>
          <a:xfrm>
            <a:off x="6679246" y="4665968"/>
            <a:ext cx="0" cy="4665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9" name="Google Shape;179;p24"/>
          <p:cNvCxnSpPr/>
          <p:nvPr/>
        </p:nvCxnSpPr>
        <p:spPr>
          <a:xfrm flipH="1" rot="10800000">
            <a:off x="255980" y="4316020"/>
            <a:ext cx="1633089" cy="2332984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24"/>
          <p:cNvCxnSpPr/>
          <p:nvPr/>
        </p:nvCxnSpPr>
        <p:spPr>
          <a:xfrm>
            <a:off x="1889069" y="4316021"/>
            <a:ext cx="419937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1" name="Google Shape;181;p24"/>
          <p:cNvSpPr/>
          <p:nvPr/>
        </p:nvSpPr>
        <p:spPr>
          <a:xfrm>
            <a:off x="6277804" y="5132565"/>
            <a:ext cx="1138554" cy="1166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4"/>
          <p:cNvSpPr txBox="1"/>
          <p:nvPr/>
        </p:nvSpPr>
        <p:spPr>
          <a:xfrm>
            <a:off x="1814375" y="4403425"/>
            <a:ext cx="4725000" cy="20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Overview</a:t>
            </a:r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Object-Oriented Programming (OOP) is based on the concept of </a:t>
            </a:r>
            <a:r>
              <a:rPr lang="en-US" sz="2800" u="sng"/>
              <a:t>classes</a:t>
            </a:r>
            <a:r>
              <a:rPr lang="en-US" sz="2800"/>
              <a:t>, from which </a:t>
            </a:r>
            <a:r>
              <a:rPr lang="en-US" sz="2800" u="sng"/>
              <a:t>objects</a:t>
            </a:r>
            <a:r>
              <a:rPr lang="en-US" sz="2800"/>
              <a:t> are created.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Remember: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Classes are “templates”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Objects are instances of those templates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/>
          <p:nvPr/>
        </p:nvSpPr>
        <p:spPr>
          <a:xfrm>
            <a:off x="6421645" y="5257800"/>
            <a:ext cx="2265155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5"/>
          <p:cNvSpPr txBox="1"/>
          <p:nvPr/>
        </p:nvSpPr>
        <p:spPr>
          <a:xfrm>
            <a:off x="1425281" y="4141047"/>
            <a:ext cx="4724853" cy="2438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37" u="none" cap="none" strike="noStrike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rtl="0" algn="l">
              <a:spcBef>
                <a:spcPts val="735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t/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b="0" i="0" sz="3674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5"/>
          <p:cNvSpPr txBox="1"/>
          <p:nvPr/>
        </p:nvSpPr>
        <p:spPr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3" lvl="1" marL="3825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Data Passing</a:t>
            </a:r>
            <a:endParaRPr b="1"/>
          </a:p>
        </p:txBody>
      </p:sp>
      <p:cxnSp>
        <p:nvCxnSpPr>
          <p:cNvPr id="191" name="Google Shape;191;p25"/>
          <p:cNvCxnSpPr/>
          <p:nvPr/>
        </p:nvCxnSpPr>
        <p:spPr>
          <a:xfrm flipH="1">
            <a:off x="3226313" y="2900836"/>
            <a:ext cx="183600" cy="1363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2" name="Google Shape;192;p25"/>
          <p:cNvCxnSpPr/>
          <p:nvPr/>
        </p:nvCxnSpPr>
        <p:spPr>
          <a:xfrm>
            <a:off x="4136106" y="2892445"/>
            <a:ext cx="549300" cy="138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3" name="Google Shape;193;p25"/>
          <p:cNvSpPr/>
          <p:nvPr/>
        </p:nvSpPr>
        <p:spPr>
          <a:xfrm>
            <a:off x="6096000" y="3149529"/>
            <a:ext cx="2682931" cy="349947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5"/>
          <p:cNvSpPr/>
          <p:nvPr/>
        </p:nvSpPr>
        <p:spPr>
          <a:xfrm>
            <a:off x="6096000" y="3149529"/>
            <a:ext cx="2682931" cy="34994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5"/>
          <p:cNvSpPr/>
          <p:nvPr/>
        </p:nvSpPr>
        <p:spPr>
          <a:xfrm>
            <a:off x="6329299" y="3188412"/>
            <a:ext cx="2162870" cy="31106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196" name="Google Shape;196;p25"/>
          <p:cNvSpPr/>
          <p:nvPr/>
        </p:nvSpPr>
        <p:spPr>
          <a:xfrm>
            <a:off x="6212651" y="3616125"/>
            <a:ext cx="933300" cy="3501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197" name="Google Shape;197;p25"/>
          <p:cNvSpPr txBox="1"/>
          <p:nvPr/>
        </p:nvSpPr>
        <p:spPr>
          <a:xfrm>
            <a:off x="6421645" y="4209093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198" name="Google Shape;198;p25"/>
          <p:cNvSpPr txBox="1"/>
          <p:nvPr/>
        </p:nvSpPr>
        <p:spPr>
          <a:xfrm>
            <a:off x="7804425" y="4199372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199" name="Google Shape;199;p25"/>
          <p:cNvCxnSpPr/>
          <p:nvPr/>
        </p:nvCxnSpPr>
        <p:spPr>
          <a:xfrm rot="10800000">
            <a:off x="6912544" y="3849424"/>
            <a:ext cx="933193" cy="3499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0" name="Google Shape;200;p25"/>
          <p:cNvCxnSpPr/>
          <p:nvPr/>
        </p:nvCxnSpPr>
        <p:spPr>
          <a:xfrm>
            <a:off x="6329298" y="5482512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" name="Google Shape;201;p25"/>
          <p:cNvCxnSpPr/>
          <p:nvPr/>
        </p:nvCxnSpPr>
        <p:spPr>
          <a:xfrm>
            <a:off x="6329298" y="5832460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2" name="Google Shape;202;p25"/>
          <p:cNvCxnSpPr/>
          <p:nvPr/>
        </p:nvCxnSpPr>
        <p:spPr>
          <a:xfrm>
            <a:off x="6679246" y="4665968"/>
            <a:ext cx="0" cy="4665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3" name="Google Shape;203;p25"/>
          <p:cNvCxnSpPr/>
          <p:nvPr/>
        </p:nvCxnSpPr>
        <p:spPr>
          <a:xfrm flipH="1" rot="10800000">
            <a:off x="255980" y="4316020"/>
            <a:ext cx="1633089" cy="2332984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4" name="Google Shape;204;p25"/>
          <p:cNvCxnSpPr/>
          <p:nvPr/>
        </p:nvCxnSpPr>
        <p:spPr>
          <a:xfrm>
            <a:off x="1889069" y="4316021"/>
            <a:ext cx="419937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5" name="Google Shape;205;p25"/>
          <p:cNvSpPr/>
          <p:nvPr/>
        </p:nvSpPr>
        <p:spPr>
          <a:xfrm>
            <a:off x="6277804" y="5132565"/>
            <a:ext cx="1138554" cy="1166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6"/>
          <p:cNvSpPr txBox="1"/>
          <p:nvPr/>
        </p:nvSpPr>
        <p:spPr>
          <a:xfrm>
            <a:off x="6421645" y="5257800"/>
            <a:ext cx="2265155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6"/>
          <p:cNvSpPr txBox="1"/>
          <p:nvPr/>
        </p:nvSpPr>
        <p:spPr>
          <a:xfrm>
            <a:off x="6212650" y="5924808"/>
            <a:ext cx="13997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name:"Bob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6"/>
          <p:cNvSpPr txBox="1"/>
          <p:nvPr/>
        </p:nvSpPr>
        <p:spPr>
          <a:xfrm>
            <a:off x="1425275" y="4572000"/>
            <a:ext cx="4725000" cy="20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rtl="0" algn="l">
              <a:spcBef>
                <a:spcPts val="735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b="0" i="0" sz="3674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26"/>
          <p:cNvSpPr txBox="1"/>
          <p:nvPr/>
        </p:nvSpPr>
        <p:spPr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3" lvl="1" marL="3825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2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Data Passing</a:t>
            </a:r>
            <a:endParaRPr b="1"/>
          </a:p>
        </p:txBody>
      </p:sp>
      <p:cxnSp>
        <p:nvCxnSpPr>
          <p:cNvPr id="215" name="Google Shape;215;p26"/>
          <p:cNvCxnSpPr/>
          <p:nvPr/>
        </p:nvCxnSpPr>
        <p:spPr>
          <a:xfrm flipH="1">
            <a:off x="3307313" y="2900836"/>
            <a:ext cx="102600" cy="1314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6" name="Google Shape;216;p26"/>
          <p:cNvCxnSpPr/>
          <p:nvPr/>
        </p:nvCxnSpPr>
        <p:spPr>
          <a:xfrm>
            <a:off x="4136106" y="2892445"/>
            <a:ext cx="273900" cy="132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7" name="Google Shape;217;p26"/>
          <p:cNvSpPr/>
          <p:nvPr/>
        </p:nvSpPr>
        <p:spPr>
          <a:xfrm>
            <a:off x="6096000" y="3149529"/>
            <a:ext cx="2682931" cy="349947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6"/>
          <p:cNvSpPr/>
          <p:nvPr/>
        </p:nvSpPr>
        <p:spPr>
          <a:xfrm>
            <a:off x="6096000" y="3149529"/>
            <a:ext cx="2682931" cy="34994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6"/>
          <p:cNvSpPr/>
          <p:nvPr/>
        </p:nvSpPr>
        <p:spPr>
          <a:xfrm>
            <a:off x="6329299" y="3188412"/>
            <a:ext cx="2162870" cy="31106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220" name="Google Shape;220;p26"/>
          <p:cNvSpPr/>
          <p:nvPr/>
        </p:nvSpPr>
        <p:spPr>
          <a:xfrm>
            <a:off x="6212651" y="3616125"/>
            <a:ext cx="840000" cy="3501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221" name="Google Shape;221;p26"/>
          <p:cNvSpPr txBox="1"/>
          <p:nvPr/>
        </p:nvSpPr>
        <p:spPr>
          <a:xfrm>
            <a:off x="6421645" y="4209093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222" name="Google Shape;222;p26"/>
          <p:cNvSpPr txBox="1"/>
          <p:nvPr/>
        </p:nvSpPr>
        <p:spPr>
          <a:xfrm>
            <a:off x="7804425" y="4199372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223" name="Google Shape;223;p26"/>
          <p:cNvCxnSpPr/>
          <p:nvPr/>
        </p:nvCxnSpPr>
        <p:spPr>
          <a:xfrm rot="10800000">
            <a:off x="6912544" y="3849424"/>
            <a:ext cx="933193" cy="3499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4" name="Google Shape;224;p26"/>
          <p:cNvCxnSpPr/>
          <p:nvPr/>
        </p:nvCxnSpPr>
        <p:spPr>
          <a:xfrm>
            <a:off x="6329298" y="5482512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5" name="Google Shape;225;p26"/>
          <p:cNvCxnSpPr/>
          <p:nvPr/>
        </p:nvCxnSpPr>
        <p:spPr>
          <a:xfrm>
            <a:off x="6329298" y="5832460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6" name="Google Shape;226;p26"/>
          <p:cNvCxnSpPr/>
          <p:nvPr/>
        </p:nvCxnSpPr>
        <p:spPr>
          <a:xfrm>
            <a:off x="6679246" y="4665968"/>
            <a:ext cx="0" cy="4665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7" name="Google Shape;227;p26"/>
          <p:cNvCxnSpPr/>
          <p:nvPr/>
        </p:nvCxnSpPr>
        <p:spPr>
          <a:xfrm flipH="1" rot="10800000">
            <a:off x="255980" y="4316020"/>
            <a:ext cx="1633089" cy="2332984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8" name="Google Shape;228;p26"/>
          <p:cNvCxnSpPr/>
          <p:nvPr/>
        </p:nvCxnSpPr>
        <p:spPr>
          <a:xfrm>
            <a:off x="1889069" y="4316021"/>
            <a:ext cx="419937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9" name="Google Shape;229;p26"/>
          <p:cNvSpPr txBox="1"/>
          <p:nvPr/>
        </p:nvSpPr>
        <p:spPr>
          <a:xfrm>
            <a:off x="6212649" y="5108264"/>
            <a:ext cx="12490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 b="0"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26"/>
          <p:cNvSpPr txBox="1"/>
          <p:nvPr/>
        </p:nvSpPr>
        <p:spPr>
          <a:xfrm>
            <a:off x="6244242" y="5458212"/>
            <a:ext cx="117211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weight:14</a:t>
            </a:r>
            <a:endParaRPr/>
          </a:p>
        </p:txBody>
      </p:sp>
      <p:sp>
        <p:nvSpPr>
          <p:cNvPr id="231" name="Google Shape;231;p26"/>
          <p:cNvSpPr/>
          <p:nvPr/>
        </p:nvSpPr>
        <p:spPr>
          <a:xfrm>
            <a:off x="6277804" y="5132565"/>
            <a:ext cx="1138554" cy="1166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7"/>
          <p:cNvSpPr txBox="1"/>
          <p:nvPr/>
        </p:nvSpPr>
        <p:spPr>
          <a:xfrm>
            <a:off x="6421645" y="5257800"/>
            <a:ext cx="2265155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7"/>
          <p:cNvSpPr txBox="1"/>
          <p:nvPr/>
        </p:nvSpPr>
        <p:spPr>
          <a:xfrm>
            <a:off x="6212650" y="5924808"/>
            <a:ext cx="13901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name:”Bob”</a:t>
            </a:r>
            <a:endParaRPr/>
          </a:p>
        </p:txBody>
      </p:sp>
      <p:sp>
        <p:nvSpPr>
          <p:cNvPr id="238" name="Google Shape;238;p27"/>
          <p:cNvSpPr txBox="1"/>
          <p:nvPr/>
        </p:nvSpPr>
        <p:spPr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j2 = new Dog(7, “Ethel”);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3" lvl="1" marL="3825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2000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/>
          </a:p>
          <a:p>
            <a:pPr indent="-182563" lvl="1" marL="3825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2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Bring j2 to Life</a:t>
            </a:r>
            <a:endParaRPr b="1"/>
          </a:p>
        </p:txBody>
      </p:sp>
      <p:sp>
        <p:nvSpPr>
          <p:cNvPr id="240" name="Google Shape;240;p27"/>
          <p:cNvSpPr/>
          <p:nvPr/>
        </p:nvSpPr>
        <p:spPr>
          <a:xfrm>
            <a:off x="6096000" y="3149529"/>
            <a:ext cx="2682931" cy="349947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27"/>
          <p:cNvSpPr/>
          <p:nvPr/>
        </p:nvSpPr>
        <p:spPr>
          <a:xfrm>
            <a:off x="6096000" y="3149529"/>
            <a:ext cx="2682931" cy="34994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27"/>
          <p:cNvSpPr/>
          <p:nvPr/>
        </p:nvSpPr>
        <p:spPr>
          <a:xfrm>
            <a:off x="6329299" y="3188412"/>
            <a:ext cx="2162870" cy="31106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243" name="Google Shape;243;p27"/>
          <p:cNvSpPr/>
          <p:nvPr/>
        </p:nvSpPr>
        <p:spPr>
          <a:xfrm>
            <a:off x="6212650" y="3616125"/>
            <a:ext cx="823800" cy="3501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244" name="Google Shape;244;p27"/>
          <p:cNvSpPr txBox="1"/>
          <p:nvPr/>
        </p:nvSpPr>
        <p:spPr>
          <a:xfrm>
            <a:off x="6421645" y="4209093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245" name="Google Shape;245;p27"/>
          <p:cNvSpPr txBox="1"/>
          <p:nvPr/>
        </p:nvSpPr>
        <p:spPr>
          <a:xfrm>
            <a:off x="7804425" y="4199372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246" name="Google Shape;246;p27"/>
          <p:cNvCxnSpPr/>
          <p:nvPr/>
        </p:nvCxnSpPr>
        <p:spPr>
          <a:xfrm rot="10800000">
            <a:off x="6912544" y="3849424"/>
            <a:ext cx="933193" cy="3499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7" name="Google Shape;247;p27"/>
          <p:cNvCxnSpPr/>
          <p:nvPr/>
        </p:nvCxnSpPr>
        <p:spPr>
          <a:xfrm>
            <a:off x="6329298" y="5482512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8" name="Google Shape;248;p27"/>
          <p:cNvCxnSpPr/>
          <p:nvPr/>
        </p:nvCxnSpPr>
        <p:spPr>
          <a:xfrm>
            <a:off x="6329298" y="5832460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9" name="Google Shape;249;p27"/>
          <p:cNvCxnSpPr/>
          <p:nvPr/>
        </p:nvCxnSpPr>
        <p:spPr>
          <a:xfrm>
            <a:off x="6679246" y="4665968"/>
            <a:ext cx="0" cy="4665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0" name="Google Shape;250;p27"/>
          <p:cNvSpPr txBox="1"/>
          <p:nvPr/>
        </p:nvSpPr>
        <p:spPr>
          <a:xfrm>
            <a:off x="6212649" y="5108264"/>
            <a:ext cx="12490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 b="0"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27"/>
          <p:cNvSpPr txBox="1"/>
          <p:nvPr/>
        </p:nvSpPr>
        <p:spPr>
          <a:xfrm>
            <a:off x="6244242" y="5458212"/>
            <a:ext cx="117211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weight:14</a:t>
            </a:r>
            <a:endParaRPr/>
          </a:p>
        </p:txBody>
      </p:sp>
      <p:sp>
        <p:nvSpPr>
          <p:cNvPr id="252" name="Google Shape;252;p27"/>
          <p:cNvSpPr/>
          <p:nvPr/>
        </p:nvSpPr>
        <p:spPr>
          <a:xfrm>
            <a:off x="6277804" y="5132565"/>
            <a:ext cx="1138554" cy="1166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8"/>
          <p:cNvSpPr txBox="1"/>
          <p:nvPr/>
        </p:nvSpPr>
        <p:spPr>
          <a:xfrm>
            <a:off x="6421645" y="5257800"/>
            <a:ext cx="2265155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28"/>
          <p:cNvSpPr txBox="1"/>
          <p:nvPr/>
        </p:nvSpPr>
        <p:spPr>
          <a:xfrm>
            <a:off x="6212650" y="5924808"/>
            <a:ext cx="139493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name:”Bob”</a:t>
            </a:r>
            <a:endParaRPr/>
          </a:p>
        </p:txBody>
      </p:sp>
      <p:sp>
        <p:nvSpPr>
          <p:cNvPr id="259" name="Google Shape;259;p28"/>
          <p:cNvSpPr txBox="1"/>
          <p:nvPr/>
        </p:nvSpPr>
        <p:spPr>
          <a:xfrm>
            <a:off x="1425275" y="4474725"/>
            <a:ext cx="4725000" cy="21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rtl="0" algn="l">
              <a:spcBef>
                <a:spcPts val="735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b="0" i="0" sz="3674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2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New calls the Constructor</a:t>
            </a:r>
            <a:endParaRPr b="1"/>
          </a:p>
        </p:txBody>
      </p:sp>
      <p:sp>
        <p:nvSpPr>
          <p:cNvPr id="261" name="Google Shape;261;p28"/>
          <p:cNvSpPr/>
          <p:nvPr/>
        </p:nvSpPr>
        <p:spPr>
          <a:xfrm>
            <a:off x="6096000" y="3149529"/>
            <a:ext cx="2682931" cy="349947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8"/>
          <p:cNvSpPr/>
          <p:nvPr/>
        </p:nvSpPr>
        <p:spPr>
          <a:xfrm>
            <a:off x="6096000" y="3149529"/>
            <a:ext cx="2682931" cy="34994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28"/>
          <p:cNvSpPr/>
          <p:nvPr/>
        </p:nvSpPr>
        <p:spPr>
          <a:xfrm>
            <a:off x="6329299" y="3188412"/>
            <a:ext cx="2162870" cy="31106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264" name="Google Shape;264;p28"/>
          <p:cNvSpPr/>
          <p:nvPr/>
        </p:nvSpPr>
        <p:spPr>
          <a:xfrm>
            <a:off x="6212650" y="3616125"/>
            <a:ext cx="807600" cy="3501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265" name="Google Shape;265;p28"/>
          <p:cNvSpPr txBox="1"/>
          <p:nvPr/>
        </p:nvSpPr>
        <p:spPr>
          <a:xfrm>
            <a:off x="6421645" y="4209093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266" name="Google Shape;266;p28"/>
          <p:cNvSpPr txBox="1"/>
          <p:nvPr/>
        </p:nvSpPr>
        <p:spPr>
          <a:xfrm>
            <a:off x="7804425" y="4199372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267" name="Google Shape;267;p28"/>
          <p:cNvCxnSpPr/>
          <p:nvPr/>
        </p:nvCxnSpPr>
        <p:spPr>
          <a:xfrm rot="10800000">
            <a:off x="6912544" y="3849424"/>
            <a:ext cx="933193" cy="3499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8" name="Google Shape;268;p28"/>
          <p:cNvCxnSpPr/>
          <p:nvPr/>
        </p:nvCxnSpPr>
        <p:spPr>
          <a:xfrm>
            <a:off x="6329298" y="5482512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69" name="Google Shape;269;p28"/>
          <p:cNvCxnSpPr/>
          <p:nvPr/>
        </p:nvCxnSpPr>
        <p:spPr>
          <a:xfrm>
            <a:off x="6329298" y="5832460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0" name="Google Shape;270;p28"/>
          <p:cNvCxnSpPr/>
          <p:nvPr/>
        </p:nvCxnSpPr>
        <p:spPr>
          <a:xfrm>
            <a:off x="6679246" y="4665968"/>
            <a:ext cx="0" cy="4665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1" name="Google Shape;271;p28"/>
          <p:cNvCxnSpPr/>
          <p:nvPr/>
        </p:nvCxnSpPr>
        <p:spPr>
          <a:xfrm flipH="1" rot="10800000">
            <a:off x="255980" y="4316020"/>
            <a:ext cx="1633089" cy="2332984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2" name="Google Shape;272;p28"/>
          <p:cNvCxnSpPr/>
          <p:nvPr/>
        </p:nvCxnSpPr>
        <p:spPr>
          <a:xfrm>
            <a:off x="1889069" y="4316021"/>
            <a:ext cx="419937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3" name="Google Shape;273;p28"/>
          <p:cNvSpPr txBox="1"/>
          <p:nvPr/>
        </p:nvSpPr>
        <p:spPr>
          <a:xfrm>
            <a:off x="6212649" y="5108264"/>
            <a:ext cx="12490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 b="0"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28"/>
          <p:cNvSpPr txBox="1"/>
          <p:nvPr/>
        </p:nvSpPr>
        <p:spPr>
          <a:xfrm>
            <a:off x="6244242" y="5458212"/>
            <a:ext cx="117211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weight:14</a:t>
            </a:r>
            <a:endParaRPr/>
          </a:p>
        </p:txBody>
      </p:sp>
      <p:sp>
        <p:nvSpPr>
          <p:cNvPr id="275" name="Google Shape;275;p28"/>
          <p:cNvSpPr txBox="1"/>
          <p:nvPr/>
        </p:nvSpPr>
        <p:spPr>
          <a:xfrm>
            <a:off x="800100" y="1796375"/>
            <a:ext cx="6661500" cy="4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j2 = new Dog(7, “Ethel”);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3" lvl="1" marL="3825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28"/>
          <p:cNvSpPr/>
          <p:nvPr/>
        </p:nvSpPr>
        <p:spPr>
          <a:xfrm>
            <a:off x="6277804" y="5132565"/>
            <a:ext cx="1138554" cy="1166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9"/>
          <p:cNvSpPr txBox="1"/>
          <p:nvPr/>
        </p:nvSpPr>
        <p:spPr>
          <a:xfrm>
            <a:off x="6421645" y="5257800"/>
            <a:ext cx="2265155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29"/>
          <p:cNvSpPr txBox="1"/>
          <p:nvPr/>
        </p:nvSpPr>
        <p:spPr>
          <a:xfrm>
            <a:off x="6212650" y="5924808"/>
            <a:ext cx="13901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name:”Bob”</a:t>
            </a:r>
            <a:endParaRPr/>
          </a:p>
        </p:txBody>
      </p:sp>
      <p:sp>
        <p:nvSpPr>
          <p:cNvPr id="283" name="Google Shape;283;p2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Opens Space for j2</a:t>
            </a:r>
            <a:endParaRPr b="1"/>
          </a:p>
        </p:txBody>
      </p:sp>
      <p:sp>
        <p:nvSpPr>
          <p:cNvPr id="284" name="Google Shape;284;p29"/>
          <p:cNvSpPr/>
          <p:nvPr/>
        </p:nvSpPr>
        <p:spPr>
          <a:xfrm>
            <a:off x="6069288" y="3149529"/>
            <a:ext cx="2682900" cy="3499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29"/>
          <p:cNvSpPr/>
          <p:nvPr/>
        </p:nvSpPr>
        <p:spPr>
          <a:xfrm>
            <a:off x="6096000" y="3149529"/>
            <a:ext cx="2682931" cy="34994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29"/>
          <p:cNvSpPr/>
          <p:nvPr/>
        </p:nvSpPr>
        <p:spPr>
          <a:xfrm>
            <a:off x="6329299" y="3188412"/>
            <a:ext cx="2162870" cy="31106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287" name="Google Shape;287;p29"/>
          <p:cNvSpPr/>
          <p:nvPr/>
        </p:nvSpPr>
        <p:spPr>
          <a:xfrm>
            <a:off x="6212650" y="3616125"/>
            <a:ext cx="807600" cy="3501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288" name="Google Shape;288;p29"/>
          <p:cNvSpPr txBox="1"/>
          <p:nvPr/>
        </p:nvSpPr>
        <p:spPr>
          <a:xfrm>
            <a:off x="6421645" y="4209093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289" name="Google Shape;289;p29"/>
          <p:cNvSpPr txBox="1"/>
          <p:nvPr/>
        </p:nvSpPr>
        <p:spPr>
          <a:xfrm>
            <a:off x="7804425" y="4199372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290" name="Google Shape;290;p29"/>
          <p:cNvCxnSpPr/>
          <p:nvPr/>
        </p:nvCxnSpPr>
        <p:spPr>
          <a:xfrm>
            <a:off x="6329298" y="5482512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1" name="Google Shape;291;p29"/>
          <p:cNvCxnSpPr/>
          <p:nvPr/>
        </p:nvCxnSpPr>
        <p:spPr>
          <a:xfrm>
            <a:off x="6329298" y="5832460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2" name="Google Shape;292;p29"/>
          <p:cNvCxnSpPr/>
          <p:nvPr/>
        </p:nvCxnSpPr>
        <p:spPr>
          <a:xfrm>
            <a:off x="6679246" y="4665968"/>
            <a:ext cx="0" cy="4665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3" name="Google Shape;293;p29"/>
          <p:cNvSpPr txBox="1"/>
          <p:nvPr/>
        </p:nvSpPr>
        <p:spPr>
          <a:xfrm>
            <a:off x="6212649" y="5108264"/>
            <a:ext cx="12490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/>
          </a:p>
        </p:txBody>
      </p:sp>
      <p:sp>
        <p:nvSpPr>
          <p:cNvPr id="294" name="Google Shape;294;p29"/>
          <p:cNvSpPr txBox="1"/>
          <p:nvPr/>
        </p:nvSpPr>
        <p:spPr>
          <a:xfrm>
            <a:off x="6244242" y="5458212"/>
            <a:ext cx="117211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weight:14</a:t>
            </a:r>
            <a:endParaRPr/>
          </a:p>
        </p:txBody>
      </p:sp>
      <p:sp>
        <p:nvSpPr>
          <p:cNvPr id="295" name="Google Shape;295;p29"/>
          <p:cNvSpPr/>
          <p:nvPr/>
        </p:nvSpPr>
        <p:spPr>
          <a:xfrm>
            <a:off x="7612439" y="5132565"/>
            <a:ext cx="1049843" cy="1166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6" name="Google Shape;296;p29"/>
          <p:cNvCxnSpPr/>
          <p:nvPr/>
        </p:nvCxnSpPr>
        <p:spPr>
          <a:xfrm>
            <a:off x="7612439" y="5482512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7" name="Google Shape;297;p29"/>
          <p:cNvCxnSpPr/>
          <p:nvPr/>
        </p:nvCxnSpPr>
        <p:spPr>
          <a:xfrm>
            <a:off x="7612439" y="5832460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8" name="Google Shape;298;p29"/>
          <p:cNvSpPr txBox="1"/>
          <p:nvPr/>
        </p:nvSpPr>
        <p:spPr>
          <a:xfrm>
            <a:off x="822325" y="1846275"/>
            <a:ext cx="6441000" cy="40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j2 = new Dog(7, “Ethel”);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3" lvl="1" marL="3825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9" name="Google Shape;299;p29"/>
          <p:cNvCxnSpPr/>
          <p:nvPr/>
        </p:nvCxnSpPr>
        <p:spPr>
          <a:xfrm>
            <a:off x="8079036" y="4665968"/>
            <a:ext cx="0" cy="4665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0" name="Google Shape;300;p29"/>
          <p:cNvSpPr/>
          <p:nvPr/>
        </p:nvSpPr>
        <p:spPr>
          <a:xfrm>
            <a:off x="6277804" y="5132565"/>
            <a:ext cx="1138554" cy="1166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0"/>
          <p:cNvSpPr txBox="1"/>
          <p:nvPr/>
        </p:nvSpPr>
        <p:spPr>
          <a:xfrm>
            <a:off x="6421645" y="5257800"/>
            <a:ext cx="2265155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0"/>
          <p:cNvSpPr txBox="1"/>
          <p:nvPr/>
        </p:nvSpPr>
        <p:spPr>
          <a:xfrm>
            <a:off x="6212650" y="5924808"/>
            <a:ext cx="13901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name:”Bob”</a:t>
            </a:r>
            <a:endParaRPr/>
          </a:p>
        </p:txBody>
      </p:sp>
      <p:sp>
        <p:nvSpPr>
          <p:cNvPr id="307" name="Google Shape;307;p3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Passes Data to the Constructor</a:t>
            </a:r>
            <a:endParaRPr b="1"/>
          </a:p>
        </p:txBody>
      </p:sp>
      <p:sp>
        <p:nvSpPr>
          <p:cNvPr id="308" name="Google Shape;308;p30"/>
          <p:cNvSpPr/>
          <p:nvPr/>
        </p:nvSpPr>
        <p:spPr>
          <a:xfrm>
            <a:off x="6096000" y="3149529"/>
            <a:ext cx="2682931" cy="349947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30"/>
          <p:cNvSpPr/>
          <p:nvPr/>
        </p:nvSpPr>
        <p:spPr>
          <a:xfrm>
            <a:off x="6096000" y="3149529"/>
            <a:ext cx="2682931" cy="34994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0"/>
          <p:cNvSpPr/>
          <p:nvPr/>
        </p:nvSpPr>
        <p:spPr>
          <a:xfrm>
            <a:off x="6329299" y="3188412"/>
            <a:ext cx="2162870" cy="31106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311" name="Google Shape;311;p30"/>
          <p:cNvSpPr/>
          <p:nvPr/>
        </p:nvSpPr>
        <p:spPr>
          <a:xfrm>
            <a:off x="6212650" y="3616125"/>
            <a:ext cx="807600" cy="3501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312" name="Google Shape;312;p30"/>
          <p:cNvSpPr txBox="1"/>
          <p:nvPr/>
        </p:nvSpPr>
        <p:spPr>
          <a:xfrm>
            <a:off x="6421645" y="4209093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313" name="Google Shape;313;p30"/>
          <p:cNvSpPr txBox="1"/>
          <p:nvPr/>
        </p:nvSpPr>
        <p:spPr>
          <a:xfrm>
            <a:off x="7804425" y="4199372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314" name="Google Shape;314;p30"/>
          <p:cNvCxnSpPr/>
          <p:nvPr/>
        </p:nvCxnSpPr>
        <p:spPr>
          <a:xfrm>
            <a:off x="6329298" y="5482512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5" name="Google Shape;315;p30"/>
          <p:cNvCxnSpPr/>
          <p:nvPr/>
        </p:nvCxnSpPr>
        <p:spPr>
          <a:xfrm>
            <a:off x="6329298" y="5832460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6" name="Google Shape;316;p30"/>
          <p:cNvCxnSpPr/>
          <p:nvPr/>
        </p:nvCxnSpPr>
        <p:spPr>
          <a:xfrm>
            <a:off x="6679246" y="4665968"/>
            <a:ext cx="0" cy="4665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7" name="Google Shape;317;p30"/>
          <p:cNvSpPr txBox="1"/>
          <p:nvPr/>
        </p:nvSpPr>
        <p:spPr>
          <a:xfrm>
            <a:off x="6212649" y="5108264"/>
            <a:ext cx="12490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/>
          </a:p>
        </p:txBody>
      </p:sp>
      <p:sp>
        <p:nvSpPr>
          <p:cNvPr id="318" name="Google Shape;318;p30"/>
          <p:cNvSpPr txBox="1"/>
          <p:nvPr/>
        </p:nvSpPr>
        <p:spPr>
          <a:xfrm>
            <a:off x="6244242" y="5458212"/>
            <a:ext cx="117211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weight:14</a:t>
            </a:r>
            <a:endParaRPr/>
          </a:p>
        </p:txBody>
      </p:sp>
      <p:sp>
        <p:nvSpPr>
          <p:cNvPr id="319" name="Google Shape;319;p30"/>
          <p:cNvSpPr/>
          <p:nvPr/>
        </p:nvSpPr>
        <p:spPr>
          <a:xfrm>
            <a:off x="7612439" y="5132565"/>
            <a:ext cx="1049843" cy="1166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0" name="Google Shape;320;p30"/>
          <p:cNvCxnSpPr/>
          <p:nvPr/>
        </p:nvCxnSpPr>
        <p:spPr>
          <a:xfrm>
            <a:off x="7612439" y="5482512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1" name="Google Shape;321;p30"/>
          <p:cNvCxnSpPr/>
          <p:nvPr/>
        </p:nvCxnSpPr>
        <p:spPr>
          <a:xfrm>
            <a:off x="7612439" y="5832460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2" name="Google Shape;322;p30"/>
          <p:cNvCxnSpPr/>
          <p:nvPr/>
        </p:nvCxnSpPr>
        <p:spPr>
          <a:xfrm>
            <a:off x="8079036" y="4665968"/>
            <a:ext cx="0" cy="4665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3" name="Google Shape;323;p30"/>
          <p:cNvSpPr txBox="1"/>
          <p:nvPr/>
        </p:nvSpPr>
        <p:spPr>
          <a:xfrm>
            <a:off x="822325" y="1846275"/>
            <a:ext cx="7122000" cy="40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j2 = new Dog(7, “Ethel”);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3" lvl="1" marL="3825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30"/>
          <p:cNvSpPr txBox="1"/>
          <p:nvPr/>
        </p:nvSpPr>
        <p:spPr>
          <a:xfrm>
            <a:off x="1425281" y="4141047"/>
            <a:ext cx="4724853" cy="2438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37" u="none" cap="none" strike="noStrike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rtl="0" algn="l">
              <a:spcBef>
                <a:spcPts val="735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t/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b="0" i="0" sz="3674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5" name="Google Shape;325;p30"/>
          <p:cNvCxnSpPr/>
          <p:nvPr/>
        </p:nvCxnSpPr>
        <p:spPr>
          <a:xfrm flipH="1" rot="10800000">
            <a:off x="255980" y="4316020"/>
            <a:ext cx="1633089" cy="2332984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6" name="Google Shape;326;p30"/>
          <p:cNvCxnSpPr/>
          <p:nvPr/>
        </p:nvCxnSpPr>
        <p:spPr>
          <a:xfrm>
            <a:off x="1889069" y="4316021"/>
            <a:ext cx="419937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7" name="Google Shape;327;p30"/>
          <p:cNvCxnSpPr/>
          <p:nvPr/>
        </p:nvCxnSpPr>
        <p:spPr>
          <a:xfrm flipH="1">
            <a:off x="3161400" y="3276600"/>
            <a:ext cx="115200" cy="873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8" name="Google Shape;328;p30"/>
          <p:cNvCxnSpPr/>
          <p:nvPr/>
        </p:nvCxnSpPr>
        <p:spPr>
          <a:xfrm>
            <a:off x="4267200" y="3276599"/>
            <a:ext cx="61500" cy="95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9" name="Google Shape;329;p30"/>
          <p:cNvSpPr/>
          <p:nvPr/>
        </p:nvSpPr>
        <p:spPr>
          <a:xfrm>
            <a:off x="6277804" y="5132565"/>
            <a:ext cx="1138554" cy="1166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1"/>
          <p:cNvSpPr txBox="1"/>
          <p:nvPr/>
        </p:nvSpPr>
        <p:spPr>
          <a:xfrm>
            <a:off x="6421645" y="5257800"/>
            <a:ext cx="2265155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31"/>
          <p:cNvSpPr txBox="1"/>
          <p:nvPr/>
        </p:nvSpPr>
        <p:spPr>
          <a:xfrm>
            <a:off x="7562260" y="5924808"/>
            <a:ext cx="15055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name:”Ethel”</a:t>
            </a:r>
            <a:endParaRPr/>
          </a:p>
        </p:txBody>
      </p:sp>
      <p:sp>
        <p:nvSpPr>
          <p:cNvPr id="336" name="Google Shape;336;p31"/>
          <p:cNvSpPr txBox="1"/>
          <p:nvPr/>
        </p:nvSpPr>
        <p:spPr>
          <a:xfrm>
            <a:off x="6209788" y="5924808"/>
            <a:ext cx="13901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name:”Bob”</a:t>
            </a:r>
            <a:endParaRPr/>
          </a:p>
        </p:txBody>
      </p:sp>
      <p:sp>
        <p:nvSpPr>
          <p:cNvPr id="337" name="Google Shape;337;p3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Passes Data to the Constructor</a:t>
            </a:r>
            <a:endParaRPr b="1"/>
          </a:p>
        </p:txBody>
      </p:sp>
      <p:sp>
        <p:nvSpPr>
          <p:cNvPr id="338" name="Google Shape;338;p31"/>
          <p:cNvSpPr/>
          <p:nvPr/>
        </p:nvSpPr>
        <p:spPr>
          <a:xfrm>
            <a:off x="6093138" y="3149529"/>
            <a:ext cx="2682931" cy="349947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31"/>
          <p:cNvSpPr/>
          <p:nvPr/>
        </p:nvSpPr>
        <p:spPr>
          <a:xfrm>
            <a:off x="6093138" y="3149529"/>
            <a:ext cx="2682931" cy="34994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31"/>
          <p:cNvSpPr/>
          <p:nvPr/>
        </p:nvSpPr>
        <p:spPr>
          <a:xfrm>
            <a:off x="6326437" y="3188412"/>
            <a:ext cx="2162870" cy="31106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341" name="Google Shape;341;p31"/>
          <p:cNvSpPr/>
          <p:nvPr/>
        </p:nvSpPr>
        <p:spPr>
          <a:xfrm>
            <a:off x="6209764" y="3616125"/>
            <a:ext cx="1138500" cy="3501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342" name="Google Shape;342;p31"/>
          <p:cNvSpPr txBox="1"/>
          <p:nvPr/>
        </p:nvSpPr>
        <p:spPr>
          <a:xfrm>
            <a:off x="6418783" y="4209093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343" name="Google Shape;343;p31"/>
          <p:cNvSpPr txBox="1"/>
          <p:nvPr/>
        </p:nvSpPr>
        <p:spPr>
          <a:xfrm>
            <a:off x="7801563" y="4199372"/>
            <a:ext cx="397866" cy="42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344" name="Google Shape;344;p31"/>
          <p:cNvCxnSpPr/>
          <p:nvPr/>
        </p:nvCxnSpPr>
        <p:spPr>
          <a:xfrm>
            <a:off x="6326436" y="5482512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5" name="Google Shape;345;p31"/>
          <p:cNvCxnSpPr/>
          <p:nvPr/>
        </p:nvCxnSpPr>
        <p:spPr>
          <a:xfrm>
            <a:off x="6326436" y="5832460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6" name="Google Shape;346;p31"/>
          <p:cNvCxnSpPr/>
          <p:nvPr/>
        </p:nvCxnSpPr>
        <p:spPr>
          <a:xfrm>
            <a:off x="6676384" y="4665968"/>
            <a:ext cx="0" cy="4665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7" name="Google Shape;347;p31"/>
          <p:cNvSpPr txBox="1"/>
          <p:nvPr/>
        </p:nvSpPr>
        <p:spPr>
          <a:xfrm>
            <a:off x="6209787" y="5108264"/>
            <a:ext cx="12490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/>
          </a:p>
        </p:txBody>
      </p:sp>
      <p:sp>
        <p:nvSpPr>
          <p:cNvPr id="348" name="Google Shape;348;p31"/>
          <p:cNvSpPr txBox="1"/>
          <p:nvPr/>
        </p:nvSpPr>
        <p:spPr>
          <a:xfrm>
            <a:off x="6241380" y="5458212"/>
            <a:ext cx="117211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weight:14</a:t>
            </a:r>
            <a:endParaRPr/>
          </a:p>
        </p:txBody>
      </p:sp>
      <p:sp>
        <p:nvSpPr>
          <p:cNvPr id="349" name="Google Shape;349;p31"/>
          <p:cNvSpPr/>
          <p:nvPr/>
        </p:nvSpPr>
        <p:spPr>
          <a:xfrm>
            <a:off x="7609577" y="5132565"/>
            <a:ext cx="1166492" cy="1166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0" name="Google Shape;350;p31"/>
          <p:cNvCxnSpPr/>
          <p:nvPr/>
        </p:nvCxnSpPr>
        <p:spPr>
          <a:xfrm>
            <a:off x="7609577" y="5482512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1" name="Google Shape;351;p31"/>
          <p:cNvCxnSpPr/>
          <p:nvPr/>
        </p:nvCxnSpPr>
        <p:spPr>
          <a:xfrm>
            <a:off x="7609577" y="5832460"/>
            <a:ext cx="1049843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2" name="Google Shape;352;p31"/>
          <p:cNvCxnSpPr/>
          <p:nvPr/>
        </p:nvCxnSpPr>
        <p:spPr>
          <a:xfrm>
            <a:off x="8076174" y="4665968"/>
            <a:ext cx="0" cy="4665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3" name="Google Shape;353;p31"/>
          <p:cNvSpPr txBox="1"/>
          <p:nvPr/>
        </p:nvSpPr>
        <p:spPr>
          <a:xfrm>
            <a:off x="822325" y="1846275"/>
            <a:ext cx="6553800" cy="40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j2 = new Dog(7, “Ethel”);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3" lvl="1" marL="3825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31"/>
          <p:cNvSpPr txBox="1"/>
          <p:nvPr/>
        </p:nvSpPr>
        <p:spPr>
          <a:xfrm>
            <a:off x="1425281" y="4141047"/>
            <a:ext cx="4724853" cy="2438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37" u="none" cap="none" strike="noStrike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rtl="0" algn="l">
              <a:spcBef>
                <a:spcPts val="735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t/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b="0" i="0" sz="3674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5" name="Google Shape;355;p31"/>
          <p:cNvCxnSpPr/>
          <p:nvPr/>
        </p:nvCxnSpPr>
        <p:spPr>
          <a:xfrm flipH="1" rot="10800000">
            <a:off x="255980" y="4316020"/>
            <a:ext cx="1633089" cy="2332984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6" name="Google Shape;356;p31"/>
          <p:cNvCxnSpPr/>
          <p:nvPr/>
        </p:nvCxnSpPr>
        <p:spPr>
          <a:xfrm>
            <a:off x="1889069" y="4316021"/>
            <a:ext cx="419937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7" name="Google Shape;357;p31"/>
          <p:cNvCxnSpPr/>
          <p:nvPr/>
        </p:nvCxnSpPr>
        <p:spPr>
          <a:xfrm flipH="1">
            <a:off x="3193800" y="3276600"/>
            <a:ext cx="82800" cy="10197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8" name="Google Shape;358;p31"/>
          <p:cNvCxnSpPr/>
          <p:nvPr/>
        </p:nvCxnSpPr>
        <p:spPr>
          <a:xfrm>
            <a:off x="4267200" y="3276599"/>
            <a:ext cx="288600" cy="84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9" name="Google Shape;359;p31"/>
          <p:cNvSpPr txBox="1"/>
          <p:nvPr/>
        </p:nvSpPr>
        <p:spPr>
          <a:xfrm>
            <a:off x="7579270" y="5108264"/>
            <a:ext cx="12490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 b="0"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31"/>
          <p:cNvSpPr txBox="1"/>
          <p:nvPr/>
        </p:nvSpPr>
        <p:spPr>
          <a:xfrm>
            <a:off x="7610863" y="5458212"/>
            <a:ext cx="10438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weight:7</a:t>
            </a:r>
            <a:endParaRPr/>
          </a:p>
        </p:txBody>
      </p:sp>
      <p:sp>
        <p:nvSpPr>
          <p:cNvPr id="361" name="Google Shape;361;p31"/>
          <p:cNvSpPr/>
          <p:nvPr/>
        </p:nvSpPr>
        <p:spPr>
          <a:xfrm>
            <a:off x="6274942" y="5132565"/>
            <a:ext cx="1138554" cy="1166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32"/>
          <p:cNvSpPr txBox="1"/>
          <p:nvPr/>
        </p:nvSpPr>
        <p:spPr>
          <a:xfrm>
            <a:off x="6421645" y="5257800"/>
            <a:ext cx="2265155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32"/>
          <p:cNvSpPr txBox="1"/>
          <p:nvPr>
            <p:ph idx="4294967295" type="body"/>
          </p:nvPr>
        </p:nvSpPr>
        <p:spPr>
          <a:xfrm>
            <a:off x="389100" y="1588850"/>
            <a:ext cx="8751300" cy="51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eat(</a:t>
            </a:r>
            <a:r>
              <a:rPr lang="en-US" sz="22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amountOfFood)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weight+=amountOfFood;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System.out.println(name+</a:t>
            </a:r>
            <a:r>
              <a:rPr lang="en-US" sz="2200">
                <a:solidFill>
                  <a:srgbClr val="A31515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" weighs "</a:t>
            </a: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+weight+</a:t>
            </a:r>
            <a:r>
              <a:rPr lang="en-US" sz="2200">
                <a:solidFill>
                  <a:srgbClr val="A31515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" lbs"</a:t>
            </a: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growl()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System.out.println(name+</a:t>
            </a:r>
            <a:r>
              <a:rPr lang="en-US" sz="2200">
                <a:solidFill>
                  <a:srgbClr val="A31515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" says GRRRR!"</a:t>
            </a: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68" name="Google Shape;368;p32" title="Pseudo code logo"/>
          <p:cNvSpPr/>
          <p:nvPr/>
        </p:nvSpPr>
        <p:spPr>
          <a:xfrm>
            <a:off x="7640976" y="5329535"/>
            <a:ext cx="1143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32"/>
          <p:cNvSpPr txBox="1"/>
          <p:nvPr/>
        </p:nvSpPr>
        <p:spPr>
          <a:xfrm>
            <a:off x="389100" y="567450"/>
            <a:ext cx="8154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Adding Eat() and Growl()</a:t>
            </a:r>
            <a:endParaRPr b="1"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The “.” operator</a:t>
            </a:r>
            <a:endParaRPr/>
          </a:p>
        </p:txBody>
      </p:sp>
      <p:sp>
        <p:nvSpPr>
          <p:cNvPr id="375" name="Google Shape;375;p3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“Dot” operator is used to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Get to instance attributes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Get to instance methods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Basically get inside the instance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Format: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&lt;instance&gt;.&lt;attribute or method&gt;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Using the “.” operator</a:t>
            </a:r>
            <a:endParaRPr/>
          </a:p>
        </p:txBody>
      </p:sp>
      <p:sp>
        <p:nvSpPr>
          <p:cNvPr id="381" name="Google Shape;381;p34"/>
          <p:cNvSpPr txBox="1"/>
          <p:nvPr/>
        </p:nvSpPr>
        <p:spPr>
          <a:xfrm>
            <a:off x="504550" y="1336575"/>
            <a:ext cx="7886700" cy="50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 sz="22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Dog j1 = </a:t>
            </a:r>
            <a:r>
              <a:rPr lang="en-US" sz="22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Dog();</a:t>
            </a:r>
            <a:endParaRPr sz="22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Dog j2 = </a:t>
            </a:r>
            <a:r>
              <a:rPr lang="en-US" sz="22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Dog(</a:t>
            </a:r>
            <a:r>
              <a:rPr lang="en-US" sz="225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85.2f</a:t>
            </a: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2250">
                <a:solidFill>
                  <a:srgbClr val="A31515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"Buck"</a:t>
            </a: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2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j1.eat(</a:t>
            </a:r>
            <a:r>
              <a:rPr lang="en-US" sz="225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2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j2.growl();</a:t>
            </a:r>
            <a:endParaRPr sz="22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j1.name=</a:t>
            </a:r>
            <a:r>
              <a:rPr lang="en-US" sz="2250">
                <a:solidFill>
                  <a:srgbClr val="A31515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"Fluffy"</a:t>
            </a: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2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j1.eat(</a:t>
            </a:r>
            <a:r>
              <a:rPr lang="en-US" sz="225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2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j2.eat(-</a:t>
            </a:r>
            <a:r>
              <a:rPr lang="en-US" sz="225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2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3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3" lvl="1" marL="3825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Classes</a:t>
            </a:r>
            <a:endParaRPr b="1" sz="3600"/>
          </a:p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Using classes, we’re actually creating new data types!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A class represents the </a:t>
            </a:r>
            <a:r>
              <a:rPr lang="en-US" sz="2400" u="sng">
                <a:solidFill>
                  <a:schemeClr val="dk1"/>
                </a:solidFill>
              </a:rPr>
              <a:t>concept</a:t>
            </a:r>
            <a:r>
              <a:rPr lang="en-US" sz="2400">
                <a:solidFill>
                  <a:schemeClr val="dk1"/>
                </a:solidFill>
              </a:rPr>
              <a:t> of things in the real world, like Dogs.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Classes follow a template, and have: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</a:rPr>
              <a:t> a name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</a:rPr>
              <a:t> variables (often called “attributes”)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</a:rPr>
              <a:t> functions (which are now called “methods”, “behaviors” or “member functions”)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 sz="3200"/>
              <a:t>Multiple Constructors (a.k.a. overloading)</a:t>
            </a:r>
            <a:endParaRPr b="1" sz="3200"/>
          </a:p>
        </p:txBody>
      </p:sp>
      <p:sp>
        <p:nvSpPr>
          <p:cNvPr id="387" name="Google Shape;387;p3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 We can have more than one constructor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 Remember, constructors are used to initialize our objects</a:t>
            </a:r>
            <a:endParaRPr/>
          </a:p>
          <a:p>
            <a:pPr indent="-19050" lvl="0" marL="171450" rtl="0" algn="l">
              <a:lnSpc>
                <a:spcPct val="31250"/>
              </a:lnSpc>
              <a:spcBef>
                <a:spcPts val="1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 We can use parameters with the constructor to customize the initialization</a:t>
            </a:r>
            <a:endParaRPr/>
          </a:p>
          <a:p>
            <a:pPr indent="-19050" lvl="0" marL="171450" rtl="0" algn="l">
              <a:lnSpc>
                <a:spcPct val="31250"/>
              </a:lnSpc>
              <a:spcBef>
                <a:spcPts val="1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 Sometimes we have more or less data to use in the customization</a:t>
            </a:r>
            <a:endParaRPr/>
          </a:p>
          <a:p>
            <a:pPr indent="-19050" lvl="0" marL="171450" rtl="0" algn="l">
              <a:lnSpc>
                <a:spcPct val="31250"/>
              </a:lnSpc>
              <a:spcBef>
                <a:spcPts val="2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 We’d like to be able to pass in only what we know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6"/>
          <p:cNvSpPr txBox="1"/>
          <p:nvPr/>
        </p:nvSpPr>
        <p:spPr>
          <a:xfrm>
            <a:off x="6421645" y="5257800"/>
            <a:ext cx="2265155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3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Example with 2 constructors</a:t>
            </a:r>
            <a:endParaRPr b="1"/>
          </a:p>
        </p:txBody>
      </p:sp>
      <p:sp>
        <p:nvSpPr>
          <p:cNvPr id="394" name="Google Shape;394;p36"/>
          <p:cNvSpPr txBox="1"/>
          <p:nvPr>
            <p:ph idx="1" type="body"/>
          </p:nvPr>
        </p:nvSpPr>
        <p:spPr>
          <a:xfrm>
            <a:off x="466525" y="1253400"/>
            <a:ext cx="7886700" cy="53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class Dog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//attributes or variables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boolean rabid;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float weight;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String name;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t/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//methods or behaviors:  </a:t>
            </a: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Default Constructor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Dog()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{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rabid=false;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weight=1;  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name="Unknown";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t/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//Overloaded Constructor allows us to set parameters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Dog(float w, String n)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{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rabid=false;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weight=w;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name=n;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95" name="Google Shape;395;p36" title="Pseudo code logo"/>
          <p:cNvSpPr/>
          <p:nvPr/>
        </p:nvSpPr>
        <p:spPr>
          <a:xfrm>
            <a:off x="7467600" y="5126198"/>
            <a:ext cx="1143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12700" rtl="0" algn="l">
              <a:lnSpc>
                <a:spcPct val="158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Implementation</a:t>
            </a:r>
            <a:endParaRPr/>
          </a:p>
        </p:txBody>
      </p:sp>
      <p:sp>
        <p:nvSpPr>
          <p:cNvPr id="401" name="Google Shape;401;p3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Overloading the constructor involves using the same method/function name</a:t>
            </a:r>
            <a:br>
              <a:rPr lang="en-US" sz="3200">
                <a:latin typeface="Calibri"/>
                <a:ea typeface="Calibri"/>
                <a:cs typeface="Calibri"/>
                <a:sym typeface="Calibri"/>
              </a:rPr>
            </a:b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Vary the number of parameters; AND/OR</a:t>
            </a:r>
            <a:endParaRPr/>
          </a:p>
          <a:p>
            <a:pPr indent="-4064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Vary the type of parameters</a:t>
            </a:r>
            <a:endParaRPr/>
          </a:p>
          <a:p>
            <a:pPr indent="-127000" lvl="1" marL="51435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sz="700"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8"/>
          <p:cNvSpPr txBox="1"/>
          <p:nvPr>
            <p:ph idx="4294967295" type="title"/>
          </p:nvPr>
        </p:nvSpPr>
        <p:spPr>
          <a:xfrm>
            <a:off x="609600" y="388937"/>
            <a:ext cx="7543800" cy="746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</a:pPr>
            <a:r>
              <a:rPr b="1" lang="en-US">
                <a:solidFill>
                  <a:srgbClr val="000000"/>
                </a:solidFill>
              </a:rPr>
              <a:t>Java - Constructor Example</a:t>
            </a:r>
            <a:endParaRPr b="1"/>
          </a:p>
        </p:txBody>
      </p:sp>
      <p:sp>
        <p:nvSpPr>
          <p:cNvPr id="407" name="Google Shape;407;p38"/>
          <p:cNvSpPr txBox="1"/>
          <p:nvPr>
            <p:ph idx="4294967295" type="body"/>
          </p:nvPr>
        </p:nvSpPr>
        <p:spPr>
          <a:xfrm>
            <a:off x="609600" y="1135062"/>
            <a:ext cx="8534400" cy="49609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100"/>
              <a:buNone/>
            </a:pPr>
            <a:r>
              <a:rPr lang="en-US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BMW_Z4 {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int 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modelYear;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String licensePlate;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boolean 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topUp; </a:t>
            </a:r>
            <a:b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BMW_Z4 ()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modelYear = 2004; </a:t>
            </a:r>
            <a:b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topUp = </a:t>
            </a:r>
            <a:r>
              <a:rPr lang="en-US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licensePlate = </a:t>
            </a:r>
            <a:r>
              <a:rPr lang="en-US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"DEALER"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} </a:t>
            </a:r>
            <a:b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BMW_Z4 (</a:t>
            </a:r>
            <a:r>
              <a:rPr lang="en-US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int 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year){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modelYear = year; </a:t>
            </a:r>
            <a:b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topUp = </a:t>
            </a:r>
            <a:r>
              <a:rPr lang="en-US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licensePlate = </a:t>
            </a:r>
            <a:r>
              <a:rPr lang="en-US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"DEALER"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descr="Java Logo" id="408" name="Google Shape;408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0041" y="441960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9"/>
          <p:cNvSpPr txBox="1"/>
          <p:nvPr>
            <p:ph idx="4294967295" type="title"/>
          </p:nvPr>
        </p:nvSpPr>
        <p:spPr>
          <a:xfrm>
            <a:off x="609600" y="388937"/>
            <a:ext cx="7543800" cy="746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</a:pPr>
            <a:r>
              <a:rPr b="1" lang="en-US">
                <a:solidFill>
                  <a:srgbClr val="000000"/>
                </a:solidFill>
              </a:rPr>
              <a:t>C# - Constructor Example</a:t>
            </a:r>
            <a:endParaRPr b="1"/>
          </a:p>
        </p:txBody>
      </p:sp>
      <p:sp>
        <p:nvSpPr>
          <p:cNvPr id="414" name="Google Shape;414;p39"/>
          <p:cNvSpPr txBox="1"/>
          <p:nvPr>
            <p:ph idx="4294967295" type="body"/>
          </p:nvPr>
        </p:nvSpPr>
        <p:spPr>
          <a:xfrm>
            <a:off x="609600" y="1135062"/>
            <a:ext cx="8610600" cy="49609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100"/>
              <a:buNone/>
            </a:pPr>
            <a:r>
              <a:rPr lang="en-US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BMW_Z4 {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int 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modelYear;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licensePlate;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bool 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topUp; 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t/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BMW_Z4 ()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modelYear = 2004; </a:t>
            </a:r>
            <a:b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topUp = </a:t>
            </a:r>
            <a:r>
              <a:rPr lang="en-US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licensePlate = </a:t>
            </a:r>
            <a:r>
              <a:rPr lang="en-US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"DEALER"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} </a:t>
            </a:r>
            <a:b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BMW_Z4 (</a:t>
            </a:r>
            <a:r>
              <a:rPr lang="en-US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int 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year){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modelYear = year; </a:t>
            </a:r>
            <a:b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topUp = </a:t>
            </a:r>
            <a:r>
              <a:rPr lang="en-US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licensePlate = </a:t>
            </a:r>
            <a:r>
              <a:rPr lang="en-US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"DEALER"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descr="C Sharp Logo" id="415" name="Google Shape;415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0502" y="4419600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4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Which is Called?</a:t>
            </a:r>
            <a:endParaRPr/>
          </a:p>
        </p:txBody>
      </p:sp>
      <p:sp>
        <p:nvSpPr>
          <p:cNvPr id="421" name="Google Shape;421;p4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br>
              <a:rPr lang="en-US" sz="2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BMW_Z4 myCar = </a:t>
            </a:r>
            <a:r>
              <a:rPr lang="en-US" sz="24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BMW_Z4(); </a:t>
            </a:r>
            <a:br>
              <a:rPr lang="en-US" sz="2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BMW_Z4 yourCar = </a:t>
            </a:r>
            <a:r>
              <a:rPr lang="en-US" sz="24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BMW_Z4(2007); </a:t>
            </a:r>
            <a:br>
              <a:rPr lang="en-US" sz="2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BMW_Z4 herCar = </a:t>
            </a:r>
            <a:r>
              <a:rPr lang="en-US" sz="24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BMW_Z4(2008);</a:t>
            </a:r>
            <a:endParaRPr/>
          </a:p>
          <a:p>
            <a:pPr indent="0" lvl="0" marL="8001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The constructor with the matching parameter definition will be called</a:t>
            </a:r>
            <a:endParaRPr/>
          </a:p>
          <a:p>
            <a:pPr indent="-133350" lvl="0" marL="171450" rtl="0" algn="l">
              <a:lnSpc>
                <a:spcPct val="108333"/>
              </a:lnSpc>
              <a:spcBef>
                <a:spcPts val="38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If no parameters, the () constructor is called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If one parameter, the (</a:t>
            </a:r>
            <a:r>
              <a:rPr lang="en-US" sz="2800">
                <a:solidFill>
                  <a:srgbClr val="0432FF"/>
                </a:solidFill>
              </a:rPr>
              <a:t>int</a:t>
            </a:r>
            <a:r>
              <a:rPr lang="en-US" sz="2800"/>
              <a:t>) constructor is called</a:t>
            </a:r>
            <a:endParaRPr/>
          </a:p>
          <a:p>
            <a:pPr indent="0" lvl="0" marL="8001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descr="C Sharp Logo" id="422" name="Google Shape;422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91952" y="569912"/>
            <a:ext cx="994848" cy="9550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va Logo" id="423" name="Google Shape;423;p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39160" y="569912"/>
            <a:ext cx="917302" cy="915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4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Let’s look at a problem...</a:t>
            </a:r>
            <a:endParaRPr/>
          </a:p>
        </p:txBody>
      </p:sp>
      <p:sp>
        <p:nvSpPr>
          <p:cNvPr id="429" name="Google Shape;429;p41"/>
          <p:cNvSpPr txBox="1"/>
          <p:nvPr>
            <p:ph idx="1" type="body"/>
          </p:nvPr>
        </p:nvSpPr>
        <p:spPr>
          <a:xfrm>
            <a:off x="369875" y="1420300"/>
            <a:ext cx="8333400" cy="4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class Dog 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boolean rabid =  false;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float weight = 0.0;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String name = “ ”;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// Constructor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Dog(boolean rabid, float weight, String name)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	rabid = rabid;  //huh?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	weight = weight;  //wait what?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	name = name;  //huh?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//What we meant is that the rabid attribute in the class should be set to the value of the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rabid attribute passed in as a parameter.  But as written this doesn’t work because it’s ambiguous what you meant by rabid=rabid;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30" name="Google Shape;430;p41" title="Pseudo code logo"/>
          <p:cNvSpPr/>
          <p:nvPr/>
        </p:nvSpPr>
        <p:spPr>
          <a:xfrm>
            <a:off x="7471239" y="791331"/>
            <a:ext cx="1143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4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This keyword with variables</a:t>
            </a:r>
            <a:endParaRPr/>
          </a:p>
        </p:txBody>
      </p:sp>
      <p:sp>
        <p:nvSpPr>
          <p:cNvPr id="436" name="Google Shape;436;p4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79730" lvl="0" marL="457200" rtl="0" algn="l">
              <a:spcBef>
                <a:spcPts val="750"/>
              </a:spcBef>
              <a:spcAft>
                <a:spcPts val="0"/>
              </a:spcAft>
              <a:buSzPct val="100000"/>
              <a:buChar char="●"/>
            </a:pPr>
            <a:r>
              <a:rPr lang="en-US" sz="2800"/>
              <a:t>U</a:t>
            </a:r>
            <a:r>
              <a:rPr lang="en-US" sz="2800"/>
              <a:t>sed to resolve ambiguity of variables.</a:t>
            </a:r>
            <a:endParaRPr sz="2800"/>
          </a:p>
          <a:p>
            <a:pPr indent="-37973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800"/>
              <a:t>This refers to something inside the class we are currently coding.</a:t>
            </a:r>
            <a:endParaRPr sz="2800"/>
          </a:p>
          <a:p>
            <a:pPr indent="-37973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800"/>
              <a:t>Let’s look at an example where we fixed the ambiguity: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/>
              <a:t>class A {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/>
              <a:t>  int x;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/>
              <a:t>  A(int x) {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/>
              <a:t>    this.x=x;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/>
              <a:t>  }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/>
              <a:t>}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2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4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 full example...</a:t>
            </a:r>
            <a:endParaRPr/>
          </a:p>
        </p:txBody>
      </p:sp>
      <p:sp>
        <p:nvSpPr>
          <p:cNvPr id="442" name="Google Shape;442;p43"/>
          <p:cNvSpPr txBox="1"/>
          <p:nvPr>
            <p:ph idx="1" type="body"/>
          </p:nvPr>
        </p:nvSpPr>
        <p:spPr>
          <a:xfrm>
            <a:off x="628650" y="1280800"/>
            <a:ext cx="7886700" cy="48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 Dog 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boolean rabid =  false;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float weight = 0.0;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String name = “ ”;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// Constructor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Dog(boolean rabid, float weight, String name)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-US">
                <a:solidFill>
                  <a:srgbClr val="1155CC"/>
                </a:solidFill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.rabid = rabid; 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-US">
                <a:solidFill>
                  <a:srgbClr val="1155CC"/>
                </a:solidFill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.weight = weight; 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-US">
                <a:solidFill>
                  <a:srgbClr val="1155CC"/>
                </a:solidFill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.name = name; 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3" name="Google Shape;443;p43" title="Pseudo code logo"/>
          <p:cNvSpPr/>
          <p:nvPr/>
        </p:nvSpPr>
        <p:spPr>
          <a:xfrm>
            <a:off x="7506342" y="679252"/>
            <a:ext cx="1143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Java Logo" id="444" name="Google Shape;444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39160" y="569912"/>
            <a:ext cx="917302" cy="915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Sharp Logo" id="445" name="Google Shape;445;p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91952" y="569912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4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Constructor Chaining</a:t>
            </a:r>
            <a:endParaRPr/>
          </a:p>
        </p:txBody>
      </p:sp>
      <p:sp>
        <p:nvSpPr>
          <p:cNvPr id="451" name="Google Shape;451;p4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 It’s possible for one constructor to leverage or calls another constructor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 You can do this as many times as you want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 Let’s see an example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US" sz="3200"/>
              <a:t>The Smallest Class</a:t>
            </a:r>
            <a:endParaRPr/>
          </a:p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800"/>
              <a:buNone/>
            </a:pPr>
            <a:r>
              <a:rPr lang="en-US" sz="28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 Dog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pic>
        <p:nvPicPr>
          <p:cNvPr descr="Java Logo" id="49" name="Google Shape;4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96200" y="2355684"/>
            <a:ext cx="1074856" cy="10733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Sharp Logo" id="50" name="Google Shape;5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5192" y="3693145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45"/>
          <p:cNvSpPr txBox="1"/>
          <p:nvPr>
            <p:ph idx="4294967295" type="body"/>
          </p:nvPr>
        </p:nvSpPr>
        <p:spPr>
          <a:xfrm>
            <a:off x="342900" y="533400"/>
            <a:ext cx="9029700" cy="58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class Dog 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boolean rabid =  false;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float weight = 0.0;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String name = “ ”;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// Default Constructor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Dog()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  this(false,4,”fluffy”);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// Constructor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Dog(boolean rabid, float weight, String name)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	this.rabid = rabid;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	this.weight = weight;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	this.name = name;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57" name="Google Shape;457;p45" title="Pseudo code logo"/>
          <p:cNvSpPr/>
          <p:nvPr/>
        </p:nvSpPr>
        <p:spPr>
          <a:xfrm>
            <a:off x="7511479" y="525693"/>
            <a:ext cx="1143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4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Two uses for “this”</a:t>
            </a:r>
            <a:endParaRPr/>
          </a:p>
        </p:txBody>
      </p:sp>
      <p:sp>
        <p:nvSpPr>
          <p:cNvPr id="464" name="Google Shape;464;p4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have now seen two uses of the keyword </a:t>
            </a:r>
            <a:r>
              <a:rPr lang="en-US">
                <a:solidFill>
                  <a:srgbClr val="0432FF"/>
                </a:solidFill>
              </a:rPr>
              <a:t>this</a:t>
            </a:r>
            <a:r>
              <a:rPr lang="en-US"/>
              <a:t>:</a:t>
            </a:r>
            <a:br>
              <a:rPr lang="en-US"/>
            </a:br>
            <a:endParaRPr/>
          </a:p>
          <a:p>
            <a:pPr indent="-374650" lvl="0" marL="914400" rtl="0" algn="l">
              <a:spcBef>
                <a:spcPts val="0"/>
              </a:spcBef>
              <a:spcAft>
                <a:spcPts val="0"/>
              </a:spcAft>
              <a:buSzPts val="2300"/>
              <a:buAutoNum type="arabicParenR"/>
            </a:pPr>
            <a:r>
              <a:rPr lang="en-US"/>
              <a:t>With attributes, it removes ambiguity when you are referencing an object attribute vs a local attribute.</a:t>
            </a:r>
            <a:br>
              <a:rPr lang="en-US"/>
            </a:br>
            <a:endParaRPr/>
          </a:p>
          <a:p>
            <a:pPr indent="-374650" lvl="0" marL="914400" rtl="0" algn="l">
              <a:spcBef>
                <a:spcPts val="0"/>
              </a:spcBef>
              <a:spcAft>
                <a:spcPts val="0"/>
              </a:spcAft>
              <a:buSzPts val="2300"/>
              <a:buAutoNum type="arabicParenR"/>
            </a:pPr>
            <a:r>
              <a:rPr lang="en-US"/>
              <a:t>As a method call, it can be used to call constructors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75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Don’t feel like you have to put this. on front of every attribute reference, it’s only necessary when there is ambiguity.</a:t>
            </a:r>
            <a:endParaRPr sz="2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4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Default Constructors</a:t>
            </a:r>
            <a:endParaRPr/>
          </a:p>
        </p:txBody>
      </p:sp>
      <p:sp>
        <p:nvSpPr>
          <p:cNvPr id="470" name="Google Shape;470;p4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 </a:t>
            </a:r>
            <a:r>
              <a:rPr lang="en-US" sz="2800"/>
              <a:t>In many languages, there’s a default constructor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 If you don’t create one, it’s created for you AND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 IT’S </a:t>
            </a:r>
            <a:r>
              <a:rPr lang="en-US" sz="2800" u="sng"/>
              <a:t>INVISIBLE</a:t>
            </a:r>
            <a:r>
              <a:rPr lang="en-US" sz="2800"/>
              <a:t>!  AND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 It takes no parameters AND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 It sets variables/attributes: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/>
              <a:t>To zero (0) for numbers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/>
              <a:t>To FALSE for booleans</a:t>
            </a:r>
            <a:endParaRPr sz="2600"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/>
              <a:t>To NULL (empty) for objects like strings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48"/>
          <p:cNvSpPr txBox="1"/>
          <p:nvPr>
            <p:ph type="title"/>
          </p:nvPr>
        </p:nvSpPr>
        <p:spPr>
          <a:xfrm>
            <a:off x="628650" y="365125"/>
            <a:ext cx="7886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What it would look like </a:t>
            </a:r>
            <a:r>
              <a:rPr b="1" lang="en-US" sz="3200"/>
              <a:t>(if you could see it)</a:t>
            </a:r>
            <a:endParaRPr b="1"/>
          </a:p>
        </p:txBody>
      </p:sp>
      <p:sp>
        <p:nvSpPr>
          <p:cNvPr id="476" name="Google Shape;476;p48"/>
          <p:cNvSpPr txBox="1"/>
          <p:nvPr>
            <p:ph idx="1" type="body"/>
          </p:nvPr>
        </p:nvSpPr>
        <p:spPr>
          <a:xfrm>
            <a:off x="628650" y="1080900"/>
            <a:ext cx="7886700" cy="50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Dog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750">
                <a:solidFill>
                  <a:srgbClr val="AAAAA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//attributes or variables</a:t>
            </a:r>
            <a:endParaRPr sz="1750">
              <a:solidFill>
                <a:srgbClr val="AAAAAA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7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rabid;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7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weight;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String name;</a:t>
            </a:r>
            <a:b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</a:br>
            <a:endParaRPr sz="1750">
              <a:solidFill>
                <a:srgbClr val="AAAAAA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750">
                <a:solidFill>
                  <a:srgbClr val="AAAAA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//Default Constructor</a:t>
            </a:r>
            <a:endParaRPr sz="1750">
              <a:solidFill>
                <a:srgbClr val="AAAAAA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Dog()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rabid=</a:t>
            </a:r>
            <a:r>
              <a:rPr lang="en-US" sz="17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weight=</a:t>
            </a:r>
            <a:r>
              <a:rPr lang="en-US" sz="175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0;</a:t>
            </a:r>
            <a:endParaRPr sz="1750">
              <a:solidFill>
                <a:srgbClr val="AAAAAA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name=</a:t>
            </a:r>
            <a:r>
              <a:rPr lang="en-US" sz="1750">
                <a:solidFill>
                  <a:srgbClr val="A31515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nsolas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nsolas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77" name="Google Shape;477;p48" title="Pseudo code logo"/>
          <p:cNvSpPr/>
          <p:nvPr/>
        </p:nvSpPr>
        <p:spPr>
          <a:xfrm>
            <a:off x="7543800" y="4800600"/>
            <a:ext cx="1143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4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70"/>
              <a:buFont typeface="Calibri"/>
              <a:buNone/>
            </a:pPr>
            <a:r>
              <a:rPr b="1" lang="en-US" sz="2870"/>
              <a:t>Visibility of Class Content – Public and Private</a:t>
            </a:r>
            <a:endParaRPr sz="2870"/>
          </a:p>
        </p:txBody>
      </p:sp>
      <p:sp>
        <p:nvSpPr>
          <p:cNvPr id="483" name="Google Shape;483;p4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Problem: Imagine class “Person” with an “age” attribute</a:t>
            </a:r>
            <a:endParaRPr/>
          </a:p>
          <a:p>
            <a:pPr indent="-4064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600"/>
              <a:t>Then, a “bad guy” directly sets the age to -3!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We need protection/security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We need a way of selectively “publishing” parts of a class and “hiding” other parts of the class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Use </a:t>
            </a:r>
            <a:r>
              <a:rPr lang="en-US" sz="2800">
                <a:solidFill>
                  <a:srgbClr val="0432FF"/>
                </a:solidFill>
              </a:rPr>
              <a:t>public</a:t>
            </a:r>
            <a:r>
              <a:rPr lang="en-US" sz="2800"/>
              <a:t> &amp; </a:t>
            </a:r>
            <a:r>
              <a:rPr lang="en-US" sz="2800">
                <a:solidFill>
                  <a:srgbClr val="0432FF"/>
                </a:solidFill>
              </a:rPr>
              <a:t>private </a:t>
            </a:r>
            <a:r>
              <a:rPr lang="en-US" sz="2800">
                <a:solidFill>
                  <a:schemeClr val="dk1"/>
                </a:solidFill>
              </a:rPr>
              <a:t>keywords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5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Sloppy Definitions</a:t>
            </a:r>
            <a:endParaRPr/>
          </a:p>
        </p:txBody>
      </p:sp>
      <p:sp>
        <p:nvSpPr>
          <p:cNvPr id="489" name="Google Shape;489;p5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>
                <a:solidFill>
                  <a:srgbClr val="0432FF"/>
                </a:solidFill>
              </a:rPr>
              <a:t>public</a:t>
            </a:r>
            <a:r>
              <a:rPr lang="en-US" sz="2800"/>
              <a:t>: anyone (or anything) can see it from anywhere!  That is, anything outside the class.</a:t>
            </a:r>
            <a:br>
              <a:rPr lang="en-US" sz="2800"/>
            </a:br>
            <a:endParaRPr sz="2800"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>
                <a:solidFill>
                  <a:srgbClr val="0432FF"/>
                </a:solidFill>
              </a:rPr>
              <a:t>private</a:t>
            </a:r>
            <a:r>
              <a:rPr lang="en-US" sz="2800"/>
              <a:t>: can only be seen/called inside the class.</a:t>
            </a:r>
            <a:br>
              <a:rPr lang="en-US" sz="2800"/>
            </a:b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Note, attributes, methods and even classes can be marked either </a:t>
            </a:r>
            <a:r>
              <a:rPr lang="en-US" sz="2800">
                <a:solidFill>
                  <a:srgbClr val="0432FF"/>
                </a:solidFill>
              </a:rPr>
              <a:t>public</a:t>
            </a:r>
            <a:r>
              <a:rPr lang="en-US" sz="2800"/>
              <a:t> or </a:t>
            </a:r>
            <a:r>
              <a:rPr lang="en-US" sz="2800">
                <a:solidFill>
                  <a:srgbClr val="0432FF"/>
                </a:solidFill>
              </a:rPr>
              <a:t>private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5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General Rules</a:t>
            </a:r>
            <a:endParaRPr/>
          </a:p>
        </p:txBody>
      </p:sp>
      <p:sp>
        <p:nvSpPr>
          <p:cNvPr id="495" name="Google Shape;495;p5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Variables/attributes should normally be marked </a:t>
            </a:r>
            <a:r>
              <a:rPr lang="en-US" sz="3200">
                <a:solidFill>
                  <a:srgbClr val="0432FF"/>
                </a:solidFill>
              </a:rPr>
              <a:t>private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800"/>
              <a:buChar char="•"/>
            </a:pPr>
            <a:r>
              <a:rPr lang="en-US" sz="2800">
                <a:solidFill>
                  <a:srgbClr val="0432FF"/>
                </a:solidFill>
              </a:rPr>
              <a:t>public</a:t>
            </a:r>
            <a:r>
              <a:rPr lang="en-US" sz="2800"/>
              <a:t> variables can be tampered with and abused!</a:t>
            </a:r>
            <a:br>
              <a:rPr lang="en-US" sz="2800"/>
            </a:br>
            <a:endParaRPr/>
          </a:p>
          <a:p>
            <a:pPr indent="-2032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Methods are most often marked </a:t>
            </a:r>
            <a:r>
              <a:rPr lang="en-US" sz="3200">
                <a:solidFill>
                  <a:srgbClr val="0432FF"/>
                </a:solidFill>
              </a:rPr>
              <a:t>public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However, some methods should be marked as </a:t>
            </a:r>
            <a:r>
              <a:rPr lang="en-US" sz="2800">
                <a:solidFill>
                  <a:srgbClr val="0432FF"/>
                </a:solidFill>
              </a:rPr>
              <a:t>private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5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Visibility Example</a:t>
            </a:r>
            <a:endParaRPr b="1"/>
          </a:p>
        </p:txBody>
      </p:sp>
      <p:sp>
        <p:nvSpPr>
          <p:cNvPr id="501" name="Google Shape;501;p5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Class Name: 	BMW_Z4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Attributes: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	private int ModelYear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	public String LicensePlate //Why public?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      private boolean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TopUp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Methods: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	public void Drive()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	public boolean OpenTop() boolean)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	private Emissions PolluteWhenNoOneIsLooking()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5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Visibility and Access from main</a:t>
            </a:r>
            <a:endParaRPr/>
          </a:p>
        </p:txBody>
      </p:sp>
      <p:sp>
        <p:nvSpPr>
          <p:cNvPr id="507" name="Google Shape;507;p5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300"/>
              <a:t>BMW_Z4</a:t>
            </a: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 myCar</a:t>
            </a:r>
            <a:r>
              <a:rPr lang="en-US" sz="2300"/>
              <a:t>; </a:t>
            </a: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Create an object called myCar</a:t>
            </a:r>
            <a:endParaRPr sz="2300">
              <a:solidFill>
                <a:srgbClr val="4E8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myCar = </a:t>
            </a:r>
            <a:r>
              <a:rPr lang="en-US" sz="230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 BMW_Z4();		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Bring it to life</a:t>
            </a:r>
            <a:endParaRPr sz="2300">
              <a:solidFill>
                <a:srgbClr val="4E8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300">
              <a:solidFill>
                <a:srgbClr val="4E8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myCar.LicensePlate = "BMR4ME”; 	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Legal. LicensePlate is public</a:t>
            </a:r>
            <a:endParaRPr sz="23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myCar.ModelYear = 2018;</a:t>
            </a:r>
            <a:r>
              <a:rPr lang="en-US" sz="2300">
                <a:solidFill>
                  <a:srgbClr val="00AF50"/>
                </a:solidFill>
                <a:latin typeface="Calibri"/>
                <a:ea typeface="Calibri"/>
                <a:cs typeface="Calibri"/>
                <a:sym typeface="Calibri"/>
              </a:rPr>
              <a:t> 		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</a:t>
            </a:r>
            <a:r>
              <a:rPr lang="en-US" sz="2300" u="sng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Illegal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 because ModelYear is private</a:t>
            </a:r>
            <a:endParaRPr sz="2300"/>
          </a:p>
          <a:p>
            <a:pPr indent="0" lvl="0" marL="0" rtl="0" algn="l">
              <a:lnSpc>
                <a:spcPct val="91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myCar.Drive();			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Legal.  Drive() is public</a:t>
            </a:r>
            <a:endParaRPr sz="2300"/>
          </a:p>
          <a:p>
            <a:pPr indent="0" lvl="0" marL="0" rtl="0" algn="l">
              <a:lnSpc>
                <a:spcPct val="91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myCar.OpenTop();			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Legal.  OpenTop() is public</a:t>
            </a:r>
            <a:endParaRPr sz="2300"/>
          </a:p>
          <a:p>
            <a:pPr indent="0" lvl="0" marL="0" rtl="0" algn="l">
              <a:lnSpc>
                <a:spcPct val="91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2100"/>
              <a:buNone/>
            </a:pP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Illegal for multiple reasons…</a:t>
            </a:r>
            <a:br>
              <a:rPr lang="en-US" sz="23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myCar.PolluteWhenNoOneIsLooking();	</a:t>
            </a:r>
            <a:endParaRPr sz="2300"/>
          </a:p>
          <a:p>
            <a:pPr indent="0" lvl="0" marL="0" rtl="0" algn="l">
              <a:lnSpc>
                <a:spcPct val="91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5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How do we change private variables? </a:t>
            </a:r>
            <a:r>
              <a:rPr b="1" lang="en-US"/>
              <a:t>Accessors (getters) /Modifiers (setters) </a:t>
            </a:r>
            <a:endParaRPr/>
          </a:p>
        </p:txBody>
      </p:sp>
      <p:sp>
        <p:nvSpPr>
          <p:cNvPr id="513" name="Google Shape;513;p5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Main idea: create methods to access and change attributes</a:t>
            </a:r>
            <a:endParaRPr/>
          </a:p>
          <a:p>
            <a:pPr indent="-3746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Why is this cool? Can put in protections to prevent bad data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 void setAge(int newAge) 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if(newAge &lt; 110)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   age = newAge;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else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   PRINT (“That’s too old!”)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Oh no! What have we done?</a:t>
            </a:r>
            <a:endParaRPr/>
          </a:p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We’ve:</a:t>
            </a:r>
            <a:endParaRPr/>
          </a:p>
          <a:p>
            <a:pPr indent="-2032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/>
              <a:t> created a </a:t>
            </a:r>
            <a:r>
              <a:rPr lang="en-US" sz="3200" u="sng"/>
              <a:t>new (complex) data type</a:t>
            </a:r>
            <a:r>
              <a:rPr lang="en-US" sz="3200"/>
              <a:t>!</a:t>
            </a:r>
            <a:endParaRPr/>
          </a:p>
          <a:p>
            <a:pPr indent="-2032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/>
              <a:t> created the “concept” of a Dog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We don’t have any Dogs yet, </a:t>
            </a:r>
            <a:r>
              <a:rPr lang="en-US" sz="3200" u="sng"/>
              <a:t>just the concept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5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Class </a:t>
            </a:r>
            <a:r>
              <a:rPr b="1" lang="en-US" sz="3500"/>
              <a:t>BMW_Z4</a:t>
            </a:r>
            <a:endParaRPr b="1" sz="3600"/>
          </a:p>
        </p:txBody>
      </p:sp>
      <p:sp>
        <p:nvSpPr>
          <p:cNvPr id="519" name="Google Shape;519;p55"/>
          <p:cNvSpPr txBox="1"/>
          <p:nvPr>
            <p:ph idx="1" type="body"/>
          </p:nvPr>
        </p:nvSpPr>
        <p:spPr>
          <a:xfrm>
            <a:off x="628650" y="1248375"/>
            <a:ext cx="7886700" cy="49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1800"/>
              <a:buNone/>
            </a:pP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class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BMW_Z4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private int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ModelYear;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private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String LicensePlate;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private boolean 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TopUp;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void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SetModelYear(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Year) { ModelYear = Year; }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 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int 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getModelYear() {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ModelYear; }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void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SetLicensePlate(String value) {LicensePlate = value;}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String getLicensePlate(){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LicensePlate; }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void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SetTopUp(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value) { TopUp = value; }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boolean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getTopUp() {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TopUp;  }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400"/>
          </a:p>
        </p:txBody>
      </p:sp>
      <p:pic>
        <p:nvPicPr>
          <p:cNvPr descr="Java Logo" id="520" name="Google Shape;520;p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31809" y="617372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5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Class </a:t>
            </a:r>
            <a:r>
              <a:rPr b="1" lang="en-US" sz="3500"/>
              <a:t>BMW_Z4</a:t>
            </a:r>
            <a:endParaRPr b="1" sz="3600"/>
          </a:p>
        </p:txBody>
      </p:sp>
      <p:sp>
        <p:nvSpPr>
          <p:cNvPr id="526" name="Google Shape;526;p5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1942"/>
              <a:buFont typeface="Arial"/>
              <a:buNone/>
            </a:pP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class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BMW_Z4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Arial"/>
              <a:buNone/>
            </a:pP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lang="en-US" sz="1942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private int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modelYear;</a:t>
            </a:r>
            <a:br>
              <a:rPr lang="en-US" sz="1942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private string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licensePlate;</a:t>
            </a:r>
            <a:br>
              <a:rPr lang="en-US" sz="1942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private bool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topUp;</a:t>
            </a:r>
            <a:br>
              <a:rPr lang="en-US" sz="1942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 </a:t>
            </a:r>
            <a:br>
              <a:rPr lang="en-US" sz="1942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int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ModelYear </a:t>
            </a:r>
            <a:br>
              <a:rPr lang="en-US" sz="1942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	{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get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{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modelYear;}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{modelYear =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; }}</a:t>
            </a:r>
            <a:br>
              <a:rPr lang="en-US" sz="1942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string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SetLicensePlate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Arial"/>
              <a:buNone/>
            </a:pP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	{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get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{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licensePlate;}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{licensePlate =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;}}</a:t>
            </a:r>
            <a:br>
              <a:rPr lang="en-US" sz="1942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bool 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TopUp </a:t>
            </a:r>
            <a:br>
              <a:rPr lang="en-US" sz="1942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	{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get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{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 TopUp;}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{topUp = </a:t>
            </a:r>
            <a:r>
              <a:rPr lang="en-US" sz="1942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; }}</a:t>
            </a:r>
            <a:br>
              <a:rPr lang="en-US" sz="1942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None/>
            </a:pPr>
            <a:r>
              <a:t/>
            </a:r>
            <a:endParaRPr sz="1942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None/>
            </a:pPr>
            <a:r>
              <a:rPr lang="en-US" sz="1942">
                <a:latin typeface="Consolas"/>
                <a:ea typeface="Consolas"/>
                <a:cs typeface="Consolas"/>
                <a:sym typeface="Consolas"/>
              </a:rPr>
              <a:t>//For C#, you can simply put {get; set;} after an attribute if it’s doing the default get/set.</a:t>
            </a:r>
            <a:endParaRPr sz="1942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descr="C Sharp Logo" id="527" name="Google Shape;527;p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13579" y="735633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5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Sometimes you want to “print” an object.</a:t>
            </a:r>
            <a:endParaRPr b="1"/>
          </a:p>
        </p:txBody>
      </p:sp>
      <p:sp>
        <p:nvSpPr>
          <p:cNvPr id="534" name="Google Shape;534;p5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would happen if you said: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System.out.println(new BMW_Z4());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Console.WriteLine(new BMW_Z4());</a:t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You’ll get the name of the class “BMW_Z4” and in Java you’ll see a memory address.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if you wanted the object to print itself in a more meaningful way?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Override toString() (java) or ToString() (C#)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These are methods which return a string representation of the object.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Anytime the object is used as a string, toString/ToString is automatically called.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5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Override of the ToString method</a:t>
            </a:r>
            <a:endParaRPr/>
          </a:p>
        </p:txBody>
      </p:sp>
      <p:sp>
        <p:nvSpPr>
          <p:cNvPr id="540" name="Google Shape;540;p5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public override string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ToString( )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{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name + </a:t>
            </a:r>
            <a:r>
              <a:rPr lang="en-US" sz="24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" ("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+ points + </a:t>
            </a:r>
            <a:r>
              <a:rPr lang="en-US" sz="24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")"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 </a:t>
            </a:r>
            <a:endParaRPr sz="24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@Override</a:t>
            </a:r>
            <a:endParaRPr/>
          </a:p>
          <a:p>
            <a:pPr indent="-171450" lvl="0" marL="171450" rtl="0" algn="l"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public string</a:t>
            </a: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 toString()</a:t>
            </a:r>
            <a:endParaRPr/>
          </a:p>
          <a:p>
            <a:pPr indent="-171450" lvl="0" marL="17145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{</a:t>
            </a:r>
            <a:endParaRPr/>
          </a:p>
          <a:p>
            <a:pPr indent="-171450" lvl="0" marL="17145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	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 name + </a:t>
            </a:r>
            <a:r>
              <a:rPr lang="en-US" sz="24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” (“</a:t>
            </a: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+points + </a:t>
            </a:r>
            <a:r>
              <a:rPr lang="en-US" sz="24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”)”</a:t>
            </a: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;</a:t>
            </a:r>
            <a:endParaRPr/>
          </a:p>
          <a:p>
            <a:pPr indent="-171450" lvl="0" marL="17145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latin typeface="Courier"/>
              <a:ea typeface="Courier"/>
              <a:cs typeface="Courier"/>
              <a:sym typeface="Courier"/>
            </a:endParaRPr>
          </a:p>
        </p:txBody>
      </p:sp>
      <p:pic>
        <p:nvPicPr>
          <p:cNvPr descr="C Sharp Logo" id="541" name="Google Shape;541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2850" y="1628404"/>
            <a:ext cx="9525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va Logo" id="542" name="Google Shape;542;p5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85063" y="3726263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5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99125">
            <a:norm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en-US" sz="3600"/>
              <a:t>Summary</a:t>
            </a:r>
            <a:endParaRPr b="1"/>
          </a:p>
        </p:txBody>
      </p:sp>
      <p:sp>
        <p:nvSpPr>
          <p:cNvPr id="548" name="Google Shape;548;p59"/>
          <p:cNvSpPr txBox="1"/>
          <p:nvPr>
            <p:ph idx="1" type="body"/>
          </p:nvPr>
        </p:nvSpPr>
        <p:spPr>
          <a:xfrm>
            <a:off x="369875" y="1253325"/>
            <a:ext cx="8418300" cy="51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A class:</a:t>
            </a:r>
            <a:endParaRPr/>
          </a:p>
          <a:p>
            <a:pPr indent="-1143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 May have attributes (which are just variables)</a:t>
            </a:r>
            <a:endParaRPr/>
          </a:p>
          <a:p>
            <a:pPr indent="-1143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 Has at least a default constructor, may have many other </a:t>
            </a:r>
            <a:r>
              <a:rPr lang="en-US" sz="2400"/>
              <a:t>constructors</a:t>
            </a:r>
            <a:r>
              <a:rPr lang="en-US" sz="2400"/>
              <a:t> which are used to initialize attributes</a:t>
            </a:r>
            <a:endParaRPr/>
          </a:p>
          <a:p>
            <a:pPr indent="-1143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 May have other other methods (like eat and growl)</a:t>
            </a:r>
            <a:endParaRPr/>
          </a:p>
          <a:p>
            <a:pPr indent="-1143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 Is a blueprint (template) for creating objects</a:t>
            </a:r>
            <a:endParaRPr/>
          </a:p>
          <a:p>
            <a:pPr indent="-1143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 Creates a new data type</a:t>
            </a:r>
            <a:endParaRPr/>
          </a:p>
          <a:p>
            <a:pPr indent="-190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/>
              <a:t>An object:</a:t>
            </a:r>
            <a:endParaRPr/>
          </a:p>
          <a:p>
            <a:pPr indent="-1143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 Is an instance of a class</a:t>
            </a:r>
            <a:endParaRPr/>
          </a:p>
          <a:p>
            <a:pPr indent="-1143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 Has a state (variables) that is independent from others</a:t>
            </a:r>
            <a:br>
              <a:rPr lang="en-US" sz="2400"/>
            </a:b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Rules: </a:t>
            </a:r>
            <a:endParaRPr sz="2400"/>
          </a:p>
          <a:p>
            <a:pPr indent="-1143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Variables should (almost) always be declared private to promote encapsulation</a:t>
            </a:r>
            <a:endParaRPr sz="2400"/>
          </a:p>
          <a:p>
            <a:pPr indent="-1143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 Methods intended for class client should be public. </a:t>
            </a:r>
            <a:endParaRPr sz="2400"/>
          </a:p>
          <a:p>
            <a:pPr indent="-1143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 Other methods for local use should be private.</a:t>
            </a:r>
            <a:endParaRPr sz="2400"/>
          </a:p>
          <a:p>
            <a:pPr indent="-1143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 Methods (setters and getters) provide controlled access to variables</a:t>
            </a:r>
            <a:endParaRPr sz="2400"/>
          </a:p>
          <a:p>
            <a:pPr indent="-190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Objects</a:t>
            </a:r>
            <a:endParaRPr b="1" sz="3600"/>
          </a:p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>
                <a:solidFill>
                  <a:schemeClr val="dk1"/>
                </a:solidFill>
              </a:rPr>
              <a:t>An </a:t>
            </a:r>
            <a:r>
              <a:rPr lang="en-US" sz="3200" u="sng">
                <a:solidFill>
                  <a:schemeClr val="dk1"/>
                </a:solidFill>
              </a:rPr>
              <a:t>object:</a:t>
            </a:r>
            <a:r>
              <a:rPr lang="en-US" sz="3200">
                <a:solidFill>
                  <a:schemeClr val="dk1"/>
                </a:solidFill>
              </a:rPr>
              <a:t> </a:t>
            </a:r>
            <a:endParaRPr/>
          </a:p>
          <a:p>
            <a:pPr indent="-203200" lvl="0" marL="17145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 </a:t>
            </a:r>
            <a:r>
              <a:rPr lang="en-US" sz="3200"/>
              <a:t>I</a:t>
            </a:r>
            <a:r>
              <a:rPr lang="en-US" sz="3200">
                <a:solidFill>
                  <a:schemeClr val="dk1"/>
                </a:solidFill>
              </a:rPr>
              <a:t>s an entity in the real world that can be distinctly identified</a:t>
            </a:r>
            <a:endParaRPr/>
          </a:p>
          <a:p>
            <a:pPr indent="-203200" lvl="0" marL="17145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 </a:t>
            </a:r>
            <a:r>
              <a:rPr lang="en-US" sz="3200"/>
              <a:t>M</a:t>
            </a:r>
            <a:r>
              <a:rPr lang="en-US" sz="3200">
                <a:solidFill>
                  <a:schemeClr val="dk1"/>
                </a:solidFill>
              </a:rPr>
              <a:t>ight represent a </a:t>
            </a:r>
            <a:r>
              <a:rPr lang="en-US" sz="3200" u="sng">
                <a:solidFill>
                  <a:schemeClr val="dk1"/>
                </a:solidFill>
              </a:rPr>
              <a:t>particular</a:t>
            </a:r>
            <a:r>
              <a:rPr lang="en-US" sz="3200">
                <a:solidFill>
                  <a:schemeClr val="dk1"/>
                </a:solidFill>
              </a:rPr>
              <a:t> dog, employee, student, etc.</a:t>
            </a:r>
            <a:endParaRPr/>
          </a:p>
          <a:p>
            <a:pPr indent="-203200" lvl="0" marL="17145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 </a:t>
            </a:r>
            <a:r>
              <a:rPr lang="en-US" sz="3200"/>
              <a:t>H</a:t>
            </a:r>
            <a:r>
              <a:rPr lang="en-US" sz="3200">
                <a:solidFill>
                  <a:schemeClr val="dk1"/>
                </a:solidFill>
              </a:rPr>
              <a:t>as a unique </a:t>
            </a:r>
            <a:r>
              <a:rPr lang="en-US" sz="3200" u="sng">
                <a:solidFill>
                  <a:schemeClr val="dk1"/>
                </a:solidFill>
              </a:rPr>
              <a:t>identity</a:t>
            </a:r>
            <a:r>
              <a:rPr lang="en-US" sz="3200">
                <a:solidFill>
                  <a:schemeClr val="dk1"/>
                </a:solidFill>
              </a:rPr>
              <a:t>, </a:t>
            </a:r>
            <a:r>
              <a:rPr lang="en-US" sz="3200" u="sng">
                <a:solidFill>
                  <a:schemeClr val="dk1"/>
                </a:solidFill>
              </a:rPr>
              <a:t>state</a:t>
            </a:r>
            <a:r>
              <a:rPr lang="en-US" sz="3200">
                <a:solidFill>
                  <a:schemeClr val="dk1"/>
                </a:solidFill>
              </a:rPr>
              <a:t>, and </a:t>
            </a:r>
            <a:r>
              <a:rPr lang="en-US" sz="3200" u="sng">
                <a:solidFill>
                  <a:schemeClr val="dk1"/>
                </a:solidFill>
              </a:rPr>
              <a:t>behavior</a:t>
            </a:r>
            <a:r>
              <a:rPr lang="en-US" sz="3200">
                <a:solidFill>
                  <a:schemeClr val="dk1"/>
                </a:solidFill>
              </a:rPr>
              <a:t>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 “real life” example</a:t>
            </a:r>
            <a:endParaRPr/>
          </a:p>
        </p:txBody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>
                <a:solidFill>
                  <a:schemeClr val="dk1"/>
                </a:solidFill>
              </a:rPr>
              <a:t>Let’s make a Dog!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Attributes (characteristics)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rabid or not rabid (boolean)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weight (a number)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name (string)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Behaviors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growl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eat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1: The Skeleton</a:t>
            </a:r>
            <a:endParaRPr/>
          </a:p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CLASS Dog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{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// attributes will go here – name, weight, rabid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8000"/>
              </a:buClr>
              <a:buSzPts val="2100"/>
              <a:buFont typeface="Consolas"/>
              <a:buNone/>
            </a:pPr>
            <a:r>
              <a:rPr lang="en-US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	// behaviors will go here – growl, eat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75" name="Google Shape;75;p13" title="Pseudo code logo"/>
          <p:cNvSpPr/>
          <p:nvPr/>
        </p:nvSpPr>
        <p:spPr>
          <a:xfrm>
            <a:off x="7543800" y="4648200"/>
            <a:ext cx="1143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i="0" sz="3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2: Add attributes</a:t>
            </a:r>
            <a:endParaRPr/>
          </a:p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CLASS Dog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{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rabid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 =</a:t>
            </a:r>
            <a:r>
              <a:rPr lang="en-US"/>
              <a:t>  </a:t>
            </a:r>
            <a:r>
              <a:rPr lang="en-US">
                <a:solidFill>
                  <a:schemeClr val="dk1"/>
                </a:solidFill>
              </a:rPr>
              <a:t>false;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weight </a:t>
            </a:r>
            <a:r>
              <a:rPr lang="en-US"/>
              <a:t>=</a:t>
            </a:r>
            <a:r>
              <a:rPr lang="en-US"/>
              <a:t> 0.0;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name </a:t>
            </a:r>
            <a:r>
              <a:rPr lang="en-US"/>
              <a:t>= </a:t>
            </a:r>
            <a:r>
              <a:rPr lang="en-US"/>
              <a:t> “ ”;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 </a:t>
            </a:r>
            <a:r>
              <a:rPr lang="en-US">
                <a:solidFill>
                  <a:srgbClr val="4E8F00"/>
                </a:solidFill>
                <a:latin typeface="Consolas"/>
                <a:ea typeface="Consolas"/>
                <a:cs typeface="Consolas"/>
                <a:sym typeface="Consolas"/>
              </a:rPr>
              <a:t>// Behaviors go here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82" name="Google Shape;82;p14" title="Pseudo code logo"/>
          <p:cNvSpPr/>
          <p:nvPr/>
        </p:nvSpPr>
        <p:spPr>
          <a:xfrm>
            <a:off x="7543800" y="4648200"/>
            <a:ext cx="1143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i="0" sz="3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Java Logo" id="83" name="Google Shape;8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96200" y="2355684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