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88D2DB-4B30-4CDD-A64E-F94B81DF6E45}">
  <a:tblStyle styleId="{1E88D2DB-4B30-4CDD-A64E-F94B81DF6E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08a966682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308a96668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98e846bb4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98e846bb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98e846bb4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98e846bb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98e846bb4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98e846bb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98e846bb4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98e846bb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98e846bb4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98e846bb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98e846bb4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98e846bb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98e846bb4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98e846bb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98e846bb4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98e846bb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98e846bb4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098e846bb4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98e846bb4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98e846bb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08a9666829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308a966682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98e846bb4_0_1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98e846bb4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98e846bb4_0_2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098e846bb4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98e846bb4_0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098e846bb4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098e846bb4_0_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098e846bb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098e846bb4_0_3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098e846bb4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098e846bb4_0_4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098e846bb4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098e846bb4_0_4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098e846bb4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098e846bb4_0_4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098e846bb4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098e846bb4_0_5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098e846bb4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098e846bb4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098e846b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08a9666829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308a966682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098e846bb4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098e846bb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098e846bb4_0_5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098e846bb4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098e846bb4_0_5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098e846bb4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098e846bb4_0_5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098e846bb4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098e846bb4_0_6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098e846bb4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098e846bb4_0_6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098e846bb4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098e846bb4_0_6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098e846bb4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098e846bb4_0_6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098e846bb4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098e846bb4_0_6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098e846bb4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098e846bb4_0_6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098e846bb4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08a9666829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08a966682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08a9666829_0_5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g308a9666829_0_5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8a966682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8a966682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8a9666829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8a966682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8a9666829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8a966682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8a9666829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8a966682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6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873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200"/>
            </a:lvl3pPr>
            <a:lvl4pPr indent="-355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302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175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8200" y="366625"/>
            <a:ext cx="8400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936311"/>
            <a:ext cx="2057400" cy="142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936311"/>
            <a:ext cx="3086100" cy="142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936311"/>
            <a:ext cx="2057400" cy="142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Module 1</a:t>
            </a:r>
            <a:endParaRPr/>
          </a:p>
        </p:txBody>
      </p:sp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1143000" y="2701524"/>
            <a:ext cx="6858000" cy="163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Part 3:</a:t>
            </a:r>
            <a:endParaRPr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Using complex data types in Java</a:t>
            </a:r>
            <a:endParaRPr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Arrays</a:t>
            </a:r>
            <a:endParaRPr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ArrayList</a:t>
            </a:r>
            <a:endParaRPr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Strings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an ArrayList in Java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import java.util.ArrayList;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ArrayList&lt;String&gt; myStr = new ArrayList&lt;String&gt;();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ArrayList&lt;Integer&gt; myNum = new ArrayList&lt;Integer&gt;();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b="1" lang="en-US"/>
              <a:t>Notes</a:t>
            </a:r>
            <a:r>
              <a:rPr lang="en-US"/>
              <a:t>:</a:t>
            </a:r>
            <a:endParaRPr/>
          </a:p>
          <a:p>
            <a:pPr indent="-341788" lvl="0" marL="457200" rtl="0" algn="l">
              <a:spcBef>
                <a:spcPts val="800"/>
              </a:spcBef>
              <a:spcAft>
                <a:spcPts val="0"/>
              </a:spcAft>
              <a:buSzPct val="88461"/>
              <a:buChar char="•"/>
            </a:pPr>
            <a:r>
              <a:rPr lang="en-US"/>
              <a:t>You specify the type you will store in the ArrayList in &lt;&gt;’s</a:t>
            </a:r>
            <a:endParaRPr/>
          </a:p>
          <a:p>
            <a:pPr indent="-34671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ArrayList can only hold items of a single type.</a:t>
            </a:r>
            <a:endParaRPr/>
          </a:p>
          <a:p>
            <a:pPr indent="-341788" lvl="0" marL="457200" rtl="0" algn="l">
              <a:spcBef>
                <a:spcPts val="0"/>
              </a:spcBef>
              <a:spcAft>
                <a:spcPts val="0"/>
              </a:spcAft>
              <a:buSzPct val="88461"/>
              <a:buChar char="•"/>
            </a:pPr>
            <a:r>
              <a:rPr lang="en-US"/>
              <a:t>ArrayLists must be of OBJECTS.  If you want an arraylist of primitive types you must use the object wrapper (int -&gt; Integer,  double -&gt; Double etc).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ArrayLists Methods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69875" y="940000"/>
            <a:ext cx="4202100" cy="36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19881" lvl="0" marL="457200" rtl="0" algn="l">
              <a:spcBef>
                <a:spcPts val="800"/>
              </a:spcBef>
              <a:spcAft>
                <a:spcPts val="0"/>
              </a:spcAft>
              <a:buSzPct val="95833"/>
              <a:buChar char="●"/>
            </a:pPr>
            <a:r>
              <a:rPr lang="en-US"/>
              <a:t>Has methods such as:</a:t>
            </a:r>
            <a:r>
              <a:rPr lang="en-US" sz="2400"/>
              <a:t>.</a:t>
            </a:r>
            <a:endParaRPr sz="2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/>
              <a:t>.add()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/>
              <a:t>.remove(index to remove)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/>
              <a:t>.remove(object to remove)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/>
              <a:t>.size() //returns how many items in the ArrayList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/>
              <a:t>.get() //returns object at index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/>
              <a:t>.clear() //clears the ArrayList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/>
              <a:t>.contains() //Searches if an item is in the list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/>
              <a:t>.isEmpty() //returns true/false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/>
              <a:t>.set(index, new) //replaces the item at position index</a:t>
            </a:r>
            <a:endParaRPr/>
          </a:p>
          <a:p>
            <a:pPr indent="-319881" lvl="0" marL="457200" rtl="0" algn="l">
              <a:spcBef>
                <a:spcPts val="0"/>
              </a:spcBef>
              <a:spcAft>
                <a:spcPts val="0"/>
              </a:spcAft>
              <a:buSzPct val="88461"/>
              <a:buChar char="●"/>
            </a:pPr>
            <a:r>
              <a:rPr lang="en-US"/>
              <a:t>Start of with capacity of 10, grows as it’s needed.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025" y="531600"/>
            <a:ext cx="3564096" cy="361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java.util.*;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Main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  </a:t>
            </a:r>
            <a:r>
              <a:rPr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main(String[] args)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    ArrayList&lt;Integer&gt; myList = </a:t>
            </a:r>
            <a:r>
              <a:rPr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ArrayList&lt;Integer&gt;();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    </a:t>
            </a:r>
            <a:r>
              <a:rPr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i = </a:t>
            </a:r>
            <a:r>
              <a:rPr lang="en-US" sz="1800">
                <a:solidFill>
                  <a:srgbClr val="13784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lang="en-US" sz="1800">
                <a:solidFill>
                  <a:srgbClr val="137848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; i++)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      myList.add(i);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    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    </a:t>
            </a:r>
            <a:r>
              <a:rPr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x : myList)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      System.out.println(x);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    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  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Arrays are very similar to ArrayLists, but are more limited.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Cannot be sliced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Can only hold a single data type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Cannot change size once created.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Think of them as a liner collection of one data type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What is the benefit of Arrays?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They are </a:t>
            </a:r>
            <a:r>
              <a:rPr lang="en-US"/>
              <a:t>guaranteed</a:t>
            </a:r>
            <a:r>
              <a:rPr lang="en-US"/>
              <a:t> to occupy the amount of space you allocated when you created them.</a:t>
            </a:r>
            <a:endParaRPr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/>
              <a:t>More on this later.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They can be multidimensional.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Array Of Integers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int[] myIntArray = </a:t>
            </a:r>
            <a:r>
              <a:rPr lang="en-US" sz="2800">
                <a:solidFill>
                  <a:srgbClr val="0432FF"/>
                </a:solidFill>
                <a:latin typeface="Courier"/>
                <a:ea typeface="Courier"/>
                <a:cs typeface="Courier"/>
                <a:sym typeface="Courier"/>
              </a:rPr>
              <a:t>new</a:t>
            </a: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 int[10];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0" marL="457200" rtl="0" algn="l">
              <a:spcBef>
                <a:spcPts val="75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This creates an array which can hold 10 integers.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○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Specifically in memory this will allocated 10*32bits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Note there are two parts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○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eclaration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of array of ints called myIntArray.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○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Creation of the space to hold 10 ints.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○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Can't use until memory is allocated with new.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In java the [] can be after myIntArray or after the type (int).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 and </a:t>
            </a:r>
            <a:r>
              <a:rPr lang="en-US"/>
              <a:t>writing</a:t>
            </a:r>
            <a:r>
              <a:rPr lang="en-US"/>
              <a:t> to arrays.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Getting information from an array: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 variable = name[position]; // reads value at position in name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Storing information in an array: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 name[position] = value;  // stores value at position in name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Note arrays are indexed from 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This is probably one of the most common mistakes when using arrays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If you create an array of size 10, it has cells 0-9, NOT 1-10.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 Example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Make an Array of size 10 which holds ints.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Using a loop, keep prompting the user to enter a number.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Store each number in the next cell of an array.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If the user enters -1, or the array is full, stop asking.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Print out the smallest of the numbers that were entered (excluding the -1).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62850" y="362850"/>
            <a:ext cx="8418300" cy="423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import java.util.Scanner;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public class Main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public static void main(String[] args)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Scanner myScan=new Scanner(System.in);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int[] numbers=new int[10];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int position=0;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do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    System.out.println("Enter a number, enter -1 to stop");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    int nextNumber=myScan.nextInt();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    if(nextNumber!=-1)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        numbers[position]=nextNumber;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        position++;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    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    else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        break;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    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}while(position&lt;numbers.length);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        int smallest=numbers[0];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        for(int i=1;i&lt;position;i++)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            if(numbers[i]&lt;smallest)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                smallest=numbers[i];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            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    System.out.println("Smallest is: "+smallest);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    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Running the code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30835" lvl="0" marL="457200" rtl="0" algn="l">
              <a:spcBef>
                <a:spcPts val="750"/>
              </a:spcBef>
              <a:spcAft>
                <a:spcPts val="0"/>
              </a:spcAft>
              <a:buSzPct val="88461"/>
              <a:buChar char="●"/>
            </a:pPr>
            <a:r>
              <a:rPr lang="en-US"/>
              <a:t>Imagine a user runs the code from the previous example.  The user enters: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Enter a number, enter -1 to stop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17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Enter a number, enter -1 to stop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Enter a number, enter -1 to stop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22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Enter a number, enter -1 to stop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Enter a number, enter -1 to stop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-1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Smallest is: 1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Picturing numbers</a:t>
            </a: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1018475" y="3256650"/>
            <a:ext cx="7121100" cy="7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" name="Google Shape;134;p24"/>
          <p:cNvCxnSpPr/>
          <p:nvPr/>
        </p:nvCxnSpPr>
        <p:spPr>
          <a:xfrm>
            <a:off x="1732625" y="3252075"/>
            <a:ext cx="0" cy="7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4"/>
          <p:cNvCxnSpPr/>
          <p:nvPr/>
        </p:nvCxnSpPr>
        <p:spPr>
          <a:xfrm>
            <a:off x="243522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4"/>
          <p:cNvCxnSpPr/>
          <p:nvPr/>
        </p:nvCxnSpPr>
        <p:spPr>
          <a:xfrm>
            <a:off x="3193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4"/>
          <p:cNvCxnSpPr/>
          <p:nvPr/>
        </p:nvCxnSpPr>
        <p:spPr>
          <a:xfrm>
            <a:off x="3950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4"/>
          <p:cNvCxnSpPr/>
          <p:nvPr/>
        </p:nvCxnSpPr>
        <p:spPr>
          <a:xfrm>
            <a:off x="465567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4"/>
          <p:cNvCxnSpPr/>
          <p:nvPr/>
        </p:nvCxnSpPr>
        <p:spPr>
          <a:xfrm>
            <a:off x="5379350" y="324757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4"/>
          <p:cNvCxnSpPr/>
          <p:nvPr/>
        </p:nvCxnSpPr>
        <p:spPr>
          <a:xfrm>
            <a:off x="612115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4"/>
          <p:cNvCxnSpPr/>
          <p:nvPr/>
        </p:nvCxnSpPr>
        <p:spPr>
          <a:xfrm>
            <a:off x="679450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4"/>
          <p:cNvCxnSpPr/>
          <p:nvPr/>
        </p:nvCxnSpPr>
        <p:spPr>
          <a:xfrm>
            <a:off x="7447625" y="326572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4"/>
          <p:cNvSpPr txBox="1"/>
          <p:nvPr/>
        </p:nvSpPr>
        <p:spPr>
          <a:xfrm>
            <a:off x="12246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193098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26373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339480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4126063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48573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55482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6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628097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69704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8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75866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9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390075" y="1061350"/>
            <a:ext cx="8291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Numbers starts off with all 0’s in it, because Java initializes all int’s to 0 automatically.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This was done with this line of code: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int[] numbers=new int[10];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10341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173270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246292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32224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3939063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4668313" y="3256650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5401050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6133788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6749225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741427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164" name="Google Shape;164;p24"/>
          <p:cNvCxnSpPr>
            <a:endCxn id="154" idx="2"/>
          </p:cNvCxnSpPr>
          <p:nvPr/>
        </p:nvCxnSpPr>
        <p:spPr>
          <a:xfrm flipH="1" rot="10800000">
            <a:off x="1378850" y="397342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24"/>
          <p:cNvSpPr txBox="1"/>
          <p:nvPr/>
        </p:nvSpPr>
        <p:spPr>
          <a:xfrm>
            <a:off x="1018475" y="4318125"/>
            <a:ext cx="925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Position</a:t>
            </a:r>
            <a:endParaRPr sz="128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Complex types</a:t>
            </a:r>
            <a:endParaRPr/>
          </a:p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We’ve seen that Java has 8 primitive types: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4 types of decimal numbers (byte, short, int, long)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2 types of floating point numbers (float, double)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char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boolean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Everything else is a complex type.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Complex types are generally built on primitive types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They are Objects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Picturing numbers</a:t>
            </a: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1018475" y="3256650"/>
            <a:ext cx="7121100" cy="7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25"/>
          <p:cNvCxnSpPr/>
          <p:nvPr/>
        </p:nvCxnSpPr>
        <p:spPr>
          <a:xfrm>
            <a:off x="1732625" y="3252075"/>
            <a:ext cx="0" cy="7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5"/>
          <p:cNvCxnSpPr/>
          <p:nvPr/>
        </p:nvCxnSpPr>
        <p:spPr>
          <a:xfrm>
            <a:off x="243522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5"/>
          <p:cNvCxnSpPr/>
          <p:nvPr/>
        </p:nvCxnSpPr>
        <p:spPr>
          <a:xfrm>
            <a:off x="3193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5"/>
          <p:cNvCxnSpPr/>
          <p:nvPr/>
        </p:nvCxnSpPr>
        <p:spPr>
          <a:xfrm>
            <a:off x="3950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5"/>
          <p:cNvCxnSpPr/>
          <p:nvPr/>
        </p:nvCxnSpPr>
        <p:spPr>
          <a:xfrm>
            <a:off x="465567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5"/>
          <p:cNvCxnSpPr/>
          <p:nvPr/>
        </p:nvCxnSpPr>
        <p:spPr>
          <a:xfrm>
            <a:off x="5379350" y="324757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5"/>
          <p:cNvCxnSpPr/>
          <p:nvPr/>
        </p:nvCxnSpPr>
        <p:spPr>
          <a:xfrm>
            <a:off x="612115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5"/>
          <p:cNvCxnSpPr/>
          <p:nvPr/>
        </p:nvCxnSpPr>
        <p:spPr>
          <a:xfrm>
            <a:off x="679450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5"/>
          <p:cNvCxnSpPr/>
          <p:nvPr/>
        </p:nvCxnSpPr>
        <p:spPr>
          <a:xfrm>
            <a:off x="7447625" y="326572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25"/>
          <p:cNvSpPr txBox="1"/>
          <p:nvPr/>
        </p:nvSpPr>
        <p:spPr>
          <a:xfrm>
            <a:off x="12246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193098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26373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339480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4126063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48573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55482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6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628097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69704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8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75866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9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426300" y="916200"/>
            <a:ext cx="41457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   do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         System.out.println("Enter a number, enter -1 to stop");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         int nextNumber=myScan.nextInt();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         if(nextNumber!=-1)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accent4"/>
                </a:highlight>
              </a:rPr>
              <a:t>                numbers[position]=nextNumber;</a:t>
            </a:r>
            <a:endParaRPr sz="260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             position++;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         else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             break;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     }while(position&lt;numbers.length);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10341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173270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246292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32224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3939063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4668313" y="3256650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5401050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6133788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6749225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741427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4581075" y="916225"/>
            <a:ext cx="40278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Enter a number, enter -1 to stop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17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203" name="Google Shape;203;p25"/>
          <p:cNvCxnSpPr/>
          <p:nvPr/>
        </p:nvCxnSpPr>
        <p:spPr>
          <a:xfrm flipH="1" rot="10800000">
            <a:off x="2092925" y="398717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25"/>
          <p:cNvSpPr txBox="1"/>
          <p:nvPr/>
        </p:nvSpPr>
        <p:spPr>
          <a:xfrm>
            <a:off x="1732550" y="4331875"/>
            <a:ext cx="925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Position</a:t>
            </a:r>
            <a:endParaRPr sz="128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Picturing numbers</a:t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1018475" y="3256650"/>
            <a:ext cx="7121100" cy="7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1" name="Google Shape;211;p26"/>
          <p:cNvCxnSpPr/>
          <p:nvPr/>
        </p:nvCxnSpPr>
        <p:spPr>
          <a:xfrm>
            <a:off x="1732625" y="3252075"/>
            <a:ext cx="0" cy="7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6"/>
          <p:cNvCxnSpPr/>
          <p:nvPr/>
        </p:nvCxnSpPr>
        <p:spPr>
          <a:xfrm>
            <a:off x="243522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6"/>
          <p:cNvCxnSpPr/>
          <p:nvPr/>
        </p:nvCxnSpPr>
        <p:spPr>
          <a:xfrm>
            <a:off x="3193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6"/>
          <p:cNvCxnSpPr/>
          <p:nvPr/>
        </p:nvCxnSpPr>
        <p:spPr>
          <a:xfrm>
            <a:off x="3950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6"/>
          <p:cNvCxnSpPr/>
          <p:nvPr/>
        </p:nvCxnSpPr>
        <p:spPr>
          <a:xfrm>
            <a:off x="465567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6"/>
          <p:cNvCxnSpPr/>
          <p:nvPr/>
        </p:nvCxnSpPr>
        <p:spPr>
          <a:xfrm>
            <a:off x="5379350" y="324757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6"/>
          <p:cNvCxnSpPr/>
          <p:nvPr/>
        </p:nvCxnSpPr>
        <p:spPr>
          <a:xfrm>
            <a:off x="612115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6"/>
          <p:cNvCxnSpPr/>
          <p:nvPr/>
        </p:nvCxnSpPr>
        <p:spPr>
          <a:xfrm>
            <a:off x="679450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6"/>
          <p:cNvCxnSpPr/>
          <p:nvPr/>
        </p:nvCxnSpPr>
        <p:spPr>
          <a:xfrm>
            <a:off x="7447625" y="326572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6"/>
          <p:cNvSpPr txBox="1"/>
          <p:nvPr/>
        </p:nvSpPr>
        <p:spPr>
          <a:xfrm>
            <a:off x="12246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193098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26373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339480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4126063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48573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55482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6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628097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69704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8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75866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9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426300" y="916200"/>
            <a:ext cx="41457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do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System.out.println("Enter a number, enter -1 to stop");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int nextNumber=myScan.nextInt();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if(nextNumber!=-1)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accent4"/>
                </a:highlight>
              </a:rPr>
              <a:t>                numbers[position]=nextNumber;</a:t>
            </a:r>
            <a:endParaRPr sz="260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position++;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else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break;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}while(position&lt;numbers.length);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10341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173270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246292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32224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3939063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4668313" y="3256650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5401050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6133788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6749225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741427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4581075" y="916225"/>
            <a:ext cx="40278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Enter a number, enter -1 to stop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5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242" name="Google Shape;242;p26"/>
          <p:cNvCxnSpPr/>
          <p:nvPr/>
        </p:nvCxnSpPr>
        <p:spPr>
          <a:xfrm flipH="1" rot="10800000">
            <a:off x="2875650" y="395972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" name="Google Shape;243;p26"/>
          <p:cNvSpPr txBox="1"/>
          <p:nvPr/>
        </p:nvSpPr>
        <p:spPr>
          <a:xfrm>
            <a:off x="2515275" y="4304425"/>
            <a:ext cx="925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Position</a:t>
            </a:r>
            <a:endParaRPr sz="128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Picturing numbers</a:t>
            </a:r>
            <a:endParaRPr/>
          </a:p>
        </p:txBody>
      </p:sp>
      <p:sp>
        <p:nvSpPr>
          <p:cNvPr id="249" name="Google Shape;249;p27"/>
          <p:cNvSpPr/>
          <p:nvPr/>
        </p:nvSpPr>
        <p:spPr>
          <a:xfrm>
            <a:off x="1018475" y="3256650"/>
            <a:ext cx="7121100" cy="7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0" name="Google Shape;250;p27"/>
          <p:cNvCxnSpPr/>
          <p:nvPr/>
        </p:nvCxnSpPr>
        <p:spPr>
          <a:xfrm>
            <a:off x="1732625" y="3252075"/>
            <a:ext cx="0" cy="7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7"/>
          <p:cNvCxnSpPr/>
          <p:nvPr/>
        </p:nvCxnSpPr>
        <p:spPr>
          <a:xfrm>
            <a:off x="243522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7"/>
          <p:cNvCxnSpPr/>
          <p:nvPr/>
        </p:nvCxnSpPr>
        <p:spPr>
          <a:xfrm>
            <a:off x="3193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7"/>
          <p:cNvCxnSpPr/>
          <p:nvPr/>
        </p:nvCxnSpPr>
        <p:spPr>
          <a:xfrm>
            <a:off x="3950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7"/>
          <p:cNvCxnSpPr/>
          <p:nvPr/>
        </p:nvCxnSpPr>
        <p:spPr>
          <a:xfrm>
            <a:off x="465567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7"/>
          <p:cNvCxnSpPr/>
          <p:nvPr/>
        </p:nvCxnSpPr>
        <p:spPr>
          <a:xfrm>
            <a:off x="5379350" y="324757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7"/>
          <p:cNvCxnSpPr/>
          <p:nvPr/>
        </p:nvCxnSpPr>
        <p:spPr>
          <a:xfrm>
            <a:off x="612115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7"/>
          <p:cNvCxnSpPr/>
          <p:nvPr/>
        </p:nvCxnSpPr>
        <p:spPr>
          <a:xfrm>
            <a:off x="679450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27"/>
          <p:cNvCxnSpPr/>
          <p:nvPr/>
        </p:nvCxnSpPr>
        <p:spPr>
          <a:xfrm>
            <a:off x="7447625" y="326572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Google Shape;259;p27"/>
          <p:cNvSpPr txBox="1"/>
          <p:nvPr/>
        </p:nvSpPr>
        <p:spPr>
          <a:xfrm>
            <a:off x="12246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193098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26373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339480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4126063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48573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55482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6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628097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69704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8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75866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9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426300" y="916200"/>
            <a:ext cx="41457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do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System.out.println("Enter a number, enter -1 to stop");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int nextNumber=myScan.nextInt();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if(nextNumber!=-1)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accent4"/>
                </a:highlight>
              </a:rPr>
              <a:t>                numbers[position]=nextNumber;</a:t>
            </a:r>
            <a:endParaRPr sz="260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position++;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else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break;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}while(position&lt;numbers.length);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10341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173270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246292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32224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3939063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4668313" y="3256650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5401050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6133788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6749225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741427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4581075" y="916225"/>
            <a:ext cx="40278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Enter a number, enter -1 to stop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22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281" name="Google Shape;281;p27"/>
          <p:cNvCxnSpPr/>
          <p:nvPr/>
        </p:nvCxnSpPr>
        <p:spPr>
          <a:xfrm flipH="1" rot="10800000">
            <a:off x="3553525" y="400532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2" name="Google Shape;282;p27"/>
          <p:cNvSpPr txBox="1"/>
          <p:nvPr/>
        </p:nvSpPr>
        <p:spPr>
          <a:xfrm>
            <a:off x="3193150" y="4350025"/>
            <a:ext cx="925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Position</a:t>
            </a:r>
            <a:endParaRPr sz="128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Picturing numbers</a:t>
            </a:r>
            <a:endParaRPr/>
          </a:p>
        </p:txBody>
      </p:sp>
      <p:sp>
        <p:nvSpPr>
          <p:cNvPr id="288" name="Google Shape;288;p28"/>
          <p:cNvSpPr/>
          <p:nvPr/>
        </p:nvSpPr>
        <p:spPr>
          <a:xfrm>
            <a:off x="1018475" y="3256650"/>
            <a:ext cx="7121100" cy="7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9" name="Google Shape;289;p28"/>
          <p:cNvCxnSpPr/>
          <p:nvPr/>
        </p:nvCxnSpPr>
        <p:spPr>
          <a:xfrm>
            <a:off x="1732625" y="3252075"/>
            <a:ext cx="0" cy="7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28"/>
          <p:cNvCxnSpPr/>
          <p:nvPr/>
        </p:nvCxnSpPr>
        <p:spPr>
          <a:xfrm>
            <a:off x="243522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28"/>
          <p:cNvCxnSpPr/>
          <p:nvPr/>
        </p:nvCxnSpPr>
        <p:spPr>
          <a:xfrm>
            <a:off x="3193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28"/>
          <p:cNvCxnSpPr/>
          <p:nvPr/>
        </p:nvCxnSpPr>
        <p:spPr>
          <a:xfrm>
            <a:off x="3950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28"/>
          <p:cNvCxnSpPr/>
          <p:nvPr/>
        </p:nvCxnSpPr>
        <p:spPr>
          <a:xfrm>
            <a:off x="465567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28"/>
          <p:cNvCxnSpPr/>
          <p:nvPr/>
        </p:nvCxnSpPr>
        <p:spPr>
          <a:xfrm>
            <a:off x="5379350" y="324757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28"/>
          <p:cNvCxnSpPr/>
          <p:nvPr/>
        </p:nvCxnSpPr>
        <p:spPr>
          <a:xfrm>
            <a:off x="612115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28"/>
          <p:cNvCxnSpPr/>
          <p:nvPr/>
        </p:nvCxnSpPr>
        <p:spPr>
          <a:xfrm>
            <a:off x="679450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28"/>
          <p:cNvCxnSpPr/>
          <p:nvPr/>
        </p:nvCxnSpPr>
        <p:spPr>
          <a:xfrm>
            <a:off x="7447625" y="326572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8" name="Google Shape;298;p28"/>
          <p:cNvSpPr txBox="1"/>
          <p:nvPr/>
        </p:nvSpPr>
        <p:spPr>
          <a:xfrm>
            <a:off x="12246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193098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26373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339480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4126063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48573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4" name="Google Shape;304;p28"/>
          <p:cNvSpPr txBox="1"/>
          <p:nvPr/>
        </p:nvSpPr>
        <p:spPr>
          <a:xfrm>
            <a:off x="55482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6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5" name="Google Shape;305;p28"/>
          <p:cNvSpPr txBox="1"/>
          <p:nvPr/>
        </p:nvSpPr>
        <p:spPr>
          <a:xfrm>
            <a:off x="628097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6" name="Google Shape;306;p28"/>
          <p:cNvSpPr txBox="1"/>
          <p:nvPr/>
        </p:nvSpPr>
        <p:spPr>
          <a:xfrm>
            <a:off x="69704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8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75866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9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426300" y="916200"/>
            <a:ext cx="41457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do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System.out.println("Enter a number, enter -1 to stop");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int nextNumber=myScan.nextInt();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if(nextNumber!=-1)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accent4"/>
                </a:highlight>
              </a:rPr>
              <a:t>                numbers[position]=nextNumber;</a:t>
            </a:r>
            <a:endParaRPr sz="260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position++;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else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break;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}while(position&lt;numbers.length);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9" name="Google Shape;309;p28"/>
          <p:cNvSpPr txBox="1"/>
          <p:nvPr/>
        </p:nvSpPr>
        <p:spPr>
          <a:xfrm>
            <a:off x="10341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0" name="Google Shape;310;p28"/>
          <p:cNvSpPr txBox="1"/>
          <p:nvPr/>
        </p:nvSpPr>
        <p:spPr>
          <a:xfrm>
            <a:off x="173270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1" name="Google Shape;311;p28"/>
          <p:cNvSpPr txBox="1"/>
          <p:nvPr/>
        </p:nvSpPr>
        <p:spPr>
          <a:xfrm>
            <a:off x="246292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2" name="Google Shape;312;p28"/>
          <p:cNvSpPr txBox="1"/>
          <p:nvPr/>
        </p:nvSpPr>
        <p:spPr>
          <a:xfrm>
            <a:off x="32224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3" name="Google Shape;313;p28"/>
          <p:cNvSpPr txBox="1"/>
          <p:nvPr/>
        </p:nvSpPr>
        <p:spPr>
          <a:xfrm>
            <a:off x="3939063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4" name="Google Shape;314;p28"/>
          <p:cNvSpPr txBox="1"/>
          <p:nvPr/>
        </p:nvSpPr>
        <p:spPr>
          <a:xfrm>
            <a:off x="4668313" y="3256650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5401050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6" name="Google Shape;316;p28"/>
          <p:cNvSpPr txBox="1"/>
          <p:nvPr/>
        </p:nvSpPr>
        <p:spPr>
          <a:xfrm>
            <a:off x="6133788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7" name="Google Shape;317;p28"/>
          <p:cNvSpPr txBox="1"/>
          <p:nvPr/>
        </p:nvSpPr>
        <p:spPr>
          <a:xfrm>
            <a:off x="6749225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741427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4581075" y="916225"/>
            <a:ext cx="40278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Enter a number, enter -1 to stop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1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320" name="Google Shape;320;p28"/>
          <p:cNvCxnSpPr/>
          <p:nvPr/>
        </p:nvCxnSpPr>
        <p:spPr>
          <a:xfrm flipH="1" rot="10800000">
            <a:off x="4281225" y="398717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1" name="Google Shape;321;p28"/>
          <p:cNvSpPr txBox="1"/>
          <p:nvPr/>
        </p:nvSpPr>
        <p:spPr>
          <a:xfrm>
            <a:off x="3920850" y="4331875"/>
            <a:ext cx="925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Position</a:t>
            </a:r>
            <a:endParaRPr sz="128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Picturing numbers</a:t>
            </a:r>
            <a:endParaRPr/>
          </a:p>
        </p:txBody>
      </p:sp>
      <p:sp>
        <p:nvSpPr>
          <p:cNvPr id="327" name="Google Shape;327;p29"/>
          <p:cNvSpPr/>
          <p:nvPr/>
        </p:nvSpPr>
        <p:spPr>
          <a:xfrm>
            <a:off x="1018475" y="3256650"/>
            <a:ext cx="7121100" cy="7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8" name="Google Shape;328;p29"/>
          <p:cNvCxnSpPr/>
          <p:nvPr/>
        </p:nvCxnSpPr>
        <p:spPr>
          <a:xfrm>
            <a:off x="1732625" y="3252075"/>
            <a:ext cx="0" cy="7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29"/>
          <p:cNvCxnSpPr/>
          <p:nvPr/>
        </p:nvCxnSpPr>
        <p:spPr>
          <a:xfrm>
            <a:off x="243522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29"/>
          <p:cNvCxnSpPr/>
          <p:nvPr/>
        </p:nvCxnSpPr>
        <p:spPr>
          <a:xfrm>
            <a:off x="3193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29"/>
          <p:cNvCxnSpPr/>
          <p:nvPr/>
        </p:nvCxnSpPr>
        <p:spPr>
          <a:xfrm>
            <a:off x="3950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29"/>
          <p:cNvCxnSpPr/>
          <p:nvPr/>
        </p:nvCxnSpPr>
        <p:spPr>
          <a:xfrm>
            <a:off x="465567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29"/>
          <p:cNvCxnSpPr/>
          <p:nvPr/>
        </p:nvCxnSpPr>
        <p:spPr>
          <a:xfrm>
            <a:off x="5379350" y="324757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29"/>
          <p:cNvCxnSpPr/>
          <p:nvPr/>
        </p:nvCxnSpPr>
        <p:spPr>
          <a:xfrm>
            <a:off x="612115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29"/>
          <p:cNvCxnSpPr/>
          <p:nvPr/>
        </p:nvCxnSpPr>
        <p:spPr>
          <a:xfrm>
            <a:off x="679450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29"/>
          <p:cNvCxnSpPr/>
          <p:nvPr/>
        </p:nvCxnSpPr>
        <p:spPr>
          <a:xfrm>
            <a:off x="7447625" y="326572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29"/>
          <p:cNvSpPr txBox="1"/>
          <p:nvPr/>
        </p:nvSpPr>
        <p:spPr>
          <a:xfrm>
            <a:off x="12246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193098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26373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339480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41" name="Google Shape;341;p29"/>
          <p:cNvSpPr txBox="1"/>
          <p:nvPr/>
        </p:nvSpPr>
        <p:spPr>
          <a:xfrm>
            <a:off x="4126063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42" name="Google Shape;342;p29"/>
          <p:cNvSpPr txBox="1"/>
          <p:nvPr/>
        </p:nvSpPr>
        <p:spPr>
          <a:xfrm>
            <a:off x="48573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55482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6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628097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45" name="Google Shape;345;p29"/>
          <p:cNvSpPr txBox="1"/>
          <p:nvPr/>
        </p:nvSpPr>
        <p:spPr>
          <a:xfrm>
            <a:off x="69704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8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75866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9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426300" y="916200"/>
            <a:ext cx="41457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do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System.out.println("Enter a number, enter -1 to stop");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int nextNumber=myScan.nextInt();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if(nextNumber!=-1)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numbers[position]=nextNumber;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position++;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accent4"/>
                </a:highlight>
              </a:rPr>
              <a:t>            else {</a:t>
            </a:r>
            <a:endParaRPr sz="260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accent4"/>
                </a:highlight>
              </a:rPr>
              <a:t>                break;</a:t>
            </a:r>
            <a:endParaRPr sz="260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accent4"/>
                </a:highlight>
              </a:rPr>
              <a:t>            }</a:t>
            </a:r>
            <a:endParaRPr sz="260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}while(position&lt;numbers.length);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48" name="Google Shape;348;p29"/>
          <p:cNvSpPr txBox="1"/>
          <p:nvPr/>
        </p:nvSpPr>
        <p:spPr>
          <a:xfrm>
            <a:off x="10341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49" name="Google Shape;349;p29"/>
          <p:cNvSpPr txBox="1"/>
          <p:nvPr/>
        </p:nvSpPr>
        <p:spPr>
          <a:xfrm>
            <a:off x="173270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50" name="Google Shape;350;p29"/>
          <p:cNvSpPr txBox="1"/>
          <p:nvPr/>
        </p:nvSpPr>
        <p:spPr>
          <a:xfrm>
            <a:off x="246292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51" name="Google Shape;351;p29"/>
          <p:cNvSpPr txBox="1"/>
          <p:nvPr/>
        </p:nvSpPr>
        <p:spPr>
          <a:xfrm>
            <a:off x="32224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3939063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53" name="Google Shape;353;p29"/>
          <p:cNvSpPr txBox="1"/>
          <p:nvPr/>
        </p:nvSpPr>
        <p:spPr>
          <a:xfrm>
            <a:off x="4668313" y="3256650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54" name="Google Shape;354;p29"/>
          <p:cNvSpPr txBox="1"/>
          <p:nvPr/>
        </p:nvSpPr>
        <p:spPr>
          <a:xfrm>
            <a:off x="5401050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55" name="Google Shape;355;p29"/>
          <p:cNvSpPr txBox="1"/>
          <p:nvPr/>
        </p:nvSpPr>
        <p:spPr>
          <a:xfrm>
            <a:off x="6133788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56" name="Google Shape;356;p29"/>
          <p:cNvSpPr txBox="1"/>
          <p:nvPr/>
        </p:nvSpPr>
        <p:spPr>
          <a:xfrm>
            <a:off x="6749225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57" name="Google Shape;357;p29"/>
          <p:cNvSpPr txBox="1"/>
          <p:nvPr/>
        </p:nvSpPr>
        <p:spPr>
          <a:xfrm>
            <a:off x="741427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58" name="Google Shape;358;p29"/>
          <p:cNvSpPr txBox="1"/>
          <p:nvPr/>
        </p:nvSpPr>
        <p:spPr>
          <a:xfrm>
            <a:off x="4581075" y="916225"/>
            <a:ext cx="40278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Enter a number, enter -1 to stop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-1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359" name="Google Shape;359;p29"/>
          <p:cNvCxnSpPr/>
          <p:nvPr/>
        </p:nvCxnSpPr>
        <p:spPr>
          <a:xfrm flipH="1" rot="10800000">
            <a:off x="4299450" y="398717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0" name="Google Shape;360;p29"/>
          <p:cNvSpPr txBox="1"/>
          <p:nvPr/>
        </p:nvSpPr>
        <p:spPr>
          <a:xfrm>
            <a:off x="3939075" y="4331875"/>
            <a:ext cx="925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Position</a:t>
            </a:r>
            <a:endParaRPr sz="128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Picturing numbers</a:t>
            </a:r>
            <a:endParaRPr/>
          </a:p>
        </p:txBody>
      </p:sp>
      <p:sp>
        <p:nvSpPr>
          <p:cNvPr id="366" name="Google Shape;366;p30"/>
          <p:cNvSpPr/>
          <p:nvPr/>
        </p:nvSpPr>
        <p:spPr>
          <a:xfrm>
            <a:off x="1018475" y="3256650"/>
            <a:ext cx="7121100" cy="7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7" name="Google Shape;367;p30"/>
          <p:cNvCxnSpPr/>
          <p:nvPr/>
        </p:nvCxnSpPr>
        <p:spPr>
          <a:xfrm>
            <a:off x="1732625" y="3252075"/>
            <a:ext cx="0" cy="7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30"/>
          <p:cNvCxnSpPr/>
          <p:nvPr/>
        </p:nvCxnSpPr>
        <p:spPr>
          <a:xfrm>
            <a:off x="243522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9" name="Google Shape;369;p30"/>
          <p:cNvCxnSpPr/>
          <p:nvPr/>
        </p:nvCxnSpPr>
        <p:spPr>
          <a:xfrm>
            <a:off x="3193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30"/>
          <p:cNvCxnSpPr/>
          <p:nvPr/>
        </p:nvCxnSpPr>
        <p:spPr>
          <a:xfrm>
            <a:off x="3950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30"/>
          <p:cNvCxnSpPr/>
          <p:nvPr/>
        </p:nvCxnSpPr>
        <p:spPr>
          <a:xfrm>
            <a:off x="465567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30"/>
          <p:cNvCxnSpPr/>
          <p:nvPr/>
        </p:nvCxnSpPr>
        <p:spPr>
          <a:xfrm>
            <a:off x="5379350" y="324757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30"/>
          <p:cNvCxnSpPr/>
          <p:nvPr/>
        </p:nvCxnSpPr>
        <p:spPr>
          <a:xfrm>
            <a:off x="612115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4" name="Google Shape;374;p30"/>
          <p:cNvCxnSpPr/>
          <p:nvPr/>
        </p:nvCxnSpPr>
        <p:spPr>
          <a:xfrm>
            <a:off x="679450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5" name="Google Shape;375;p30"/>
          <p:cNvCxnSpPr/>
          <p:nvPr/>
        </p:nvCxnSpPr>
        <p:spPr>
          <a:xfrm>
            <a:off x="7447625" y="326572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6" name="Google Shape;376;p30"/>
          <p:cNvSpPr txBox="1"/>
          <p:nvPr/>
        </p:nvSpPr>
        <p:spPr>
          <a:xfrm>
            <a:off x="12246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77" name="Google Shape;377;p30"/>
          <p:cNvSpPr txBox="1"/>
          <p:nvPr/>
        </p:nvSpPr>
        <p:spPr>
          <a:xfrm>
            <a:off x="193098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78" name="Google Shape;378;p30"/>
          <p:cNvSpPr txBox="1"/>
          <p:nvPr/>
        </p:nvSpPr>
        <p:spPr>
          <a:xfrm>
            <a:off x="26373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79" name="Google Shape;379;p30"/>
          <p:cNvSpPr txBox="1"/>
          <p:nvPr/>
        </p:nvSpPr>
        <p:spPr>
          <a:xfrm>
            <a:off x="339480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0" name="Google Shape;380;p30"/>
          <p:cNvSpPr txBox="1"/>
          <p:nvPr/>
        </p:nvSpPr>
        <p:spPr>
          <a:xfrm>
            <a:off x="4126063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1" name="Google Shape;381;p30"/>
          <p:cNvSpPr txBox="1"/>
          <p:nvPr/>
        </p:nvSpPr>
        <p:spPr>
          <a:xfrm>
            <a:off x="48573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2" name="Google Shape;382;p30"/>
          <p:cNvSpPr txBox="1"/>
          <p:nvPr/>
        </p:nvSpPr>
        <p:spPr>
          <a:xfrm>
            <a:off x="55482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6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3" name="Google Shape;383;p30"/>
          <p:cNvSpPr txBox="1"/>
          <p:nvPr/>
        </p:nvSpPr>
        <p:spPr>
          <a:xfrm>
            <a:off x="628097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4" name="Google Shape;384;p30"/>
          <p:cNvSpPr txBox="1"/>
          <p:nvPr/>
        </p:nvSpPr>
        <p:spPr>
          <a:xfrm>
            <a:off x="69704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8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5" name="Google Shape;385;p30"/>
          <p:cNvSpPr txBox="1"/>
          <p:nvPr/>
        </p:nvSpPr>
        <p:spPr>
          <a:xfrm>
            <a:off x="75866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9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426300" y="916200"/>
            <a:ext cx="41457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</a:t>
            </a:r>
            <a:r>
              <a:rPr lang="en-US" sz="2600">
                <a:solidFill>
                  <a:schemeClr val="dk1"/>
                </a:solidFill>
              </a:rPr>
              <a:t>    int smallest=numbers[0];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for(int i=1;i&lt;position;i++)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if(numbers[i]&lt;smallest)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smallest=numbers[i];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System.out.println("Smallest is: "+smallest);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7" name="Google Shape;387;p30"/>
          <p:cNvSpPr txBox="1"/>
          <p:nvPr/>
        </p:nvSpPr>
        <p:spPr>
          <a:xfrm>
            <a:off x="10341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8" name="Google Shape;388;p30"/>
          <p:cNvSpPr txBox="1"/>
          <p:nvPr/>
        </p:nvSpPr>
        <p:spPr>
          <a:xfrm>
            <a:off x="173270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9" name="Google Shape;389;p30"/>
          <p:cNvSpPr txBox="1"/>
          <p:nvPr/>
        </p:nvSpPr>
        <p:spPr>
          <a:xfrm>
            <a:off x="246292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90" name="Google Shape;390;p30"/>
          <p:cNvSpPr txBox="1"/>
          <p:nvPr/>
        </p:nvSpPr>
        <p:spPr>
          <a:xfrm>
            <a:off x="32224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91" name="Google Shape;391;p30"/>
          <p:cNvSpPr txBox="1"/>
          <p:nvPr/>
        </p:nvSpPr>
        <p:spPr>
          <a:xfrm>
            <a:off x="3939063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92" name="Google Shape;392;p30"/>
          <p:cNvSpPr txBox="1"/>
          <p:nvPr/>
        </p:nvSpPr>
        <p:spPr>
          <a:xfrm>
            <a:off x="4668313" y="3256650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93" name="Google Shape;393;p30"/>
          <p:cNvSpPr txBox="1"/>
          <p:nvPr/>
        </p:nvSpPr>
        <p:spPr>
          <a:xfrm>
            <a:off x="5401050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94" name="Google Shape;394;p30"/>
          <p:cNvSpPr txBox="1"/>
          <p:nvPr/>
        </p:nvSpPr>
        <p:spPr>
          <a:xfrm>
            <a:off x="6133788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95" name="Google Shape;395;p30"/>
          <p:cNvSpPr txBox="1"/>
          <p:nvPr/>
        </p:nvSpPr>
        <p:spPr>
          <a:xfrm>
            <a:off x="6749225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96" name="Google Shape;396;p30"/>
          <p:cNvSpPr txBox="1"/>
          <p:nvPr/>
        </p:nvSpPr>
        <p:spPr>
          <a:xfrm>
            <a:off x="741427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97" name="Google Shape;397;p30"/>
          <p:cNvSpPr txBox="1"/>
          <p:nvPr/>
        </p:nvSpPr>
        <p:spPr>
          <a:xfrm>
            <a:off x="4581075" y="916225"/>
            <a:ext cx="40278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smallest = 17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i=1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If(5&lt;17) {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    smallest = 5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}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398" name="Google Shape;398;p30"/>
          <p:cNvCxnSpPr/>
          <p:nvPr/>
        </p:nvCxnSpPr>
        <p:spPr>
          <a:xfrm flipH="1" rot="10800000">
            <a:off x="4299450" y="398717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9" name="Google Shape;399;p30"/>
          <p:cNvSpPr txBox="1"/>
          <p:nvPr/>
        </p:nvSpPr>
        <p:spPr>
          <a:xfrm>
            <a:off x="3939075" y="4331875"/>
            <a:ext cx="925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Position</a:t>
            </a:r>
            <a:endParaRPr sz="1282">
              <a:solidFill>
                <a:schemeClr val="dk1"/>
              </a:solidFill>
            </a:endParaRPr>
          </a:p>
        </p:txBody>
      </p:sp>
      <p:cxnSp>
        <p:nvCxnSpPr>
          <p:cNvPr id="400" name="Google Shape;400;p30"/>
          <p:cNvCxnSpPr/>
          <p:nvPr/>
        </p:nvCxnSpPr>
        <p:spPr>
          <a:xfrm flipH="1" rot="10800000">
            <a:off x="2092925" y="403072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p30"/>
          <p:cNvSpPr txBox="1"/>
          <p:nvPr/>
        </p:nvSpPr>
        <p:spPr>
          <a:xfrm>
            <a:off x="1972775" y="4375425"/>
            <a:ext cx="3537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i</a:t>
            </a:r>
            <a:endParaRPr sz="128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Picturing numbers</a:t>
            </a:r>
            <a:endParaRPr/>
          </a:p>
        </p:txBody>
      </p:sp>
      <p:sp>
        <p:nvSpPr>
          <p:cNvPr id="407" name="Google Shape;407;p31"/>
          <p:cNvSpPr/>
          <p:nvPr/>
        </p:nvSpPr>
        <p:spPr>
          <a:xfrm>
            <a:off x="1018475" y="3256650"/>
            <a:ext cx="7121100" cy="7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8" name="Google Shape;408;p31"/>
          <p:cNvCxnSpPr/>
          <p:nvPr/>
        </p:nvCxnSpPr>
        <p:spPr>
          <a:xfrm>
            <a:off x="1732625" y="3252075"/>
            <a:ext cx="0" cy="7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31"/>
          <p:cNvCxnSpPr/>
          <p:nvPr/>
        </p:nvCxnSpPr>
        <p:spPr>
          <a:xfrm>
            <a:off x="243522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0" name="Google Shape;410;p31"/>
          <p:cNvCxnSpPr/>
          <p:nvPr/>
        </p:nvCxnSpPr>
        <p:spPr>
          <a:xfrm>
            <a:off x="3193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31"/>
          <p:cNvCxnSpPr/>
          <p:nvPr/>
        </p:nvCxnSpPr>
        <p:spPr>
          <a:xfrm>
            <a:off x="3950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31"/>
          <p:cNvCxnSpPr/>
          <p:nvPr/>
        </p:nvCxnSpPr>
        <p:spPr>
          <a:xfrm>
            <a:off x="465567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31"/>
          <p:cNvCxnSpPr/>
          <p:nvPr/>
        </p:nvCxnSpPr>
        <p:spPr>
          <a:xfrm>
            <a:off x="5379350" y="324757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31"/>
          <p:cNvCxnSpPr/>
          <p:nvPr/>
        </p:nvCxnSpPr>
        <p:spPr>
          <a:xfrm>
            <a:off x="612115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Google Shape;415;p31"/>
          <p:cNvCxnSpPr/>
          <p:nvPr/>
        </p:nvCxnSpPr>
        <p:spPr>
          <a:xfrm>
            <a:off x="679450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6" name="Google Shape;416;p31"/>
          <p:cNvCxnSpPr/>
          <p:nvPr/>
        </p:nvCxnSpPr>
        <p:spPr>
          <a:xfrm>
            <a:off x="7447625" y="326572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31"/>
          <p:cNvSpPr txBox="1"/>
          <p:nvPr/>
        </p:nvSpPr>
        <p:spPr>
          <a:xfrm>
            <a:off x="12246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18" name="Google Shape;418;p31"/>
          <p:cNvSpPr txBox="1"/>
          <p:nvPr/>
        </p:nvSpPr>
        <p:spPr>
          <a:xfrm>
            <a:off x="193098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19" name="Google Shape;419;p31"/>
          <p:cNvSpPr txBox="1"/>
          <p:nvPr/>
        </p:nvSpPr>
        <p:spPr>
          <a:xfrm>
            <a:off x="26373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0" name="Google Shape;420;p31"/>
          <p:cNvSpPr txBox="1"/>
          <p:nvPr/>
        </p:nvSpPr>
        <p:spPr>
          <a:xfrm>
            <a:off x="339480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1" name="Google Shape;421;p31"/>
          <p:cNvSpPr txBox="1"/>
          <p:nvPr/>
        </p:nvSpPr>
        <p:spPr>
          <a:xfrm>
            <a:off x="4126063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2" name="Google Shape;422;p31"/>
          <p:cNvSpPr txBox="1"/>
          <p:nvPr/>
        </p:nvSpPr>
        <p:spPr>
          <a:xfrm>
            <a:off x="48573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3" name="Google Shape;423;p31"/>
          <p:cNvSpPr txBox="1"/>
          <p:nvPr/>
        </p:nvSpPr>
        <p:spPr>
          <a:xfrm>
            <a:off x="55482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6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4" name="Google Shape;424;p31"/>
          <p:cNvSpPr txBox="1"/>
          <p:nvPr/>
        </p:nvSpPr>
        <p:spPr>
          <a:xfrm>
            <a:off x="628097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5" name="Google Shape;425;p31"/>
          <p:cNvSpPr txBox="1"/>
          <p:nvPr/>
        </p:nvSpPr>
        <p:spPr>
          <a:xfrm>
            <a:off x="69704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8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6" name="Google Shape;426;p31"/>
          <p:cNvSpPr txBox="1"/>
          <p:nvPr/>
        </p:nvSpPr>
        <p:spPr>
          <a:xfrm>
            <a:off x="75866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9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7" name="Google Shape;427;p31"/>
          <p:cNvSpPr txBox="1"/>
          <p:nvPr/>
        </p:nvSpPr>
        <p:spPr>
          <a:xfrm>
            <a:off x="426300" y="916200"/>
            <a:ext cx="41457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int smallest=numbers[0];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for(int i=1;i&lt;position;i++)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if(numbers[i]&lt;smallest)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smallest=numbers[i];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System.out.println("Smallest is: "+smallest);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8" name="Google Shape;428;p31"/>
          <p:cNvSpPr txBox="1"/>
          <p:nvPr/>
        </p:nvSpPr>
        <p:spPr>
          <a:xfrm>
            <a:off x="10341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29" name="Google Shape;429;p31"/>
          <p:cNvSpPr txBox="1"/>
          <p:nvPr/>
        </p:nvSpPr>
        <p:spPr>
          <a:xfrm>
            <a:off x="173270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30" name="Google Shape;430;p31"/>
          <p:cNvSpPr txBox="1"/>
          <p:nvPr/>
        </p:nvSpPr>
        <p:spPr>
          <a:xfrm>
            <a:off x="246292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31" name="Google Shape;431;p31"/>
          <p:cNvSpPr txBox="1"/>
          <p:nvPr/>
        </p:nvSpPr>
        <p:spPr>
          <a:xfrm>
            <a:off x="32224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32" name="Google Shape;432;p31"/>
          <p:cNvSpPr txBox="1"/>
          <p:nvPr/>
        </p:nvSpPr>
        <p:spPr>
          <a:xfrm>
            <a:off x="3939063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33" name="Google Shape;433;p31"/>
          <p:cNvSpPr txBox="1"/>
          <p:nvPr/>
        </p:nvSpPr>
        <p:spPr>
          <a:xfrm>
            <a:off x="4668313" y="3256650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34" name="Google Shape;434;p31"/>
          <p:cNvSpPr txBox="1"/>
          <p:nvPr/>
        </p:nvSpPr>
        <p:spPr>
          <a:xfrm>
            <a:off x="5401050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35" name="Google Shape;435;p31"/>
          <p:cNvSpPr txBox="1"/>
          <p:nvPr/>
        </p:nvSpPr>
        <p:spPr>
          <a:xfrm>
            <a:off x="6133788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36" name="Google Shape;436;p31"/>
          <p:cNvSpPr txBox="1"/>
          <p:nvPr/>
        </p:nvSpPr>
        <p:spPr>
          <a:xfrm>
            <a:off x="6749225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37" name="Google Shape;437;p31"/>
          <p:cNvSpPr txBox="1"/>
          <p:nvPr/>
        </p:nvSpPr>
        <p:spPr>
          <a:xfrm>
            <a:off x="741427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38" name="Google Shape;438;p31"/>
          <p:cNvSpPr txBox="1"/>
          <p:nvPr/>
        </p:nvSpPr>
        <p:spPr>
          <a:xfrm>
            <a:off x="4581075" y="916225"/>
            <a:ext cx="40278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smallest = 5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i=2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If(22&lt;5) {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  //It’s not!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439" name="Google Shape;439;p31"/>
          <p:cNvCxnSpPr/>
          <p:nvPr/>
        </p:nvCxnSpPr>
        <p:spPr>
          <a:xfrm flipH="1" rot="10800000">
            <a:off x="4299450" y="398717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0" name="Google Shape;440;p31"/>
          <p:cNvSpPr txBox="1"/>
          <p:nvPr/>
        </p:nvSpPr>
        <p:spPr>
          <a:xfrm>
            <a:off x="3939075" y="4331875"/>
            <a:ext cx="925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Position</a:t>
            </a:r>
            <a:endParaRPr sz="1282">
              <a:solidFill>
                <a:schemeClr val="dk1"/>
              </a:solidFill>
            </a:endParaRPr>
          </a:p>
        </p:txBody>
      </p:sp>
      <p:cxnSp>
        <p:nvCxnSpPr>
          <p:cNvPr id="441" name="Google Shape;441;p31"/>
          <p:cNvCxnSpPr/>
          <p:nvPr/>
        </p:nvCxnSpPr>
        <p:spPr>
          <a:xfrm flipH="1" rot="10800000">
            <a:off x="2809875" y="403072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2" name="Google Shape;442;p31"/>
          <p:cNvSpPr txBox="1"/>
          <p:nvPr/>
        </p:nvSpPr>
        <p:spPr>
          <a:xfrm>
            <a:off x="2689700" y="4309200"/>
            <a:ext cx="3537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i</a:t>
            </a:r>
            <a:endParaRPr sz="128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Picturing numbers</a:t>
            </a:r>
            <a:endParaRPr/>
          </a:p>
        </p:txBody>
      </p:sp>
      <p:sp>
        <p:nvSpPr>
          <p:cNvPr id="448" name="Google Shape;448;p32"/>
          <p:cNvSpPr/>
          <p:nvPr/>
        </p:nvSpPr>
        <p:spPr>
          <a:xfrm>
            <a:off x="1018475" y="3256650"/>
            <a:ext cx="7121100" cy="7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9" name="Google Shape;449;p32"/>
          <p:cNvCxnSpPr/>
          <p:nvPr/>
        </p:nvCxnSpPr>
        <p:spPr>
          <a:xfrm>
            <a:off x="1732625" y="3252075"/>
            <a:ext cx="0" cy="7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32"/>
          <p:cNvCxnSpPr/>
          <p:nvPr/>
        </p:nvCxnSpPr>
        <p:spPr>
          <a:xfrm>
            <a:off x="243522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" name="Google Shape;451;p32"/>
          <p:cNvCxnSpPr/>
          <p:nvPr/>
        </p:nvCxnSpPr>
        <p:spPr>
          <a:xfrm>
            <a:off x="3193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32"/>
          <p:cNvCxnSpPr/>
          <p:nvPr/>
        </p:nvCxnSpPr>
        <p:spPr>
          <a:xfrm>
            <a:off x="3950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Google Shape;453;p32"/>
          <p:cNvCxnSpPr/>
          <p:nvPr/>
        </p:nvCxnSpPr>
        <p:spPr>
          <a:xfrm>
            <a:off x="465567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Google Shape;454;p32"/>
          <p:cNvCxnSpPr/>
          <p:nvPr/>
        </p:nvCxnSpPr>
        <p:spPr>
          <a:xfrm>
            <a:off x="5379350" y="324757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" name="Google Shape;455;p32"/>
          <p:cNvCxnSpPr/>
          <p:nvPr/>
        </p:nvCxnSpPr>
        <p:spPr>
          <a:xfrm>
            <a:off x="612115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6" name="Google Shape;456;p32"/>
          <p:cNvCxnSpPr/>
          <p:nvPr/>
        </p:nvCxnSpPr>
        <p:spPr>
          <a:xfrm>
            <a:off x="679450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7" name="Google Shape;457;p32"/>
          <p:cNvCxnSpPr/>
          <p:nvPr/>
        </p:nvCxnSpPr>
        <p:spPr>
          <a:xfrm>
            <a:off x="7447625" y="326572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8" name="Google Shape;458;p32"/>
          <p:cNvSpPr txBox="1"/>
          <p:nvPr/>
        </p:nvSpPr>
        <p:spPr>
          <a:xfrm>
            <a:off x="12246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59" name="Google Shape;459;p32"/>
          <p:cNvSpPr txBox="1"/>
          <p:nvPr/>
        </p:nvSpPr>
        <p:spPr>
          <a:xfrm>
            <a:off x="193098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60" name="Google Shape;460;p32"/>
          <p:cNvSpPr txBox="1"/>
          <p:nvPr/>
        </p:nvSpPr>
        <p:spPr>
          <a:xfrm>
            <a:off x="26373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61" name="Google Shape;461;p32"/>
          <p:cNvSpPr txBox="1"/>
          <p:nvPr/>
        </p:nvSpPr>
        <p:spPr>
          <a:xfrm>
            <a:off x="339480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62" name="Google Shape;462;p32"/>
          <p:cNvSpPr txBox="1"/>
          <p:nvPr/>
        </p:nvSpPr>
        <p:spPr>
          <a:xfrm>
            <a:off x="4126063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63" name="Google Shape;463;p32"/>
          <p:cNvSpPr txBox="1"/>
          <p:nvPr/>
        </p:nvSpPr>
        <p:spPr>
          <a:xfrm>
            <a:off x="48573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64" name="Google Shape;464;p32"/>
          <p:cNvSpPr txBox="1"/>
          <p:nvPr/>
        </p:nvSpPr>
        <p:spPr>
          <a:xfrm>
            <a:off x="55482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6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65" name="Google Shape;465;p32"/>
          <p:cNvSpPr txBox="1"/>
          <p:nvPr/>
        </p:nvSpPr>
        <p:spPr>
          <a:xfrm>
            <a:off x="628097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66" name="Google Shape;466;p32"/>
          <p:cNvSpPr txBox="1"/>
          <p:nvPr/>
        </p:nvSpPr>
        <p:spPr>
          <a:xfrm>
            <a:off x="69704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8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67" name="Google Shape;467;p32"/>
          <p:cNvSpPr txBox="1"/>
          <p:nvPr/>
        </p:nvSpPr>
        <p:spPr>
          <a:xfrm>
            <a:off x="75866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9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68" name="Google Shape;468;p32"/>
          <p:cNvSpPr txBox="1"/>
          <p:nvPr/>
        </p:nvSpPr>
        <p:spPr>
          <a:xfrm>
            <a:off x="426300" y="916200"/>
            <a:ext cx="41457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int smallest=numbers[0];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for(int i=1;i&lt;position;i++)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if(numbers[i]&lt;smallest)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smallest=numbers[i];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System.out.println("Smallest is: "+smallest);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69" name="Google Shape;469;p32"/>
          <p:cNvSpPr txBox="1"/>
          <p:nvPr/>
        </p:nvSpPr>
        <p:spPr>
          <a:xfrm>
            <a:off x="10341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70" name="Google Shape;470;p32"/>
          <p:cNvSpPr txBox="1"/>
          <p:nvPr/>
        </p:nvSpPr>
        <p:spPr>
          <a:xfrm>
            <a:off x="173270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71" name="Google Shape;471;p32"/>
          <p:cNvSpPr txBox="1"/>
          <p:nvPr/>
        </p:nvSpPr>
        <p:spPr>
          <a:xfrm>
            <a:off x="246292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72" name="Google Shape;472;p32"/>
          <p:cNvSpPr txBox="1"/>
          <p:nvPr/>
        </p:nvSpPr>
        <p:spPr>
          <a:xfrm>
            <a:off x="32224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73" name="Google Shape;473;p32"/>
          <p:cNvSpPr txBox="1"/>
          <p:nvPr/>
        </p:nvSpPr>
        <p:spPr>
          <a:xfrm>
            <a:off x="3939063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74" name="Google Shape;474;p32"/>
          <p:cNvSpPr txBox="1"/>
          <p:nvPr/>
        </p:nvSpPr>
        <p:spPr>
          <a:xfrm>
            <a:off x="4668313" y="3256650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75" name="Google Shape;475;p32"/>
          <p:cNvSpPr txBox="1"/>
          <p:nvPr/>
        </p:nvSpPr>
        <p:spPr>
          <a:xfrm>
            <a:off x="5401050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76" name="Google Shape;476;p32"/>
          <p:cNvSpPr txBox="1"/>
          <p:nvPr/>
        </p:nvSpPr>
        <p:spPr>
          <a:xfrm>
            <a:off x="6133788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77" name="Google Shape;477;p32"/>
          <p:cNvSpPr txBox="1"/>
          <p:nvPr/>
        </p:nvSpPr>
        <p:spPr>
          <a:xfrm>
            <a:off x="6749225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78" name="Google Shape;478;p32"/>
          <p:cNvSpPr txBox="1"/>
          <p:nvPr/>
        </p:nvSpPr>
        <p:spPr>
          <a:xfrm>
            <a:off x="741427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79" name="Google Shape;479;p32"/>
          <p:cNvSpPr txBox="1"/>
          <p:nvPr/>
        </p:nvSpPr>
        <p:spPr>
          <a:xfrm>
            <a:off x="4581075" y="916225"/>
            <a:ext cx="40278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smallest = 5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i=3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If(1&lt;5) {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    smallest = 1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}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480" name="Google Shape;480;p32"/>
          <p:cNvCxnSpPr/>
          <p:nvPr/>
        </p:nvCxnSpPr>
        <p:spPr>
          <a:xfrm flipH="1" rot="10800000">
            <a:off x="4299450" y="398717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1" name="Google Shape;481;p32"/>
          <p:cNvSpPr txBox="1"/>
          <p:nvPr/>
        </p:nvSpPr>
        <p:spPr>
          <a:xfrm>
            <a:off x="3939075" y="4331875"/>
            <a:ext cx="925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Position</a:t>
            </a:r>
            <a:endParaRPr sz="1282">
              <a:solidFill>
                <a:schemeClr val="dk1"/>
              </a:solidFill>
            </a:endParaRPr>
          </a:p>
        </p:txBody>
      </p:sp>
      <p:cxnSp>
        <p:nvCxnSpPr>
          <p:cNvPr id="482" name="Google Shape;482;p32"/>
          <p:cNvCxnSpPr/>
          <p:nvPr/>
        </p:nvCxnSpPr>
        <p:spPr>
          <a:xfrm flipH="1" rot="10800000">
            <a:off x="3569400" y="400532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3" name="Google Shape;483;p32"/>
          <p:cNvSpPr txBox="1"/>
          <p:nvPr/>
        </p:nvSpPr>
        <p:spPr>
          <a:xfrm>
            <a:off x="3440150" y="4381925"/>
            <a:ext cx="3537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i</a:t>
            </a:r>
            <a:endParaRPr sz="128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Picturing numbers</a:t>
            </a:r>
            <a:endParaRPr/>
          </a:p>
        </p:txBody>
      </p:sp>
      <p:sp>
        <p:nvSpPr>
          <p:cNvPr id="489" name="Google Shape;489;p33"/>
          <p:cNvSpPr/>
          <p:nvPr/>
        </p:nvSpPr>
        <p:spPr>
          <a:xfrm>
            <a:off x="1018475" y="3256650"/>
            <a:ext cx="7121100" cy="7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0" name="Google Shape;490;p33"/>
          <p:cNvCxnSpPr/>
          <p:nvPr/>
        </p:nvCxnSpPr>
        <p:spPr>
          <a:xfrm>
            <a:off x="1732625" y="3252075"/>
            <a:ext cx="0" cy="7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1" name="Google Shape;491;p33"/>
          <p:cNvCxnSpPr/>
          <p:nvPr/>
        </p:nvCxnSpPr>
        <p:spPr>
          <a:xfrm>
            <a:off x="243522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2" name="Google Shape;492;p33"/>
          <p:cNvCxnSpPr/>
          <p:nvPr/>
        </p:nvCxnSpPr>
        <p:spPr>
          <a:xfrm>
            <a:off x="3193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" name="Google Shape;493;p33"/>
          <p:cNvCxnSpPr/>
          <p:nvPr/>
        </p:nvCxnSpPr>
        <p:spPr>
          <a:xfrm>
            <a:off x="3950150" y="3233925"/>
            <a:ext cx="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4" name="Google Shape;494;p33"/>
          <p:cNvCxnSpPr/>
          <p:nvPr/>
        </p:nvCxnSpPr>
        <p:spPr>
          <a:xfrm>
            <a:off x="4655675" y="324292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5" name="Google Shape;495;p33"/>
          <p:cNvCxnSpPr/>
          <p:nvPr/>
        </p:nvCxnSpPr>
        <p:spPr>
          <a:xfrm>
            <a:off x="5379350" y="324757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6" name="Google Shape;496;p33"/>
          <p:cNvCxnSpPr/>
          <p:nvPr/>
        </p:nvCxnSpPr>
        <p:spPr>
          <a:xfrm>
            <a:off x="612115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7" name="Google Shape;497;p33"/>
          <p:cNvCxnSpPr/>
          <p:nvPr/>
        </p:nvCxnSpPr>
        <p:spPr>
          <a:xfrm>
            <a:off x="6794500" y="3261075"/>
            <a:ext cx="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8" name="Google Shape;498;p33"/>
          <p:cNvCxnSpPr/>
          <p:nvPr/>
        </p:nvCxnSpPr>
        <p:spPr>
          <a:xfrm>
            <a:off x="7447625" y="3265725"/>
            <a:ext cx="0" cy="6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9" name="Google Shape;499;p33"/>
          <p:cNvSpPr txBox="1"/>
          <p:nvPr/>
        </p:nvSpPr>
        <p:spPr>
          <a:xfrm>
            <a:off x="12246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00" name="Google Shape;500;p33"/>
          <p:cNvSpPr txBox="1"/>
          <p:nvPr/>
        </p:nvSpPr>
        <p:spPr>
          <a:xfrm>
            <a:off x="193098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01" name="Google Shape;501;p33"/>
          <p:cNvSpPr txBox="1"/>
          <p:nvPr/>
        </p:nvSpPr>
        <p:spPr>
          <a:xfrm>
            <a:off x="26373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02" name="Google Shape;502;p33"/>
          <p:cNvSpPr txBox="1"/>
          <p:nvPr/>
        </p:nvSpPr>
        <p:spPr>
          <a:xfrm>
            <a:off x="339480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03" name="Google Shape;503;p33"/>
          <p:cNvSpPr txBox="1"/>
          <p:nvPr/>
        </p:nvSpPr>
        <p:spPr>
          <a:xfrm>
            <a:off x="4126063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04" name="Google Shape;504;p33"/>
          <p:cNvSpPr txBox="1"/>
          <p:nvPr/>
        </p:nvSpPr>
        <p:spPr>
          <a:xfrm>
            <a:off x="4857350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05" name="Google Shape;505;p33"/>
          <p:cNvSpPr txBox="1"/>
          <p:nvPr/>
        </p:nvSpPr>
        <p:spPr>
          <a:xfrm>
            <a:off x="5548238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6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06" name="Google Shape;506;p33"/>
          <p:cNvSpPr txBox="1"/>
          <p:nvPr/>
        </p:nvSpPr>
        <p:spPr>
          <a:xfrm>
            <a:off x="628097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07" name="Google Shape;507;p33"/>
          <p:cNvSpPr txBox="1"/>
          <p:nvPr/>
        </p:nvSpPr>
        <p:spPr>
          <a:xfrm>
            <a:off x="69704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8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08" name="Google Shape;508;p33"/>
          <p:cNvSpPr txBox="1"/>
          <p:nvPr/>
        </p:nvSpPr>
        <p:spPr>
          <a:xfrm>
            <a:off x="7586625" y="2911925"/>
            <a:ext cx="353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9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09" name="Google Shape;509;p33"/>
          <p:cNvSpPr txBox="1"/>
          <p:nvPr/>
        </p:nvSpPr>
        <p:spPr>
          <a:xfrm>
            <a:off x="426300" y="916200"/>
            <a:ext cx="41457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int smallest=numbers[0];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for(int i=1;i&lt;position;i++)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if(numbers[i]&lt;smallest) {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    smallest=numbers[i];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}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       System.out.println("Smallest is: "+smallest);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0" name="Google Shape;510;p33"/>
          <p:cNvSpPr txBox="1"/>
          <p:nvPr/>
        </p:nvSpPr>
        <p:spPr>
          <a:xfrm>
            <a:off x="10341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17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1" name="Google Shape;511;p33"/>
          <p:cNvSpPr txBox="1"/>
          <p:nvPr/>
        </p:nvSpPr>
        <p:spPr>
          <a:xfrm>
            <a:off x="173270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5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2" name="Google Shape;512;p33"/>
          <p:cNvSpPr txBox="1"/>
          <p:nvPr/>
        </p:nvSpPr>
        <p:spPr>
          <a:xfrm>
            <a:off x="246292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22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3" name="Google Shape;513;p33"/>
          <p:cNvSpPr txBox="1"/>
          <p:nvPr/>
        </p:nvSpPr>
        <p:spPr>
          <a:xfrm>
            <a:off x="3222450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4" name="Google Shape;514;p33"/>
          <p:cNvSpPr txBox="1"/>
          <p:nvPr/>
        </p:nvSpPr>
        <p:spPr>
          <a:xfrm>
            <a:off x="3939063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5" name="Google Shape;515;p33"/>
          <p:cNvSpPr txBox="1"/>
          <p:nvPr/>
        </p:nvSpPr>
        <p:spPr>
          <a:xfrm>
            <a:off x="4668313" y="3256650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6" name="Google Shape;516;p33"/>
          <p:cNvSpPr txBox="1"/>
          <p:nvPr/>
        </p:nvSpPr>
        <p:spPr>
          <a:xfrm>
            <a:off x="5401050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7" name="Google Shape;517;p33"/>
          <p:cNvSpPr txBox="1"/>
          <p:nvPr/>
        </p:nvSpPr>
        <p:spPr>
          <a:xfrm>
            <a:off x="6133788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8" name="Google Shape;518;p33"/>
          <p:cNvSpPr txBox="1"/>
          <p:nvPr/>
        </p:nvSpPr>
        <p:spPr>
          <a:xfrm>
            <a:off x="6749225" y="32657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9" name="Google Shape;519;p33"/>
          <p:cNvSpPr txBox="1"/>
          <p:nvPr/>
        </p:nvSpPr>
        <p:spPr>
          <a:xfrm>
            <a:off x="7414275" y="3242925"/>
            <a:ext cx="698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0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20" name="Google Shape;520;p33"/>
          <p:cNvSpPr txBox="1"/>
          <p:nvPr/>
        </p:nvSpPr>
        <p:spPr>
          <a:xfrm>
            <a:off x="4581075" y="916225"/>
            <a:ext cx="40278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smallest = 1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i=4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for(      ; 4&lt;4;     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  //4 is not less than 4, so the loop stops</a:t>
            </a:r>
            <a:endParaRPr sz="1900">
              <a:solidFill>
                <a:schemeClr val="dk1"/>
              </a:solidFill>
            </a:endParaRPr>
          </a:p>
        </p:txBody>
      </p:sp>
      <p:cxnSp>
        <p:nvCxnSpPr>
          <p:cNvPr id="521" name="Google Shape;521;p33"/>
          <p:cNvCxnSpPr/>
          <p:nvPr/>
        </p:nvCxnSpPr>
        <p:spPr>
          <a:xfrm flipH="1" rot="10800000">
            <a:off x="4299450" y="398717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2" name="Google Shape;522;p33"/>
          <p:cNvSpPr txBox="1"/>
          <p:nvPr/>
        </p:nvSpPr>
        <p:spPr>
          <a:xfrm>
            <a:off x="4247500" y="4309175"/>
            <a:ext cx="925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Position</a:t>
            </a:r>
            <a:endParaRPr sz="1282">
              <a:solidFill>
                <a:schemeClr val="dk1"/>
              </a:solidFill>
            </a:endParaRPr>
          </a:p>
        </p:txBody>
      </p:sp>
      <p:cxnSp>
        <p:nvCxnSpPr>
          <p:cNvPr id="523" name="Google Shape;523;p33"/>
          <p:cNvCxnSpPr/>
          <p:nvPr/>
        </p:nvCxnSpPr>
        <p:spPr>
          <a:xfrm flipH="1" rot="10800000">
            <a:off x="4126075" y="3987175"/>
            <a:ext cx="4500" cy="3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4" name="Google Shape;524;p33"/>
          <p:cNvSpPr txBox="1"/>
          <p:nvPr/>
        </p:nvSpPr>
        <p:spPr>
          <a:xfrm>
            <a:off x="4014975" y="4309200"/>
            <a:ext cx="3537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282">
                <a:solidFill>
                  <a:schemeClr val="dk1"/>
                </a:solidFill>
              </a:rPr>
              <a:t>i</a:t>
            </a:r>
            <a:endParaRPr sz="128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 of Strings</a:t>
            </a:r>
            <a:endParaRPr/>
          </a:p>
        </p:txBody>
      </p:sp>
      <p:sp>
        <p:nvSpPr>
          <p:cNvPr id="530" name="Google Shape;530;p34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String[] names = new String[3];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names[0]="Alice";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names[1]="Bob";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names[2]="Eve";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for(String person : names)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System.out.println(person);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String</a:t>
            </a:r>
            <a:endParaRPr/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In Java, a string is considered a complex type.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It is effectively a list of characters.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In Java, the data type is String with a capital S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String color=”Blue”;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Strings are used all the time.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5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0"/>
              <a:t>Alternative syntax to create and initialize Arrays</a:t>
            </a:r>
            <a:endParaRPr/>
          </a:p>
        </p:txBody>
      </p:sp>
      <p:sp>
        <p:nvSpPr>
          <p:cNvPr id="536" name="Google Shape;536;p35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double[] grades = new double[] {92.8,78.4,44.6};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double sum=0;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for(int i=0;i&lt;grades.length;i++) {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sum+=grades[i];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double average=sum/grades.length;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System.out.println("Average: "+average);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Resizing Arrays</a:t>
            </a:r>
            <a:endParaRPr/>
          </a:p>
        </p:txBody>
      </p:sp>
      <p:sp>
        <p:nvSpPr>
          <p:cNvPr id="542" name="Google Shape;542;p36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What if you create an array but realize later on that you need a bigger array?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You’ll have to create a new array with the new size, and then copy over the contents of the old array.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We can determine the size of an array by using .length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3" name="Google Shape;5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850" y="2659400"/>
            <a:ext cx="3066149" cy="21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7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Searching Arrays</a:t>
            </a:r>
            <a:endParaRPr/>
          </a:p>
        </p:txBody>
      </p:sp>
      <p:sp>
        <p:nvSpPr>
          <p:cNvPr id="549" name="Google Shape;549;p37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If you want to check if a particular element is inside an array, you’ll need to do it manually.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There is no “in” keyword for a “if element in array:” statement.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0" name="Google Shape;5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375" y="2449927"/>
            <a:ext cx="5073849" cy="16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8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Printing Arrays</a:t>
            </a:r>
            <a:endParaRPr/>
          </a:p>
        </p:txBody>
      </p:sp>
      <p:sp>
        <p:nvSpPr>
          <p:cNvPr id="556" name="Google Shape;556;p38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Printing an array simply prints out its memory representation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If you want to print the contents of an array, you’ll have to do it manually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7" name="Google Shape;5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475" y="1414049"/>
            <a:ext cx="3188601" cy="7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700" y="1488137"/>
            <a:ext cx="2515516" cy="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9875" y="2685275"/>
            <a:ext cx="2515524" cy="220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0275" y="3583520"/>
            <a:ext cx="1929950" cy="4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9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Comparing Arrays</a:t>
            </a:r>
            <a:endParaRPr/>
          </a:p>
        </p:txBody>
      </p:sp>
      <p:sp>
        <p:nvSpPr>
          <p:cNvPr id="566" name="Google Shape;566;p39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spcBef>
                <a:spcPts val="750"/>
              </a:spcBef>
              <a:spcAft>
                <a:spcPts val="0"/>
              </a:spcAft>
              <a:buSzPts val="2100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If you want to compare if two arrays have the same contents, much like with strings, </a:t>
            </a:r>
            <a:r>
              <a:rPr b="1" lang="en-US" sz="2100" u="sng">
                <a:latin typeface="Calibri"/>
                <a:ea typeface="Calibri"/>
                <a:cs typeface="Calibri"/>
                <a:sym typeface="Calibri"/>
              </a:rPr>
              <a:t>using == will not work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You’ll have to compare the arrays manually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7" name="Google Shape;5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225" y="1969525"/>
            <a:ext cx="3002650" cy="27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0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Slicing Arrays</a:t>
            </a:r>
            <a:endParaRPr/>
          </a:p>
        </p:txBody>
      </p:sp>
      <p:sp>
        <p:nvSpPr>
          <p:cNvPr id="573" name="Google Shape;573;p40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If you want to slice an array, you’ll do it manually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The examples below are equivalent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4" name="Google Shape;5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027" y="1800675"/>
            <a:ext cx="5066326" cy="22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1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 Class</a:t>
            </a:r>
            <a:endParaRPr/>
          </a:p>
        </p:txBody>
      </p:sp>
      <p:sp>
        <p:nvSpPr>
          <p:cNvPr id="580" name="Google Shape;580;p41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Java arrays are objects, so you can use some of the built in object methods: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1" name="Google Shape;5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75" y="1934254"/>
            <a:ext cx="5805725" cy="22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Arrays of Objects</a:t>
            </a:r>
            <a:endParaRPr/>
          </a:p>
        </p:txBody>
      </p:sp>
      <p:sp>
        <p:nvSpPr>
          <p:cNvPr id="587" name="Google Shape;587;p42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Trophy[] troph;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//Each cell of the array can hold a Trophy (object)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System.out.println(“How many trophies?”);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int trophie_count=myScan.nextInt();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troph = </a:t>
            </a:r>
            <a:r>
              <a:rPr lang="en-US" sz="2000">
                <a:solidFill>
                  <a:srgbClr val="0432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Trophy[trophie_count];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3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Multi-Dimensional Array of Integers</a:t>
            </a:r>
            <a:endParaRPr/>
          </a:p>
        </p:txBody>
      </p:sp>
      <p:sp>
        <p:nvSpPr>
          <p:cNvPr id="593" name="Google Shape;593;p43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int[][] myIntArray = </a:t>
            </a:r>
            <a:r>
              <a:rPr lang="en-US" sz="2800">
                <a:solidFill>
                  <a:srgbClr val="0432FF"/>
                </a:solidFill>
                <a:latin typeface="Courier"/>
                <a:ea typeface="Courier"/>
                <a:cs typeface="Courier"/>
                <a:sym typeface="Courier"/>
              </a:rPr>
              <a:t>new</a:t>
            </a: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 int[10][10];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75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This produces a 2D array with 100 cells.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You can think of it as an array of arrays.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first number represents the row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second number represents the column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You access the last cell as: 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51435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myIntArray[9][9];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0" marL="457200" rtl="0" algn="l">
              <a:spcBef>
                <a:spcPts val="75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You can have 3D, 4D arrays...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4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with </a:t>
            </a:r>
            <a:r>
              <a:rPr lang="en-US"/>
              <a:t>multidimensional</a:t>
            </a:r>
            <a:r>
              <a:rPr lang="en-US"/>
              <a:t> arrays</a:t>
            </a:r>
            <a:endParaRPr/>
          </a:p>
        </p:txBody>
      </p:sp>
      <p:sp>
        <p:nvSpPr>
          <p:cNvPr id="599" name="Google Shape;599;p44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This creates a 3x3 array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Notice you’ll have 2 loops to iterate across the structure, one for rows, one for columns.</a:t>
            </a:r>
            <a:endParaRPr/>
          </a:p>
        </p:txBody>
      </p:sp>
      <p:pic>
        <p:nvPicPr>
          <p:cNvPr id="600" name="Google Shape;6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75" y="2118272"/>
            <a:ext cx="6192024" cy="25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String Object</a:t>
            </a:r>
            <a:endParaRPr/>
          </a:p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Strings are actually stored in objects.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As a refresher, an object can contain: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Data attributes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Methods (functions)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You can access an attribute, or call a method in an object using a . operator.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For example: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String myColor=”Blue”;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int sizeOfColor=myColor.length()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length() is a method in the string object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362850" y="474175"/>
            <a:ext cx="84183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-US"/>
              <a:t>Java String Manipulation</a:t>
            </a:r>
            <a:endParaRPr/>
          </a:p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62850" y="1234676"/>
            <a:ext cx="8418300" cy="28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String example=”Test,1,2”;</a:t>
            </a:r>
            <a:br>
              <a:rPr lang="en-US" sz="2400">
                <a:latin typeface="Courier"/>
                <a:ea typeface="Courier"/>
                <a:cs typeface="Courier"/>
                <a:sym typeface="Courier"/>
              </a:rPr>
            </a:br>
            <a:endParaRPr/>
          </a:p>
          <a:p>
            <a:pPr indent="-184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example.toUpperCase()   → “TEST,1,2”</a:t>
            </a:r>
            <a:endParaRPr/>
          </a:p>
          <a:p>
            <a:pPr indent="-2032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example.toLowerCase()   → “test,1,2”</a:t>
            </a:r>
            <a:endParaRPr/>
          </a:p>
          <a:p>
            <a:pPr indent="-2032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example.trim()  //Removes spaces at front and end</a:t>
            </a:r>
            <a:endParaRPr/>
          </a:p>
          <a:p>
            <a:pPr indent="-2032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example.equals(String) → Compare strings</a:t>
            </a:r>
            <a:endParaRPr/>
          </a:p>
          <a:p>
            <a:pPr indent="-2032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example.equalsIgnoreCase(String) → case insensitive compare.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Accessing specific characters in a string</a:t>
            </a:r>
            <a:endParaRPr/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/>
              <a:t>String example=”Test,1,2”;</a:t>
            </a:r>
            <a:endParaRPr sz="2400"/>
          </a:p>
          <a:p>
            <a:pPr indent="-393065" lvl="0" marL="457200" rtl="0" algn="l"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example.length() → 8 //There are 8 characters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example.charAt(0) -&gt; ‘T’ //The first character.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example.charAt(example.length()-1) -&gt; ‘2’ //Last character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example.substring(2,5) → “st,”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1" marL="914400" rtl="0" algn="l">
              <a:spcBef>
                <a:spcPts val="0"/>
              </a:spcBef>
              <a:spcAft>
                <a:spcPts val="0"/>
              </a:spcAft>
              <a:buSzPct val="107692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Note in Java it’s start position, end position, it doesn’t include the end position.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example.split(“,”) //returns an array of strings [“Test”,”1”,”2”]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example.toCharArray() //Produces an array of chars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Collections</a:t>
            </a:r>
            <a:endParaRPr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In Python you had lists []’s, tuples ()’s and sets {}’s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In Java you have: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Array[]</a:t>
            </a:r>
            <a:endParaRPr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/>
              <a:t>Arrays are fixed in size.  You declare the size when you create them.</a:t>
            </a:r>
            <a:endParaRPr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/>
              <a:t>They can only hold one type at a time.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ArrayList</a:t>
            </a:r>
            <a:endParaRPr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/>
              <a:t>They grow and shrink as you need them to.  </a:t>
            </a:r>
            <a:endParaRPr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/>
              <a:t>They likewise can only hold a single type at a time, you declare it when you create them.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We’ll see more later in the semester.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ArrayList</a:t>
            </a:r>
            <a:endParaRPr/>
          </a:p>
        </p:txBody>
      </p:sp>
      <p:graphicFrame>
        <p:nvGraphicFramePr>
          <p:cNvPr id="67" name="Google Shape;67;p13"/>
          <p:cNvGraphicFramePr/>
          <p:nvPr/>
        </p:nvGraphicFramePr>
        <p:xfrm>
          <a:off x="369875" y="95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{1E88D2DB-4B30-4CDD-A64E-F94B81DF6E45}</a:tableStyleId>
              </a:tblPr>
              <a:tblGrid>
                <a:gridCol w="4165575"/>
                <a:gridCol w="4165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Python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Java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name=("alice","bob","eve")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for person in name: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    print(person)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import java.util.ArrayList;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ArrayList&lt;String&gt; names = new ArrayList&lt;String&gt;();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names.add("alice");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names.add("bob");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names.add("eve");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for(String person : names) {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   System.out.println(person);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}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69875" y="381700"/>
            <a:ext cx="8418300" cy="57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ArrayList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69875" y="940001"/>
            <a:ext cx="8418300" cy="3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Linear data structure which can hold data of the same type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As items are added it’s grows to the necessary size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As items are removed it can shrink to the correct size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Like arrays, they are indexed from position 0</a:t>
            </a:r>
            <a:endParaRPr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Much like a list in Python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