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</p:sldIdLst>
  <p:sldSz cy="6858000" cx="12192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e669b1907a_0_21:notes"/>
          <p:cNvSpPr/>
          <p:nvPr>
            <p:ph idx="2" type="sldImg"/>
          </p:nvPr>
        </p:nvSpPr>
        <p:spPr>
          <a:xfrm>
            <a:off x="438131" y="697845"/>
            <a:ext cx="61344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" name="Google Shape;26;ge669b1907a_0_21:notes"/>
          <p:cNvSpPr txBox="1"/>
          <p:nvPr>
            <p:ph idx="1" type="body"/>
          </p:nvPr>
        </p:nvSpPr>
        <p:spPr>
          <a:xfrm>
            <a:off x="934111" y="4416098"/>
            <a:ext cx="5142300" cy="41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ge669b1907a_0_21:notes"/>
          <p:cNvSpPr txBox="1"/>
          <p:nvPr>
            <p:ph idx="12" type="sldNum"/>
          </p:nvPr>
        </p:nvSpPr>
        <p:spPr>
          <a:xfrm>
            <a:off x="3972256" y="8832195"/>
            <a:ext cx="3038100" cy="46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3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4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4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5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6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7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7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8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8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9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0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0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1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1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b7cc5a1a9d_0_0:notes"/>
          <p:cNvSpPr/>
          <p:nvPr>
            <p:ph idx="2" type="sldImg"/>
          </p:nvPr>
        </p:nvSpPr>
        <p:spPr>
          <a:xfrm>
            <a:off x="717550" y="1162050"/>
            <a:ext cx="55752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6" name="Google Shape;226;gb7cc5a1a9d_0_0:notes"/>
          <p:cNvSpPr txBox="1"/>
          <p:nvPr>
            <p:ph idx="1" type="body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gb7cc5a1a9d_0_0:notes"/>
          <p:cNvSpPr txBox="1"/>
          <p:nvPr>
            <p:ph idx="12" type="sldNum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2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3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33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e6714db8e3_0_2:notes"/>
          <p:cNvSpPr/>
          <p:nvPr>
            <p:ph idx="2" type="sldImg"/>
          </p:nvPr>
        </p:nvSpPr>
        <p:spPr>
          <a:xfrm>
            <a:off x="717550" y="1162050"/>
            <a:ext cx="55752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ge6714db8e3_0_2:notes"/>
          <p:cNvSpPr txBox="1"/>
          <p:nvPr>
            <p:ph idx="1" type="body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ge6714db8e3_0_2:notes"/>
          <p:cNvSpPr txBox="1"/>
          <p:nvPr>
            <p:ph idx="12" type="sldNum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8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8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9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9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0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0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e6714db8e3_0_14:notes"/>
          <p:cNvSpPr/>
          <p:nvPr>
            <p:ph idx="2" type="sldImg"/>
          </p:nvPr>
        </p:nvSpPr>
        <p:spPr>
          <a:xfrm>
            <a:off x="717550" y="1162050"/>
            <a:ext cx="55752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e6714db8e3_0_14:notes"/>
          <p:cNvSpPr txBox="1"/>
          <p:nvPr>
            <p:ph idx="1" type="body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ge6714db8e3_0_14:notes"/>
          <p:cNvSpPr txBox="1"/>
          <p:nvPr>
            <p:ph idx="12" type="sldNum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e6714db8e3_0_20:notes"/>
          <p:cNvSpPr/>
          <p:nvPr>
            <p:ph idx="2" type="sldImg"/>
          </p:nvPr>
        </p:nvSpPr>
        <p:spPr>
          <a:xfrm>
            <a:off x="717550" y="1162050"/>
            <a:ext cx="55752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e6714db8e3_0_20:notes"/>
          <p:cNvSpPr txBox="1"/>
          <p:nvPr>
            <p:ph idx="1" type="body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ge6714db8e3_0_20:notes"/>
          <p:cNvSpPr txBox="1"/>
          <p:nvPr>
            <p:ph idx="12" type="sldNum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e6714db8e3_0_30:notes"/>
          <p:cNvSpPr/>
          <p:nvPr>
            <p:ph idx="2" type="sldImg"/>
          </p:nvPr>
        </p:nvSpPr>
        <p:spPr>
          <a:xfrm>
            <a:off x="717550" y="1162050"/>
            <a:ext cx="55752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e6714db8e3_0_30:notes"/>
          <p:cNvSpPr txBox="1"/>
          <p:nvPr>
            <p:ph idx="1" type="body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ge6714db8e3_0_30:notes"/>
          <p:cNvSpPr txBox="1"/>
          <p:nvPr>
            <p:ph idx="12" type="sldNum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e6714db8e3_0_58:notes"/>
          <p:cNvSpPr/>
          <p:nvPr>
            <p:ph idx="2" type="sldImg"/>
          </p:nvPr>
        </p:nvSpPr>
        <p:spPr>
          <a:xfrm>
            <a:off x="717550" y="1162050"/>
            <a:ext cx="55752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e6714db8e3_0_58:notes"/>
          <p:cNvSpPr txBox="1"/>
          <p:nvPr>
            <p:ph idx="1" type="body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ge6714db8e3_0_58:notes"/>
          <p:cNvSpPr txBox="1"/>
          <p:nvPr>
            <p:ph idx="12" type="sldNum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e6714db8e3_0_73:notes"/>
          <p:cNvSpPr/>
          <p:nvPr>
            <p:ph idx="2" type="sldImg"/>
          </p:nvPr>
        </p:nvSpPr>
        <p:spPr>
          <a:xfrm>
            <a:off x="717550" y="1162050"/>
            <a:ext cx="55752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e6714db8e3_0_73:notes"/>
          <p:cNvSpPr txBox="1"/>
          <p:nvPr>
            <p:ph idx="1" type="body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ge6714db8e3_0_73:notes"/>
          <p:cNvSpPr txBox="1"/>
          <p:nvPr>
            <p:ph idx="12" type="sldNum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9" name="Google Shape;39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e6714db8e3_0_91:notes"/>
          <p:cNvSpPr/>
          <p:nvPr>
            <p:ph idx="2" type="sldImg"/>
          </p:nvPr>
        </p:nvSpPr>
        <p:spPr>
          <a:xfrm>
            <a:off x="717550" y="1162050"/>
            <a:ext cx="55752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e6714db8e3_0_91:notes"/>
          <p:cNvSpPr txBox="1"/>
          <p:nvPr>
            <p:ph idx="1" type="body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ge6714db8e3_0_91:notes"/>
          <p:cNvSpPr txBox="1"/>
          <p:nvPr>
            <p:ph idx="12" type="sldNum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5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35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6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36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7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37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9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39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0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40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6" name="Google Shape;46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9" name="Google Shape;69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7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6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6:notes"/>
          <p:cNvSpPr txBox="1"/>
          <p:nvPr>
            <p:ph idx="12" type="sldNum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1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1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2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2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900" spcFirstLastPara="1" rIns="121900" wrap="square" tIns="609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7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60925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493167" y="1253335"/>
            <a:ext cx="112245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60925">
            <a:normAutofit/>
          </a:bodyPr>
          <a:lstStyle>
            <a:lvl1pPr indent="-42545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 sz="3500"/>
            </a:lvl1pPr>
            <a:lvl2pPr indent="-4318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2pPr>
            <a:lvl3pPr indent="-4381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2900"/>
            </a:lvl3pPr>
            <a:lvl4pPr indent="-4000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4pPr>
            <a:lvl5pPr indent="-3810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5pPr>
            <a:lvl6pPr indent="-36195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indent="-34925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7pPr>
            <a:lvl8pPr indent="-3810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indent="-3810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517600" y="488833"/>
            <a:ext cx="111999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 sz="24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60925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581748"/>
            <a:ext cx="27432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1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581748"/>
            <a:ext cx="41148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11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9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581748"/>
            <a:ext cx="27432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3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3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5101633" y="1905000"/>
            <a:ext cx="69888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None/>
            </a:pPr>
            <a:r>
              <a:rPr lang="en-US"/>
              <a:t>Module 2 - Part 1</a:t>
            </a:r>
            <a:endParaRPr/>
          </a:p>
        </p:txBody>
      </p:sp>
      <p:sp>
        <p:nvSpPr>
          <p:cNvPr id="30" name="Google Shape;30;p6"/>
          <p:cNvSpPr txBox="1"/>
          <p:nvPr>
            <p:ph idx="1" type="subTitle"/>
          </p:nvPr>
        </p:nvSpPr>
        <p:spPr>
          <a:xfrm>
            <a:off x="4275992" y="3478425"/>
            <a:ext cx="72915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Parameters, Pass By Value, Pass by Reference, </a:t>
            </a:r>
            <a:b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Overloading Methods, </a:t>
            </a:r>
            <a:endParaRPr sz="32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Font typeface="Arial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and Garbage Collection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"/>
          <p:cNvSpPr txBox="1"/>
          <p:nvPr>
            <p:ph idx="1" type="body"/>
          </p:nvPr>
        </p:nvSpPr>
        <p:spPr>
          <a:xfrm>
            <a:off x="838200" y="710728"/>
            <a:ext cx="6798276" cy="5645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  { 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 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B(Dog x) {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x.weight +=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PRINT(x.weight);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M/main(S/string[] args) 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myDog =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myDog.weight 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PRINT(myDog.weight);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B(myDog);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PRINT(myDog.weight);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</p:txBody>
      </p:sp>
      <p:pic>
        <p:nvPicPr>
          <p:cNvPr descr="C Sharp Logo" id="130" name="Google Shape;13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6179" y="569063"/>
            <a:ext cx="888259" cy="852729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5"/>
          <p:cNvSpPr txBox="1"/>
          <p:nvPr/>
        </p:nvSpPr>
        <p:spPr>
          <a:xfrm>
            <a:off x="8907162" y="4009767"/>
            <a:ext cx="1484870" cy="36933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weight = </a:t>
            </a: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</p:txBody>
      </p:sp>
      <p:cxnSp>
        <p:nvCxnSpPr>
          <p:cNvPr id="132" name="Google Shape;132;p15"/>
          <p:cNvCxnSpPr>
            <a:stCxn id="133" idx="2"/>
          </p:cNvCxnSpPr>
          <p:nvPr/>
        </p:nvCxnSpPr>
        <p:spPr>
          <a:xfrm>
            <a:off x="8650805" y="3310240"/>
            <a:ext cx="517800" cy="557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33" name="Google Shape;133;p15"/>
          <p:cNvSpPr txBox="1"/>
          <p:nvPr/>
        </p:nvSpPr>
        <p:spPr>
          <a:xfrm>
            <a:off x="8229600" y="2940908"/>
            <a:ext cx="8424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myDog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4" name="Google Shape;134;p15"/>
          <p:cNvCxnSpPr/>
          <p:nvPr/>
        </p:nvCxnSpPr>
        <p:spPr>
          <a:xfrm>
            <a:off x="751702" y="3507953"/>
            <a:ext cx="360405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pic>
        <p:nvPicPr>
          <p:cNvPr descr="Java Logo" id="135" name="Google Shape;13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74297" y="1590158"/>
            <a:ext cx="992021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"/>
          <p:cNvSpPr txBox="1"/>
          <p:nvPr>
            <p:ph idx="1" type="body"/>
          </p:nvPr>
        </p:nvSpPr>
        <p:spPr>
          <a:xfrm>
            <a:off x="838200" y="710728"/>
            <a:ext cx="6798276" cy="5645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  { 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 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B(Dog x) {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x.weight +=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PRINT(x.weight);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M/main(S/string[] args) 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myDog =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myDog.weight 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PRINT(myDog.weight);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B(myDog);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PRINT(myDog.weight);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// PRINTS 10 to the screen</a:t>
            </a:r>
            <a:endParaRPr/>
          </a:p>
        </p:txBody>
      </p:sp>
      <p:pic>
        <p:nvPicPr>
          <p:cNvPr descr="C Sharp Logo" id="141" name="Google Shape;14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6179" y="569063"/>
            <a:ext cx="888259" cy="852729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6"/>
          <p:cNvSpPr txBox="1"/>
          <p:nvPr/>
        </p:nvSpPr>
        <p:spPr>
          <a:xfrm>
            <a:off x="8907162" y="4009767"/>
            <a:ext cx="1484870" cy="36933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weight = 10;</a:t>
            </a:r>
            <a:endParaRPr/>
          </a:p>
        </p:txBody>
      </p:sp>
      <p:cxnSp>
        <p:nvCxnSpPr>
          <p:cNvPr id="143" name="Google Shape;143;p16"/>
          <p:cNvCxnSpPr>
            <a:stCxn id="144" idx="2"/>
          </p:cNvCxnSpPr>
          <p:nvPr/>
        </p:nvCxnSpPr>
        <p:spPr>
          <a:xfrm>
            <a:off x="8650805" y="3310240"/>
            <a:ext cx="517800" cy="557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44" name="Google Shape;144;p16"/>
          <p:cNvSpPr txBox="1"/>
          <p:nvPr/>
        </p:nvSpPr>
        <p:spPr>
          <a:xfrm>
            <a:off x="8229600" y="2940908"/>
            <a:ext cx="8424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myDog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5" name="Google Shape;145;p16"/>
          <p:cNvCxnSpPr/>
          <p:nvPr/>
        </p:nvCxnSpPr>
        <p:spPr>
          <a:xfrm>
            <a:off x="751702" y="3866300"/>
            <a:ext cx="360405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pic>
        <p:nvPicPr>
          <p:cNvPr descr="Java Logo" id="146" name="Google Shape;14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74297" y="1590158"/>
            <a:ext cx="992021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/>
          <p:cNvSpPr txBox="1"/>
          <p:nvPr>
            <p:ph idx="1" type="body"/>
          </p:nvPr>
        </p:nvSpPr>
        <p:spPr>
          <a:xfrm>
            <a:off x="838200" y="710728"/>
            <a:ext cx="6798276" cy="5645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  { 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 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B(Dog 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{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x.weight +=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PRINT(x.weight);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M/main(S/string[] args) 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myDog =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myDog.weight 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PRINT(myDog.weight);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B(myDog);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PRINT(myDog.weight);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// MAGIC HAPPENS!  x is a copy of myDog...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1800"/>
              <a:buNone/>
            </a:pP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// That is, x points to the same thing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1800"/>
              <a:buNone/>
            </a:pP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// myDog points to</a:t>
            </a:r>
            <a:endParaRPr/>
          </a:p>
        </p:txBody>
      </p:sp>
      <p:pic>
        <p:nvPicPr>
          <p:cNvPr descr="C Sharp Logo" id="152" name="Google Shape;15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6179" y="569063"/>
            <a:ext cx="888259" cy="852729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7"/>
          <p:cNvSpPr txBox="1"/>
          <p:nvPr/>
        </p:nvSpPr>
        <p:spPr>
          <a:xfrm>
            <a:off x="8907162" y="4009767"/>
            <a:ext cx="1484870" cy="36933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weight = 10;</a:t>
            </a:r>
            <a:endParaRPr/>
          </a:p>
        </p:txBody>
      </p:sp>
      <p:cxnSp>
        <p:nvCxnSpPr>
          <p:cNvPr id="154" name="Google Shape;154;p17"/>
          <p:cNvCxnSpPr>
            <a:stCxn id="155" idx="2"/>
          </p:cNvCxnSpPr>
          <p:nvPr/>
        </p:nvCxnSpPr>
        <p:spPr>
          <a:xfrm>
            <a:off x="8650805" y="3310240"/>
            <a:ext cx="517800" cy="557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55" name="Google Shape;155;p17"/>
          <p:cNvSpPr txBox="1"/>
          <p:nvPr/>
        </p:nvSpPr>
        <p:spPr>
          <a:xfrm>
            <a:off x="8229600" y="2940908"/>
            <a:ext cx="8424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myDog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6" name="Google Shape;156;p17"/>
          <p:cNvCxnSpPr/>
          <p:nvPr/>
        </p:nvCxnSpPr>
        <p:spPr>
          <a:xfrm>
            <a:off x="751702" y="4237007"/>
            <a:ext cx="360405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57" name="Google Shape;157;p17"/>
          <p:cNvCxnSpPr/>
          <p:nvPr/>
        </p:nvCxnSpPr>
        <p:spPr>
          <a:xfrm flipH="1">
            <a:off x="9860692" y="2848233"/>
            <a:ext cx="322351" cy="1019432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58" name="Google Shape;158;p17"/>
          <p:cNvSpPr txBox="1"/>
          <p:nvPr/>
        </p:nvSpPr>
        <p:spPr>
          <a:xfrm>
            <a:off x="10107980" y="2396092"/>
            <a:ext cx="28405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pic>
        <p:nvPicPr>
          <p:cNvPr descr="Java Logo" id="159" name="Google Shape;159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74297" y="1590158"/>
            <a:ext cx="992021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IMPORTANT</a:t>
            </a:r>
            <a:endParaRPr b="1"/>
          </a:p>
        </p:txBody>
      </p:sp>
      <p:sp>
        <p:nvSpPr>
          <p:cNvPr id="165" name="Google Shape;165;p18"/>
          <p:cNvSpPr txBox="1"/>
          <p:nvPr>
            <p:ph idx="1" type="body"/>
          </p:nvPr>
        </p:nvSpPr>
        <p:spPr>
          <a:xfrm>
            <a:off x="838200" y="2953265"/>
            <a:ext cx="10515600" cy="10256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Watch what happens to the weight variable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idx="1" type="body"/>
          </p:nvPr>
        </p:nvSpPr>
        <p:spPr>
          <a:xfrm>
            <a:off x="838200" y="710728"/>
            <a:ext cx="6798276" cy="5645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  { 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 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B(Dog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{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x.weight +=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 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// Look at weight before…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PRINT(x.weight);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M/main(S/string[] args) 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myDog =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myDog.weight 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PRINT(myDog.weight);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B(myDog);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PRINT(myDog.weight);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</p:txBody>
      </p:sp>
      <p:pic>
        <p:nvPicPr>
          <p:cNvPr descr="C Sharp Logo" id="171" name="Google Shape;17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6179" y="569063"/>
            <a:ext cx="888259" cy="852729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19"/>
          <p:cNvSpPr txBox="1"/>
          <p:nvPr/>
        </p:nvSpPr>
        <p:spPr>
          <a:xfrm>
            <a:off x="8907162" y="4009767"/>
            <a:ext cx="1484870" cy="36933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weight = 10;</a:t>
            </a:r>
            <a:endParaRPr/>
          </a:p>
        </p:txBody>
      </p:sp>
      <p:cxnSp>
        <p:nvCxnSpPr>
          <p:cNvPr id="173" name="Google Shape;173;p19"/>
          <p:cNvCxnSpPr>
            <a:stCxn id="174" idx="2"/>
          </p:cNvCxnSpPr>
          <p:nvPr/>
        </p:nvCxnSpPr>
        <p:spPr>
          <a:xfrm>
            <a:off x="8650805" y="3310240"/>
            <a:ext cx="517800" cy="557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74" name="Google Shape;174;p19"/>
          <p:cNvSpPr txBox="1"/>
          <p:nvPr/>
        </p:nvSpPr>
        <p:spPr>
          <a:xfrm>
            <a:off x="8229600" y="2940908"/>
            <a:ext cx="8424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myDog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5" name="Google Shape;175;p19"/>
          <p:cNvCxnSpPr/>
          <p:nvPr/>
        </p:nvCxnSpPr>
        <p:spPr>
          <a:xfrm>
            <a:off x="751702" y="1617365"/>
            <a:ext cx="360405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76" name="Google Shape;176;p19"/>
          <p:cNvCxnSpPr/>
          <p:nvPr/>
        </p:nvCxnSpPr>
        <p:spPr>
          <a:xfrm flipH="1">
            <a:off x="9860692" y="2848233"/>
            <a:ext cx="322351" cy="1019432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77" name="Google Shape;177;p19"/>
          <p:cNvSpPr txBox="1"/>
          <p:nvPr/>
        </p:nvSpPr>
        <p:spPr>
          <a:xfrm>
            <a:off x="10107980" y="2396092"/>
            <a:ext cx="28405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pic>
        <p:nvPicPr>
          <p:cNvPr descr="Java Logo" id="178" name="Google Shape;17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74297" y="1590158"/>
            <a:ext cx="992021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0"/>
          <p:cNvSpPr txBox="1"/>
          <p:nvPr>
            <p:ph idx="1" type="body"/>
          </p:nvPr>
        </p:nvSpPr>
        <p:spPr>
          <a:xfrm>
            <a:off x="838200" y="710728"/>
            <a:ext cx="6798276" cy="5645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  { 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 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B(Dog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{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x.weight +=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 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// Look at weight after!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PRINT(x.weight);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M/main(S/string[] args) 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myDog =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myDog.weight 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PRINT(myDog.weight);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B(myDog);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PRINT(myDog.weight);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</p:txBody>
      </p:sp>
      <p:pic>
        <p:nvPicPr>
          <p:cNvPr descr="C Sharp Logo" id="184" name="Google Shape;18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6179" y="569063"/>
            <a:ext cx="888259" cy="852729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20"/>
          <p:cNvSpPr txBox="1"/>
          <p:nvPr/>
        </p:nvSpPr>
        <p:spPr>
          <a:xfrm>
            <a:off x="8907162" y="4009767"/>
            <a:ext cx="1484870" cy="36933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weight = </a:t>
            </a: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</p:txBody>
      </p:sp>
      <p:cxnSp>
        <p:nvCxnSpPr>
          <p:cNvPr id="186" name="Google Shape;186;p20"/>
          <p:cNvCxnSpPr>
            <a:stCxn id="187" idx="2"/>
          </p:cNvCxnSpPr>
          <p:nvPr/>
        </p:nvCxnSpPr>
        <p:spPr>
          <a:xfrm>
            <a:off x="8650805" y="3310240"/>
            <a:ext cx="517800" cy="557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87" name="Google Shape;187;p20"/>
          <p:cNvSpPr txBox="1"/>
          <p:nvPr/>
        </p:nvSpPr>
        <p:spPr>
          <a:xfrm>
            <a:off x="8229600" y="2940908"/>
            <a:ext cx="8424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myDog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8" name="Google Shape;188;p20"/>
          <p:cNvCxnSpPr/>
          <p:nvPr/>
        </p:nvCxnSpPr>
        <p:spPr>
          <a:xfrm>
            <a:off x="751702" y="1617365"/>
            <a:ext cx="360405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89" name="Google Shape;189;p20"/>
          <p:cNvCxnSpPr/>
          <p:nvPr/>
        </p:nvCxnSpPr>
        <p:spPr>
          <a:xfrm flipH="1">
            <a:off x="9860692" y="2848233"/>
            <a:ext cx="322351" cy="1019432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90" name="Google Shape;190;p20"/>
          <p:cNvSpPr txBox="1"/>
          <p:nvPr/>
        </p:nvSpPr>
        <p:spPr>
          <a:xfrm>
            <a:off x="10107980" y="2396092"/>
            <a:ext cx="28405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pic>
        <p:nvPicPr>
          <p:cNvPr descr="Java Logo" id="191" name="Google Shape;191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74297" y="1590158"/>
            <a:ext cx="992021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1"/>
          <p:cNvSpPr txBox="1"/>
          <p:nvPr>
            <p:ph idx="1" type="body"/>
          </p:nvPr>
        </p:nvSpPr>
        <p:spPr>
          <a:xfrm>
            <a:off x="838200" y="710728"/>
            <a:ext cx="6798276" cy="5645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  { 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 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B(Dog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{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x.weight +=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  </a:t>
            </a:r>
            <a:endParaRPr sz="18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PRINT(x.weight);  // print out 19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M/main(S/string[] args) 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myDog =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myDog.weight 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PRINT(myDog.weight);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B(myDog);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PRINT(myDog.weight);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</p:txBody>
      </p:sp>
      <p:pic>
        <p:nvPicPr>
          <p:cNvPr descr="C Sharp Logo" id="197" name="Google Shape;197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6179" y="569063"/>
            <a:ext cx="888259" cy="852729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1"/>
          <p:cNvSpPr txBox="1"/>
          <p:nvPr/>
        </p:nvSpPr>
        <p:spPr>
          <a:xfrm>
            <a:off x="8907162" y="4009767"/>
            <a:ext cx="1484870" cy="36933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weight = </a:t>
            </a: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</p:txBody>
      </p:sp>
      <p:cxnSp>
        <p:nvCxnSpPr>
          <p:cNvPr id="199" name="Google Shape;199;p21"/>
          <p:cNvCxnSpPr>
            <a:stCxn id="200" idx="2"/>
          </p:cNvCxnSpPr>
          <p:nvPr/>
        </p:nvCxnSpPr>
        <p:spPr>
          <a:xfrm>
            <a:off x="8650805" y="3310240"/>
            <a:ext cx="517800" cy="557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00" name="Google Shape;200;p21"/>
          <p:cNvSpPr txBox="1"/>
          <p:nvPr/>
        </p:nvSpPr>
        <p:spPr>
          <a:xfrm>
            <a:off x="8229600" y="2940908"/>
            <a:ext cx="8424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myDog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1" name="Google Shape;201;p21"/>
          <p:cNvCxnSpPr/>
          <p:nvPr/>
        </p:nvCxnSpPr>
        <p:spPr>
          <a:xfrm>
            <a:off x="751702" y="2119170"/>
            <a:ext cx="360405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02" name="Google Shape;202;p21"/>
          <p:cNvCxnSpPr/>
          <p:nvPr/>
        </p:nvCxnSpPr>
        <p:spPr>
          <a:xfrm flipH="1">
            <a:off x="9860692" y="2848233"/>
            <a:ext cx="322351" cy="1019432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03" name="Google Shape;203;p21"/>
          <p:cNvSpPr txBox="1"/>
          <p:nvPr/>
        </p:nvSpPr>
        <p:spPr>
          <a:xfrm>
            <a:off x="10107980" y="2396092"/>
            <a:ext cx="28405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pic>
        <p:nvPicPr>
          <p:cNvPr descr="Java Logo" id="204" name="Google Shape;20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74297" y="1590158"/>
            <a:ext cx="992021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2"/>
          <p:cNvSpPr txBox="1"/>
          <p:nvPr>
            <p:ph idx="1" type="body"/>
          </p:nvPr>
        </p:nvSpPr>
        <p:spPr>
          <a:xfrm>
            <a:off x="838200" y="710728"/>
            <a:ext cx="6798276" cy="5645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  { 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 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B(Dog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{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x.weight +=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  </a:t>
            </a:r>
            <a:endParaRPr sz="18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PRINT(x.weight); 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M/main(S/string[] args) 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myDog =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myDog.weight 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PRINT(myDog.weight);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B(myDog);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PRINT(myDog.weight);  // print out 19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</p:txBody>
      </p:sp>
      <p:pic>
        <p:nvPicPr>
          <p:cNvPr descr="C Sharp Logo" id="210" name="Google Shape;210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6179" y="569063"/>
            <a:ext cx="888259" cy="852729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22"/>
          <p:cNvSpPr txBox="1"/>
          <p:nvPr/>
        </p:nvSpPr>
        <p:spPr>
          <a:xfrm>
            <a:off x="8907162" y="4009767"/>
            <a:ext cx="1484870" cy="36933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weight = </a:t>
            </a: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</p:txBody>
      </p:sp>
      <p:cxnSp>
        <p:nvCxnSpPr>
          <p:cNvPr id="212" name="Google Shape;212;p22"/>
          <p:cNvCxnSpPr>
            <a:stCxn id="213" idx="2"/>
          </p:cNvCxnSpPr>
          <p:nvPr/>
        </p:nvCxnSpPr>
        <p:spPr>
          <a:xfrm>
            <a:off x="8650805" y="3310240"/>
            <a:ext cx="517800" cy="557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13" name="Google Shape;213;p22"/>
          <p:cNvSpPr txBox="1"/>
          <p:nvPr/>
        </p:nvSpPr>
        <p:spPr>
          <a:xfrm>
            <a:off x="8229600" y="2940908"/>
            <a:ext cx="8424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myDog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4" name="Google Shape;214;p22"/>
          <p:cNvCxnSpPr/>
          <p:nvPr/>
        </p:nvCxnSpPr>
        <p:spPr>
          <a:xfrm>
            <a:off x="751702" y="4656073"/>
            <a:ext cx="360405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5" name="Google Shape;215;p22"/>
          <p:cNvCxnSpPr/>
          <p:nvPr/>
        </p:nvCxnSpPr>
        <p:spPr>
          <a:xfrm flipH="1">
            <a:off x="9860692" y="2848233"/>
            <a:ext cx="322351" cy="1019432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16" name="Google Shape;216;p22"/>
          <p:cNvSpPr txBox="1"/>
          <p:nvPr/>
        </p:nvSpPr>
        <p:spPr>
          <a:xfrm>
            <a:off x="10107980" y="2396092"/>
            <a:ext cx="28405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pic>
        <p:nvPicPr>
          <p:cNvPr descr="Java Logo" id="217" name="Google Shape;217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74297" y="1590158"/>
            <a:ext cx="992021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3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IMPORTANT</a:t>
            </a:r>
            <a:endParaRPr b="1"/>
          </a:p>
        </p:txBody>
      </p:sp>
      <p:sp>
        <p:nvSpPr>
          <p:cNvPr id="223" name="Google Shape;223;p23"/>
          <p:cNvSpPr txBox="1"/>
          <p:nvPr>
            <p:ph idx="1" type="body"/>
          </p:nvPr>
        </p:nvSpPr>
        <p:spPr>
          <a:xfrm>
            <a:off x="798725" y="2348498"/>
            <a:ext cx="10515600" cy="25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myDog’s weight has changed!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WHY?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br>
              <a:rPr lang="en-US" sz="3600"/>
            </a:br>
            <a:r>
              <a:rPr lang="en-US" sz="3600"/>
              <a:t>Because we passed an OBJECT to the method, not a primitive type.</a:t>
            </a:r>
            <a:endParaRPr sz="3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Summary</a:t>
            </a:r>
            <a:endParaRPr b="1"/>
          </a:p>
        </p:txBody>
      </p:sp>
      <p:sp>
        <p:nvSpPr>
          <p:cNvPr id="230" name="Google Shape;230;p24"/>
          <p:cNvSpPr txBox="1"/>
          <p:nvPr>
            <p:ph idx="1" type="body"/>
          </p:nvPr>
        </p:nvSpPr>
        <p:spPr>
          <a:xfrm>
            <a:off x="493174" y="1253325"/>
            <a:ext cx="102234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Anytime you pass a primitive type (e.g. int, long, float, char, String) to a method, a copy of the value is made.</a:t>
            </a:r>
            <a:endParaRPr sz="2400"/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Any changes made to the parameter is local to the method.</a:t>
            </a:r>
            <a:br>
              <a:rPr lang="en-US" sz="2400"/>
            </a:br>
            <a:endParaRPr sz="2400"/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Anytime you pass an object a copy of the reference to the object is passed.</a:t>
            </a:r>
            <a:endParaRPr sz="2400"/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Any changes made to the object persist after the call to the method.</a:t>
            </a:r>
            <a:br>
              <a:rPr lang="en-US" sz="2400"/>
            </a:br>
            <a:endParaRPr sz="2400"/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This is true in both Java and C# by default.</a:t>
            </a:r>
            <a:endParaRPr sz="2400"/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However, C# has some additional capabilities.</a:t>
            </a:r>
            <a:endParaRPr sz="2400"/>
          </a:p>
          <a:p>
            <a:pPr indent="-381000" lvl="0" marL="381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Java Logo" id="231" name="Google Shape;231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74297" y="1590158"/>
            <a:ext cx="992021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Sharp Logo" id="232" name="Google Shape;232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26179" y="569063"/>
            <a:ext cx="888259" cy="8527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Overview</a:t>
            </a:r>
            <a:endParaRPr b="1"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493167" y="1253335"/>
            <a:ext cx="112245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See different ways to pass parameters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By reference</a:t>
            </a:r>
            <a:endParaRPr sz="2500"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By value</a:t>
            </a:r>
            <a:endParaRPr sz="2500"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By 'out'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See how 'garbage' is created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Demonstrate the </a:t>
            </a:r>
            <a:r>
              <a:rPr lang="en-US" sz="2800">
                <a:solidFill>
                  <a:srgbClr val="0432FF"/>
                </a:solidFill>
              </a:rPr>
              <a:t>ref</a:t>
            </a:r>
            <a:r>
              <a:rPr lang="en-US" sz="2800"/>
              <a:t> keyword in C#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5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How else can a method change a value?</a:t>
            </a:r>
            <a:endParaRPr b="1"/>
          </a:p>
        </p:txBody>
      </p:sp>
      <p:sp>
        <p:nvSpPr>
          <p:cNvPr id="238" name="Google Shape;238;p25"/>
          <p:cNvSpPr txBox="1"/>
          <p:nvPr>
            <p:ph idx="1" type="body"/>
          </p:nvPr>
        </p:nvSpPr>
        <p:spPr>
          <a:xfrm>
            <a:off x="493167" y="1253335"/>
            <a:ext cx="112245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Sometimes you need to write a method which changes an attribute.  How can you do this if you are always passing primitive types as values?</a:t>
            </a:r>
            <a:endParaRPr sz="2600"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You have two choices:</a:t>
            </a:r>
            <a:endParaRPr sz="2600"/>
          </a:p>
          <a:p>
            <a:pPr indent="-3937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Wrap the primitive type in an object.  Pass the object to the method, now changes will be persistent.</a:t>
            </a:r>
            <a:endParaRPr sz="2600"/>
          </a:p>
          <a:p>
            <a:pPr indent="-3937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Pass the value to the method, and have the method return the altered value.  e.g.:</a:t>
            </a:r>
            <a:endParaRPr sz="2200"/>
          </a:p>
          <a:p>
            <a:pPr indent="0" lvl="1" marL="12573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2000"/>
              <a:buNone/>
            </a:pPr>
            <a:r>
              <a:rPr lang="en-US" sz="2200">
                <a:solidFill>
                  <a:srgbClr val="0432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 change_x (</a:t>
            </a:r>
            <a:r>
              <a:rPr lang="en-US" sz="2200">
                <a:solidFill>
                  <a:srgbClr val="0432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 x) {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1" marL="12573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   x++;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1" marL="12573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2200">
                <a:solidFill>
                  <a:srgbClr val="0432FF"/>
                </a:solidFill>
                <a:latin typeface="Arial"/>
                <a:ea typeface="Arial"/>
                <a:cs typeface="Arial"/>
                <a:sym typeface="Arial"/>
              </a:rPr>
              <a:t>return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 (x);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1" marL="12573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}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1" marL="12573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200"/>
              <a:t>//In Main: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1" marL="12573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200">
                <a:solidFill>
                  <a:srgbClr val="0432FF"/>
                </a:solidFill>
              </a:rPr>
              <a:t>int 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a=change_x(a);</a:t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6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C# specific options...</a:t>
            </a:r>
            <a:endParaRPr b="1"/>
          </a:p>
        </p:txBody>
      </p:sp>
      <p:sp>
        <p:nvSpPr>
          <p:cNvPr id="245" name="Google Shape;245;p26"/>
          <p:cNvSpPr txBox="1"/>
          <p:nvPr>
            <p:ph idx="1" type="body"/>
          </p:nvPr>
        </p:nvSpPr>
        <p:spPr>
          <a:xfrm>
            <a:off x="838200" y="1507525"/>
            <a:ext cx="9736200" cy="46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254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100"/>
              <a:buChar char="●"/>
            </a:pPr>
            <a:r>
              <a:rPr lang="en-US" sz="2400"/>
              <a:t>Keyword 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ref: </a:t>
            </a:r>
            <a:r>
              <a:rPr lang="en-US" sz="2400"/>
              <a:t>P</a:t>
            </a:r>
            <a:r>
              <a:rPr lang="en-US" sz="2400"/>
              <a:t>asses a reference to the actual variable.  Use this when you want to pass a value in and have any </a:t>
            </a:r>
            <a:r>
              <a:rPr lang="en-US" sz="2400" u="sng"/>
              <a:t>change to that value</a:t>
            </a:r>
            <a:r>
              <a:rPr lang="en-US" sz="2400"/>
              <a:t> be persistent when the method is complete </a:t>
            </a:r>
            <a:br>
              <a:rPr lang="en-US" sz="2400"/>
            </a:br>
            <a:br>
              <a:rPr lang="en-US" sz="2400"/>
            </a:br>
            <a:endParaRPr sz="2400"/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Keyword 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out</a:t>
            </a:r>
            <a:r>
              <a:rPr lang="en-US" sz="2400"/>
              <a:t>: </a:t>
            </a:r>
            <a:r>
              <a:rPr lang="en-US" sz="2400"/>
              <a:t> Use this when you want the method to </a:t>
            </a:r>
            <a:r>
              <a:rPr lang="en-US" sz="2400" u="sng"/>
              <a:t>initialize a value</a:t>
            </a:r>
            <a:r>
              <a:rPr lang="en-US" sz="2400"/>
              <a:t> and place it for later use in the actual variable (persists when the method is complete)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Java Logo" id="246" name="Google Shape;246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74297" y="1590158"/>
            <a:ext cx="992021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Sharp Logo" id="247" name="Google Shape;247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26179" y="569063"/>
            <a:ext cx="888259" cy="8527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7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C# </a:t>
            </a:r>
            <a:r>
              <a:rPr b="1" lang="en-US" sz="4000">
                <a:solidFill>
                  <a:srgbClr val="0432FF"/>
                </a:solidFill>
              </a:rPr>
              <a:t>ref</a:t>
            </a:r>
            <a:r>
              <a:rPr b="1" lang="en-US" sz="4000"/>
              <a:t> example</a:t>
            </a:r>
            <a:endParaRPr b="1"/>
          </a:p>
        </p:txBody>
      </p:sp>
      <p:sp>
        <p:nvSpPr>
          <p:cNvPr id="253" name="Google Shape;253;p27"/>
          <p:cNvSpPr txBox="1"/>
          <p:nvPr>
            <p:ph idx="1" type="body"/>
          </p:nvPr>
        </p:nvSpPr>
        <p:spPr>
          <a:xfrm>
            <a:off x="838199" y="1519881"/>
            <a:ext cx="10777151" cy="4657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20"/>
              <a:buNone/>
            </a:pPr>
            <a:r>
              <a:rPr lang="en-US" sz="222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 (</a:t>
            </a:r>
            <a:r>
              <a:rPr lang="en-US" sz="222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ref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x)</a:t>
            </a:r>
            <a:endParaRPr sz="2220">
              <a:solidFill>
                <a:srgbClr val="AAAAA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 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x += </a:t>
            </a:r>
            <a:r>
              <a:rPr lang="en-US" sz="222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 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Console.WriteLine (x); 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 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t/>
            </a:r>
            <a:endParaRPr sz="222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2220"/>
              <a:buNone/>
            </a:pPr>
            <a:r>
              <a:rPr lang="en-US" sz="222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(</a:t>
            </a:r>
            <a:r>
              <a:rPr lang="en-US" sz="222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string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 {</a:t>
            </a:r>
            <a:endParaRPr sz="222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22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= </a:t>
            </a:r>
            <a:r>
              <a:rPr lang="en-US" sz="222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42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 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Console.WriteLine (a);  </a:t>
            </a:r>
            <a:r>
              <a:rPr lang="en-US" sz="2220">
                <a:solidFill>
                  <a:srgbClr val="AAAAAA"/>
                </a:solidFill>
                <a:latin typeface="Arial"/>
                <a:ea typeface="Arial"/>
                <a:cs typeface="Arial"/>
                <a:sym typeface="Arial"/>
              </a:rPr>
              <a:t>// Prints 42</a:t>
            </a:r>
            <a:endParaRPr sz="222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B (</a:t>
            </a:r>
            <a:r>
              <a:rPr lang="en-US" sz="222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ref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a);              </a:t>
            </a:r>
            <a:r>
              <a:rPr lang="en-US" sz="2220">
                <a:solidFill>
                  <a:srgbClr val="AAAAAA"/>
                </a:solidFill>
                <a:latin typeface="Arial"/>
                <a:ea typeface="Arial"/>
                <a:cs typeface="Arial"/>
                <a:sym typeface="Arial"/>
              </a:rPr>
              <a:t>// Prints 51  BUT!  a has changed!  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Console.WriteLine (a);  </a:t>
            </a:r>
            <a:r>
              <a:rPr lang="en-US" sz="2220">
                <a:solidFill>
                  <a:srgbClr val="AAAAAA"/>
                </a:solidFill>
                <a:latin typeface="Arial"/>
                <a:ea typeface="Arial"/>
                <a:cs typeface="Arial"/>
                <a:sym typeface="Arial"/>
              </a:rPr>
              <a:t>// Prints 51</a:t>
            </a:r>
            <a:endParaRPr sz="222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t/>
            </a:r>
            <a:endParaRPr sz="2220"/>
          </a:p>
        </p:txBody>
      </p:sp>
      <p:pic>
        <p:nvPicPr>
          <p:cNvPr descr="C Sharp Logo" id="254" name="Google Shape;25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6179" y="569063"/>
            <a:ext cx="888259" cy="8527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8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C# </a:t>
            </a:r>
            <a:r>
              <a:rPr b="1"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out</a:t>
            </a:r>
            <a:r>
              <a:rPr b="1" lang="en-US"/>
              <a:t> keyword</a:t>
            </a:r>
            <a:endParaRPr b="1"/>
          </a:p>
        </p:txBody>
      </p:sp>
      <p:sp>
        <p:nvSpPr>
          <p:cNvPr id="260" name="Google Shape;260;p28"/>
          <p:cNvSpPr txBox="1"/>
          <p:nvPr>
            <p:ph idx="1" type="body"/>
          </p:nvPr>
        </p:nvSpPr>
        <p:spPr>
          <a:xfrm>
            <a:off x="493167" y="1253335"/>
            <a:ext cx="112245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594" lvl="0" marL="228594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Remember, this is used to initialize a variable</a:t>
            </a:r>
            <a:endParaRPr/>
          </a:p>
          <a:p>
            <a:pPr indent="-228594" lvl="0" marL="228594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Why even have it?  We have </a:t>
            </a:r>
            <a:r>
              <a:rPr lang="en-US" sz="32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ref</a:t>
            </a:r>
            <a:r>
              <a:rPr lang="en-US" sz="3200"/>
              <a:t>, right?</a:t>
            </a:r>
            <a:endParaRPr/>
          </a:p>
          <a:p>
            <a:pPr indent="-228594" lvl="0" marL="228594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Honestly, </a:t>
            </a:r>
            <a:r>
              <a:rPr lang="en-US" sz="32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out</a:t>
            </a:r>
            <a:r>
              <a:rPr lang="en-US" sz="3200"/>
              <a:t> isn’t used often, but:</a:t>
            </a:r>
            <a:endParaRPr/>
          </a:p>
          <a:p>
            <a:pPr indent="-228594" lvl="1" marL="685783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Marks the “intent” of what you’re doing</a:t>
            </a:r>
            <a:endParaRPr/>
          </a:p>
          <a:p>
            <a:pPr indent="-228594" lvl="1" marL="685783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Could prevent bad data from coming in</a:t>
            </a:r>
            <a:endParaRPr/>
          </a:p>
          <a:p>
            <a:pPr indent="-50793" lvl="1" marL="685783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</p:txBody>
      </p:sp>
      <p:pic>
        <p:nvPicPr>
          <p:cNvPr descr="C Sharp Logo" id="261" name="Google Shape;261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6179" y="569063"/>
            <a:ext cx="888259" cy="8527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9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C# </a:t>
            </a:r>
            <a:r>
              <a:rPr b="1" lang="en-US">
                <a:solidFill>
                  <a:srgbClr val="0432FF"/>
                </a:solidFill>
              </a:rPr>
              <a:t>out</a:t>
            </a:r>
            <a:r>
              <a:rPr b="1" lang="en-US"/>
              <a:t> example</a:t>
            </a:r>
            <a:endParaRPr b="1"/>
          </a:p>
        </p:txBody>
      </p:sp>
      <p:sp>
        <p:nvSpPr>
          <p:cNvPr id="267" name="Google Shape;267;p29"/>
          <p:cNvSpPr txBox="1"/>
          <p:nvPr>
            <p:ph idx="1" type="body"/>
          </p:nvPr>
        </p:nvSpPr>
        <p:spPr>
          <a:xfrm>
            <a:off x="493167" y="1253335"/>
            <a:ext cx="112245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70"/>
              <a:buNone/>
            </a:pP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 (</a:t>
            </a: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out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x) </a:t>
            </a:r>
            <a:endParaRPr sz="2170">
              <a:solidFill>
                <a:srgbClr val="AAAAA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 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x = </a:t>
            </a:r>
            <a:r>
              <a:rPr lang="en-US" sz="217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 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Console.WriteLine (x); 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 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t/>
            </a:r>
            <a:endParaRPr sz="217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2170"/>
              <a:buNone/>
            </a:pP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(</a:t>
            </a: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string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 {</a:t>
            </a:r>
            <a:endParaRPr sz="217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a;        </a:t>
            </a:r>
            <a:r>
              <a:rPr lang="en-US" sz="2170">
                <a:solidFill>
                  <a:srgbClr val="AAAAAA"/>
                </a:solidFill>
                <a:latin typeface="Arial"/>
                <a:ea typeface="Arial"/>
                <a:cs typeface="Arial"/>
                <a:sym typeface="Arial"/>
              </a:rPr>
              <a:t>// We can't print this yet - not initialized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B (</a:t>
            </a: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out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a);    </a:t>
            </a:r>
            <a:r>
              <a:rPr lang="en-US" sz="2170">
                <a:solidFill>
                  <a:srgbClr val="AAAAAA"/>
                </a:solidFill>
                <a:latin typeface="Arial"/>
                <a:ea typeface="Arial"/>
                <a:cs typeface="Arial"/>
                <a:sym typeface="Arial"/>
              </a:rPr>
              <a:t>// Initializes a and prints 9  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Console.WriteLine (a); </a:t>
            </a:r>
            <a:r>
              <a:rPr lang="en-US" sz="2170">
                <a:solidFill>
                  <a:srgbClr val="AAAAAA"/>
                </a:solidFill>
                <a:latin typeface="Arial"/>
                <a:ea typeface="Arial"/>
                <a:cs typeface="Arial"/>
                <a:sym typeface="Arial"/>
              </a:rPr>
              <a:t>// Prints 9</a:t>
            </a:r>
            <a:endParaRPr sz="217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t/>
            </a:r>
            <a:endParaRPr sz="2170"/>
          </a:p>
        </p:txBody>
      </p:sp>
      <p:pic>
        <p:nvPicPr>
          <p:cNvPr descr="C Sharp Logo" id="268" name="Google Shape;268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6179" y="569063"/>
            <a:ext cx="888259" cy="8527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0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anchorCtr="0" anchor="b" bIns="60925" lIns="121900" spcFirstLastPara="1" rIns="121900" wrap="square" tIns="609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Garbage...</a:t>
            </a:r>
            <a:endParaRPr/>
          </a:p>
        </p:txBody>
      </p:sp>
      <p:sp>
        <p:nvSpPr>
          <p:cNvPr id="275" name="Google Shape;275;p30"/>
          <p:cNvSpPr txBox="1"/>
          <p:nvPr>
            <p:ph idx="1" type="subTitle"/>
          </p:nvPr>
        </p:nvSpPr>
        <p:spPr>
          <a:xfrm>
            <a:off x="1524000" y="3602037"/>
            <a:ext cx="9144000" cy="1655700"/>
          </a:xfrm>
          <a:prstGeom prst="rect">
            <a:avLst/>
          </a:prstGeom>
        </p:spPr>
        <p:txBody>
          <a:bodyPr anchorCtr="0" anchor="t" bIns="60925" lIns="121900" spcFirstLastPara="1" rIns="121900" wrap="square" tIns="60925">
            <a:norm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How it’s made, How it’s handled.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1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</p:spPr>
        <p:txBody>
          <a:bodyPr anchorCtr="0" anchor="ctr" bIns="60925" lIns="121900" spcFirstLastPara="1" rIns="121900" wrap="square" tIns="609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Let’s look at this example:</a:t>
            </a:r>
            <a:endParaRPr b="1"/>
          </a:p>
        </p:txBody>
      </p:sp>
      <p:sp>
        <p:nvSpPr>
          <p:cNvPr id="282" name="Google Shape;282;p31"/>
          <p:cNvSpPr txBox="1"/>
          <p:nvPr>
            <p:ph idx="1" type="body"/>
          </p:nvPr>
        </p:nvSpPr>
        <p:spPr>
          <a:xfrm>
            <a:off x="493171" y="1253325"/>
            <a:ext cx="5602800" cy="5015100"/>
          </a:xfrm>
          <a:prstGeom prst="rect">
            <a:avLst/>
          </a:prstGeom>
        </p:spPr>
        <p:txBody>
          <a:bodyPr anchorCtr="0" anchor="t" bIns="60925" lIns="121900" spcFirstLastPara="1" rIns="121900" wrap="square" tIns="60925">
            <a:normAutofit lnSpcReduction="10000"/>
          </a:bodyPr>
          <a:lstStyle/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x=</a:t>
            </a:r>
            <a:r>
              <a:rPr lang="en-US" sz="18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7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x)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.x=x;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b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</a:b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Main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static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main(String[] args)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Number a =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8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a =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8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8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800">
              <a:solidFill>
                <a:srgbClr val="0000FF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83" name="Google Shape;283;p31"/>
          <p:cNvSpPr txBox="1"/>
          <p:nvPr/>
        </p:nvSpPr>
        <p:spPr>
          <a:xfrm>
            <a:off x="6112225" y="1248375"/>
            <a:ext cx="5605500" cy="44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What happened in Main?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-US" sz="2300"/>
              <a:t>First we defined an attribute called </a:t>
            </a:r>
            <a:r>
              <a:rPr lang="en-US" sz="2300">
                <a:solidFill>
                  <a:schemeClr val="accent1"/>
                </a:solidFill>
              </a:rPr>
              <a:t>a</a:t>
            </a:r>
            <a:r>
              <a:rPr lang="en-US" sz="2300"/>
              <a:t>, which was of type Number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-US" sz="2300"/>
              <a:t>On the next line we </a:t>
            </a:r>
            <a:r>
              <a:rPr lang="en-US" sz="2300"/>
              <a:t>create</a:t>
            </a:r>
            <a:r>
              <a:rPr lang="en-US" sz="2300"/>
              <a:t> a new Number object on top of </a:t>
            </a:r>
            <a:r>
              <a:rPr lang="en-US" sz="2300">
                <a:solidFill>
                  <a:srgbClr val="0432FF"/>
                </a:solidFill>
              </a:rPr>
              <a:t>a</a:t>
            </a:r>
            <a:endParaRPr sz="2300">
              <a:solidFill>
                <a:schemeClr val="dk1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-US" sz="2300">
                <a:solidFill>
                  <a:schemeClr val="dk1"/>
                </a:solidFill>
              </a:rPr>
              <a:t>What happened to the Number object that contained 5?</a:t>
            </a:r>
            <a:endParaRPr sz="2300">
              <a:solidFill>
                <a:schemeClr val="dk1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-US" sz="2300">
                <a:solidFill>
                  <a:schemeClr val="dk1"/>
                </a:solidFill>
              </a:rPr>
              <a:t>It’s gone!....Sorta</a:t>
            </a:r>
            <a:endParaRPr sz="2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2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</p:spPr>
        <p:txBody>
          <a:bodyPr anchorCtr="0" anchor="ctr" bIns="60925" lIns="121900" spcFirstLastPara="1" rIns="121900" wrap="square" tIns="609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Let’s look at this example:</a:t>
            </a:r>
            <a:endParaRPr b="1"/>
          </a:p>
        </p:txBody>
      </p:sp>
      <p:sp>
        <p:nvSpPr>
          <p:cNvPr id="290" name="Google Shape;290;p32"/>
          <p:cNvSpPr txBox="1"/>
          <p:nvPr>
            <p:ph idx="1" type="body"/>
          </p:nvPr>
        </p:nvSpPr>
        <p:spPr>
          <a:xfrm>
            <a:off x="493171" y="1253325"/>
            <a:ext cx="5602800" cy="5015100"/>
          </a:xfrm>
          <a:prstGeom prst="rect">
            <a:avLst/>
          </a:prstGeom>
        </p:spPr>
        <p:txBody>
          <a:bodyPr anchorCtr="0" anchor="t" bIns="60925" lIns="121900" spcFirstLastPara="1" rIns="121900" wrap="square" tIns="60925">
            <a:normAutofit lnSpcReduction="10000"/>
          </a:bodyPr>
          <a:lstStyle/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x;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x)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.x=x;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b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</a:b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Main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static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main(String[] args)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Number a =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8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a =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8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8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800">
              <a:solidFill>
                <a:srgbClr val="0000FF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291" name="Google Shape;291;p32"/>
          <p:cNvCxnSpPr/>
          <p:nvPr/>
        </p:nvCxnSpPr>
        <p:spPr>
          <a:xfrm rot="10800000">
            <a:off x="4393650" y="4863825"/>
            <a:ext cx="6810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  <a:effectLst>
            <a:outerShdw blurRad="57150" rotWithShape="0" algn="bl" dir="5400000" dist="19050">
              <a:srgbClr val="A31515">
                <a:alpha val="50000"/>
              </a:srgbClr>
            </a:outerShdw>
          </a:effectLst>
        </p:spPr>
      </p:cxnSp>
      <p:sp>
        <p:nvSpPr>
          <p:cNvPr id="292" name="Google Shape;292;p32"/>
          <p:cNvSpPr/>
          <p:nvPr/>
        </p:nvSpPr>
        <p:spPr>
          <a:xfrm>
            <a:off x="7087625" y="3527550"/>
            <a:ext cx="1560600" cy="699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93" name="Google Shape;293;p32"/>
          <p:cNvCxnSpPr/>
          <p:nvPr/>
        </p:nvCxnSpPr>
        <p:spPr>
          <a:xfrm>
            <a:off x="7867925" y="1976100"/>
            <a:ext cx="0" cy="87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4" name="Google Shape;294;p32"/>
          <p:cNvSpPr txBox="1"/>
          <p:nvPr/>
        </p:nvSpPr>
        <p:spPr>
          <a:xfrm>
            <a:off x="7713425" y="1365550"/>
            <a:ext cx="3090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432FF"/>
                </a:solidFill>
              </a:rPr>
              <a:t>a</a:t>
            </a:r>
            <a:endParaRPr sz="2200">
              <a:solidFill>
                <a:srgbClr val="0432FF"/>
              </a:solidFill>
            </a:endParaRPr>
          </a:p>
        </p:txBody>
      </p:sp>
      <p:sp>
        <p:nvSpPr>
          <p:cNvPr id="295" name="Google Shape;295;p32"/>
          <p:cNvSpPr txBox="1"/>
          <p:nvPr/>
        </p:nvSpPr>
        <p:spPr>
          <a:xfrm>
            <a:off x="7282700" y="3673850"/>
            <a:ext cx="10242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432FF"/>
                </a:solidFill>
              </a:rPr>
              <a:t>x=5</a:t>
            </a:r>
            <a:endParaRPr sz="2400">
              <a:solidFill>
                <a:srgbClr val="0432FF"/>
              </a:solidFill>
            </a:endParaRPr>
          </a:p>
        </p:txBody>
      </p:sp>
      <p:sp>
        <p:nvSpPr>
          <p:cNvPr id="296" name="Google Shape;296;p32"/>
          <p:cNvSpPr txBox="1"/>
          <p:nvPr/>
        </p:nvSpPr>
        <p:spPr>
          <a:xfrm>
            <a:off x="7282700" y="3067825"/>
            <a:ext cx="11379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Number</a:t>
            </a:r>
            <a:endParaRPr sz="2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3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</p:spPr>
        <p:txBody>
          <a:bodyPr anchorCtr="0" anchor="ctr" bIns="60925" lIns="121900" spcFirstLastPara="1" rIns="121900" wrap="square" tIns="609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Let’s look at this example:</a:t>
            </a:r>
            <a:endParaRPr b="1"/>
          </a:p>
        </p:txBody>
      </p:sp>
      <p:sp>
        <p:nvSpPr>
          <p:cNvPr id="303" name="Google Shape;303;p33"/>
          <p:cNvSpPr txBox="1"/>
          <p:nvPr>
            <p:ph idx="1" type="body"/>
          </p:nvPr>
        </p:nvSpPr>
        <p:spPr>
          <a:xfrm>
            <a:off x="493171" y="1253325"/>
            <a:ext cx="5602800" cy="5015100"/>
          </a:xfrm>
          <a:prstGeom prst="rect">
            <a:avLst/>
          </a:prstGeom>
        </p:spPr>
        <p:txBody>
          <a:bodyPr anchorCtr="0" anchor="t" bIns="60925" lIns="121900" spcFirstLastPara="1" rIns="121900" wrap="square" tIns="60925">
            <a:normAutofit lnSpcReduction="10000"/>
          </a:bodyPr>
          <a:lstStyle/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x;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x)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.x=x;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b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</a:b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Main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static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main(String[] args)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Number a =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8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a =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8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8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800">
              <a:solidFill>
                <a:srgbClr val="0000FF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304" name="Google Shape;304;p33"/>
          <p:cNvCxnSpPr/>
          <p:nvPr/>
        </p:nvCxnSpPr>
        <p:spPr>
          <a:xfrm rot="10800000">
            <a:off x="4393650" y="5156425"/>
            <a:ext cx="6810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  <a:effectLst>
            <a:outerShdw blurRad="57150" rotWithShape="0" algn="bl" dir="5400000" dist="19050">
              <a:srgbClr val="A31515">
                <a:alpha val="50000"/>
              </a:srgbClr>
            </a:outerShdw>
            <a:reflection blurRad="0" dir="5400000" dist="38100" endA="0" endPos="30000" fadeDir="5400012" kx="0" rotWithShape="0" algn="bl" stPos="0" sy="-100000" ky="0"/>
          </a:effectLst>
        </p:spPr>
      </p:cxnSp>
      <p:sp>
        <p:nvSpPr>
          <p:cNvPr id="305" name="Google Shape;305;p33"/>
          <p:cNvSpPr/>
          <p:nvPr/>
        </p:nvSpPr>
        <p:spPr>
          <a:xfrm>
            <a:off x="7087625" y="3527550"/>
            <a:ext cx="1560600" cy="699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06" name="Google Shape;306;p33"/>
          <p:cNvCxnSpPr>
            <a:endCxn id="307" idx="0"/>
          </p:cNvCxnSpPr>
          <p:nvPr/>
        </p:nvCxnSpPr>
        <p:spPr>
          <a:xfrm>
            <a:off x="7867850" y="1976125"/>
            <a:ext cx="2389800" cy="109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8" name="Google Shape;308;p33"/>
          <p:cNvSpPr txBox="1"/>
          <p:nvPr/>
        </p:nvSpPr>
        <p:spPr>
          <a:xfrm>
            <a:off x="7713425" y="1365550"/>
            <a:ext cx="3090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432FF"/>
                </a:solidFill>
              </a:rPr>
              <a:t>a</a:t>
            </a:r>
            <a:endParaRPr sz="2200">
              <a:solidFill>
                <a:srgbClr val="0432FF"/>
              </a:solidFill>
            </a:endParaRPr>
          </a:p>
        </p:txBody>
      </p:sp>
      <p:sp>
        <p:nvSpPr>
          <p:cNvPr id="309" name="Google Shape;309;p33"/>
          <p:cNvSpPr txBox="1"/>
          <p:nvPr/>
        </p:nvSpPr>
        <p:spPr>
          <a:xfrm>
            <a:off x="7282700" y="3673850"/>
            <a:ext cx="10242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432FF"/>
                </a:solidFill>
              </a:rPr>
              <a:t>x=5</a:t>
            </a:r>
            <a:endParaRPr sz="2400">
              <a:solidFill>
                <a:srgbClr val="0432FF"/>
              </a:solidFill>
            </a:endParaRPr>
          </a:p>
        </p:txBody>
      </p:sp>
      <p:sp>
        <p:nvSpPr>
          <p:cNvPr id="310" name="Google Shape;310;p33"/>
          <p:cNvSpPr txBox="1"/>
          <p:nvPr/>
        </p:nvSpPr>
        <p:spPr>
          <a:xfrm>
            <a:off x="7282700" y="3067825"/>
            <a:ext cx="11379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Number</a:t>
            </a:r>
            <a:endParaRPr sz="2000"/>
          </a:p>
        </p:txBody>
      </p:sp>
      <p:sp>
        <p:nvSpPr>
          <p:cNvPr id="311" name="Google Shape;311;p33"/>
          <p:cNvSpPr/>
          <p:nvPr/>
        </p:nvSpPr>
        <p:spPr>
          <a:xfrm>
            <a:off x="9493625" y="3527550"/>
            <a:ext cx="1560600" cy="699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33"/>
          <p:cNvSpPr txBox="1"/>
          <p:nvPr/>
        </p:nvSpPr>
        <p:spPr>
          <a:xfrm>
            <a:off x="9688700" y="3673850"/>
            <a:ext cx="10242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432FF"/>
                </a:solidFill>
              </a:rPr>
              <a:t>x=8</a:t>
            </a:r>
            <a:endParaRPr sz="2400">
              <a:solidFill>
                <a:srgbClr val="0432FF"/>
              </a:solidFill>
            </a:endParaRPr>
          </a:p>
        </p:txBody>
      </p:sp>
      <p:sp>
        <p:nvSpPr>
          <p:cNvPr id="307" name="Google Shape;307;p33"/>
          <p:cNvSpPr txBox="1"/>
          <p:nvPr/>
        </p:nvSpPr>
        <p:spPr>
          <a:xfrm>
            <a:off x="9688700" y="3067825"/>
            <a:ext cx="11379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Number</a:t>
            </a:r>
            <a:endParaRPr sz="2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4"/>
          <p:cNvSpPr/>
          <p:nvPr/>
        </p:nvSpPr>
        <p:spPr>
          <a:xfrm>
            <a:off x="6486150" y="2633475"/>
            <a:ext cx="2796000" cy="24222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432FF"/>
              </a:solidFill>
            </a:endParaRPr>
          </a:p>
        </p:txBody>
      </p:sp>
      <p:sp>
        <p:nvSpPr>
          <p:cNvPr id="319" name="Google Shape;319;p34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</p:spPr>
        <p:txBody>
          <a:bodyPr anchorCtr="0" anchor="ctr" bIns="60925" lIns="121900" spcFirstLastPara="1" rIns="121900" wrap="square" tIns="609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Let’s look at this example:</a:t>
            </a:r>
            <a:endParaRPr b="1"/>
          </a:p>
        </p:txBody>
      </p:sp>
      <p:cxnSp>
        <p:nvCxnSpPr>
          <p:cNvPr id="320" name="Google Shape;320;p34"/>
          <p:cNvCxnSpPr/>
          <p:nvPr/>
        </p:nvCxnSpPr>
        <p:spPr>
          <a:xfrm>
            <a:off x="4697975" y="3186175"/>
            <a:ext cx="1788300" cy="4485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  <a:effectLst>
            <a:outerShdw blurRad="57150" rotWithShape="0" algn="bl" dir="5400000" dist="19050">
              <a:srgbClr val="A31515">
                <a:alpha val="50000"/>
              </a:srgbClr>
            </a:outerShdw>
          </a:effectLst>
        </p:spPr>
      </p:cxnSp>
      <p:sp>
        <p:nvSpPr>
          <p:cNvPr id="321" name="Google Shape;321;p34"/>
          <p:cNvSpPr/>
          <p:nvPr/>
        </p:nvSpPr>
        <p:spPr>
          <a:xfrm>
            <a:off x="7087625" y="3527550"/>
            <a:ext cx="1560600" cy="699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22" name="Google Shape;322;p34"/>
          <p:cNvCxnSpPr>
            <a:stCxn id="323" idx="2"/>
            <a:endCxn id="324" idx="0"/>
          </p:cNvCxnSpPr>
          <p:nvPr/>
        </p:nvCxnSpPr>
        <p:spPr>
          <a:xfrm>
            <a:off x="7867925" y="1755550"/>
            <a:ext cx="2389800" cy="131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23" name="Google Shape;323;p34"/>
          <p:cNvSpPr txBox="1"/>
          <p:nvPr/>
        </p:nvSpPr>
        <p:spPr>
          <a:xfrm>
            <a:off x="7713425" y="1365550"/>
            <a:ext cx="3090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432FF"/>
                </a:solidFill>
              </a:rPr>
              <a:t>a</a:t>
            </a:r>
            <a:endParaRPr sz="2200">
              <a:solidFill>
                <a:srgbClr val="0432FF"/>
              </a:solidFill>
            </a:endParaRPr>
          </a:p>
        </p:txBody>
      </p:sp>
      <p:sp>
        <p:nvSpPr>
          <p:cNvPr id="325" name="Google Shape;325;p34"/>
          <p:cNvSpPr txBox="1"/>
          <p:nvPr/>
        </p:nvSpPr>
        <p:spPr>
          <a:xfrm>
            <a:off x="7282700" y="3673850"/>
            <a:ext cx="10242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432FF"/>
                </a:solidFill>
              </a:rPr>
              <a:t>x=5</a:t>
            </a:r>
            <a:endParaRPr sz="2400">
              <a:solidFill>
                <a:srgbClr val="0432FF"/>
              </a:solidFill>
            </a:endParaRPr>
          </a:p>
        </p:txBody>
      </p:sp>
      <p:sp>
        <p:nvSpPr>
          <p:cNvPr id="326" name="Google Shape;326;p34"/>
          <p:cNvSpPr txBox="1"/>
          <p:nvPr/>
        </p:nvSpPr>
        <p:spPr>
          <a:xfrm>
            <a:off x="7282700" y="3067825"/>
            <a:ext cx="11379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Number</a:t>
            </a:r>
            <a:endParaRPr sz="2000"/>
          </a:p>
        </p:txBody>
      </p:sp>
      <p:sp>
        <p:nvSpPr>
          <p:cNvPr id="327" name="Google Shape;327;p34"/>
          <p:cNvSpPr/>
          <p:nvPr/>
        </p:nvSpPr>
        <p:spPr>
          <a:xfrm>
            <a:off x="9493625" y="3527550"/>
            <a:ext cx="1560600" cy="699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34"/>
          <p:cNvSpPr txBox="1"/>
          <p:nvPr/>
        </p:nvSpPr>
        <p:spPr>
          <a:xfrm>
            <a:off x="9688700" y="3673850"/>
            <a:ext cx="10242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432FF"/>
                </a:solidFill>
              </a:rPr>
              <a:t>x=8</a:t>
            </a:r>
            <a:endParaRPr sz="2400">
              <a:solidFill>
                <a:srgbClr val="0432FF"/>
              </a:solidFill>
            </a:endParaRPr>
          </a:p>
        </p:txBody>
      </p:sp>
      <p:sp>
        <p:nvSpPr>
          <p:cNvPr id="324" name="Google Shape;324;p34"/>
          <p:cNvSpPr txBox="1"/>
          <p:nvPr/>
        </p:nvSpPr>
        <p:spPr>
          <a:xfrm>
            <a:off x="9688700" y="3067825"/>
            <a:ext cx="11379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Number</a:t>
            </a:r>
            <a:endParaRPr sz="2000"/>
          </a:p>
        </p:txBody>
      </p:sp>
      <p:sp>
        <p:nvSpPr>
          <p:cNvPr id="329" name="Google Shape;329;p34"/>
          <p:cNvSpPr txBox="1"/>
          <p:nvPr/>
        </p:nvSpPr>
        <p:spPr>
          <a:xfrm>
            <a:off x="585225" y="1316725"/>
            <a:ext cx="4031400" cy="41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This number object is no long referenced by any variable</a:t>
            </a:r>
            <a:br>
              <a:rPr lang="en-US" sz="2600"/>
            </a:b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It is considered garbage</a:t>
            </a:r>
            <a:br>
              <a:rPr lang="en-US" sz="2600"/>
            </a:b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Soon the garbage collector will come along and remove it.</a:t>
            </a:r>
            <a:endParaRPr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50"/>
              <a:buFont typeface="Calibri"/>
              <a:buNone/>
            </a:pPr>
            <a:r>
              <a:rPr b="1" lang="en-US" sz="4350"/>
              <a:t>Review: What is a Method?</a:t>
            </a:r>
            <a:endParaRPr b="1"/>
          </a:p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93167" y="1253335"/>
            <a:ext cx="112245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5511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86"/>
              <a:buChar char="●"/>
            </a:pPr>
            <a:r>
              <a:rPr lang="en-US" sz="2786"/>
              <a:t>Think of a method as a </a:t>
            </a:r>
            <a:r>
              <a:rPr lang="en-US" sz="2786" u="sng">
                <a:solidFill>
                  <a:srgbClr val="00B050"/>
                </a:solidFill>
              </a:rPr>
              <a:t>black box</a:t>
            </a:r>
            <a:r>
              <a:rPr lang="en-US" sz="2786">
                <a:solidFill>
                  <a:srgbClr val="00B050"/>
                </a:solidFill>
              </a:rPr>
              <a:t> </a:t>
            </a:r>
            <a:r>
              <a:rPr lang="en-US" sz="2786"/>
              <a:t>that contains the detailed implementation for a specific task. </a:t>
            </a:r>
            <a:endParaRPr sz="2786"/>
          </a:p>
          <a:p>
            <a:pPr indent="-405511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86"/>
              <a:buChar char="●"/>
            </a:pPr>
            <a:r>
              <a:rPr lang="en-US" sz="2786"/>
              <a:t>The method may use inputs (parameters)</a:t>
            </a:r>
            <a:endParaRPr sz="2786"/>
          </a:p>
          <a:p>
            <a:pPr indent="-405511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86"/>
              <a:buChar char="●"/>
            </a:pPr>
            <a:r>
              <a:rPr lang="en-US" sz="2786"/>
              <a:t>It may return an output with a specific type.</a:t>
            </a:r>
            <a:endParaRPr/>
          </a:p>
        </p:txBody>
      </p:sp>
      <p:pic>
        <p:nvPicPr>
          <p:cNvPr id="43" name="Google Shape;4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97625" y="3429000"/>
            <a:ext cx="5834698" cy="241262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5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</p:spPr>
        <p:txBody>
          <a:bodyPr anchorCtr="0" anchor="ctr" bIns="60925" lIns="121900" spcFirstLastPara="1" rIns="121900" wrap="square" tIns="609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What is a garbage collector?</a:t>
            </a:r>
            <a:endParaRPr b="1"/>
          </a:p>
        </p:txBody>
      </p:sp>
      <p:sp>
        <p:nvSpPr>
          <p:cNvPr id="336" name="Google Shape;336;p35"/>
          <p:cNvSpPr txBox="1"/>
          <p:nvPr>
            <p:ph idx="1" type="body"/>
          </p:nvPr>
        </p:nvSpPr>
        <p:spPr>
          <a:xfrm>
            <a:off x="493167" y="1253335"/>
            <a:ext cx="11224500" cy="5015100"/>
          </a:xfrm>
          <a:prstGeom prst="rect">
            <a:avLst/>
          </a:prstGeom>
        </p:spPr>
        <p:txBody>
          <a:bodyPr anchorCtr="0" anchor="t" bIns="60925" lIns="121900" spcFirstLastPara="1" rIns="121900" wrap="square" tIns="60925">
            <a:normAutofit/>
          </a:bodyPr>
          <a:lstStyle/>
          <a:p>
            <a:pPr indent="-425450" lvl="0" marL="457200" rtl="0" algn="l">
              <a:spcBef>
                <a:spcPts val="1000"/>
              </a:spcBef>
              <a:spcAft>
                <a:spcPts val="0"/>
              </a:spcAft>
              <a:buSzPts val="3100"/>
              <a:buChar char="●"/>
            </a:pPr>
            <a:r>
              <a:rPr lang="en-US"/>
              <a:t>A task that runs in the background. </a:t>
            </a:r>
            <a:endParaRPr/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Char char="●"/>
            </a:pPr>
            <a:r>
              <a:rPr lang="en-US"/>
              <a:t>Any object that you create that is no longer in use, is cleaned up by the garbage collector</a:t>
            </a:r>
            <a:endParaRPr/>
          </a:p>
          <a:p>
            <a:pPr indent="-431800" lvl="1" marL="914400" rtl="0" algn="l">
              <a:spcBef>
                <a:spcPts val="0"/>
              </a:spcBef>
              <a:spcAft>
                <a:spcPts val="0"/>
              </a:spcAft>
              <a:buSzPts val="3200"/>
              <a:buChar char="○"/>
            </a:pPr>
            <a:r>
              <a:rPr lang="en-US"/>
              <a:t>There is no </a:t>
            </a:r>
            <a:r>
              <a:rPr lang="en-US"/>
              <a:t>guarantee</a:t>
            </a:r>
            <a:r>
              <a:rPr lang="en-US"/>
              <a:t> of when it will be cleaned up</a:t>
            </a:r>
            <a:endParaRPr/>
          </a:p>
          <a:p>
            <a:pPr indent="-431800" lvl="1" marL="914400" rtl="0" algn="l">
              <a:spcBef>
                <a:spcPts val="0"/>
              </a:spcBef>
              <a:spcAft>
                <a:spcPts val="0"/>
              </a:spcAft>
              <a:buSzPts val="3200"/>
              <a:buChar char="○"/>
            </a:pPr>
            <a:r>
              <a:rPr lang="en-US"/>
              <a:t>If the garbage collector is too </a:t>
            </a:r>
            <a:r>
              <a:rPr lang="en-US"/>
              <a:t>aggressive</a:t>
            </a:r>
            <a:r>
              <a:rPr lang="en-US"/>
              <a:t> it could hinder performance of your program, so it tends to run when your program is waiting on something like user input.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6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Overloading Methods</a:t>
            </a:r>
            <a:endParaRPr/>
          </a:p>
        </p:txBody>
      </p:sp>
      <p:sp>
        <p:nvSpPr>
          <p:cNvPr id="342" name="Google Shape;342;p36"/>
          <p:cNvSpPr txBox="1"/>
          <p:nvPr>
            <p:ph idx="1" type="body"/>
          </p:nvPr>
        </p:nvSpPr>
        <p:spPr>
          <a:xfrm>
            <a:off x="493175" y="1253326"/>
            <a:ext cx="11224500" cy="47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rmAutofit lnSpcReduction="10000"/>
          </a:bodyPr>
          <a:lstStyle/>
          <a:p>
            <a:pPr indent="-228594" lvl="0" marL="228594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Using the </a:t>
            </a:r>
            <a:r>
              <a:rPr lang="en-US" u="sng"/>
              <a:t>same method name</a:t>
            </a:r>
            <a:r>
              <a:rPr lang="en-US"/>
              <a:t> for multiple methods</a:t>
            </a:r>
            <a:endParaRPr/>
          </a:p>
          <a:p>
            <a:pPr indent="-228594" lvl="0" marL="228594" rtl="0" algn="l">
              <a:lnSpc>
                <a:spcPct val="8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</a:t>
            </a:r>
            <a:r>
              <a:rPr i="1" lang="en-US"/>
              <a:t>signature</a:t>
            </a:r>
            <a:r>
              <a:rPr lang="en-US"/>
              <a:t> of each overloaded method must be unique</a:t>
            </a:r>
            <a:endParaRPr/>
          </a:p>
          <a:p>
            <a:pPr indent="-228594" lvl="0" marL="228594" rtl="0" algn="l">
              <a:lnSpc>
                <a:spcPct val="8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signature includes the number, type, and order of the parameters</a:t>
            </a:r>
            <a:endParaRPr/>
          </a:p>
          <a:p>
            <a:pPr indent="-228594" lvl="0" marL="228594" rtl="0" algn="l">
              <a:lnSpc>
                <a:spcPct val="8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compiler determines which version of the method is being invoked by analyzing the parameters</a:t>
            </a:r>
            <a:endParaRPr/>
          </a:p>
          <a:p>
            <a:pPr indent="-228594" lvl="0" marL="228594" rtl="0" algn="l">
              <a:lnSpc>
                <a:spcPct val="8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return type of the method is </a:t>
            </a:r>
            <a:r>
              <a:rPr lang="en-US" u="sng"/>
              <a:t>not</a:t>
            </a:r>
            <a:r>
              <a:rPr lang="en-US"/>
              <a:t> part of the </a:t>
            </a:r>
            <a:br>
              <a:rPr lang="en-US"/>
            </a:br>
            <a:r>
              <a:rPr lang="en-US"/>
              <a:t>signature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7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Overloading Methods</a:t>
            </a:r>
            <a:endParaRPr b="1"/>
          </a:p>
        </p:txBody>
      </p:sp>
      <p:sp>
        <p:nvSpPr>
          <p:cNvPr id="348" name="Google Shape;348;p37"/>
          <p:cNvSpPr txBox="1"/>
          <p:nvPr>
            <p:ph idx="1" type="body"/>
          </p:nvPr>
        </p:nvSpPr>
        <p:spPr>
          <a:xfrm>
            <a:off x="493167" y="1253335"/>
            <a:ext cx="112245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2800"/>
              <a:buNone/>
            </a:pP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float</a:t>
            </a: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tryMe (</a:t>
            </a: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x){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  </a:t>
            </a: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x + .375;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b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</a:b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2800"/>
              <a:buNone/>
            </a:pP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float</a:t>
            </a: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tryMe (</a:t>
            </a: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x, </a:t>
            </a: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float</a:t>
            </a: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y){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  </a:t>
            </a: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x*y;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F00"/>
              </a:buClr>
              <a:buSzPts val="2800"/>
              <a:buNone/>
            </a:pPr>
            <a:r>
              <a:rPr lang="en-US">
                <a:solidFill>
                  <a:srgbClr val="008F00"/>
                </a:solidFill>
                <a:latin typeface="Courier"/>
                <a:ea typeface="Courier"/>
                <a:cs typeface="Courier"/>
                <a:sym typeface="Courier"/>
              </a:rPr>
              <a:t>// Which tryMe is called?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result = tryMe (25, 4.32f);</a:t>
            </a:r>
            <a:endParaRPr/>
          </a:p>
        </p:txBody>
      </p:sp>
      <p:pic>
        <p:nvPicPr>
          <p:cNvPr descr="C Sharp Logo" id="349" name="Google Shape;349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6179" y="569063"/>
            <a:ext cx="888259" cy="8527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ava Logo" id="350" name="Google Shape;350;p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74297" y="1590158"/>
            <a:ext cx="992021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8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Overloading Operators</a:t>
            </a:r>
            <a:endParaRPr b="1"/>
          </a:p>
        </p:txBody>
      </p:sp>
      <p:sp>
        <p:nvSpPr>
          <p:cNvPr id="356" name="Google Shape;356;p38"/>
          <p:cNvSpPr txBox="1"/>
          <p:nvPr>
            <p:ph idx="1" type="body"/>
          </p:nvPr>
        </p:nvSpPr>
        <p:spPr>
          <a:xfrm>
            <a:off x="493175" y="1253326"/>
            <a:ext cx="11224500" cy="44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C#, not only can methods be overloaded, </a:t>
            </a:r>
            <a:br>
              <a:rPr lang="en-US" sz="3600"/>
            </a:br>
            <a:r>
              <a:rPr lang="en-US" sz="3600"/>
              <a:t>even operators (e.g. +, -, *, /, ==, ++, etc) can be overloaded.</a:t>
            </a:r>
            <a:br>
              <a:rPr lang="en-US" sz="3600"/>
            </a:br>
            <a:endParaRPr sz="3600"/>
          </a:p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/>
              <a:t>Use operator overloading when it makes an application clearer than accomplishing the same operations with explicit method calls.</a:t>
            </a:r>
            <a:br>
              <a:rPr lang="en-US"/>
            </a:b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Java does not allow operator overloading, </a:t>
            </a:r>
            <a:r>
              <a:rPr lang="en-US" sz="3600"/>
              <a:t>equivalent</a:t>
            </a:r>
            <a:r>
              <a:rPr lang="en-US" sz="3600"/>
              <a:t> is to define addDogs() methods</a:t>
            </a:r>
            <a:endParaRPr/>
          </a:p>
        </p:txBody>
      </p:sp>
      <p:pic>
        <p:nvPicPr>
          <p:cNvPr descr="C Sharp Logo" id="357" name="Google Shape;357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6179" y="569063"/>
            <a:ext cx="888259" cy="8527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9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Rules for Operator Overloading</a:t>
            </a:r>
            <a:endParaRPr b="1"/>
          </a:p>
        </p:txBody>
      </p:sp>
      <p:sp>
        <p:nvSpPr>
          <p:cNvPr id="363" name="Google Shape;363;p39"/>
          <p:cNvSpPr txBox="1"/>
          <p:nvPr>
            <p:ph idx="1" type="body"/>
          </p:nvPr>
        </p:nvSpPr>
        <p:spPr>
          <a:xfrm>
            <a:off x="493167" y="1253335"/>
            <a:ext cx="112245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Keyword </a:t>
            </a:r>
            <a:r>
              <a:rPr b="1" lang="en-US"/>
              <a:t>operator</a:t>
            </a:r>
            <a:r>
              <a:rPr lang="en-US"/>
              <a:t>, followed by an operator symbol, indicates that a method overloads the specified operator.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Methods that overload binary operators must take </a:t>
            </a:r>
            <a:r>
              <a:rPr lang="en-US" u="sng"/>
              <a:t>two</a:t>
            </a:r>
            <a:r>
              <a:rPr lang="en-US"/>
              <a:t> arguments—the first argument is the left operand, and the second argument is the right operand.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Overloaded operator methods must be </a:t>
            </a:r>
            <a:r>
              <a:rPr lang="en-US" u="sng"/>
              <a:t>public</a:t>
            </a:r>
            <a:r>
              <a:rPr lang="en-US"/>
              <a:t> and </a:t>
            </a:r>
            <a:r>
              <a:rPr lang="en-US" u="sng"/>
              <a:t>static</a:t>
            </a:r>
            <a:r>
              <a:rPr lang="en-US"/>
              <a:t>.</a:t>
            </a:r>
            <a:endParaRPr/>
          </a:p>
        </p:txBody>
      </p:sp>
      <p:pic>
        <p:nvPicPr>
          <p:cNvPr descr="C Sharp Logo" id="364" name="Google Shape;364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6179" y="569063"/>
            <a:ext cx="888259" cy="8527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0"/>
          <p:cNvSpPr txBox="1"/>
          <p:nvPr>
            <p:ph idx="1" type="body"/>
          </p:nvPr>
        </p:nvSpPr>
        <p:spPr>
          <a:xfrm>
            <a:off x="578700" y="432474"/>
            <a:ext cx="10875900" cy="59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72957"/>
              <a:buNone/>
            </a:pP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  {  </a:t>
            </a:r>
            <a:endParaRPr sz="2398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string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name; </a:t>
            </a:r>
            <a:endParaRPr sz="2398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</a:t>
            </a:r>
            <a:endParaRPr sz="414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string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name,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weight) {</a:t>
            </a:r>
            <a:endParaRPr sz="414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this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.name = name;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this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.weight = weight;</a:t>
            </a:r>
            <a:endParaRPr sz="414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  </a:t>
            </a:r>
            <a:endParaRPr sz="414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operator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 (Dog d1, Dog d2) {</a:t>
            </a:r>
            <a:r>
              <a:rPr lang="en-US" sz="2398">
                <a:solidFill>
                  <a:srgbClr val="008F00"/>
                </a:solidFill>
                <a:latin typeface="Arial"/>
                <a:ea typeface="Arial"/>
                <a:cs typeface="Arial"/>
                <a:sym typeface="Arial"/>
              </a:rPr>
              <a:t>// Overload the + operator</a:t>
            </a:r>
            <a:endParaRPr sz="414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mergedDog =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</a:t>
            </a:r>
            <a:r>
              <a:rPr lang="en-US" sz="2398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"ComboDog"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398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414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mergedDog.name = d1.name+</a:t>
            </a:r>
            <a:r>
              <a:rPr lang="en-US" sz="2398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":"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+d2.name;</a:t>
            </a:r>
            <a:endParaRPr sz="414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mergedDog.weight = d1.weight+d2.weight;</a:t>
            </a:r>
            <a:endParaRPr sz="414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return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mergedDog;</a:t>
            </a:r>
            <a:endParaRPr sz="414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414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414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72957"/>
              <a:buNone/>
            </a:pP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MainClass {</a:t>
            </a:r>
            <a:endParaRPr sz="414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  {</a:t>
            </a:r>
            <a:endParaRPr sz="414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myDog =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</a:t>
            </a:r>
            <a:r>
              <a:rPr lang="en-US" sz="2398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"CSE"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398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414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yourDog = </a:t>
            </a:r>
            <a:r>
              <a:rPr lang="en-US" sz="2398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(</a:t>
            </a:r>
            <a:r>
              <a:rPr lang="en-US" sz="2398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"1322"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398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414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uberDog = myDog + yourDog;			</a:t>
            </a:r>
            <a:r>
              <a:rPr lang="en-US" sz="2398">
                <a:solidFill>
                  <a:srgbClr val="008F00"/>
                </a:solidFill>
                <a:latin typeface="Arial"/>
                <a:ea typeface="Arial"/>
                <a:cs typeface="Arial"/>
                <a:sym typeface="Arial"/>
              </a:rPr>
              <a:t>// Add two dogs together!</a:t>
            </a:r>
            <a:endParaRPr sz="414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Console.WriteLine (uberDog.name + </a:t>
            </a:r>
            <a:r>
              <a:rPr lang="en-US" sz="2398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 weighs "</a:t>
            </a: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+ uberDog.weight);</a:t>
            </a:r>
            <a:endParaRPr sz="414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4148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957"/>
              <a:buNone/>
            </a:pPr>
            <a:r>
              <a:rPr lang="en-US" sz="23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  // OUTPUT is CSE:1322 weighs 17</a:t>
            </a:r>
            <a:endParaRPr sz="239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 Sharp Logo" id="370" name="Google Shape;370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6179" y="569063"/>
            <a:ext cx="888259" cy="8527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78"/>
              <a:buFont typeface="Calibri"/>
              <a:buNone/>
            </a:pPr>
            <a:r>
              <a:rPr b="1" lang="en-US" sz="4378"/>
              <a:t>Method Structure</a:t>
            </a:r>
            <a:endParaRPr b="1"/>
          </a:p>
        </p:txBody>
      </p:sp>
      <p:sp>
        <p:nvSpPr>
          <p:cNvPr id="49" name="Google Shape;49;p9"/>
          <p:cNvSpPr/>
          <p:nvPr/>
        </p:nvSpPr>
        <p:spPr>
          <a:xfrm>
            <a:off x="2419876" y="3151250"/>
            <a:ext cx="8491200" cy="1595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public static int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addTwoNums (</a:t>
            </a:r>
            <a:r>
              <a:rPr b="0" i="0" lang="en-US" sz="2400" u="none" cap="none" strike="noStrike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x, </a:t>
            </a:r>
            <a:r>
              <a:rPr b="0" i="0" lang="en-US" sz="2400" u="none" cap="none" strike="noStrike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y)</a:t>
            </a:r>
            <a:br>
              <a:rPr b="0" i="0" lang="en-US" sz="24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{</a:t>
            </a:r>
            <a:br>
              <a:rPr b="0" i="0" lang="en-US" sz="24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</a:t>
            </a:r>
            <a:r>
              <a:rPr b="0" i="0" lang="en-US" sz="2400" u="none" cap="none" strike="noStrike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x + y;</a:t>
            </a:r>
            <a:br>
              <a:rPr b="0" i="0" lang="en-US" sz="24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pic>
        <p:nvPicPr>
          <p:cNvPr descr="Java Logo" id="50" name="Google Shape;50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24769" y="580472"/>
            <a:ext cx="992021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Sharp Logo" id="51" name="Google Shape;51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76649" y="1791468"/>
            <a:ext cx="888259" cy="8527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2" name="Google Shape;52;p9"/>
          <p:cNvCxnSpPr/>
          <p:nvPr/>
        </p:nvCxnSpPr>
        <p:spPr>
          <a:xfrm>
            <a:off x="2508424" y="2466900"/>
            <a:ext cx="803100" cy="568500"/>
          </a:xfrm>
          <a:prstGeom prst="bentConnector3">
            <a:avLst>
              <a:gd fmla="val 99242" name="adj1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3" name="Google Shape;53;p9"/>
          <p:cNvSpPr txBox="1"/>
          <p:nvPr/>
        </p:nvSpPr>
        <p:spPr>
          <a:xfrm>
            <a:off x="1521340" y="1977021"/>
            <a:ext cx="108318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Modifiers</a:t>
            </a:r>
            <a:endParaRPr/>
          </a:p>
        </p:txBody>
      </p:sp>
      <p:cxnSp>
        <p:nvCxnSpPr>
          <p:cNvPr id="54" name="Google Shape;54;p9"/>
          <p:cNvCxnSpPr/>
          <p:nvPr/>
        </p:nvCxnSpPr>
        <p:spPr>
          <a:xfrm>
            <a:off x="5301059" y="2466900"/>
            <a:ext cx="0" cy="577432"/>
          </a:xfrm>
          <a:prstGeom prst="straightConnector1">
            <a:avLst/>
          </a:prstGeom>
          <a:noFill/>
          <a:ln cap="flat" cmpd="sng" w="222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5" name="Google Shape;55;p9"/>
          <p:cNvSpPr txBox="1"/>
          <p:nvPr/>
        </p:nvSpPr>
        <p:spPr>
          <a:xfrm>
            <a:off x="4890754" y="1788387"/>
            <a:ext cx="82060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</a:t>
            </a:r>
            <a:endParaRPr/>
          </a:p>
        </p:txBody>
      </p:sp>
      <p:sp>
        <p:nvSpPr>
          <p:cNvPr id="56" name="Google Shape;56;p9"/>
          <p:cNvSpPr txBox="1"/>
          <p:nvPr/>
        </p:nvSpPr>
        <p:spPr>
          <a:xfrm>
            <a:off x="6121354" y="1781747"/>
            <a:ext cx="93846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/>
          </a:p>
        </p:txBody>
      </p:sp>
      <p:cxnSp>
        <p:nvCxnSpPr>
          <p:cNvPr id="57" name="Google Shape;57;p9"/>
          <p:cNvCxnSpPr/>
          <p:nvPr/>
        </p:nvCxnSpPr>
        <p:spPr>
          <a:xfrm>
            <a:off x="6577922" y="2428078"/>
            <a:ext cx="0" cy="577432"/>
          </a:xfrm>
          <a:prstGeom prst="straightConnector1">
            <a:avLst/>
          </a:prstGeom>
          <a:noFill/>
          <a:ln cap="flat" cmpd="sng" w="222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8" name="Google Shape;58;p9"/>
          <p:cNvCxnSpPr/>
          <p:nvPr/>
        </p:nvCxnSpPr>
        <p:spPr>
          <a:xfrm>
            <a:off x="8056614" y="3005510"/>
            <a:ext cx="2061519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" name="Google Shape;59;p9"/>
          <p:cNvCxnSpPr/>
          <p:nvPr/>
        </p:nvCxnSpPr>
        <p:spPr>
          <a:xfrm rot="10800000">
            <a:off x="9111057" y="2428078"/>
            <a:ext cx="0" cy="577433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0" name="Google Shape;60;p9"/>
          <p:cNvSpPr txBox="1"/>
          <p:nvPr/>
        </p:nvSpPr>
        <p:spPr>
          <a:xfrm>
            <a:off x="8486402" y="1797596"/>
            <a:ext cx="124931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Parameters</a:t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 rot="10800000">
            <a:off x="2236572" y="3721232"/>
            <a:ext cx="0" cy="901879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" name="Google Shape;62;p9"/>
          <p:cNvCxnSpPr/>
          <p:nvPr/>
        </p:nvCxnSpPr>
        <p:spPr>
          <a:xfrm rot="10800000">
            <a:off x="1748481" y="4171038"/>
            <a:ext cx="498389" cy="1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3" name="Google Shape;63;p9"/>
          <p:cNvSpPr txBox="1"/>
          <p:nvPr/>
        </p:nvSpPr>
        <p:spPr>
          <a:xfrm>
            <a:off x="798371" y="3847872"/>
            <a:ext cx="93846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</a:t>
            </a:r>
            <a:endParaRPr/>
          </a:p>
        </p:txBody>
      </p:sp>
      <p:sp>
        <p:nvSpPr>
          <p:cNvPr id="64" name="Google Shape;64;p9"/>
          <p:cNvSpPr txBox="1"/>
          <p:nvPr/>
        </p:nvSpPr>
        <p:spPr>
          <a:xfrm>
            <a:off x="758533" y="2906505"/>
            <a:ext cx="93846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Header</a:t>
            </a:r>
            <a:endParaRPr/>
          </a:p>
        </p:txBody>
      </p:sp>
      <p:cxnSp>
        <p:nvCxnSpPr>
          <p:cNvPr id="65" name="Google Shape;65;p9"/>
          <p:cNvCxnSpPr/>
          <p:nvPr/>
        </p:nvCxnSpPr>
        <p:spPr>
          <a:xfrm>
            <a:off x="1779372" y="3404286"/>
            <a:ext cx="498694" cy="0"/>
          </a:xfrm>
          <a:prstGeom prst="straightConnector1">
            <a:avLst/>
          </a:prstGeom>
          <a:noFill/>
          <a:ln cap="flat" cmpd="sng" w="222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66" name="Google Shape;66;p9"/>
          <p:cNvCxnSpPr/>
          <p:nvPr/>
        </p:nvCxnSpPr>
        <p:spPr>
          <a:xfrm>
            <a:off x="3282779" y="2472718"/>
            <a:ext cx="803100" cy="568500"/>
          </a:xfrm>
          <a:prstGeom prst="bentConnector3">
            <a:avLst>
              <a:gd fmla="val 99242" name="adj1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78"/>
              <a:buFont typeface="Calibri"/>
              <a:buNone/>
            </a:pPr>
            <a:r>
              <a:rPr b="1" lang="en-US" sz="4378"/>
              <a:t>Calling the Method</a:t>
            </a:r>
            <a:endParaRPr b="1"/>
          </a:p>
        </p:txBody>
      </p:sp>
      <p:sp>
        <p:nvSpPr>
          <p:cNvPr id="72" name="Google Shape;72;p10"/>
          <p:cNvSpPr/>
          <p:nvPr/>
        </p:nvSpPr>
        <p:spPr>
          <a:xfrm>
            <a:off x="2419876" y="3151250"/>
            <a:ext cx="8540100" cy="1595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public static int 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addTwoNums (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x, 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y)</a:t>
            </a:r>
            <a:b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{</a:t>
            </a:r>
            <a:b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x + y;</a:t>
            </a:r>
            <a:b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pic>
        <p:nvPicPr>
          <p:cNvPr descr="Java Logo" id="73" name="Google Shape;7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24769" y="580472"/>
            <a:ext cx="992021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Sharp Logo" id="74" name="Google Shape;74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76649" y="1791468"/>
            <a:ext cx="888259" cy="8527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5" name="Google Shape;75;p10"/>
          <p:cNvCxnSpPr/>
          <p:nvPr/>
        </p:nvCxnSpPr>
        <p:spPr>
          <a:xfrm>
            <a:off x="2508424" y="2466900"/>
            <a:ext cx="803100" cy="568500"/>
          </a:xfrm>
          <a:prstGeom prst="bentConnector3">
            <a:avLst>
              <a:gd fmla="val 99242" name="adj1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76" name="Google Shape;76;p10"/>
          <p:cNvSpPr txBox="1"/>
          <p:nvPr/>
        </p:nvSpPr>
        <p:spPr>
          <a:xfrm>
            <a:off x="1521340" y="1977021"/>
            <a:ext cx="108318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Modifiers</a:t>
            </a:r>
            <a:endParaRPr/>
          </a:p>
        </p:txBody>
      </p:sp>
      <p:cxnSp>
        <p:nvCxnSpPr>
          <p:cNvPr id="77" name="Google Shape;77;p10"/>
          <p:cNvCxnSpPr/>
          <p:nvPr/>
        </p:nvCxnSpPr>
        <p:spPr>
          <a:xfrm>
            <a:off x="5301059" y="2466900"/>
            <a:ext cx="0" cy="577432"/>
          </a:xfrm>
          <a:prstGeom prst="straightConnector1">
            <a:avLst/>
          </a:prstGeom>
          <a:noFill/>
          <a:ln cap="flat" cmpd="sng" w="222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78" name="Google Shape;78;p10"/>
          <p:cNvSpPr txBox="1"/>
          <p:nvPr/>
        </p:nvSpPr>
        <p:spPr>
          <a:xfrm>
            <a:off x="4890754" y="1788387"/>
            <a:ext cx="82060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</a:t>
            </a:r>
            <a:endParaRPr/>
          </a:p>
        </p:txBody>
      </p:sp>
      <p:sp>
        <p:nvSpPr>
          <p:cNvPr id="79" name="Google Shape;79;p10"/>
          <p:cNvSpPr txBox="1"/>
          <p:nvPr/>
        </p:nvSpPr>
        <p:spPr>
          <a:xfrm>
            <a:off x="6121354" y="1781747"/>
            <a:ext cx="93846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/>
          </a:p>
        </p:txBody>
      </p:sp>
      <p:cxnSp>
        <p:nvCxnSpPr>
          <p:cNvPr id="80" name="Google Shape;80;p10"/>
          <p:cNvCxnSpPr/>
          <p:nvPr/>
        </p:nvCxnSpPr>
        <p:spPr>
          <a:xfrm>
            <a:off x="6577922" y="2428078"/>
            <a:ext cx="0" cy="577432"/>
          </a:xfrm>
          <a:prstGeom prst="straightConnector1">
            <a:avLst/>
          </a:prstGeom>
          <a:noFill/>
          <a:ln cap="flat" cmpd="sng" w="222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81" name="Google Shape;81;p10"/>
          <p:cNvCxnSpPr/>
          <p:nvPr/>
        </p:nvCxnSpPr>
        <p:spPr>
          <a:xfrm>
            <a:off x="8056614" y="3005510"/>
            <a:ext cx="2061519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2" name="Google Shape;82;p10"/>
          <p:cNvCxnSpPr/>
          <p:nvPr/>
        </p:nvCxnSpPr>
        <p:spPr>
          <a:xfrm rot="10800000">
            <a:off x="9111057" y="2428078"/>
            <a:ext cx="0" cy="577433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3" name="Google Shape;83;p10"/>
          <p:cNvSpPr txBox="1"/>
          <p:nvPr/>
        </p:nvSpPr>
        <p:spPr>
          <a:xfrm>
            <a:off x="8486402" y="1797596"/>
            <a:ext cx="124931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Parameters</a:t>
            </a:r>
            <a:endParaRPr/>
          </a:p>
        </p:txBody>
      </p:sp>
      <p:cxnSp>
        <p:nvCxnSpPr>
          <p:cNvPr id="84" name="Google Shape;84;p10"/>
          <p:cNvCxnSpPr/>
          <p:nvPr/>
        </p:nvCxnSpPr>
        <p:spPr>
          <a:xfrm rot="10800000">
            <a:off x="2236572" y="3721232"/>
            <a:ext cx="0" cy="901879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5" name="Google Shape;85;p10"/>
          <p:cNvCxnSpPr/>
          <p:nvPr/>
        </p:nvCxnSpPr>
        <p:spPr>
          <a:xfrm rot="10800000">
            <a:off x="1748481" y="4171038"/>
            <a:ext cx="498389" cy="1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6" name="Google Shape;86;p10"/>
          <p:cNvSpPr txBox="1"/>
          <p:nvPr/>
        </p:nvSpPr>
        <p:spPr>
          <a:xfrm>
            <a:off x="798371" y="3847872"/>
            <a:ext cx="93846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</a:t>
            </a:r>
            <a:endParaRPr/>
          </a:p>
        </p:txBody>
      </p:sp>
      <p:sp>
        <p:nvSpPr>
          <p:cNvPr id="87" name="Google Shape;87;p10"/>
          <p:cNvSpPr txBox="1"/>
          <p:nvPr/>
        </p:nvSpPr>
        <p:spPr>
          <a:xfrm>
            <a:off x="758533" y="2906505"/>
            <a:ext cx="93846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Header</a:t>
            </a:r>
            <a:endParaRPr/>
          </a:p>
        </p:txBody>
      </p:sp>
      <p:cxnSp>
        <p:nvCxnSpPr>
          <p:cNvPr id="88" name="Google Shape;88;p10"/>
          <p:cNvCxnSpPr/>
          <p:nvPr/>
        </p:nvCxnSpPr>
        <p:spPr>
          <a:xfrm>
            <a:off x="1779372" y="3404286"/>
            <a:ext cx="498694" cy="0"/>
          </a:xfrm>
          <a:prstGeom prst="straightConnector1">
            <a:avLst/>
          </a:prstGeom>
          <a:noFill/>
          <a:ln cap="flat" cmpd="sng" w="222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89" name="Google Shape;89;p10"/>
          <p:cNvCxnSpPr/>
          <p:nvPr/>
        </p:nvCxnSpPr>
        <p:spPr>
          <a:xfrm>
            <a:off x="3282779" y="2472718"/>
            <a:ext cx="803100" cy="568500"/>
          </a:xfrm>
          <a:prstGeom prst="bentConnector3">
            <a:avLst>
              <a:gd fmla="val 99242" name="adj1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90" name="Google Shape;90;p10"/>
          <p:cNvSpPr txBox="1"/>
          <p:nvPr/>
        </p:nvSpPr>
        <p:spPr>
          <a:xfrm>
            <a:off x="2075935" y="5585254"/>
            <a:ext cx="589937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 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result = addTwoNums (5, 2);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1" name="Google Shape;91;p10"/>
          <p:cNvCxnSpPr/>
          <p:nvPr/>
        </p:nvCxnSpPr>
        <p:spPr>
          <a:xfrm flipH="1">
            <a:off x="7080295" y="5122234"/>
            <a:ext cx="725700" cy="307200"/>
          </a:xfrm>
          <a:prstGeom prst="bentConnector3">
            <a:avLst>
              <a:gd fmla="val 99370" name="adj1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92" name="Google Shape;92;p10"/>
          <p:cNvSpPr txBox="1"/>
          <p:nvPr/>
        </p:nvSpPr>
        <p:spPr>
          <a:xfrm>
            <a:off x="7843059" y="4827254"/>
            <a:ext cx="210833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Actual parameters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(called ”arguments”)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1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What is the output of this code</a:t>
            </a:r>
            <a:r>
              <a:rPr b="1" lang="en-US" sz="4000"/>
              <a:t>?</a:t>
            </a:r>
            <a:endParaRPr b="1"/>
          </a:p>
        </p:txBody>
      </p:sp>
      <p:sp>
        <p:nvSpPr>
          <p:cNvPr id="98" name="Google Shape;98;p11"/>
          <p:cNvSpPr txBox="1"/>
          <p:nvPr>
            <p:ph idx="1" type="body"/>
          </p:nvPr>
        </p:nvSpPr>
        <p:spPr>
          <a:xfrm>
            <a:off x="838200" y="1625729"/>
            <a:ext cx="10515600" cy="4551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20"/>
              <a:buNone/>
            </a:pPr>
            <a:r>
              <a:rPr lang="en-US" sz="222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 (</a:t>
            </a:r>
            <a:r>
              <a:rPr lang="en-US" sz="222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x)  {   </a:t>
            </a:r>
            <a:r>
              <a:rPr lang="en-US" sz="2220">
                <a:solidFill>
                  <a:srgbClr val="AAAAAA"/>
                </a:solidFill>
                <a:latin typeface="Arial"/>
                <a:ea typeface="Arial"/>
                <a:cs typeface="Arial"/>
                <a:sym typeface="Arial"/>
              </a:rPr>
              <a:t>// Built-in type argument passing</a:t>
            </a:r>
            <a:endParaRPr sz="222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x += </a:t>
            </a:r>
            <a:r>
              <a:rPr lang="en-US" sz="222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PRINT (x);   </a:t>
            </a:r>
            <a:r>
              <a:rPr lang="en-US" sz="2220">
                <a:solidFill>
                  <a:srgbClr val="AAAAAA"/>
                </a:solidFill>
              </a:rPr>
              <a:t>//Prints 51, because x was 42, then 9 was added.</a:t>
            </a:r>
            <a:endParaRPr sz="2220">
              <a:solidFill>
                <a:srgbClr val="AAAAAA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t/>
            </a:r>
            <a:endParaRPr sz="222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2220"/>
              <a:buNone/>
            </a:pPr>
            <a:r>
              <a:rPr lang="en-US" sz="222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 (</a:t>
            </a:r>
            <a:r>
              <a:rPr lang="en-US" sz="222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S/string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 {</a:t>
            </a:r>
            <a:endParaRPr sz="222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22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= </a:t>
            </a:r>
            <a:r>
              <a:rPr lang="en-US" sz="222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42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PRINT (a);    </a:t>
            </a:r>
            <a:r>
              <a:rPr lang="en-US" sz="2220">
                <a:solidFill>
                  <a:srgbClr val="AAAAAA"/>
                </a:solidFill>
                <a:latin typeface="Arial"/>
                <a:ea typeface="Arial"/>
                <a:cs typeface="Arial"/>
                <a:sym typeface="Arial"/>
              </a:rPr>
              <a:t>// Prints 42</a:t>
            </a:r>
            <a:endParaRPr sz="222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B (a);        </a:t>
            </a:r>
            <a:r>
              <a:rPr lang="en-US" sz="2220">
                <a:solidFill>
                  <a:srgbClr val="AAAAAA"/>
                </a:solidFill>
                <a:latin typeface="Arial"/>
                <a:ea typeface="Arial"/>
                <a:cs typeface="Arial"/>
                <a:sym typeface="Arial"/>
              </a:rPr>
              <a:t>// Prints 51 because is call-by-value;  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PRINT (a);    </a:t>
            </a:r>
            <a:r>
              <a:rPr lang="en-US" sz="2220">
                <a:solidFill>
                  <a:srgbClr val="AAAAAA"/>
                </a:solidFill>
                <a:latin typeface="Arial"/>
                <a:ea typeface="Arial"/>
                <a:cs typeface="Arial"/>
                <a:sym typeface="Arial"/>
              </a:rPr>
              <a:t>// Prints 42</a:t>
            </a:r>
            <a:endParaRPr sz="222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pic>
        <p:nvPicPr>
          <p:cNvPr descr="C Sharp Logo" id="99" name="Google Shape;9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6179" y="569063"/>
            <a:ext cx="888259" cy="8527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ava Logo" id="100" name="Google Shape;100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473520" y="431192"/>
            <a:ext cx="992021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Very Important:</a:t>
            </a:r>
            <a:endParaRPr b="1"/>
          </a:p>
        </p:txBody>
      </p:sp>
      <p:sp>
        <p:nvSpPr>
          <p:cNvPr id="107" name="Google Shape;107;p12"/>
          <p:cNvSpPr txBox="1"/>
          <p:nvPr>
            <p:ph idx="1" type="body"/>
          </p:nvPr>
        </p:nvSpPr>
        <p:spPr>
          <a:xfrm>
            <a:off x="838200" y="1507525"/>
            <a:ext cx="10515600" cy="4669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In that last example we called method B and passed it an argument of: a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 is an integer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Method B has a formal parameter x which is given a COPY of the value of a</a:t>
            </a:r>
            <a:endParaRPr/>
          </a:p>
          <a:p>
            <a:pPr indent="-4064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Thus changes to x have no effect on a, as x was given a COPY of the value.</a:t>
            </a:r>
            <a:endParaRPr sz="2800"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This is true for all primitive types (int, long, float, double and even String)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3"/>
          <p:cNvSpPr txBox="1"/>
          <p:nvPr>
            <p:ph type="title"/>
          </p:nvPr>
        </p:nvSpPr>
        <p:spPr>
          <a:xfrm>
            <a:off x="493167" y="508933"/>
            <a:ext cx="112245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What about Complex Data Types?</a:t>
            </a:r>
            <a:endParaRPr b="1"/>
          </a:p>
        </p:txBody>
      </p:sp>
      <p:sp>
        <p:nvSpPr>
          <p:cNvPr id="113" name="Google Shape;113;p13"/>
          <p:cNvSpPr txBox="1"/>
          <p:nvPr>
            <p:ph idx="1" type="body"/>
          </p:nvPr>
        </p:nvSpPr>
        <p:spPr>
          <a:xfrm>
            <a:off x="493167" y="1253335"/>
            <a:ext cx="112245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594" lvl="0" marL="228594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With classes/objects, we still pass by value</a:t>
            </a:r>
            <a:endParaRPr/>
          </a:p>
          <a:p>
            <a:pPr indent="-228594" lvl="0" marL="228594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HOWEVER, we are copying the reference to the object</a:t>
            </a:r>
            <a:endParaRPr/>
          </a:p>
          <a:p>
            <a:pPr indent="-228594" lvl="0" marL="228594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We’ll start with code, then look at what’s going on</a:t>
            </a:r>
            <a:endParaRPr/>
          </a:p>
          <a:p>
            <a:pPr indent="-76193" lvl="1" marL="685783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4"/>
          <p:cNvSpPr txBox="1"/>
          <p:nvPr>
            <p:ph idx="1" type="body"/>
          </p:nvPr>
        </p:nvSpPr>
        <p:spPr>
          <a:xfrm>
            <a:off x="838200" y="710728"/>
            <a:ext cx="6798276" cy="5645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  { 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 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B(Dog x) {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x.weight +=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PRINT(x.weight);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M/main(S/string[] args) 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myDog =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myDog.weight = </a:t>
            </a:r>
            <a:r>
              <a:rPr lang="en-US" sz="18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PRINT(myDog.weight);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B(myDog);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PRINT(myDog.weight);</a:t>
            </a:r>
            <a:endParaRPr sz="1800">
              <a:solidFill>
                <a:srgbClr val="7B7B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</p:txBody>
      </p:sp>
      <p:pic>
        <p:nvPicPr>
          <p:cNvPr descr="C Sharp Logo" id="119" name="Google Shape;11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6179" y="569063"/>
            <a:ext cx="888259" cy="852729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4"/>
          <p:cNvSpPr txBox="1"/>
          <p:nvPr/>
        </p:nvSpPr>
        <p:spPr>
          <a:xfrm>
            <a:off x="8907162" y="4009767"/>
            <a:ext cx="1484870" cy="36933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weight = 0;</a:t>
            </a:r>
            <a:endParaRPr/>
          </a:p>
        </p:txBody>
      </p:sp>
      <p:cxnSp>
        <p:nvCxnSpPr>
          <p:cNvPr id="121" name="Google Shape;121;p14"/>
          <p:cNvCxnSpPr>
            <a:stCxn id="122" idx="2"/>
          </p:cNvCxnSpPr>
          <p:nvPr/>
        </p:nvCxnSpPr>
        <p:spPr>
          <a:xfrm>
            <a:off x="8650805" y="3310240"/>
            <a:ext cx="517800" cy="557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22" name="Google Shape;122;p14"/>
          <p:cNvSpPr txBox="1"/>
          <p:nvPr/>
        </p:nvSpPr>
        <p:spPr>
          <a:xfrm>
            <a:off x="8229600" y="2940908"/>
            <a:ext cx="8424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myDog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3" name="Google Shape;123;p14"/>
          <p:cNvCxnSpPr/>
          <p:nvPr/>
        </p:nvCxnSpPr>
        <p:spPr>
          <a:xfrm>
            <a:off x="751702" y="3075461"/>
            <a:ext cx="360405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pic>
        <p:nvPicPr>
          <p:cNvPr descr="Java Logo" id="124" name="Google Shape;12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74297" y="1590158"/>
            <a:ext cx="992021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