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2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y="6858000" cx="9144000"/>
  <p:notesSz cx="9144000" cy="6858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schemas.openxmlformats.org/officeDocument/2006/relationships/slide" Target="slides/slide17.xml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962400" cy="3444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5180013" y="0"/>
            <a:ext cx="3962400" cy="3444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6513513"/>
            <a:ext cx="3962400" cy="3444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ge55a964950_0_21:notes"/>
          <p:cNvSpPr/>
          <p:nvPr>
            <p:ph idx="2" type="sldImg"/>
          </p:nvPr>
        </p:nvSpPr>
        <p:spPr>
          <a:xfrm>
            <a:off x="1571649" y="514804"/>
            <a:ext cx="6000900" cy="25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6" name="Google Shape;26;ge55a964950_0_21:notes"/>
          <p:cNvSpPr txBox="1"/>
          <p:nvPr>
            <p:ph idx="1" type="body"/>
          </p:nvPr>
        </p:nvSpPr>
        <p:spPr>
          <a:xfrm>
            <a:off x="1218406" y="3257777"/>
            <a:ext cx="6707400" cy="308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ge55a964950_0_21:notes"/>
          <p:cNvSpPr txBox="1"/>
          <p:nvPr>
            <p:ph idx="12" type="sldNum"/>
          </p:nvPr>
        </p:nvSpPr>
        <p:spPr>
          <a:xfrm>
            <a:off x="5181204" y="6515554"/>
            <a:ext cx="3962700" cy="342300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spcFirstLastPara="1" rIns="96650" wrap="square" tIns="483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4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4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e654eeb2a0_0_40:notes"/>
          <p:cNvSpPr txBox="1"/>
          <p:nvPr>
            <p:ph idx="1" type="body"/>
          </p:nvPr>
        </p:nvSpPr>
        <p:spPr>
          <a:xfrm>
            <a:off x="914400" y="3300413"/>
            <a:ext cx="7315200" cy="2700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ge654eeb2a0_0_40:notes"/>
          <p:cNvSpPr/>
          <p:nvPr>
            <p:ph idx="2" type="sldImg"/>
          </p:nvPr>
        </p:nvSpPr>
        <p:spPr>
          <a:xfrm>
            <a:off x="3028950" y="857250"/>
            <a:ext cx="3086100" cy="2314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efad557109_0_1:notes"/>
          <p:cNvSpPr txBox="1"/>
          <p:nvPr>
            <p:ph idx="1" type="body"/>
          </p:nvPr>
        </p:nvSpPr>
        <p:spPr>
          <a:xfrm>
            <a:off x="914400" y="3300413"/>
            <a:ext cx="7315200" cy="2700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gefad557109_0_1:notes"/>
          <p:cNvSpPr/>
          <p:nvPr>
            <p:ph idx="2" type="sldImg"/>
          </p:nvPr>
        </p:nvSpPr>
        <p:spPr>
          <a:xfrm>
            <a:off x="3028950" y="857250"/>
            <a:ext cx="3086100" cy="2314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e719dcbc40_0_1:notes"/>
          <p:cNvSpPr/>
          <p:nvPr>
            <p:ph idx="2" type="sldImg"/>
          </p:nvPr>
        </p:nvSpPr>
        <p:spPr>
          <a:xfrm>
            <a:off x="3028950" y="857250"/>
            <a:ext cx="3086100" cy="2314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e719dcbc40_0_1:notes"/>
          <p:cNvSpPr txBox="1"/>
          <p:nvPr>
            <p:ph idx="1" type="body"/>
          </p:nvPr>
        </p:nvSpPr>
        <p:spPr>
          <a:xfrm>
            <a:off x="914400" y="3300413"/>
            <a:ext cx="7315200" cy="2700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ge719dcbc40_0_1:notes"/>
          <p:cNvSpPr txBox="1"/>
          <p:nvPr>
            <p:ph idx="12" type="sldNum"/>
          </p:nvPr>
        </p:nvSpPr>
        <p:spPr>
          <a:xfrm>
            <a:off x="5180013" y="6513513"/>
            <a:ext cx="3962400" cy="3444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6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6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efad557109_0_12:notes"/>
          <p:cNvSpPr txBox="1"/>
          <p:nvPr>
            <p:ph idx="1" type="body"/>
          </p:nvPr>
        </p:nvSpPr>
        <p:spPr>
          <a:xfrm>
            <a:off x="914400" y="3300413"/>
            <a:ext cx="7315200" cy="2700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gefad557109_0_12:notes"/>
          <p:cNvSpPr/>
          <p:nvPr>
            <p:ph idx="2" type="sldImg"/>
          </p:nvPr>
        </p:nvSpPr>
        <p:spPr>
          <a:xfrm>
            <a:off x="3028950" y="857250"/>
            <a:ext cx="3086100" cy="2314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8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8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5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5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9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9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2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Google Shape;33;p2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ge55a964950_0_64:notes"/>
          <p:cNvSpPr/>
          <p:nvPr>
            <p:ph idx="2" type="sldImg"/>
          </p:nvPr>
        </p:nvSpPr>
        <p:spPr>
          <a:xfrm>
            <a:off x="1844935" y="857250"/>
            <a:ext cx="5454000" cy="2313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" name="Google Shape;39;ge55a964950_0_64:notes"/>
          <p:cNvSpPr txBox="1"/>
          <p:nvPr>
            <p:ph idx="1" type="body"/>
          </p:nvPr>
        </p:nvSpPr>
        <p:spPr>
          <a:xfrm>
            <a:off x="914400" y="3300412"/>
            <a:ext cx="7314900" cy="2700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" name="Google Shape;40;ge55a964950_0_64:notes"/>
          <p:cNvSpPr txBox="1"/>
          <p:nvPr>
            <p:ph idx="12" type="sldNum"/>
          </p:nvPr>
        </p:nvSpPr>
        <p:spPr>
          <a:xfrm>
            <a:off x="5179484" y="6513910"/>
            <a:ext cx="3962400" cy="3441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ge55a964950_0_57:notes"/>
          <p:cNvSpPr/>
          <p:nvPr>
            <p:ph idx="2" type="sldImg"/>
          </p:nvPr>
        </p:nvSpPr>
        <p:spPr>
          <a:xfrm>
            <a:off x="3028950" y="857250"/>
            <a:ext cx="3086100" cy="2314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ge55a964950_0_57:notes"/>
          <p:cNvSpPr txBox="1"/>
          <p:nvPr>
            <p:ph idx="1" type="body"/>
          </p:nvPr>
        </p:nvSpPr>
        <p:spPr>
          <a:xfrm>
            <a:off x="914400" y="3300413"/>
            <a:ext cx="7315200" cy="2700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ge55a964950_0_57:notes"/>
          <p:cNvSpPr txBox="1"/>
          <p:nvPr>
            <p:ph idx="12" type="sldNum"/>
          </p:nvPr>
        </p:nvSpPr>
        <p:spPr>
          <a:xfrm>
            <a:off x="5180013" y="6513513"/>
            <a:ext cx="3962400" cy="3444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e55a964950_0_114:notes"/>
          <p:cNvSpPr/>
          <p:nvPr>
            <p:ph idx="2" type="sldImg"/>
          </p:nvPr>
        </p:nvSpPr>
        <p:spPr>
          <a:xfrm>
            <a:off x="3028950" y="857250"/>
            <a:ext cx="3086100" cy="2314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e55a964950_0_114:notes"/>
          <p:cNvSpPr txBox="1"/>
          <p:nvPr>
            <p:ph idx="1" type="body"/>
          </p:nvPr>
        </p:nvSpPr>
        <p:spPr>
          <a:xfrm>
            <a:off x="914400" y="3300413"/>
            <a:ext cx="7315200" cy="2700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ge55a964950_0_114:notes"/>
          <p:cNvSpPr txBox="1"/>
          <p:nvPr>
            <p:ph idx="12" type="sldNum"/>
          </p:nvPr>
        </p:nvSpPr>
        <p:spPr>
          <a:xfrm>
            <a:off x="5180013" y="6513513"/>
            <a:ext cx="3962400" cy="3444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e55a964950_0_120:notes"/>
          <p:cNvSpPr/>
          <p:nvPr>
            <p:ph idx="2" type="sldImg"/>
          </p:nvPr>
        </p:nvSpPr>
        <p:spPr>
          <a:xfrm>
            <a:off x="3028950" y="857250"/>
            <a:ext cx="3086100" cy="2314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e55a964950_0_120:notes"/>
          <p:cNvSpPr txBox="1"/>
          <p:nvPr>
            <p:ph idx="1" type="body"/>
          </p:nvPr>
        </p:nvSpPr>
        <p:spPr>
          <a:xfrm>
            <a:off x="914400" y="3300413"/>
            <a:ext cx="7315200" cy="2700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ge55a964950_0_120:notes"/>
          <p:cNvSpPr txBox="1"/>
          <p:nvPr>
            <p:ph idx="12" type="sldNum"/>
          </p:nvPr>
        </p:nvSpPr>
        <p:spPr>
          <a:xfrm>
            <a:off x="5180013" y="6513513"/>
            <a:ext cx="3962400" cy="3444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3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3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e654eeb2a0_0_20:notes"/>
          <p:cNvSpPr txBox="1"/>
          <p:nvPr>
            <p:ph idx="1" type="body"/>
          </p:nvPr>
        </p:nvSpPr>
        <p:spPr>
          <a:xfrm>
            <a:off x="914400" y="3300413"/>
            <a:ext cx="7315200" cy="2700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ge654eeb2a0_0_20:notes"/>
          <p:cNvSpPr/>
          <p:nvPr>
            <p:ph idx="2" type="sldImg"/>
          </p:nvPr>
        </p:nvSpPr>
        <p:spPr>
          <a:xfrm>
            <a:off x="3028950" y="857250"/>
            <a:ext cx="3086100" cy="2314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b7b47a2503_0_0:notes"/>
          <p:cNvSpPr/>
          <p:nvPr>
            <p:ph idx="2" type="sldImg"/>
          </p:nvPr>
        </p:nvSpPr>
        <p:spPr>
          <a:xfrm>
            <a:off x="3028950" y="857250"/>
            <a:ext cx="3086100" cy="2314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b7b47a2503_0_0:notes"/>
          <p:cNvSpPr txBox="1"/>
          <p:nvPr>
            <p:ph idx="1" type="body"/>
          </p:nvPr>
        </p:nvSpPr>
        <p:spPr>
          <a:xfrm>
            <a:off x="914400" y="3300413"/>
            <a:ext cx="7315200" cy="2700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gb7b47a2503_0_0:notes"/>
          <p:cNvSpPr txBox="1"/>
          <p:nvPr>
            <p:ph idx="12" type="sldNum"/>
          </p:nvPr>
        </p:nvSpPr>
        <p:spPr>
          <a:xfrm>
            <a:off x="5180013" y="6513513"/>
            <a:ext cx="3962400" cy="3444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ctrTitle"/>
          </p:nvPr>
        </p:nvSpPr>
        <p:spPr>
          <a:xfrm>
            <a:off x="1143000" y="1122363"/>
            <a:ext cx="6858000" cy="2387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1143000" y="3602037"/>
            <a:ext cx="6858000" cy="16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7465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300"/>
              <a:buChar char="•"/>
              <a:defRPr sz="2600"/>
            </a:lvl1pPr>
            <a:lvl2pPr indent="-3810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2pPr>
            <a:lvl3pPr indent="-38735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 sz="2200"/>
            </a:lvl3pPr>
            <a:lvl4pPr indent="-355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5pPr>
            <a:lvl6pPr indent="-3302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175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388200" y="488833"/>
            <a:ext cx="84000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3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628650" y="365125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b="0" i="0" sz="3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628650" y="1825625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628650" y="6581748"/>
            <a:ext cx="2057400" cy="19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3028950" y="6581748"/>
            <a:ext cx="3086100" cy="19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6457950" y="6581748"/>
            <a:ext cx="2057400" cy="19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ctrTitle"/>
          </p:nvPr>
        </p:nvSpPr>
        <p:spPr>
          <a:xfrm>
            <a:off x="3826225" y="1905000"/>
            <a:ext cx="52416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</a:pPr>
            <a:r>
              <a:rPr lang="en-US"/>
              <a:t>Module 2 - Part 2</a:t>
            </a:r>
            <a:endParaRPr/>
          </a:p>
        </p:txBody>
      </p:sp>
      <p:sp>
        <p:nvSpPr>
          <p:cNvPr id="30" name="Google Shape;30;p6"/>
          <p:cNvSpPr txBox="1"/>
          <p:nvPr>
            <p:ph idx="1" type="subTitle"/>
          </p:nvPr>
        </p:nvSpPr>
        <p:spPr>
          <a:xfrm>
            <a:off x="3206994" y="3478425"/>
            <a:ext cx="5468700" cy="1427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200"/>
              <a:buNone/>
            </a:pPr>
            <a:r>
              <a:rPr lang="en-US" sz="3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Static Keyword</a:t>
            </a:r>
            <a:endParaRPr sz="280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b="1" lang="en-US" sz="4000"/>
              <a:t>Static Methods</a:t>
            </a:r>
            <a:endParaRPr/>
          </a:p>
        </p:txBody>
      </p:sp>
      <p:sp>
        <p:nvSpPr>
          <p:cNvPr id="98" name="Google Shape;98;p15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7500" lnSpcReduction="20000"/>
          </a:bodyPr>
          <a:lstStyle/>
          <a:p>
            <a:pPr indent="-393935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US" sz="3359"/>
              <a:t>A Static method (A.K.A class method) is invoked through a class name</a:t>
            </a:r>
            <a:endParaRPr sz="3359"/>
          </a:p>
          <a:p>
            <a:pPr indent="-393935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US" sz="3359"/>
              <a:t>An object is not instantiated</a:t>
            </a:r>
            <a:endParaRPr sz="3359"/>
          </a:p>
          <a:p>
            <a:pPr indent="-393935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US" sz="3359"/>
              <a:t>A method becomes static by adding the static reserved word to the method header:</a:t>
            </a:r>
            <a:endParaRPr sz="3359"/>
          </a:p>
          <a:p>
            <a:pPr indent="-393935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US" sz="3359"/>
              <a:t>public </a:t>
            </a:r>
            <a:r>
              <a:rPr lang="en-US" sz="3359">
                <a:solidFill>
                  <a:srgbClr val="2F5496"/>
                </a:solidFill>
              </a:rPr>
              <a:t>static</a:t>
            </a:r>
            <a:r>
              <a:rPr lang="en-US" sz="3359"/>
              <a:t> int carCount ()</a:t>
            </a:r>
            <a:endParaRPr sz="3359"/>
          </a:p>
          <a:p>
            <a:pPr indent="-393935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US" sz="3359"/>
              <a:t>The main method in Java &amp; C# is static:</a:t>
            </a:r>
            <a:br>
              <a:rPr lang="en-US" sz="3359"/>
            </a:br>
            <a:r>
              <a:rPr lang="en-US" sz="3359"/>
              <a:t> public </a:t>
            </a:r>
            <a:r>
              <a:rPr lang="en-US" sz="3359">
                <a:solidFill>
                  <a:srgbClr val="2F5496"/>
                </a:solidFill>
              </a:rPr>
              <a:t>static</a:t>
            </a:r>
            <a:r>
              <a:rPr lang="en-US" sz="3359"/>
              <a:t> void m/Main()</a:t>
            </a:r>
            <a:endParaRPr sz="3359"/>
          </a:p>
          <a:p>
            <a:pPr indent="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359"/>
          </a:p>
          <a:p>
            <a:pPr indent="-393935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US" sz="3359"/>
              <a:t>A static method can access only static variables and local variables</a:t>
            </a:r>
            <a:endParaRPr sz="3359"/>
          </a:p>
          <a:p>
            <a:pPr indent="-1270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ct val="74413"/>
              <a:buNone/>
            </a:pPr>
            <a:r>
              <a:t/>
            </a:r>
            <a:endParaRPr sz="3359"/>
          </a:p>
          <a:p>
            <a:pPr indent="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2800"/>
          </a:p>
          <a:p>
            <a:pPr indent="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2800"/>
          </a:p>
          <a:p>
            <a:pPr indent="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28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6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Static Method Example</a:t>
            </a:r>
            <a:endParaRPr/>
          </a:p>
        </p:txBody>
      </p:sp>
      <p:sp>
        <p:nvSpPr>
          <p:cNvPr id="104" name="Google Shape;104;p16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785"/>
              <a:buNone/>
            </a:pP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Dog {</a:t>
            </a:r>
            <a:endParaRPr sz="18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785"/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int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dogCounter = </a:t>
            </a:r>
            <a:r>
              <a:rPr lang="en-US" sz="1800">
                <a:solidFill>
                  <a:srgbClr val="09885A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  <a:endParaRPr sz="18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785"/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private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int dogID;</a:t>
            </a:r>
            <a:endParaRPr sz="18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785"/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Dog() {</a:t>
            </a:r>
            <a:endParaRPr sz="18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785"/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dogID = dogCounter++;</a:t>
            </a:r>
            <a:endParaRPr sz="18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785"/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 sz="18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785"/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allowed() {</a:t>
            </a:r>
            <a:endParaRPr sz="18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785"/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dogCounter *= </a:t>
            </a:r>
            <a:r>
              <a:rPr lang="en-US" sz="1800">
                <a:solidFill>
                  <a:srgbClr val="09885A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  <a:endParaRPr sz="18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785"/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 sz="18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785"/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notAllowed() { </a:t>
            </a:r>
            <a:r>
              <a:rPr lang="en-US" sz="1800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// Won’t compile</a:t>
            </a:r>
            <a:endParaRPr sz="18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785"/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dogID = </a:t>
            </a:r>
            <a:r>
              <a:rPr lang="en-US" sz="1800">
                <a:solidFill>
                  <a:srgbClr val="09885A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  <a:endParaRPr sz="18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785"/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 sz="18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785"/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 sz="18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785"/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Dog d1 = new Dog();  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785"/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d1.allowed();</a:t>
            </a:r>
            <a:endParaRPr sz="18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785"/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Dog.allowed();</a:t>
            </a:r>
            <a:endParaRPr sz="18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785"/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Dog.notAllowed(); </a:t>
            </a:r>
            <a:r>
              <a:rPr lang="en-US" sz="1800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// Why doesn’t this work?</a:t>
            </a:r>
            <a:endParaRPr sz="18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785"/>
              <a:buNone/>
            </a:pPr>
            <a:r>
              <a:t/>
            </a:r>
            <a:endParaRPr sz="1585"/>
          </a:p>
        </p:txBody>
      </p:sp>
      <p:pic>
        <p:nvPicPr>
          <p:cNvPr descr="Java Logo" id="105" name="Google Shape;105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486650" y="428460"/>
            <a:ext cx="1074856" cy="10733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Static Method Example</a:t>
            </a:r>
            <a:endParaRPr/>
          </a:p>
        </p:txBody>
      </p:sp>
      <p:sp>
        <p:nvSpPr>
          <p:cNvPr id="111" name="Google Shape;111;p17"/>
          <p:cNvSpPr txBox="1"/>
          <p:nvPr>
            <p:ph idx="1" type="body"/>
          </p:nvPr>
        </p:nvSpPr>
        <p:spPr>
          <a:xfrm>
            <a:off x="369875" y="1279625"/>
            <a:ext cx="8418300" cy="498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55600" lvl="0" marL="45720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Ulike Java, C# only allows you to call static methods via the class.  You cannot call them via an object.</a:t>
            </a:r>
            <a:endParaRPr sz="2000"/>
          </a:p>
          <a:p>
            <a:pPr indent="0" lvl="0" marL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785"/>
              <a:buNone/>
            </a:pPr>
            <a:r>
              <a:t/>
            </a:r>
            <a:endParaRPr sz="2000">
              <a:solidFill>
                <a:srgbClr val="0000FF"/>
              </a:solidFill>
            </a:endParaRPr>
          </a:p>
          <a:p>
            <a:pPr indent="0" lvl="0" marL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785"/>
              <a:buNone/>
            </a:pP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Dog {</a:t>
            </a:r>
            <a:endParaRPr sz="18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785"/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int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dogCounter = </a:t>
            </a:r>
            <a:r>
              <a:rPr lang="en-US" sz="1800">
                <a:solidFill>
                  <a:srgbClr val="09885A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  <a:endParaRPr sz="18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785"/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private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int dogID;</a:t>
            </a:r>
            <a:endParaRPr sz="18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785"/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Dog() {</a:t>
            </a:r>
            <a:endParaRPr sz="18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785"/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dogID = dogCounter++;</a:t>
            </a:r>
            <a:endParaRPr sz="18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785"/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 sz="18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785"/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public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allowed() {</a:t>
            </a:r>
            <a:endParaRPr sz="18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785"/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dogCounter *= </a:t>
            </a:r>
            <a:r>
              <a:rPr lang="en-US" sz="1800">
                <a:solidFill>
                  <a:srgbClr val="09885A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  <a:endParaRPr sz="18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785"/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 sz="18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785"/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785"/>
              <a:buNone/>
            </a:pPr>
            <a:r>
              <a:rPr lang="en-US" sz="1800">
                <a:solidFill>
                  <a:srgbClr val="000000"/>
                </a:solidFill>
              </a:rPr>
              <a:t>//Main:</a:t>
            </a:r>
            <a:endParaRPr sz="18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785"/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Dog d1 = new Dog();  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785"/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d1.allowed();  </a:t>
            </a:r>
            <a:r>
              <a:rPr lang="en-US" sz="1800">
                <a:solidFill>
                  <a:srgbClr val="000000"/>
                </a:solidFill>
              </a:rPr>
              <a:t>//This is not permitted in C#, results in compile error</a:t>
            </a:r>
            <a:endParaRPr sz="18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785"/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Dog.allowed();</a:t>
            </a:r>
            <a:endParaRPr sz="18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785"/>
              <a:buNone/>
            </a:pPr>
            <a:r>
              <a:t/>
            </a:r>
            <a:endParaRPr sz="1585"/>
          </a:p>
        </p:txBody>
      </p:sp>
      <p:pic>
        <p:nvPicPr>
          <p:cNvPr descr="C Sharp Logo" id="112" name="Google Shape;112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793339" y="324570"/>
            <a:ext cx="994848" cy="955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8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Adding methods to your main class</a:t>
            </a:r>
            <a:endParaRPr/>
          </a:p>
        </p:txBody>
      </p:sp>
      <p:sp>
        <p:nvSpPr>
          <p:cNvPr id="119" name="Google Shape;119;p18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74650" lvl="0" marL="457200" rtl="0" algn="l">
              <a:spcBef>
                <a:spcPts val="750"/>
              </a:spcBef>
              <a:spcAft>
                <a:spcPts val="0"/>
              </a:spcAft>
              <a:buSzPts val="2300"/>
              <a:buChar char="•"/>
            </a:pPr>
            <a:r>
              <a:rPr lang="en-US"/>
              <a:t>You may have noticed that if you add a method to your main class, you have to declare it static.</a:t>
            </a:r>
            <a:endParaRPr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•"/>
            </a:pPr>
            <a:r>
              <a:rPr lang="en-US"/>
              <a:t>This is because the main method is static, so everything it calls must be static.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9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b="1" lang="en-US" sz="3700"/>
              <a:t>Static Variables - Example</a:t>
            </a:r>
            <a:endParaRPr sz="3700"/>
          </a:p>
        </p:txBody>
      </p:sp>
      <p:sp>
        <p:nvSpPr>
          <p:cNvPr id="125" name="Google Shape;125;p19"/>
          <p:cNvSpPr/>
          <p:nvPr/>
        </p:nvSpPr>
        <p:spPr>
          <a:xfrm>
            <a:off x="437750" y="1139750"/>
            <a:ext cx="4247700" cy="507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public class factoryWorker {</a:t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r>
              <a:rPr lang="en-US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private String name;  </a:t>
            </a:r>
            <a:endParaRPr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 private int empId;</a:t>
            </a:r>
            <a:endParaRPr sz="13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 private </a:t>
            </a:r>
            <a:r>
              <a:rPr lang="en-US" sz="1700">
                <a:solidFill>
                  <a:srgbClr val="0432FF"/>
                </a:solidFill>
                <a:latin typeface="Calibri"/>
                <a:ea typeface="Calibri"/>
                <a:cs typeface="Calibri"/>
                <a:sym typeface="Calibri"/>
              </a:rPr>
              <a:t>static</a:t>
            </a:r>
            <a:r>
              <a:rPr lang="en-US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int nextId = 1;</a:t>
            </a:r>
            <a:endParaRPr sz="13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 public int getId() {</a:t>
            </a:r>
            <a:endParaRPr sz="13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return empId;</a:t>
            </a:r>
            <a:endParaRPr sz="13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}</a:t>
            </a:r>
            <a:endParaRPr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public void setId() {</a:t>
            </a:r>
            <a:endParaRPr sz="13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   empId = nextId; // set id to next available id</a:t>
            </a:r>
            <a:endParaRPr sz="13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nextId++;</a:t>
            </a:r>
            <a:endParaRPr sz="13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}</a:t>
            </a:r>
            <a:endParaRPr sz="13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 public static int getNextId() {</a:t>
            </a:r>
            <a:endParaRPr sz="13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return nextId; // returns static field</a:t>
            </a:r>
            <a:endParaRPr sz="13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} </a:t>
            </a:r>
            <a:endParaRPr sz="13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}</a:t>
            </a:r>
            <a:endParaRPr/>
          </a:p>
        </p:txBody>
      </p:sp>
      <p:pic>
        <p:nvPicPr>
          <p:cNvPr descr="Java Logo" id="126" name="Google Shape;126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486650" y="428460"/>
            <a:ext cx="1074856" cy="1073316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p19"/>
          <p:cNvSpPr txBox="1"/>
          <p:nvPr/>
        </p:nvSpPr>
        <p:spPr>
          <a:xfrm>
            <a:off x="4685450" y="1475350"/>
            <a:ext cx="4037100" cy="424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public class StaticTest {</a:t>
            </a:r>
            <a:endParaRPr sz="13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public static void main(String[] args) {</a:t>
            </a:r>
            <a:endParaRPr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factoryWorker fw = new factoryWorker();</a:t>
            </a:r>
            <a:endParaRPr sz="13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   int n = factoryWorker.getNextId();       </a:t>
            </a:r>
            <a:endParaRPr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System.out.println("Next available id=" + n);</a:t>
            </a:r>
            <a:endParaRPr sz="13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}</a:t>
            </a:r>
            <a:endParaRPr sz="13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}</a:t>
            </a:r>
            <a:endParaRPr sz="13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0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b="1" lang="en-US" sz="3700"/>
              <a:t>Static Variables - Example</a:t>
            </a:r>
            <a:endParaRPr sz="3700"/>
          </a:p>
        </p:txBody>
      </p:sp>
      <p:sp>
        <p:nvSpPr>
          <p:cNvPr id="133" name="Google Shape;133;p20"/>
          <p:cNvSpPr/>
          <p:nvPr/>
        </p:nvSpPr>
        <p:spPr>
          <a:xfrm>
            <a:off x="437750" y="1139750"/>
            <a:ext cx="4199100" cy="507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public class factoryWorker {</a:t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private string name;  </a:t>
            </a:r>
            <a:endParaRPr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 private int empId;</a:t>
            </a:r>
            <a:endParaRPr sz="13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 private </a:t>
            </a:r>
            <a:r>
              <a:rPr lang="en-US" sz="1700">
                <a:solidFill>
                  <a:srgbClr val="0432FF"/>
                </a:solidFill>
                <a:latin typeface="Calibri"/>
                <a:ea typeface="Calibri"/>
                <a:cs typeface="Calibri"/>
                <a:sym typeface="Calibri"/>
              </a:rPr>
              <a:t>static</a:t>
            </a:r>
            <a:r>
              <a:rPr lang="en-US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int nextId = 1;</a:t>
            </a:r>
            <a:endParaRPr sz="13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 public int getId() {</a:t>
            </a:r>
            <a:endParaRPr sz="13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return empId;</a:t>
            </a:r>
            <a:endParaRPr sz="13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}</a:t>
            </a:r>
            <a:endParaRPr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public void setId() {</a:t>
            </a:r>
            <a:endParaRPr sz="13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   empId = nextId; // set id to next available id</a:t>
            </a:r>
            <a:endParaRPr sz="13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nextId++;</a:t>
            </a:r>
            <a:endParaRPr sz="13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}</a:t>
            </a:r>
            <a:endParaRPr sz="13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 public static int getNextId() {</a:t>
            </a:r>
            <a:endParaRPr sz="13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return nextId; // returns static field</a:t>
            </a:r>
            <a:endParaRPr sz="13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} </a:t>
            </a:r>
            <a:endParaRPr sz="13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}</a:t>
            </a:r>
            <a:endParaRPr/>
          </a:p>
        </p:txBody>
      </p:sp>
      <p:pic>
        <p:nvPicPr>
          <p:cNvPr descr="C Sharp Logo" id="134" name="Google Shape;134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793327" y="416745"/>
            <a:ext cx="994848" cy="955055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Google Shape;135;p20"/>
          <p:cNvSpPr txBox="1"/>
          <p:nvPr/>
        </p:nvSpPr>
        <p:spPr>
          <a:xfrm>
            <a:off x="4734125" y="1475350"/>
            <a:ext cx="3988500" cy="424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public class Program {</a:t>
            </a:r>
            <a:endParaRPr sz="13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public static void Main(string[] args) {</a:t>
            </a:r>
            <a:endParaRPr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factoryWorker fw = new factoryWorker();</a:t>
            </a:r>
            <a:endParaRPr sz="13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   int n = factoryWorker.getNextId();       </a:t>
            </a:r>
            <a:endParaRPr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Console.WriteLine("Next available id=" + n);</a:t>
            </a:r>
            <a:endParaRPr sz="13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}</a:t>
            </a:r>
            <a:endParaRPr sz="13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}</a:t>
            </a:r>
            <a:endParaRPr sz="13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1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b="1" lang="en-US" sz="4000"/>
              <a:t>Commonly used Static Method</a:t>
            </a:r>
            <a:endParaRPr b="1" sz="4000"/>
          </a:p>
        </p:txBody>
      </p:sp>
      <p:sp>
        <p:nvSpPr>
          <p:cNvPr id="141" name="Google Shape;141;p21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7780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Math Class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</a:pPr>
            <a:r>
              <a:rPr lang="en-US" sz="2500"/>
              <a:t>abs ()	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</a:pPr>
            <a:r>
              <a:rPr lang="en-US" sz="2500"/>
              <a:t>min()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</a:pPr>
            <a:r>
              <a:rPr lang="en-US" sz="2500"/>
              <a:t>max()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</a:pPr>
            <a:r>
              <a:rPr lang="en-US" sz="2500"/>
              <a:t>sqrt()</a:t>
            </a:r>
            <a:endParaRPr sz="2500"/>
          </a:p>
          <a:p>
            <a:pPr indent="-215900" lvl="0" marL="1714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500"/>
              <a:buChar char="•"/>
            </a:pPr>
            <a:r>
              <a:rPr lang="en-US" sz="2500"/>
              <a:t>Integer Class</a:t>
            </a:r>
            <a:endParaRPr sz="2500"/>
          </a:p>
          <a:p>
            <a:pPr indent="-21590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500"/>
              <a:buChar char="•"/>
            </a:pPr>
            <a:r>
              <a:rPr lang="en-US" sz="2500"/>
              <a:t>parseInt()</a:t>
            </a:r>
            <a:endParaRPr sz="2500"/>
          </a:p>
          <a:p>
            <a:pPr indent="-215900" lvl="0" marL="1714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500"/>
              <a:buChar char="•"/>
            </a:pPr>
            <a:r>
              <a:rPr lang="en-US" sz="2500"/>
              <a:t>Double Class</a:t>
            </a:r>
            <a:endParaRPr sz="2500"/>
          </a:p>
          <a:p>
            <a:pPr indent="-21590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500"/>
              <a:buChar char="•"/>
            </a:pPr>
            <a:r>
              <a:rPr lang="en-US" sz="2500"/>
              <a:t>parseDouble()</a:t>
            </a:r>
            <a:endParaRPr sz="2500"/>
          </a:p>
          <a:p>
            <a:pPr indent="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sz="28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2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b="1" lang="en-US" sz="4000"/>
              <a:t>Static Classes</a:t>
            </a:r>
            <a:endParaRPr/>
          </a:p>
        </p:txBody>
      </p:sp>
      <p:sp>
        <p:nvSpPr>
          <p:cNvPr id="147" name="Google Shape;147;p22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393065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US" sz="2800"/>
              <a:t>Not critical to understand at this point.  Static classes work differently in C# and Java.</a:t>
            </a:r>
            <a:endParaRPr sz="2800"/>
          </a:p>
          <a:p>
            <a:pPr indent="-393065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US" sz="2800"/>
              <a:t>C#</a:t>
            </a:r>
            <a:endParaRPr sz="2800"/>
          </a:p>
          <a:p>
            <a:pPr indent="-393065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-US" sz="2800"/>
              <a:t>Static classes can be declared anywhere.   They cannot be instantiated</a:t>
            </a:r>
            <a:endParaRPr sz="2800"/>
          </a:p>
          <a:p>
            <a:pPr indent="-393065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US" sz="2800"/>
              <a:t>Java</a:t>
            </a:r>
            <a:endParaRPr sz="2800"/>
          </a:p>
          <a:p>
            <a:pPr indent="-393065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-US" sz="2800"/>
              <a:t>It is possible, but not common (especially in this class) to create classes inside of classes.</a:t>
            </a:r>
            <a:endParaRPr sz="2800"/>
          </a:p>
          <a:p>
            <a:pPr indent="-393065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-US" sz="2800"/>
              <a:t>When you do that, you can </a:t>
            </a:r>
            <a:r>
              <a:rPr lang="en-US" sz="2800"/>
              <a:t>declare</a:t>
            </a:r>
            <a:r>
              <a:rPr lang="en-US" sz="2800"/>
              <a:t> the inner class static.</a:t>
            </a:r>
            <a:endParaRPr sz="2800"/>
          </a:p>
          <a:p>
            <a:pPr indent="-393064" lvl="2" marL="1371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Char char="■"/>
            </a:pPr>
            <a:r>
              <a:rPr lang="en-US" sz="2800"/>
              <a:t>It can only access static members of the </a:t>
            </a:r>
            <a:r>
              <a:rPr lang="en-US" sz="2800"/>
              <a:t>outer</a:t>
            </a:r>
            <a:r>
              <a:rPr lang="en-US" sz="2800"/>
              <a:t> class</a:t>
            </a:r>
            <a:br>
              <a:rPr lang="en-US" sz="2800"/>
            </a:br>
            <a:endParaRPr sz="28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/>
              <a:t>This is not something we’ll test you on here, we just want you to be aware it exists.</a:t>
            </a:r>
            <a:endParaRPr sz="2800"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2800"/>
          </a:p>
          <a:p>
            <a:pPr indent="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28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3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199125">
            <a:norm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b="1" lang="en-US" sz="3700"/>
              <a:t>Summary</a:t>
            </a:r>
            <a:endParaRPr b="1" sz="3700"/>
          </a:p>
        </p:txBody>
      </p:sp>
      <p:sp>
        <p:nvSpPr>
          <p:cNvPr id="153" name="Google Shape;153;p23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318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US" sz="3200"/>
              <a:t>Static Methods can be accessed using a class name</a:t>
            </a:r>
            <a:endParaRPr/>
          </a:p>
          <a:p>
            <a:pPr indent="-4318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US" sz="3200"/>
              <a:t>Static variables are common across all instances of a class</a:t>
            </a:r>
            <a:endParaRPr/>
          </a:p>
          <a:p>
            <a:pPr indent="-4318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US" sz="3200"/>
              <a:t>The reserved word </a:t>
            </a:r>
            <a:r>
              <a:rPr lang="en-US" sz="3200">
                <a:solidFill>
                  <a:srgbClr val="2F5496"/>
                </a:solidFill>
              </a:rPr>
              <a:t>static</a:t>
            </a:r>
            <a:r>
              <a:rPr lang="en-US" sz="3200"/>
              <a:t> is used to identify a variable or method as static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7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b="1" lang="en-US" sz="4000"/>
              <a:t>Overview</a:t>
            </a:r>
            <a:endParaRPr/>
          </a:p>
        </p:txBody>
      </p:sp>
      <p:sp>
        <p:nvSpPr>
          <p:cNvPr id="36" name="Google Shape;36;p7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sz="2800"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/>
              <a:t>Static Class Members discussed: 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</a:pPr>
            <a:r>
              <a:rPr lang="en-US" sz="2500"/>
              <a:t>Static Variables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</a:pPr>
            <a:r>
              <a:rPr lang="en-US" sz="2500"/>
              <a:t>Static Methods within static classes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sz="2800"/>
          </a:p>
          <a:p>
            <a:pPr indent="-1778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Examples of commonly used Static methods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sz="2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Variables/Attributes in an object</a:t>
            </a:r>
            <a:endParaRPr b="1"/>
          </a:p>
        </p:txBody>
      </p:sp>
      <p:sp>
        <p:nvSpPr>
          <p:cNvPr id="43" name="Google Shape;43;p8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FF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class</a:t>
            </a:r>
            <a:r>
              <a:rPr lang="en-US" sz="18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Number {</a:t>
            </a:r>
            <a:endParaRPr sz="1800"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800">
                <a:solidFill>
                  <a:srgbClr val="0000FF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-US" sz="18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x;</a:t>
            </a:r>
            <a:endParaRPr sz="1800"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800">
                <a:solidFill>
                  <a:srgbClr val="0000FF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public</a:t>
            </a:r>
            <a:r>
              <a:rPr lang="en-US" sz="18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Number(</a:t>
            </a:r>
            <a:r>
              <a:rPr lang="en-US" sz="1800">
                <a:solidFill>
                  <a:srgbClr val="0000FF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-US" sz="18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x) {</a:t>
            </a:r>
            <a:endParaRPr sz="1800"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  </a:t>
            </a:r>
            <a:r>
              <a:rPr lang="en-US" sz="1800">
                <a:solidFill>
                  <a:srgbClr val="0000FF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this</a:t>
            </a:r>
            <a:r>
              <a:rPr lang="en-US" sz="18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.x=x;</a:t>
            </a:r>
            <a:endParaRPr sz="1800"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}</a:t>
            </a:r>
            <a:endParaRPr sz="1800"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}</a:t>
            </a:r>
            <a:br>
              <a:rPr lang="en-US" sz="18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</a:br>
            <a:endParaRPr sz="1800"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FF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class</a:t>
            </a:r>
            <a:r>
              <a:rPr lang="en-US" sz="18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Main {</a:t>
            </a:r>
            <a:endParaRPr sz="1800"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800">
                <a:solidFill>
                  <a:srgbClr val="0000FF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public</a:t>
            </a:r>
            <a:r>
              <a:rPr lang="en-US" sz="18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800">
                <a:solidFill>
                  <a:srgbClr val="0000FF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static</a:t>
            </a:r>
            <a:r>
              <a:rPr lang="en-US" sz="18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800">
                <a:solidFill>
                  <a:srgbClr val="0000FF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void</a:t>
            </a:r>
            <a:r>
              <a:rPr lang="en-US" sz="18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main(String[] args) {</a:t>
            </a:r>
            <a:endParaRPr sz="1800"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  Number a = </a:t>
            </a:r>
            <a:r>
              <a:rPr lang="en-US" sz="1800">
                <a:solidFill>
                  <a:srgbClr val="0000FF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new</a:t>
            </a:r>
            <a:r>
              <a:rPr lang="en-US" sz="18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Number(</a:t>
            </a:r>
            <a:r>
              <a:rPr lang="en-US" sz="1800">
                <a:solidFill>
                  <a:srgbClr val="09885A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5</a:t>
            </a:r>
            <a:r>
              <a:rPr lang="en-US" sz="18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);</a:t>
            </a:r>
            <a:endParaRPr sz="1800"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  Number b = </a:t>
            </a:r>
            <a:r>
              <a:rPr lang="en-US" sz="1800">
                <a:solidFill>
                  <a:srgbClr val="0000FF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new</a:t>
            </a:r>
            <a:r>
              <a:rPr lang="en-US" sz="18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Number(</a:t>
            </a:r>
            <a:r>
              <a:rPr lang="en-US" sz="1800">
                <a:solidFill>
                  <a:srgbClr val="09885A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8</a:t>
            </a:r>
            <a:r>
              <a:rPr lang="en-US" sz="18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);</a:t>
            </a:r>
            <a:endParaRPr sz="1800"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}</a:t>
            </a:r>
            <a:endParaRPr sz="1800"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}</a:t>
            </a:r>
            <a:endParaRPr sz="1800">
              <a:solidFill>
                <a:srgbClr val="0000FF"/>
              </a:solidFill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44" name="Google Shape;44;p8"/>
          <p:cNvSpPr/>
          <p:nvPr/>
        </p:nvSpPr>
        <p:spPr>
          <a:xfrm>
            <a:off x="5315719" y="3527550"/>
            <a:ext cx="1170600" cy="6990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5" name="Google Shape;45;p8"/>
          <p:cNvCxnSpPr>
            <a:endCxn id="44" idx="0"/>
          </p:cNvCxnSpPr>
          <p:nvPr/>
        </p:nvCxnSpPr>
        <p:spPr>
          <a:xfrm>
            <a:off x="5900719" y="1976250"/>
            <a:ext cx="300" cy="1551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46" name="Google Shape;46;p8"/>
          <p:cNvSpPr txBox="1"/>
          <p:nvPr/>
        </p:nvSpPr>
        <p:spPr>
          <a:xfrm>
            <a:off x="5785069" y="1365550"/>
            <a:ext cx="231900" cy="39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rgbClr val="0432FF"/>
                </a:solidFill>
              </a:rPr>
              <a:t>a</a:t>
            </a:r>
            <a:endParaRPr sz="2200">
              <a:solidFill>
                <a:srgbClr val="0432FF"/>
              </a:solidFill>
            </a:endParaRPr>
          </a:p>
        </p:txBody>
      </p:sp>
      <p:sp>
        <p:nvSpPr>
          <p:cNvPr id="47" name="Google Shape;47;p8"/>
          <p:cNvSpPr txBox="1"/>
          <p:nvPr/>
        </p:nvSpPr>
        <p:spPr>
          <a:xfrm>
            <a:off x="5462025" y="3673850"/>
            <a:ext cx="768300" cy="39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432FF"/>
                </a:solidFill>
              </a:rPr>
              <a:t>x=5</a:t>
            </a:r>
            <a:endParaRPr sz="2400">
              <a:solidFill>
                <a:srgbClr val="0432FF"/>
              </a:solidFill>
            </a:endParaRPr>
          </a:p>
        </p:txBody>
      </p:sp>
      <p:sp>
        <p:nvSpPr>
          <p:cNvPr id="48" name="Google Shape;48;p8"/>
          <p:cNvSpPr/>
          <p:nvPr/>
        </p:nvSpPr>
        <p:spPr>
          <a:xfrm>
            <a:off x="7120219" y="3527550"/>
            <a:ext cx="1170600" cy="6990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" name="Google Shape;49;p8"/>
          <p:cNvSpPr txBox="1"/>
          <p:nvPr/>
        </p:nvSpPr>
        <p:spPr>
          <a:xfrm>
            <a:off x="7266525" y="3673850"/>
            <a:ext cx="768300" cy="39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432FF"/>
                </a:solidFill>
              </a:rPr>
              <a:t>x=8</a:t>
            </a:r>
            <a:endParaRPr sz="2400">
              <a:solidFill>
                <a:srgbClr val="0432FF"/>
              </a:solidFill>
            </a:endParaRPr>
          </a:p>
        </p:txBody>
      </p:sp>
      <p:cxnSp>
        <p:nvCxnSpPr>
          <p:cNvPr id="50" name="Google Shape;50;p8"/>
          <p:cNvCxnSpPr/>
          <p:nvPr/>
        </p:nvCxnSpPr>
        <p:spPr>
          <a:xfrm>
            <a:off x="7771669" y="1976250"/>
            <a:ext cx="300" cy="1551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51" name="Google Shape;51;p8"/>
          <p:cNvSpPr txBox="1"/>
          <p:nvPr/>
        </p:nvSpPr>
        <p:spPr>
          <a:xfrm>
            <a:off x="7506500" y="1365625"/>
            <a:ext cx="453900" cy="39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>
                <a:solidFill>
                  <a:srgbClr val="0432FF"/>
                </a:solidFill>
              </a:rPr>
              <a:t>b</a:t>
            </a:r>
            <a:endParaRPr sz="1900">
              <a:solidFill>
                <a:srgbClr val="0432F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Separate x attributes</a:t>
            </a:r>
            <a:endParaRPr/>
          </a:p>
        </p:txBody>
      </p:sp>
      <p:sp>
        <p:nvSpPr>
          <p:cNvPr id="58" name="Google Shape;58;p9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06400" lvl="0" marL="457200" rtl="0" algn="l">
              <a:spcBef>
                <a:spcPts val="750"/>
              </a:spcBef>
              <a:spcAft>
                <a:spcPts val="0"/>
              </a:spcAft>
              <a:buSzPts val="2800"/>
              <a:buChar char="•"/>
            </a:pPr>
            <a:r>
              <a:rPr lang="en-US" sz="28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Notice how each object has its own </a:t>
            </a:r>
            <a:r>
              <a:rPr lang="en-US" sz="2800">
                <a:solidFill>
                  <a:srgbClr val="0432FF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x</a:t>
            </a:r>
            <a:r>
              <a:rPr lang="en-US" sz="28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attributes.</a:t>
            </a:r>
            <a:br>
              <a:rPr lang="en-US" sz="28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</a:br>
            <a:endParaRPr sz="2800"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Font typeface="Consolas"/>
              <a:buChar char="•"/>
            </a:pPr>
            <a:r>
              <a:rPr lang="en-US" sz="28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Changes to the </a:t>
            </a:r>
            <a:r>
              <a:rPr lang="en-US" sz="2800">
                <a:solidFill>
                  <a:srgbClr val="0432FF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x</a:t>
            </a:r>
            <a:r>
              <a:rPr lang="en-US" sz="28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attribute in object </a:t>
            </a:r>
            <a:r>
              <a:rPr lang="en-US" sz="2800">
                <a:solidFill>
                  <a:srgbClr val="0432FF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a</a:t>
            </a:r>
            <a:r>
              <a:rPr lang="en-US" sz="28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will have no effect on changes to the </a:t>
            </a:r>
            <a:r>
              <a:rPr lang="en-US" sz="2800">
                <a:solidFill>
                  <a:srgbClr val="0432FF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x</a:t>
            </a:r>
            <a:r>
              <a:rPr lang="en-US" sz="28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attribute in object </a:t>
            </a:r>
            <a:r>
              <a:rPr lang="en-US" sz="2800">
                <a:solidFill>
                  <a:srgbClr val="0432FF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b</a:t>
            </a:r>
            <a:endParaRPr sz="2800">
              <a:solidFill>
                <a:srgbClr val="0432FF"/>
              </a:solidFill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What if you needed a “shared” variable?</a:t>
            </a:r>
            <a:endParaRPr/>
          </a:p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74650" lvl="0" marL="457200" rtl="0" algn="l">
              <a:spcBef>
                <a:spcPts val="750"/>
              </a:spcBef>
              <a:spcAft>
                <a:spcPts val="0"/>
              </a:spcAft>
              <a:buSzPts val="2300"/>
              <a:buChar char="•"/>
            </a:pPr>
            <a:r>
              <a:rPr lang="en-US"/>
              <a:t>Imagine you write a set of classes to mimic a fast-food restaurant.</a:t>
            </a:r>
            <a:endParaRPr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•"/>
            </a:pPr>
            <a:r>
              <a:rPr lang="en-US"/>
              <a:t>You write a class called </a:t>
            </a:r>
            <a:r>
              <a:rPr lang="en-US">
                <a:solidFill>
                  <a:srgbClr val="0432FF"/>
                </a:solidFill>
              </a:rPr>
              <a:t>cookFrys</a:t>
            </a:r>
            <a:r>
              <a:rPr lang="en-US"/>
              <a:t> and one called </a:t>
            </a:r>
            <a:r>
              <a:rPr lang="en-US">
                <a:solidFill>
                  <a:srgbClr val="0432FF"/>
                </a:solidFill>
              </a:rPr>
              <a:t>cookBurgers</a:t>
            </a:r>
            <a:r>
              <a:rPr lang="en-US"/>
              <a:t>.  Then you have classes called </a:t>
            </a:r>
            <a:r>
              <a:rPr lang="en-US">
                <a:solidFill>
                  <a:srgbClr val="0432FF"/>
                </a:solidFill>
              </a:rPr>
              <a:t>takeOrder</a:t>
            </a:r>
            <a:r>
              <a:rPr lang="en-US"/>
              <a:t> and </a:t>
            </a:r>
            <a:r>
              <a:rPr lang="en-US">
                <a:solidFill>
                  <a:srgbClr val="0432FF"/>
                </a:solidFill>
              </a:rPr>
              <a:t>packOrder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When </a:t>
            </a:r>
            <a:r>
              <a:rPr lang="en-US">
                <a:solidFill>
                  <a:srgbClr val="0432FF"/>
                </a:solidFill>
              </a:rPr>
              <a:t>cookBurgers</a:t>
            </a:r>
            <a:r>
              <a:rPr lang="en-US"/>
              <a:t> completes a burger where should they put it?</a:t>
            </a:r>
            <a:endParaRPr/>
          </a:p>
          <a:p>
            <a:pPr indent="-387350" lvl="2" marL="1371600" rtl="0" algn="l">
              <a:spcBef>
                <a:spcPts val="0"/>
              </a:spcBef>
              <a:spcAft>
                <a:spcPts val="0"/>
              </a:spcAft>
              <a:buSzPts val="2500"/>
              <a:buChar char="•"/>
            </a:pPr>
            <a:r>
              <a:rPr lang="en-US"/>
              <a:t>One choice would be an array of Burgers in their object</a:t>
            </a:r>
            <a:endParaRPr/>
          </a:p>
          <a:p>
            <a:pPr indent="-387350" lvl="2" marL="1371600" rtl="0" algn="l">
              <a:spcBef>
                <a:spcPts val="0"/>
              </a:spcBef>
              <a:spcAft>
                <a:spcPts val="0"/>
              </a:spcAft>
              <a:buSzPts val="2500"/>
              <a:buChar char="•"/>
            </a:pPr>
            <a:r>
              <a:rPr lang="en-US"/>
              <a:t>But what if you have 3 </a:t>
            </a:r>
            <a:r>
              <a:rPr lang="en-US">
                <a:solidFill>
                  <a:srgbClr val="0432FF"/>
                </a:solidFill>
              </a:rPr>
              <a:t>cookBurgers</a:t>
            </a:r>
            <a:r>
              <a:rPr lang="en-US"/>
              <a:t> objects all cooking </a:t>
            </a:r>
            <a:r>
              <a:rPr lang="en-US"/>
              <a:t>simultaneously</a:t>
            </a:r>
            <a:r>
              <a:rPr lang="en-US"/>
              <a:t>?</a:t>
            </a:r>
            <a:endParaRPr/>
          </a:p>
          <a:p>
            <a:pPr indent="-355600" lvl="3" marL="1828800" rtl="0" algn="l"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A </a:t>
            </a:r>
            <a:r>
              <a:rPr lang="en-US">
                <a:solidFill>
                  <a:srgbClr val="0432FF"/>
                </a:solidFill>
              </a:rPr>
              <a:t>packOrder</a:t>
            </a:r>
            <a:r>
              <a:rPr lang="en-US"/>
              <a:t> object would have to look at the array in each of the workers objects to see if they have a burger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1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Better Solution</a:t>
            </a:r>
            <a:endParaRPr/>
          </a:p>
        </p:txBody>
      </p:sp>
      <p:sp>
        <p:nvSpPr>
          <p:cNvPr id="72" name="Google Shape;72;p11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74650" lvl="0" marL="457200" rtl="0" algn="l">
              <a:spcBef>
                <a:spcPts val="750"/>
              </a:spcBef>
              <a:spcAft>
                <a:spcPts val="0"/>
              </a:spcAft>
              <a:buSzPts val="2300"/>
              <a:buChar char="•"/>
            </a:pPr>
            <a:r>
              <a:rPr lang="en-US"/>
              <a:t>Instead, perhaps it would be better if all the </a:t>
            </a:r>
            <a:r>
              <a:rPr lang="en-US">
                <a:solidFill>
                  <a:srgbClr val="0432FF"/>
                </a:solidFill>
              </a:rPr>
              <a:t>cookBurger</a:t>
            </a:r>
            <a:r>
              <a:rPr lang="en-US"/>
              <a:t> workers put their burgers in a shared array.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Then the </a:t>
            </a:r>
            <a:r>
              <a:rPr lang="en-US">
                <a:solidFill>
                  <a:srgbClr val="0432FF"/>
                </a:solidFill>
              </a:rPr>
              <a:t>packOrder</a:t>
            </a:r>
            <a:r>
              <a:rPr lang="en-US"/>
              <a:t> </a:t>
            </a:r>
            <a:r>
              <a:rPr lang="en-US"/>
              <a:t>people</a:t>
            </a:r>
            <a:r>
              <a:rPr lang="en-US"/>
              <a:t> only have to look in one place.</a:t>
            </a:r>
            <a:endParaRPr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•"/>
            </a:pPr>
            <a:r>
              <a:rPr lang="en-US"/>
              <a:t>But how to share a variable/attribute between objects?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One option is to make the variable </a:t>
            </a:r>
            <a:r>
              <a:rPr lang="en-US">
                <a:solidFill>
                  <a:srgbClr val="A31515"/>
                </a:solidFill>
              </a:rPr>
              <a:t>static</a:t>
            </a:r>
            <a:r>
              <a:rPr lang="en-US"/>
              <a:t>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2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b="1" lang="en-US" sz="4000"/>
              <a:t>Static Variables/Attributes</a:t>
            </a:r>
            <a:endParaRPr/>
          </a:p>
        </p:txBody>
      </p:sp>
      <p:sp>
        <p:nvSpPr>
          <p:cNvPr id="78" name="Google Shape;78;p12"/>
          <p:cNvSpPr txBox="1"/>
          <p:nvPr>
            <p:ph idx="1" type="body"/>
          </p:nvPr>
        </p:nvSpPr>
        <p:spPr>
          <a:xfrm>
            <a:off x="369875" y="1253325"/>
            <a:ext cx="8418300" cy="513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1000" lvl="0" marL="457200" rtl="0" algn="l">
              <a:spcBef>
                <a:spcPts val="750"/>
              </a:spcBef>
              <a:spcAft>
                <a:spcPts val="0"/>
              </a:spcAft>
              <a:buSzPts val="2400"/>
              <a:buChar char="●"/>
            </a:pPr>
            <a:r>
              <a:rPr lang="en-US" sz="2400"/>
              <a:t>Previously, each instance/object had its own independent set of variables</a:t>
            </a:r>
            <a:br>
              <a:rPr lang="en-US" sz="2400"/>
            </a:br>
            <a:endParaRPr sz="2400"/>
          </a:p>
          <a:p>
            <a:pPr indent="-381000" lvl="0" marL="45720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 sz="2400"/>
              <a:t>Static variables (a.k.a class variables) are shared among all instances of a class</a:t>
            </a:r>
            <a:br>
              <a:rPr lang="en-US" sz="2400"/>
            </a:br>
            <a:endParaRPr sz="2400"/>
          </a:p>
          <a:p>
            <a:pPr indent="-381000" lvl="0" marL="45720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 sz="2400"/>
              <a:t>A variable become static by adding the reserved word static</a:t>
            </a:r>
            <a:endParaRPr sz="2400"/>
          </a:p>
          <a:p>
            <a:pPr indent="-381000" lvl="1" marL="91440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e . g. </a:t>
            </a:r>
            <a:r>
              <a:rPr lang="en-US">
                <a:solidFill>
                  <a:srgbClr val="2F5496"/>
                </a:solidFill>
              </a:rPr>
              <a:t>static int noOfCars =0;</a:t>
            </a:r>
            <a:br>
              <a:rPr lang="en-US">
                <a:solidFill>
                  <a:srgbClr val="2F5496"/>
                </a:solidFill>
              </a:rPr>
            </a:br>
            <a:endParaRPr/>
          </a:p>
          <a:p>
            <a:pPr indent="-381000" lvl="0" marL="45720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 sz="2400"/>
              <a:t>A local variable cannot be static if the method is not static</a:t>
            </a:r>
            <a:br>
              <a:rPr lang="en-US" sz="2400"/>
            </a:br>
            <a:endParaRPr sz="2400"/>
          </a:p>
          <a:p>
            <a:pPr indent="-381000" lvl="0" marL="45720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 sz="2400"/>
              <a:t>Constants which are instance variables are often static because just having one copy is good enough</a:t>
            </a:r>
            <a:br>
              <a:rPr lang="en-US" sz="2400"/>
            </a:br>
            <a:endParaRPr sz="2400"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 sz="2300"/>
              <a:t>Good for counting the number of instances</a:t>
            </a:r>
            <a:endParaRPr sz="23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590"/>
              <a:buFont typeface="Arial"/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3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Example of static attributes</a:t>
            </a:r>
            <a:endParaRPr/>
          </a:p>
        </p:txBody>
      </p:sp>
      <p:sp>
        <p:nvSpPr>
          <p:cNvPr id="84" name="Google Shape;84;p13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100"/>
              <a:buNone/>
            </a:pP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Dog {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int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dogCounter = </a:t>
            </a:r>
            <a:r>
              <a:rPr lang="en-US">
                <a:solidFill>
                  <a:srgbClr val="09885A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; </a:t>
            </a:r>
            <a:r>
              <a:rPr lang="en-US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// Shared by all dogs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private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>
                <a:solidFill>
                  <a:srgbClr val="0432FF"/>
                </a:solidFill>
                <a:latin typeface="Arial"/>
                <a:ea typeface="Arial"/>
                <a:cs typeface="Arial"/>
                <a:sym typeface="Arial"/>
              </a:rPr>
              <a:t>int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dogID;  </a:t>
            </a:r>
            <a:r>
              <a:rPr lang="en-US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// Each dog has its own copy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Dog() {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dogID = dogCounter++;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Dog d1 = </a:t>
            </a:r>
            <a:r>
              <a:rPr lang="en-US">
                <a:solidFill>
                  <a:srgbClr val="0432FF"/>
                </a:solidFill>
                <a:latin typeface="Arial"/>
                <a:ea typeface="Arial"/>
                <a:cs typeface="Arial"/>
                <a:sym typeface="Arial"/>
              </a:rPr>
              <a:t>new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Dog(); 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// d1’s ID is 0, dogCounter is now 1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Dog d2 = </a:t>
            </a:r>
            <a:r>
              <a:rPr lang="en-US">
                <a:solidFill>
                  <a:srgbClr val="0432FF"/>
                </a:solidFill>
                <a:latin typeface="Arial"/>
                <a:ea typeface="Arial"/>
                <a:cs typeface="Arial"/>
                <a:sym typeface="Arial"/>
              </a:rPr>
              <a:t>new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Dog();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// d2’s ID is 1, dogCounter is now 2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700"/>
              <a:t>Why use a static variable?</a:t>
            </a:r>
            <a:endParaRPr b="1" sz="3700"/>
          </a:p>
        </p:txBody>
      </p:sp>
      <p:sp>
        <p:nvSpPr>
          <p:cNvPr id="91" name="Google Shape;91;p14"/>
          <p:cNvSpPr txBox="1"/>
          <p:nvPr>
            <p:ph idx="1" type="body"/>
          </p:nvPr>
        </p:nvSpPr>
        <p:spPr>
          <a:xfrm>
            <a:off x="369875" y="1253325"/>
            <a:ext cx="4818300" cy="5015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61950" lvl="0" marL="457200" rtl="0" algn="l">
              <a:spcBef>
                <a:spcPts val="750"/>
              </a:spcBef>
              <a:spcAft>
                <a:spcPts val="0"/>
              </a:spcAft>
              <a:buSzPts val="2100"/>
              <a:buChar char="•"/>
            </a:pPr>
            <a:r>
              <a:rPr lang="en-US" sz="2100"/>
              <a:t>Probably the most common example is when you need to count how many objects of a given class are created, or you need to number those objects.</a:t>
            </a:r>
            <a:endParaRPr sz="21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-US" sz="2100"/>
              <a:t>Think of KSU IDs. </a:t>
            </a:r>
            <a:endParaRPr sz="2100"/>
          </a:p>
          <a:p>
            <a:pPr indent="-361950" lvl="1" marL="914400" rtl="0" algn="l"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-US" sz="2100"/>
              <a:t>Each Student/Faculty/Staff is a separate object</a:t>
            </a:r>
            <a:endParaRPr sz="2100"/>
          </a:p>
          <a:p>
            <a:pPr indent="-361950" lvl="2" marL="1371600" rtl="0" algn="l"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-US" sz="2100"/>
              <a:t>Thus each person needs their own unique ID in their object</a:t>
            </a:r>
            <a:endParaRPr sz="2100"/>
          </a:p>
          <a:p>
            <a:pPr indent="-361950" lvl="1" marL="914400" rtl="0" algn="l"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-US" sz="2100"/>
              <a:t>However, somewhere you must keep track of the last ID you assigned.</a:t>
            </a:r>
            <a:endParaRPr sz="2100"/>
          </a:p>
          <a:p>
            <a:pPr indent="-361950" lvl="2" marL="1371600" rtl="0" algn="l"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-US" sz="2100"/>
              <a:t>This would be the static variable in your class KSU</a:t>
            </a:r>
            <a:endParaRPr sz="1700"/>
          </a:p>
        </p:txBody>
      </p:sp>
      <p:sp>
        <p:nvSpPr>
          <p:cNvPr id="92" name="Google Shape;92;p14"/>
          <p:cNvSpPr txBox="1"/>
          <p:nvPr/>
        </p:nvSpPr>
        <p:spPr>
          <a:xfrm>
            <a:off x="5544775" y="1248375"/>
            <a:ext cx="3161400" cy="33237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>
                <a:solidFill>
                  <a:schemeClr val="dk1"/>
                </a:solidFill>
              </a:rPr>
              <a:t>class KSU {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>
                <a:solidFill>
                  <a:schemeClr val="dk1"/>
                </a:solidFill>
              </a:rPr>
              <a:t>  public static int next_id=0;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>
                <a:solidFill>
                  <a:schemeClr val="dk1"/>
                </a:solidFill>
              </a:rPr>
              <a:t>  private int id;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>
                <a:solidFill>
                  <a:schemeClr val="dk1"/>
                </a:solidFill>
              </a:rPr>
              <a:t>  public KSU {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>
                <a:solidFill>
                  <a:schemeClr val="dk1"/>
                </a:solidFill>
              </a:rPr>
              <a:t>    id=next_id++;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>
                <a:solidFill>
                  <a:schemeClr val="dk1"/>
                </a:solidFill>
              </a:rPr>
              <a:t>  }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>
                <a:solidFill>
                  <a:schemeClr val="dk1"/>
                </a:solidFill>
              </a:rPr>
              <a:t>}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