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61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62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63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60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64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60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64.xml"/>
  <Override ContentType="application/vnd.openxmlformats-officedocument.presentationml.slide+xml" PartName="/ppt/slides/slide8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59.xml"/>
  <Override ContentType="application/vnd.openxmlformats-officedocument.presentationml.slide+xml" PartName="/ppt/slides/slide32.xml"/>
  <Override ContentType="application/vnd.openxmlformats-officedocument.presentationml.slide+xml" PartName="/ppt/slides/slide62.xml"/>
  <Override ContentType="application/vnd.openxmlformats-officedocument.presentationml.slide+xml" PartName="/ppt/slides/slide1.xml"/>
  <Override ContentType="application/vnd.openxmlformats-officedocument.presentationml.slide+xml" PartName="/ppt/slides/slide58.xml"/>
  <Override ContentType="application/vnd.openxmlformats-officedocument.presentationml.slide+xml" PartName="/ppt/slides/slide63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61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5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</p:sldIdLst>
  <p:sldSz cy="5143500" cx="9144000"/>
  <p:notesSz cx="6858000" cy="9144000"/>
  <p:embeddedFontLst>
    <p:embeddedFont>
      <p:font typeface="Arimo"/>
      <p:regular r:id="rId70"/>
      <p:bold r:id="rId71"/>
      <p:italic r:id="rId72"/>
      <p:boldItalic r:id="rId7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slide" Target="slides/slide4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73" Type="http://schemas.openxmlformats.org/officeDocument/2006/relationships/font" Target="fonts/Arimo-boldItalic.fntdata"/><Relationship Id="rId72" Type="http://schemas.openxmlformats.org/officeDocument/2006/relationships/font" Target="fonts/Arimo-italic.fntdata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71" Type="http://schemas.openxmlformats.org/officeDocument/2006/relationships/font" Target="fonts/Arimo-bold.fntdata"/><Relationship Id="rId70" Type="http://schemas.openxmlformats.org/officeDocument/2006/relationships/font" Target="fonts/Arimo-regular.fntdata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62" Type="http://schemas.openxmlformats.org/officeDocument/2006/relationships/slide" Target="slides/slide57.xml"/><Relationship Id="rId61" Type="http://schemas.openxmlformats.org/officeDocument/2006/relationships/slide" Target="slides/slide56.xml"/><Relationship Id="rId20" Type="http://schemas.openxmlformats.org/officeDocument/2006/relationships/slide" Target="slides/slide15.xml"/><Relationship Id="rId64" Type="http://schemas.openxmlformats.org/officeDocument/2006/relationships/slide" Target="slides/slide59.xml"/><Relationship Id="rId63" Type="http://schemas.openxmlformats.org/officeDocument/2006/relationships/slide" Target="slides/slide58.xml"/><Relationship Id="rId22" Type="http://schemas.openxmlformats.org/officeDocument/2006/relationships/slide" Target="slides/slide17.xml"/><Relationship Id="rId66" Type="http://schemas.openxmlformats.org/officeDocument/2006/relationships/slide" Target="slides/slide61.xml"/><Relationship Id="rId21" Type="http://schemas.openxmlformats.org/officeDocument/2006/relationships/slide" Target="slides/slide16.xml"/><Relationship Id="rId65" Type="http://schemas.openxmlformats.org/officeDocument/2006/relationships/slide" Target="slides/slide60.xml"/><Relationship Id="rId24" Type="http://schemas.openxmlformats.org/officeDocument/2006/relationships/slide" Target="slides/slide19.xml"/><Relationship Id="rId68" Type="http://schemas.openxmlformats.org/officeDocument/2006/relationships/slide" Target="slides/slide63.xml"/><Relationship Id="rId23" Type="http://schemas.openxmlformats.org/officeDocument/2006/relationships/slide" Target="slides/slide18.xml"/><Relationship Id="rId67" Type="http://schemas.openxmlformats.org/officeDocument/2006/relationships/slide" Target="slides/slide62.xml"/><Relationship Id="rId60" Type="http://schemas.openxmlformats.org/officeDocument/2006/relationships/slide" Target="slides/slide55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69" Type="http://schemas.openxmlformats.org/officeDocument/2006/relationships/slide" Target="slides/slide64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schemas.openxmlformats.org/officeDocument/2006/relationships/slide" Target="slides/slide46.xml"/><Relationship Id="rId50" Type="http://schemas.openxmlformats.org/officeDocument/2006/relationships/slide" Target="slides/slide45.xml"/><Relationship Id="rId53" Type="http://schemas.openxmlformats.org/officeDocument/2006/relationships/slide" Target="slides/slide48.xml"/><Relationship Id="rId52" Type="http://schemas.openxmlformats.org/officeDocument/2006/relationships/slide" Target="slides/slide47.xml"/><Relationship Id="rId11" Type="http://schemas.openxmlformats.org/officeDocument/2006/relationships/slide" Target="slides/slide6.xml"/><Relationship Id="rId55" Type="http://schemas.openxmlformats.org/officeDocument/2006/relationships/slide" Target="slides/slide50.xml"/><Relationship Id="rId10" Type="http://schemas.openxmlformats.org/officeDocument/2006/relationships/slide" Target="slides/slide5.xml"/><Relationship Id="rId54" Type="http://schemas.openxmlformats.org/officeDocument/2006/relationships/slide" Target="slides/slide49.xml"/><Relationship Id="rId13" Type="http://schemas.openxmlformats.org/officeDocument/2006/relationships/slide" Target="slides/slide8.xml"/><Relationship Id="rId57" Type="http://schemas.openxmlformats.org/officeDocument/2006/relationships/slide" Target="slides/slide52.xml"/><Relationship Id="rId12" Type="http://schemas.openxmlformats.org/officeDocument/2006/relationships/slide" Target="slides/slide7.xml"/><Relationship Id="rId56" Type="http://schemas.openxmlformats.org/officeDocument/2006/relationships/slide" Target="slides/slide51.xml"/><Relationship Id="rId15" Type="http://schemas.openxmlformats.org/officeDocument/2006/relationships/slide" Target="slides/slide10.xml"/><Relationship Id="rId59" Type="http://schemas.openxmlformats.org/officeDocument/2006/relationships/slide" Target="slides/slide54.xml"/><Relationship Id="rId14" Type="http://schemas.openxmlformats.org/officeDocument/2006/relationships/slide" Target="slides/slide9.xml"/><Relationship Id="rId58" Type="http://schemas.openxmlformats.org/officeDocument/2006/relationships/slide" Target="slides/slide5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09e9904014_0_184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g309e9904014_0_184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09e9904014_0_189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g309e9904014_0_189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09e9904014_0_194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g309e9904014_0_194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09e9904014_0_200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g309e9904014_0_200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09e9904014_0_205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g309e9904014_0_205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09e9904014_0_210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g309e9904014_0_210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09e9904014_0_216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g309e9904014_0_216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09e9904014_0_230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g309e9904014_0_230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09e9904014_0_235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g309e9904014_0_235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09e9904014_0_253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g309e9904014_0_253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g309e9904014_0_142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g309e9904014_0_142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309e9904014_0_273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g309e9904014_0_273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309e9904014_0_295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g309e9904014_0_295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309e9904014_0_320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g309e9904014_0_320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309e9904014_0_340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g309e9904014_0_340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309e9904014_0_363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g309e9904014_0_363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309e9904014_0_386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g309e9904014_0_386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309e9904014_0_414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g309e9904014_0_414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309e9904014_0_445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6" name="Google Shape;356;g309e9904014_0_445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g309e9904014_0_452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" name="Google Shape;364;g309e9904014_0_452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309e9904014_0_457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" name="Google Shape;370;g309e9904014_0_457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309e9904014_0_147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g309e9904014_0_147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309e9904014_0_0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6" name="Google Shape;376;g309e9904014_0_0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309e9904014_0_5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g309e9904014_0_5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g309e9904014_0_12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0" name="Google Shape;390;g309e9904014_0_12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g309e9904014_0_17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" name="Google Shape;396;g309e9904014_0_17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g309e9904014_0_22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" name="Google Shape;402;g309e9904014_0_22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309e9904014_0_27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8" name="Google Shape;408;g309e9904014_0_27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309e9904014_0_33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5" name="Google Shape;415;g309e9904014_0_33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g309e9904014_0_38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1" name="Google Shape;421;g309e9904014_0_38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g309e9904014_0_44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8" name="Google Shape;428;g309e9904014_0_44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g309e9904014_0_49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4" name="Google Shape;434;g309e9904014_0_49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g309e9904014_0_152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g309e9904014_0_152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g309e9904014_0_54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0" name="Google Shape;440;g309e9904014_0_54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1" name="Google Shape;441;g309e9904014_0_54:notes"/>
          <p:cNvSpPr txBox="1"/>
          <p:nvPr>
            <p:ph idx="12" type="sldNum"/>
          </p:nvPr>
        </p:nvSpPr>
        <p:spPr>
          <a:xfrm>
            <a:off x="3885010" y="8684684"/>
            <a:ext cx="2971800" cy="45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g309e9904014_0_60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7" name="Google Shape;447;g309e9904014_0_60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g309e9904014_0_65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3" name="Google Shape;453;g309e9904014_0_65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309e9904014_0_71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0" name="Google Shape;460;g309e9904014_0_71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4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g309e9904014_0_76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6" name="Google Shape;466;g309e9904014_0_76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0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g309e9904014_0_81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2" name="Google Shape;472;g309e9904014_0_81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g309e9904014_0_86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8" name="Google Shape;478;g309e9904014_0_86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2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g309e9904014_0_91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4" name="Google Shape;484;g309e9904014_0_91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g309e9904014_0_96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0" name="Google Shape;490;g309e9904014_0_96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4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g309e9904014_0_101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6" name="Google Shape;496;g309e9904014_0_101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309e9904014_0_157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g309e9904014_0_157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0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g309e9904014_0_106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2" name="Google Shape;502;g309e9904014_0_106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3" name="Google Shape;503;g309e9904014_0_106:notes"/>
          <p:cNvSpPr txBox="1"/>
          <p:nvPr>
            <p:ph idx="12" type="sldNum"/>
          </p:nvPr>
        </p:nvSpPr>
        <p:spPr>
          <a:xfrm>
            <a:off x="3885010" y="8684684"/>
            <a:ext cx="2971800" cy="45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7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g309e9904014_0_112:notes"/>
          <p:cNvSpPr txBox="1"/>
          <p:nvPr>
            <p:ph idx="1" type="body"/>
          </p:nvPr>
        </p:nvSpPr>
        <p:spPr>
          <a:xfrm>
            <a:off x="913805" y="4343703"/>
            <a:ext cx="5030400" cy="411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9" name="Google Shape;509;g309e9904014_0_112:notes"/>
          <p:cNvSpPr/>
          <p:nvPr>
            <p:ph idx="2" type="sldImg"/>
          </p:nvPr>
        </p:nvSpPr>
        <p:spPr>
          <a:xfrm>
            <a:off x="428606" y="686405"/>
            <a:ext cx="6000900" cy="3429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3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g309e9904014_0_11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5" name="Google Shape;515;g309e9904014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9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g31a9cba7f96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1" name="Google Shape;521;g31a9cba7f96_0_0:notes"/>
          <p:cNvSpPr/>
          <p:nvPr>
            <p:ph idx="2" type="sldImg"/>
          </p:nvPr>
        </p:nvSpPr>
        <p:spPr>
          <a:xfrm>
            <a:off x="701951" y="1143000"/>
            <a:ext cx="54540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5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g31a9cba7f96_0_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7" name="Google Shape;527;g31a9cba7f96_0_5:notes"/>
          <p:cNvSpPr/>
          <p:nvPr>
            <p:ph idx="2" type="sldImg"/>
          </p:nvPr>
        </p:nvSpPr>
        <p:spPr>
          <a:xfrm>
            <a:off x="701951" y="1143000"/>
            <a:ext cx="54540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4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Google Shape;535;g31a9cba7f96_0_1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6" name="Google Shape;536;g31a9cba7f96_0_13:notes"/>
          <p:cNvSpPr/>
          <p:nvPr>
            <p:ph idx="2" type="sldImg"/>
          </p:nvPr>
        </p:nvSpPr>
        <p:spPr>
          <a:xfrm>
            <a:off x="701951" y="1143000"/>
            <a:ext cx="54540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3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Google Shape;544;g31a9cba7f96_0_2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5" name="Google Shape;545;g31a9cba7f96_0_21:notes"/>
          <p:cNvSpPr/>
          <p:nvPr>
            <p:ph idx="2" type="sldImg"/>
          </p:nvPr>
        </p:nvSpPr>
        <p:spPr>
          <a:xfrm>
            <a:off x="701951" y="1143000"/>
            <a:ext cx="54540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3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g31a9cba7f96_0_3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5" name="Google Shape;555;g31a9cba7f96_0_30:notes"/>
          <p:cNvSpPr/>
          <p:nvPr>
            <p:ph idx="2" type="sldImg"/>
          </p:nvPr>
        </p:nvSpPr>
        <p:spPr>
          <a:xfrm>
            <a:off x="701951" y="1143000"/>
            <a:ext cx="54540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3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g31a9cba7f96_0_3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5" name="Google Shape;565;g31a9cba7f96_0_39:notes"/>
          <p:cNvSpPr/>
          <p:nvPr>
            <p:ph idx="2" type="sldImg"/>
          </p:nvPr>
        </p:nvSpPr>
        <p:spPr>
          <a:xfrm>
            <a:off x="701951" y="1143000"/>
            <a:ext cx="54540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5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g31a9cba7f96_0_5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7" name="Google Shape;577;g31a9cba7f96_0_50:notes"/>
          <p:cNvSpPr/>
          <p:nvPr>
            <p:ph idx="2" type="sldImg"/>
          </p:nvPr>
        </p:nvSpPr>
        <p:spPr>
          <a:xfrm>
            <a:off x="701951" y="1143000"/>
            <a:ext cx="54540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09e9904014_0_162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g309e9904014_0_162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Google Shape;582;g31a9cba7f96_0_5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3" name="Google Shape;583;g31a9cba7f96_0_55:notes"/>
          <p:cNvSpPr/>
          <p:nvPr>
            <p:ph idx="2" type="sldImg"/>
          </p:nvPr>
        </p:nvSpPr>
        <p:spPr>
          <a:xfrm>
            <a:off x="701951" y="1143000"/>
            <a:ext cx="54540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3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g31a9cba7f96_0_6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5" name="Google Shape;595;g31a9cba7f96_0_66:notes"/>
          <p:cNvSpPr/>
          <p:nvPr>
            <p:ph idx="2" type="sldImg"/>
          </p:nvPr>
        </p:nvSpPr>
        <p:spPr>
          <a:xfrm>
            <a:off x="701951" y="1143000"/>
            <a:ext cx="54540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5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Google Shape;606;g31a9cba7f96_0_7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7" name="Google Shape;607;g31a9cba7f96_0_77:notes"/>
          <p:cNvSpPr/>
          <p:nvPr>
            <p:ph idx="2" type="sldImg"/>
          </p:nvPr>
        </p:nvSpPr>
        <p:spPr>
          <a:xfrm>
            <a:off x="701951" y="1143000"/>
            <a:ext cx="54540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g31a9cba7f96_0_86:notes"/>
          <p:cNvSpPr/>
          <p:nvPr>
            <p:ph idx="2" type="sldImg"/>
          </p:nvPr>
        </p:nvSpPr>
        <p:spPr>
          <a:xfrm>
            <a:off x="701951" y="1143000"/>
            <a:ext cx="54540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7" name="Google Shape;617;g31a9cba7f96_0_8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8" name="Google Shape;618;g31a9cba7f96_0_86:notes"/>
          <p:cNvSpPr txBox="1"/>
          <p:nvPr>
            <p:ph idx="12" type="sldNum"/>
          </p:nvPr>
        </p:nvSpPr>
        <p:spPr>
          <a:xfrm>
            <a:off x="3884613" y="8685214"/>
            <a:ext cx="2971800" cy="459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2" name="Shape 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Google Shape;623;g31a9cba7f96_0_9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4" name="Google Shape;624;g31a9cba7f96_0_92:notes"/>
          <p:cNvSpPr/>
          <p:nvPr>
            <p:ph idx="2" type="sldImg"/>
          </p:nvPr>
        </p:nvSpPr>
        <p:spPr>
          <a:xfrm>
            <a:off x="701951" y="1143000"/>
            <a:ext cx="54540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09e9904014_0_167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g309e9904014_0_167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09e9904014_0_172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g309e9904014_0_172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09e9904014_0_178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g309e9904014_0_178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465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600"/>
            </a:lvl1pPr>
            <a:lvl2pPr indent="-3810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indent="-38735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200"/>
            </a:lvl3pPr>
            <a:lvl4pPr indent="-355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indent="-3302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175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88200" y="366625"/>
            <a:ext cx="84000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628650" y="4936311"/>
            <a:ext cx="2057400" cy="14283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028950" y="4936311"/>
            <a:ext cx="3086100" cy="14283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457950" y="4936311"/>
            <a:ext cx="2057400" cy="14283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5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/Relationships>
</file>

<file path=ppt/slides/_rels/slide6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/Relationships>
</file>

<file path=ppt/slides/_rels/slide6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2.xml"/></Relationships>
</file>

<file path=ppt/slides/_rels/slide6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3.xml"/></Relationships>
</file>

<file path=ppt/slides/_rels/slide6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4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</a:pPr>
            <a:r>
              <a:rPr lang="en-US"/>
              <a:t>Module 2</a:t>
            </a:r>
            <a:endParaRPr/>
          </a:p>
        </p:txBody>
      </p:sp>
      <p:sp>
        <p:nvSpPr>
          <p:cNvPr id="25" name="Google Shape;25;p6"/>
          <p:cNvSpPr txBox="1"/>
          <p:nvPr>
            <p:ph idx="1" type="subTitle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Part 2: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Classes &amp; Objects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/>
          <p:nvPr>
            <p:ph type="title"/>
          </p:nvPr>
        </p:nvSpPr>
        <p:spPr>
          <a:xfrm>
            <a:off x="369875" y="286275"/>
            <a:ext cx="8418300" cy="65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Step 3: The Constructor</a:t>
            </a:r>
            <a:endParaRPr/>
          </a:p>
        </p:txBody>
      </p:sp>
      <p:sp>
        <p:nvSpPr>
          <p:cNvPr id="81" name="Google Shape;81;p15"/>
          <p:cNvSpPr txBox="1"/>
          <p:nvPr>
            <p:ph idx="1" type="body"/>
          </p:nvPr>
        </p:nvSpPr>
        <p:spPr>
          <a:xfrm>
            <a:off x="362850" y="1161226"/>
            <a:ext cx="8418300" cy="28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17780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>
                <a:solidFill>
                  <a:schemeClr val="dk1"/>
                </a:solidFill>
              </a:rPr>
              <a:t>This is a special method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solidFill>
                  <a:schemeClr val="dk1"/>
                </a:solidFill>
              </a:rPr>
              <a:t>Used to give initial values to ALL attributes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solidFill>
                  <a:schemeClr val="dk1"/>
                </a:solidFill>
              </a:rPr>
              <a:t>Is activated when someone creates a </a:t>
            </a:r>
            <a:r>
              <a:rPr lang="en-US" sz="2400">
                <a:solidFill>
                  <a:srgbClr val="0432FF"/>
                </a:solidFill>
              </a:rPr>
              <a:t>new</a:t>
            </a:r>
            <a:r>
              <a:rPr lang="en-US" sz="2400">
                <a:solidFill>
                  <a:schemeClr val="dk1"/>
                </a:solidFill>
              </a:rPr>
              <a:t> instance of the class</a:t>
            </a:r>
            <a:endParaRPr/>
          </a:p>
          <a:p>
            <a:pPr indent="-1778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>
                <a:solidFill>
                  <a:schemeClr val="dk1"/>
                </a:solidFill>
              </a:rPr>
              <a:t>Doesn’t have a return type</a:t>
            </a:r>
            <a:endParaRPr/>
          </a:p>
          <a:p>
            <a:pPr indent="-1778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In Java</a:t>
            </a:r>
            <a:r>
              <a:rPr lang="en-US" sz="2800">
                <a:solidFill>
                  <a:schemeClr val="dk1"/>
                </a:solidFill>
              </a:rPr>
              <a:t>, the name of this method MUST be the same name as the class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/>
          <p:nvPr>
            <p:ph type="title"/>
          </p:nvPr>
        </p:nvSpPr>
        <p:spPr>
          <a:xfrm>
            <a:off x="369875" y="286275"/>
            <a:ext cx="8418300" cy="62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Step 3: Designing the Constructor</a:t>
            </a:r>
            <a:endParaRPr/>
          </a:p>
        </p:txBody>
      </p:sp>
      <p:sp>
        <p:nvSpPr>
          <p:cNvPr id="87" name="Google Shape;87;p16"/>
          <p:cNvSpPr txBox="1"/>
          <p:nvPr>
            <p:ph idx="1" type="body"/>
          </p:nvPr>
        </p:nvSpPr>
        <p:spPr>
          <a:xfrm>
            <a:off x="369875" y="1221701"/>
            <a:ext cx="8418300" cy="28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15113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800"/>
              <a:t>Constructors will vary, depending on design</a:t>
            </a:r>
            <a:endParaRPr/>
          </a:p>
          <a:p>
            <a:pPr indent="-15113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800"/>
              <a:t>Ask questions:</a:t>
            </a:r>
            <a:endParaRPr/>
          </a:p>
          <a:p>
            <a:pPr indent="-14859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400"/>
              <a:t>Are all Dogs born with the same rabid state? (yes – they are all born non-rabid)</a:t>
            </a:r>
            <a:endParaRPr/>
          </a:p>
          <a:p>
            <a:pPr indent="-14859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400"/>
              <a:t>Are all Dogs born with the same weight?  (</a:t>
            </a:r>
            <a:r>
              <a:rPr lang="en-US" sz="2400">
                <a:solidFill>
                  <a:srgbClr val="FF0000"/>
                </a:solidFill>
              </a:rPr>
              <a:t>no</a:t>
            </a:r>
            <a:r>
              <a:rPr lang="en-US" sz="2400"/>
              <a:t> – they are born with different weights)</a:t>
            </a:r>
            <a:endParaRPr/>
          </a:p>
          <a:p>
            <a:pPr indent="-14859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400"/>
              <a:t>Are all Dogs born with the same name? (</a:t>
            </a:r>
            <a:r>
              <a:rPr lang="en-US" sz="2400">
                <a:solidFill>
                  <a:srgbClr val="FF0000"/>
                </a:solidFill>
              </a:rPr>
              <a:t>no</a:t>
            </a:r>
            <a:r>
              <a:rPr lang="en-US" sz="2400"/>
              <a:t> – they all have different names)</a:t>
            </a:r>
            <a:endParaRPr/>
          </a:p>
          <a:p>
            <a:pPr indent="-15113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800"/>
              <a:t>If ever “no”, then you need information passed in as parameters.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/>
          <p:nvPr>
            <p:ph type="title"/>
          </p:nvPr>
        </p:nvSpPr>
        <p:spPr>
          <a:xfrm>
            <a:off x="369875" y="286275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/>
              <a:t>Step 3: The Constructor</a:t>
            </a:r>
            <a:endParaRPr/>
          </a:p>
        </p:txBody>
      </p:sp>
      <p:sp>
        <p:nvSpPr>
          <p:cNvPr id="93" name="Google Shape;93;p17"/>
          <p:cNvSpPr txBox="1"/>
          <p:nvPr>
            <p:ph idx="1" type="body"/>
          </p:nvPr>
        </p:nvSpPr>
        <p:spPr>
          <a:xfrm>
            <a:off x="369875" y="705000"/>
            <a:ext cx="8418300" cy="40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2300">
                <a:latin typeface="Consolas"/>
                <a:ea typeface="Consolas"/>
                <a:cs typeface="Consolas"/>
                <a:sym typeface="Consolas"/>
              </a:rPr>
              <a:t>CLASS Dog </a:t>
            </a:r>
            <a:br>
              <a:rPr lang="en-US" sz="2300"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2300"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2300"/>
          </a:p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2300">
                <a:latin typeface="Consolas"/>
                <a:ea typeface="Consolas"/>
                <a:cs typeface="Consolas"/>
                <a:sym typeface="Consolas"/>
              </a:rPr>
              <a:t>	boolean</a:t>
            </a:r>
            <a:r>
              <a:rPr lang="en-US" sz="23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rabid </a:t>
            </a:r>
            <a:r>
              <a:rPr lang="en-US" sz="2300">
                <a:latin typeface="Consolas"/>
                <a:ea typeface="Consolas"/>
                <a:cs typeface="Consolas"/>
                <a:sym typeface="Consolas"/>
              </a:rPr>
              <a:t>=  </a:t>
            </a:r>
            <a:r>
              <a:rPr lang="en-US" sz="23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false;</a:t>
            </a:r>
            <a:endParaRPr sz="23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23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-US" sz="2300">
                <a:latin typeface="Consolas"/>
                <a:ea typeface="Consolas"/>
                <a:cs typeface="Consolas"/>
                <a:sym typeface="Consolas"/>
              </a:rPr>
              <a:t>float</a:t>
            </a:r>
            <a:r>
              <a:rPr lang="en-US" sz="23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weight </a:t>
            </a:r>
            <a:r>
              <a:rPr lang="en-US" sz="2300">
                <a:latin typeface="Consolas"/>
                <a:ea typeface="Consolas"/>
                <a:cs typeface="Consolas"/>
                <a:sym typeface="Consolas"/>
              </a:rPr>
              <a:t>= 0.0;</a:t>
            </a:r>
            <a:endParaRPr sz="23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23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-US" sz="2300">
                <a:latin typeface="Consolas"/>
                <a:ea typeface="Consolas"/>
                <a:cs typeface="Consolas"/>
                <a:sym typeface="Consolas"/>
              </a:rPr>
              <a:t>String</a:t>
            </a:r>
            <a:r>
              <a:rPr lang="en-US" sz="23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name </a:t>
            </a:r>
            <a:r>
              <a:rPr lang="en-US" sz="2300">
                <a:latin typeface="Consolas"/>
                <a:ea typeface="Consolas"/>
                <a:cs typeface="Consolas"/>
                <a:sym typeface="Consolas"/>
              </a:rPr>
              <a:t>= “ ”;</a:t>
            </a:r>
            <a:br>
              <a:rPr lang="en-US" sz="2300">
                <a:latin typeface="Consolas"/>
                <a:ea typeface="Consolas"/>
                <a:cs typeface="Consolas"/>
                <a:sym typeface="Consolas"/>
              </a:rPr>
            </a:br>
            <a:endParaRPr sz="23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230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-US" sz="23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// Constructor</a:t>
            </a:r>
            <a:endParaRPr sz="23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23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Dog(</a:t>
            </a:r>
            <a:r>
              <a:rPr lang="en-US" sz="2300">
                <a:latin typeface="Consolas"/>
                <a:ea typeface="Consolas"/>
                <a:cs typeface="Consolas"/>
                <a:sym typeface="Consolas"/>
              </a:rPr>
              <a:t>float</a:t>
            </a:r>
            <a:r>
              <a:rPr lang="en-US" sz="23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w, String n) </a:t>
            </a:r>
            <a:r>
              <a:rPr lang="en-US" sz="2300"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2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23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rabid </a:t>
            </a:r>
            <a:r>
              <a:rPr lang="en-US" sz="2300"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-US" sz="23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false;</a:t>
            </a:r>
            <a:endParaRPr sz="23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23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weight </a:t>
            </a:r>
            <a:r>
              <a:rPr lang="en-US" sz="2300"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-US" sz="23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w;</a:t>
            </a:r>
            <a:endParaRPr sz="23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23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name </a:t>
            </a:r>
            <a:r>
              <a:rPr lang="en-US" sz="2300"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-US" sz="23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n;</a:t>
            </a:r>
            <a:endParaRPr sz="23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23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sz="2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23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// Behaviors go here</a:t>
            </a:r>
            <a:endParaRPr sz="23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23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2300"/>
          </a:p>
        </p:txBody>
      </p:sp>
      <p:sp>
        <p:nvSpPr>
          <p:cNvPr id="94" name="Google Shape;94;p17" title="Pseudo code logo"/>
          <p:cNvSpPr/>
          <p:nvPr/>
        </p:nvSpPr>
        <p:spPr>
          <a:xfrm>
            <a:off x="7543800" y="3486150"/>
            <a:ext cx="1143000" cy="6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Ps</a:t>
            </a:r>
            <a:endParaRPr b="1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/>
          <p:nvPr>
            <p:ph type="title"/>
          </p:nvPr>
        </p:nvSpPr>
        <p:spPr>
          <a:xfrm>
            <a:off x="369875" y="286275"/>
            <a:ext cx="8418300" cy="72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Step 4: Relax and Take a break</a:t>
            </a:r>
            <a:endParaRPr/>
          </a:p>
        </p:txBody>
      </p:sp>
      <p:sp>
        <p:nvSpPr>
          <p:cNvPr id="100" name="Google Shape;100;p18"/>
          <p:cNvSpPr txBox="1"/>
          <p:nvPr>
            <p:ph idx="1" type="body"/>
          </p:nvPr>
        </p:nvSpPr>
        <p:spPr>
          <a:xfrm>
            <a:off x="362850" y="1280401"/>
            <a:ext cx="8418300" cy="28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0320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We’ll get to growl and eat later</a:t>
            </a:r>
            <a:endParaRPr/>
          </a:p>
          <a:p>
            <a:pPr indent="-2032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We have a new data type (Dog)</a:t>
            </a:r>
            <a:endParaRPr sz="2800"/>
          </a:p>
          <a:p>
            <a:pPr indent="-2032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Let’s play around with the main algorithm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/>
          <p:nvPr>
            <p:ph type="title"/>
          </p:nvPr>
        </p:nvSpPr>
        <p:spPr>
          <a:xfrm>
            <a:off x="369875" y="286275"/>
            <a:ext cx="8418300" cy="63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The “Driver”</a:t>
            </a:r>
            <a:endParaRPr/>
          </a:p>
        </p:txBody>
      </p:sp>
      <p:sp>
        <p:nvSpPr>
          <p:cNvPr id="106" name="Google Shape;106;p19"/>
          <p:cNvSpPr txBox="1"/>
          <p:nvPr>
            <p:ph idx="1" type="body"/>
          </p:nvPr>
        </p:nvSpPr>
        <p:spPr>
          <a:xfrm>
            <a:off x="369875" y="1161226"/>
            <a:ext cx="8418300" cy="28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17780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Usually put this in a whole new file!</a:t>
            </a:r>
            <a:endParaRPr/>
          </a:p>
          <a:p>
            <a:pPr indent="-1778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The Driver contains main</a:t>
            </a:r>
            <a:endParaRPr/>
          </a:p>
          <a:p>
            <a:pPr indent="-1778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It’s the controlling algorithm</a:t>
            </a:r>
            <a:endParaRPr/>
          </a:p>
          <a:p>
            <a:pPr indent="-1778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Steps: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Type in the skeleton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Create a couple of instances of classes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Start telling them what to do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/>
          <p:nvPr>
            <p:ph type="title"/>
          </p:nvPr>
        </p:nvSpPr>
        <p:spPr>
          <a:xfrm>
            <a:off x="452075" y="509400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/>
              <a:t>Step 1: </a:t>
            </a:r>
            <a:r>
              <a:rPr b="1" lang="en-US" sz="3674"/>
              <a:t>Type in the Skeleton</a:t>
            </a:r>
            <a:endParaRPr/>
          </a:p>
        </p:txBody>
      </p:sp>
      <p:sp>
        <p:nvSpPr>
          <p:cNvPr id="112" name="Google Shape;112;p20"/>
          <p:cNvSpPr txBox="1"/>
          <p:nvPr>
            <p:ph idx="1" type="body"/>
          </p:nvPr>
        </p:nvSpPr>
        <p:spPr>
          <a:xfrm>
            <a:off x="452075" y="1233451"/>
            <a:ext cx="8418300" cy="28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t/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t/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latin typeface="Consolas"/>
                <a:ea typeface="Consolas"/>
                <a:cs typeface="Consolas"/>
                <a:sym typeface="Consolas"/>
              </a:rPr>
              <a:t>public static void main(String[] args) {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</p:txBody>
      </p:sp>
      <p:sp>
        <p:nvSpPr>
          <p:cNvPr id="113" name="Google Shape;113;p20" title="Pseudo code logo"/>
          <p:cNvSpPr/>
          <p:nvPr/>
        </p:nvSpPr>
        <p:spPr>
          <a:xfrm>
            <a:off x="7543800" y="3486150"/>
            <a:ext cx="1143000" cy="6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Ps</a:t>
            </a:r>
            <a:endParaRPr b="1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 txBox="1"/>
          <p:nvPr/>
        </p:nvSpPr>
        <p:spPr>
          <a:xfrm>
            <a:off x="6421645" y="3943350"/>
            <a:ext cx="2265300" cy="800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21"/>
          <p:cNvSpPr txBox="1"/>
          <p:nvPr>
            <p:ph type="title"/>
          </p:nvPr>
        </p:nvSpPr>
        <p:spPr>
          <a:xfrm>
            <a:off x="369875" y="286275"/>
            <a:ext cx="8418300" cy="7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Step 2: Declare Two Dogs</a:t>
            </a:r>
            <a:endParaRPr/>
          </a:p>
        </p:txBody>
      </p:sp>
      <p:sp>
        <p:nvSpPr>
          <p:cNvPr id="120" name="Google Shape;120;p21"/>
          <p:cNvSpPr txBox="1"/>
          <p:nvPr>
            <p:ph idx="1" type="body"/>
          </p:nvPr>
        </p:nvSpPr>
        <p:spPr>
          <a:xfrm>
            <a:off x="362850" y="986851"/>
            <a:ext cx="8418300" cy="28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1" marL="5143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latin typeface="Consolas"/>
                <a:ea typeface="Consolas"/>
                <a:cs typeface="Consolas"/>
                <a:sym typeface="Consolas"/>
              </a:rPr>
              <a:t>public static void main(String[] args) {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Dog j1, j2;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</p:txBody>
      </p:sp>
      <p:sp>
        <p:nvSpPr>
          <p:cNvPr id="121" name="Google Shape;121;p21"/>
          <p:cNvSpPr/>
          <p:nvPr/>
        </p:nvSpPr>
        <p:spPr>
          <a:xfrm>
            <a:off x="6096000" y="2362147"/>
            <a:ext cx="2682900" cy="26247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21"/>
          <p:cNvSpPr/>
          <p:nvPr/>
        </p:nvSpPr>
        <p:spPr>
          <a:xfrm>
            <a:off x="6096000" y="2362147"/>
            <a:ext cx="2682900" cy="2625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21"/>
          <p:cNvSpPr/>
          <p:nvPr/>
        </p:nvSpPr>
        <p:spPr>
          <a:xfrm>
            <a:off x="6329299" y="2391309"/>
            <a:ext cx="2162867" cy="23329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 Black"/>
              </a:rPr>
              <a:t>Memory</a:t>
            </a:r>
          </a:p>
        </p:txBody>
      </p:sp>
      <p:sp>
        <p:nvSpPr>
          <p:cNvPr id="124" name="Google Shape;124;p21"/>
          <p:cNvSpPr/>
          <p:nvPr/>
        </p:nvSpPr>
        <p:spPr>
          <a:xfrm>
            <a:off x="6212650" y="2712094"/>
            <a:ext cx="823800" cy="2625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4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null</a:t>
            </a:r>
            <a:endParaRPr/>
          </a:p>
        </p:txBody>
      </p:sp>
      <p:sp>
        <p:nvSpPr>
          <p:cNvPr id="125" name="Google Shape;125;p21"/>
          <p:cNvSpPr txBox="1"/>
          <p:nvPr/>
        </p:nvSpPr>
        <p:spPr>
          <a:xfrm>
            <a:off x="6421645" y="3156820"/>
            <a:ext cx="397800" cy="3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4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j1</a:t>
            </a:r>
            <a:endParaRPr/>
          </a:p>
        </p:txBody>
      </p:sp>
      <p:sp>
        <p:nvSpPr>
          <p:cNvPr id="126" name="Google Shape;126;p21"/>
          <p:cNvSpPr txBox="1"/>
          <p:nvPr/>
        </p:nvSpPr>
        <p:spPr>
          <a:xfrm>
            <a:off x="7804425" y="3149529"/>
            <a:ext cx="397800" cy="3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4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j2</a:t>
            </a:r>
            <a:endParaRPr/>
          </a:p>
        </p:txBody>
      </p:sp>
      <p:cxnSp>
        <p:nvCxnSpPr>
          <p:cNvPr id="127" name="Google Shape;127;p21"/>
          <p:cNvCxnSpPr/>
          <p:nvPr/>
        </p:nvCxnSpPr>
        <p:spPr>
          <a:xfrm rot="10800000">
            <a:off x="6445896" y="2974516"/>
            <a:ext cx="116700" cy="262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8" name="Google Shape;128;p21"/>
          <p:cNvCxnSpPr/>
          <p:nvPr/>
        </p:nvCxnSpPr>
        <p:spPr>
          <a:xfrm rot="10800000">
            <a:off x="6944099" y="2974760"/>
            <a:ext cx="933300" cy="2622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2"/>
          <p:cNvSpPr txBox="1"/>
          <p:nvPr>
            <p:ph type="title"/>
          </p:nvPr>
        </p:nvSpPr>
        <p:spPr>
          <a:xfrm>
            <a:off x="369875" y="286275"/>
            <a:ext cx="8418300" cy="62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The new operator</a:t>
            </a:r>
            <a:endParaRPr/>
          </a:p>
        </p:txBody>
      </p:sp>
      <p:sp>
        <p:nvSpPr>
          <p:cNvPr id="134" name="Google Shape;134;p22"/>
          <p:cNvSpPr txBox="1"/>
          <p:nvPr>
            <p:ph idx="1" type="body"/>
          </p:nvPr>
        </p:nvSpPr>
        <p:spPr>
          <a:xfrm>
            <a:off x="369875" y="975076"/>
            <a:ext cx="8418300" cy="28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780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>
                <a:solidFill>
                  <a:schemeClr val="dk1"/>
                </a:solidFill>
              </a:rPr>
              <a:t>Right now, we have two “dead” dogs</a:t>
            </a:r>
            <a:endParaRPr/>
          </a:p>
          <a:p>
            <a:pPr indent="-1778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432FF"/>
              </a:buClr>
              <a:buSzPts val="2800"/>
              <a:buChar char="•"/>
            </a:pPr>
            <a:r>
              <a:rPr lang="en-US" sz="2800">
                <a:solidFill>
                  <a:srgbClr val="0432FF"/>
                </a:solidFill>
              </a:rPr>
              <a:t>new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solidFill>
                  <a:schemeClr val="dk1"/>
                </a:solidFill>
              </a:rPr>
              <a:t>Brings instances “to life”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solidFill>
                  <a:schemeClr val="dk1"/>
                </a:solidFill>
              </a:rPr>
              <a:t>Calls the class’s constructor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solidFill>
                  <a:schemeClr val="dk1"/>
                </a:solidFill>
              </a:rPr>
              <a:t>Opens up enough space in memory to fit an instance of that class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3"/>
          <p:cNvSpPr txBox="1"/>
          <p:nvPr/>
        </p:nvSpPr>
        <p:spPr>
          <a:xfrm>
            <a:off x="6421645" y="3943350"/>
            <a:ext cx="2265300" cy="800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23"/>
          <p:cNvSpPr txBox="1"/>
          <p:nvPr/>
        </p:nvSpPr>
        <p:spPr>
          <a:xfrm>
            <a:off x="1425275" y="3237025"/>
            <a:ext cx="4725000" cy="150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Dog(float w, String n) {</a:t>
            </a:r>
            <a:endParaRPr sz="21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rabid = false;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weight = w;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name = n;</a:t>
            </a:r>
            <a:endParaRPr sz="21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sz="21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1" marL="457200" marR="0" rtl="0" algn="l">
              <a:spcBef>
                <a:spcPts val="735"/>
              </a:spcBef>
              <a:spcAft>
                <a:spcPts val="0"/>
              </a:spcAft>
              <a:buNone/>
            </a:pPr>
            <a:r>
              <a:t/>
            </a:r>
            <a:endParaRPr sz="1837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141" name="Google Shape;141;p23"/>
          <p:cNvSpPr txBox="1"/>
          <p:nvPr>
            <p:ph type="title"/>
          </p:nvPr>
        </p:nvSpPr>
        <p:spPr>
          <a:xfrm>
            <a:off x="369875" y="286275"/>
            <a:ext cx="84183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Step 3: Bring j1 to Life</a:t>
            </a:r>
            <a:endParaRPr b="1"/>
          </a:p>
        </p:txBody>
      </p:sp>
      <p:sp>
        <p:nvSpPr>
          <p:cNvPr id="142" name="Google Shape;142;p23"/>
          <p:cNvSpPr txBox="1"/>
          <p:nvPr>
            <p:ph idx="1" type="body"/>
          </p:nvPr>
        </p:nvSpPr>
        <p:spPr>
          <a:xfrm>
            <a:off x="369875" y="1082775"/>
            <a:ext cx="8418300" cy="20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171450" lvl="1" marL="5143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latin typeface="Consolas"/>
                <a:ea typeface="Consolas"/>
                <a:cs typeface="Consolas"/>
                <a:sym typeface="Consolas"/>
              </a:rPr>
              <a:t>public static void main(String[] args) {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latin typeface="Consolas"/>
                <a:ea typeface="Consolas"/>
                <a:cs typeface="Consolas"/>
                <a:sym typeface="Consolas"/>
              </a:rPr>
              <a:t>  Dog j1, j2;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j1 </a:t>
            </a:r>
            <a:r>
              <a:rPr lang="en-US" sz="2000"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2000">
                <a:solidFill>
                  <a:srgbClr val="0432FF"/>
                </a:solidFill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Dog(14, “Bob”);</a:t>
            </a:r>
            <a:endParaRPr/>
          </a:p>
          <a:p>
            <a:pPr indent="0" lvl="1" marL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sz="2000"/>
          </a:p>
        </p:txBody>
      </p:sp>
      <p:cxnSp>
        <p:nvCxnSpPr>
          <p:cNvPr id="143" name="Google Shape;143;p23"/>
          <p:cNvCxnSpPr/>
          <p:nvPr/>
        </p:nvCxnSpPr>
        <p:spPr>
          <a:xfrm>
            <a:off x="2209800" y="2171700"/>
            <a:ext cx="304800" cy="9852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44" name="Google Shape;144;p23"/>
          <p:cNvSpPr/>
          <p:nvPr/>
        </p:nvSpPr>
        <p:spPr>
          <a:xfrm>
            <a:off x="6096000" y="2362147"/>
            <a:ext cx="2682900" cy="26247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23"/>
          <p:cNvSpPr/>
          <p:nvPr/>
        </p:nvSpPr>
        <p:spPr>
          <a:xfrm>
            <a:off x="6096000" y="2362147"/>
            <a:ext cx="2682900" cy="2625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23"/>
          <p:cNvSpPr/>
          <p:nvPr/>
        </p:nvSpPr>
        <p:spPr>
          <a:xfrm>
            <a:off x="6329299" y="2391309"/>
            <a:ext cx="2162867" cy="23329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 Black"/>
              </a:rPr>
              <a:t>Memory</a:t>
            </a:r>
          </a:p>
        </p:txBody>
      </p:sp>
      <p:sp>
        <p:nvSpPr>
          <p:cNvPr id="147" name="Google Shape;147;p23"/>
          <p:cNvSpPr/>
          <p:nvPr/>
        </p:nvSpPr>
        <p:spPr>
          <a:xfrm>
            <a:off x="6212651" y="2712094"/>
            <a:ext cx="933300" cy="2625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4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null</a:t>
            </a:r>
            <a:endParaRPr/>
          </a:p>
        </p:txBody>
      </p:sp>
      <p:sp>
        <p:nvSpPr>
          <p:cNvPr id="148" name="Google Shape;148;p23"/>
          <p:cNvSpPr txBox="1"/>
          <p:nvPr/>
        </p:nvSpPr>
        <p:spPr>
          <a:xfrm>
            <a:off x="6421645" y="3156820"/>
            <a:ext cx="397800" cy="3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4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j1</a:t>
            </a:r>
            <a:endParaRPr/>
          </a:p>
        </p:txBody>
      </p:sp>
      <p:sp>
        <p:nvSpPr>
          <p:cNvPr id="149" name="Google Shape;149;p23"/>
          <p:cNvSpPr txBox="1"/>
          <p:nvPr/>
        </p:nvSpPr>
        <p:spPr>
          <a:xfrm>
            <a:off x="7804425" y="3149529"/>
            <a:ext cx="397800" cy="3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4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j2</a:t>
            </a:r>
            <a:endParaRPr/>
          </a:p>
        </p:txBody>
      </p:sp>
      <p:cxnSp>
        <p:nvCxnSpPr>
          <p:cNvPr id="150" name="Google Shape;150;p23"/>
          <p:cNvCxnSpPr/>
          <p:nvPr/>
        </p:nvCxnSpPr>
        <p:spPr>
          <a:xfrm rot="10800000">
            <a:off x="6445896" y="2974516"/>
            <a:ext cx="116700" cy="262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1" name="Google Shape;151;p23"/>
          <p:cNvCxnSpPr/>
          <p:nvPr/>
        </p:nvCxnSpPr>
        <p:spPr>
          <a:xfrm rot="10800000">
            <a:off x="6912437" y="2887029"/>
            <a:ext cx="933300" cy="262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2" name="Google Shape;152;p23"/>
          <p:cNvCxnSpPr/>
          <p:nvPr/>
        </p:nvCxnSpPr>
        <p:spPr>
          <a:xfrm flipH="1" rot="10800000">
            <a:off x="255980" y="3237153"/>
            <a:ext cx="1633200" cy="1749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3" name="Google Shape;153;p23"/>
          <p:cNvCxnSpPr/>
          <p:nvPr/>
        </p:nvCxnSpPr>
        <p:spPr>
          <a:xfrm>
            <a:off x="1889069" y="3237016"/>
            <a:ext cx="41994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4"/>
          <p:cNvSpPr txBox="1"/>
          <p:nvPr/>
        </p:nvSpPr>
        <p:spPr>
          <a:xfrm>
            <a:off x="6421645" y="3943350"/>
            <a:ext cx="2265300" cy="800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24"/>
          <p:cNvSpPr txBox="1"/>
          <p:nvPr/>
        </p:nvSpPr>
        <p:spPr>
          <a:xfrm>
            <a:off x="822325" y="1384697"/>
            <a:ext cx="7543800" cy="30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-17145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public static void main(String[] args) {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Dog j1, j2;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j1 = </a:t>
            </a:r>
            <a:r>
              <a:rPr lang="en-US" sz="2000">
                <a:solidFill>
                  <a:srgbClr val="0432FF"/>
                </a:solidFill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Dog(14, “Bob”);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82562" lvl="1" marL="382587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24"/>
          <p:cNvSpPr txBox="1"/>
          <p:nvPr>
            <p:ph type="title"/>
          </p:nvPr>
        </p:nvSpPr>
        <p:spPr>
          <a:xfrm>
            <a:off x="369875" y="286275"/>
            <a:ext cx="8418300" cy="6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Opens Space</a:t>
            </a:r>
            <a:endParaRPr b="1"/>
          </a:p>
        </p:txBody>
      </p:sp>
      <p:sp>
        <p:nvSpPr>
          <p:cNvPr id="161" name="Google Shape;161;p24"/>
          <p:cNvSpPr/>
          <p:nvPr/>
        </p:nvSpPr>
        <p:spPr>
          <a:xfrm>
            <a:off x="6096000" y="2362147"/>
            <a:ext cx="2682900" cy="26247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24"/>
          <p:cNvSpPr/>
          <p:nvPr/>
        </p:nvSpPr>
        <p:spPr>
          <a:xfrm>
            <a:off x="6096000" y="2362147"/>
            <a:ext cx="2682900" cy="2625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24"/>
          <p:cNvSpPr/>
          <p:nvPr/>
        </p:nvSpPr>
        <p:spPr>
          <a:xfrm>
            <a:off x="6329299" y="2391309"/>
            <a:ext cx="2162867" cy="23329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 Black"/>
              </a:rPr>
              <a:t>Memory</a:t>
            </a:r>
          </a:p>
        </p:txBody>
      </p:sp>
      <p:sp>
        <p:nvSpPr>
          <p:cNvPr id="164" name="Google Shape;164;p24"/>
          <p:cNvSpPr/>
          <p:nvPr/>
        </p:nvSpPr>
        <p:spPr>
          <a:xfrm>
            <a:off x="6212651" y="2712094"/>
            <a:ext cx="840000" cy="2625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4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null</a:t>
            </a:r>
            <a:endParaRPr/>
          </a:p>
        </p:txBody>
      </p:sp>
      <p:sp>
        <p:nvSpPr>
          <p:cNvPr id="165" name="Google Shape;165;p24"/>
          <p:cNvSpPr txBox="1"/>
          <p:nvPr/>
        </p:nvSpPr>
        <p:spPr>
          <a:xfrm>
            <a:off x="6421645" y="3156820"/>
            <a:ext cx="397800" cy="3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4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j1</a:t>
            </a:r>
            <a:endParaRPr/>
          </a:p>
        </p:txBody>
      </p:sp>
      <p:sp>
        <p:nvSpPr>
          <p:cNvPr id="166" name="Google Shape;166;p24"/>
          <p:cNvSpPr txBox="1"/>
          <p:nvPr/>
        </p:nvSpPr>
        <p:spPr>
          <a:xfrm>
            <a:off x="7804425" y="3149529"/>
            <a:ext cx="397800" cy="3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4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j2</a:t>
            </a:r>
            <a:endParaRPr/>
          </a:p>
        </p:txBody>
      </p:sp>
      <p:cxnSp>
        <p:nvCxnSpPr>
          <p:cNvPr id="167" name="Google Shape;167;p24"/>
          <p:cNvCxnSpPr/>
          <p:nvPr/>
        </p:nvCxnSpPr>
        <p:spPr>
          <a:xfrm rot="10800000">
            <a:off x="6912437" y="2887029"/>
            <a:ext cx="933300" cy="262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68" name="Google Shape;168;p24"/>
          <p:cNvCxnSpPr/>
          <p:nvPr/>
        </p:nvCxnSpPr>
        <p:spPr>
          <a:xfrm>
            <a:off x="6329298" y="4111884"/>
            <a:ext cx="104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9" name="Google Shape;169;p24"/>
          <p:cNvCxnSpPr/>
          <p:nvPr/>
        </p:nvCxnSpPr>
        <p:spPr>
          <a:xfrm>
            <a:off x="6329298" y="4374345"/>
            <a:ext cx="104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0" name="Google Shape;170;p24"/>
          <p:cNvCxnSpPr/>
          <p:nvPr/>
        </p:nvCxnSpPr>
        <p:spPr>
          <a:xfrm>
            <a:off x="6679246" y="3499476"/>
            <a:ext cx="0" cy="349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1" name="Google Shape;171;p24"/>
          <p:cNvCxnSpPr/>
          <p:nvPr/>
        </p:nvCxnSpPr>
        <p:spPr>
          <a:xfrm flipH="1" rot="10800000">
            <a:off x="255980" y="3237153"/>
            <a:ext cx="1633200" cy="1749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2" name="Google Shape;172;p24"/>
          <p:cNvCxnSpPr/>
          <p:nvPr/>
        </p:nvCxnSpPr>
        <p:spPr>
          <a:xfrm>
            <a:off x="1889069" y="3237016"/>
            <a:ext cx="41994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3" name="Google Shape;173;p24"/>
          <p:cNvSpPr/>
          <p:nvPr/>
        </p:nvSpPr>
        <p:spPr>
          <a:xfrm>
            <a:off x="6277804" y="3849424"/>
            <a:ext cx="1138500" cy="874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24"/>
          <p:cNvSpPr txBox="1"/>
          <p:nvPr/>
        </p:nvSpPr>
        <p:spPr>
          <a:xfrm>
            <a:off x="1814375" y="3302569"/>
            <a:ext cx="4725000" cy="150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Dog(float w, String n) {</a:t>
            </a:r>
            <a:endParaRPr sz="21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rabid = false;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weight = w;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name = n;</a:t>
            </a:r>
            <a:endParaRPr sz="21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sz="21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1" marL="457200" marR="0" rtl="0" algn="l">
              <a:spcBef>
                <a:spcPts val="735"/>
              </a:spcBef>
              <a:spcAft>
                <a:spcPts val="0"/>
              </a:spcAft>
              <a:buNone/>
            </a:pPr>
            <a:r>
              <a:t/>
            </a:r>
            <a:endParaRPr sz="1837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69875" y="286275"/>
            <a:ext cx="8418300" cy="66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4000"/>
              <a:t>Object Oriented Programming</a:t>
            </a:r>
            <a:endParaRPr/>
          </a:p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69875" y="951600"/>
            <a:ext cx="8418300" cy="323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2800"/>
              <a:t>Object-Oriented Programming (OOP) is based on the concept of </a:t>
            </a:r>
            <a:r>
              <a:rPr lang="en-US" sz="2800" u="sng"/>
              <a:t>classes</a:t>
            </a:r>
            <a:r>
              <a:rPr lang="en-US" sz="2800"/>
              <a:t>, from which </a:t>
            </a:r>
            <a:r>
              <a:rPr lang="en-US" sz="2800" u="sng"/>
              <a:t>objects</a:t>
            </a:r>
            <a:r>
              <a:rPr lang="en-US" sz="2800"/>
              <a:t> are created.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2800"/>
              <a:t>Remember:</a:t>
            </a:r>
            <a:endParaRPr/>
          </a:p>
          <a:p>
            <a:pPr indent="-164465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800"/>
              <a:t>Classes are “templates”</a:t>
            </a:r>
            <a:endParaRPr/>
          </a:p>
          <a:p>
            <a:pPr indent="-164465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800"/>
              <a:t>Objects are instances of those templates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28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5"/>
          <p:cNvSpPr txBox="1"/>
          <p:nvPr/>
        </p:nvSpPr>
        <p:spPr>
          <a:xfrm>
            <a:off x="6421645" y="3943350"/>
            <a:ext cx="2265300" cy="800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25"/>
          <p:cNvSpPr txBox="1"/>
          <p:nvPr/>
        </p:nvSpPr>
        <p:spPr>
          <a:xfrm>
            <a:off x="1425281" y="3105785"/>
            <a:ext cx="47250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37" u="none" cap="none" strike="noStrike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Dog(float w, String n) {</a:t>
            </a:r>
            <a:endParaRPr sz="21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rabid = false;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weight = w;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name = n;</a:t>
            </a:r>
            <a:endParaRPr sz="21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sz="21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1" marL="457200" rtl="0" algn="l">
              <a:spcBef>
                <a:spcPts val="735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sz="1837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nsolas"/>
              <a:buNone/>
            </a:pPr>
            <a:r>
              <a:t/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1" marL="457200" marR="0" rtl="0" algn="l">
              <a:spcBef>
                <a:spcPts val="735"/>
              </a:spcBef>
              <a:spcAft>
                <a:spcPts val="0"/>
              </a:spcAft>
              <a:buNone/>
            </a:pPr>
            <a:r>
              <a:t/>
            </a:r>
            <a:endParaRPr b="0" i="0" sz="3674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25"/>
          <p:cNvSpPr txBox="1"/>
          <p:nvPr/>
        </p:nvSpPr>
        <p:spPr>
          <a:xfrm>
            <a:off x="822325" y="1384697"/>
            <a:ext cx="7543800" cy="30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-17145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public static void main(String[] args) {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Dog j1, j2;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j1 = </a:t>
            </a:r>
            <a:r>
              <a:rPr lang="en-US" sz="2000">
                <a:solidFill>
                  <a:srgbClr val="0432FF"/>
                </a:solidFill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Dog(14, “Bob”);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82562" lvl="1" marL="382587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25"/>
          <p:cNvSpPr txBox="1"/>
          <p:nvPr>
            <p:ph type="title"/>
          </p:nvPr>
        </p:nvSpPr>
        <p:spPr>
          <a:xfrm>
            <a:off x="385075" y="470450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/>
              <a:t>Data Passing</a:t>
            </a:r>
            <a:endParaRPr b="1"/>
          </a:p>
        </p:txBody>
      </p:sp>
      <p:cxnSp>
        <p:nvCxnSpPr>
          <p:cNvPr id="183" name="Google Shape;183;p25"/>
          <p:cNvCxnSpPr/>
          <p:nvPr/>
        </p:nvCxnSpPr>
        <p:spPr>
          <a:xfrm>
            <a:off x="3255200" y="2177175"/>
            <a:ext cx="117300" cy="9981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4" name="Google Shape;184;p25"/>
          <p:cNvCxnSpPr/>
          <p:nvPr/>
        </p:nvCxnSpPr>
        <p:spPr>
          <a:xfrm>
            <a:off x="4136106" y="2169334"/>
            <a:ext cx="549300" cy="1041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85" name="Google Shape;185;p25"/>
          <p:cNvSpPr/>
          <p:nvPr/>
        </p:nvSpPr>
        <p:spPr>
          <a:xfrm>
            <a:off x="6096000" y="2362147"/>
            <a:ext cx="2682900" cy="26247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25"/>
          <p:cNvSpPr/>
          <p:nvPr/>
        </p:nvSpPr>
        <p:spPr>
          <a:xfrm>
            <a:off x="6096000" y="2362147"/>
            <a:ext cx="2682900" cy="2625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25"/>
          <p:cNvSpPr/>
          <p:nvPr/>
        </p:nvSpPr>
        <p:spPr>
          <a:xfrm>
            <a:off x="6329299" y="2391309"/>
            <a:ext cx="2162867" cy="23329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 Black"/>
              </a:rPr>
              <a:t>Memory</a:t>
            </a:r>
          </a:p>
        </p:txBody>
      </p:sp>
      <p:sp>
        <p:nvSpPr>
          <p:cNvPr id="188" name="Google Shape;188;p25"/>
          <p:cNvSpPr/>
          <p:nvPr/>
        </p:nvSpPr>
        <p:spPr>
          <a:xfrm>
            <a:off x="6212651" y="2712094"/>
            <a:ext cx="933300" cy="2625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4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null</a:t>
            </a:r>
            <a:endParaRPr/>
          </a:p>
        </p:txBody>
      </p:sp>
      <p:sp>
        <p:nvSpPr>
          <p:cNvPr id="189" name="Google Shape;189;p25"/>
          <p:cNvSpPr txBox="1"/>
          <p:nvPr/>
        </p:nvSpPr>
        <p:spPr>
          <a:xfrm>
            <a:off x="6421645" y="3156820"/>
            <a:ext cx="397800" cy="3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4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j1</a:t>
            </a:r>
            <a:endParaRPr/>
          </a:p>
        </p:txBody>
      </p:sp>
      <p:sp>
        <p:nvSpPr>
          <p:cNvPr id="190" name="Google Shape;190;p25"/>
          <p:cNvSpPr txBox="1"/>
          <p:nvPr/>
        </p:nvSpPr>
        <p:spPr>
          <a:xfrm>
            <a:off x="7804425" y="3149529"/>
            <a:ext cx="397800" cy="3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4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j2</a:t>
            </a:r>
            <a:endParaRPr/>
          </a:p>
        </p:txBody>
      </p:sp>
      <p:cxnSp>
        <p:nvCxnSpPr>
          <p:cNvPr id="191" name="Google Shape;191;p25"/>
          <p:cNvCxnSpPr/>
          <p:nvPr/>
        </p:nvCxnSpPr>
        <p:spPr>
          <a:xfrm rot="10800000">
            <a:off x="6912437" y="2887029"/>
            <a:ext cx="933300" cy="262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92" name="Google Shape;192;p25"/>
          <p:cNvCxnSpPr/>
          <p:nvPr/>
        </p:nvCxnSpPr>
        <p:spPr>
          <a:xfrm>
            <a:off x="6329298" y="4111884"/>
            <a:ext cx="104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3" name="Google Shape;193;p25"/>
          <p:cNvCxnSpPr/>
          <p:nvPr/>
        </p:nvCxnSpPr>
        <p:spPr>
          <a:xfrm>
            <a:off x="6329298" y="4374345"/>
            <a:ext cx="104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4" name="Google Shape;194;p25"/>
          <p:cNvCxnSpPr/>
          <p:nvPr/>
        </p:nvCxnSpPr>
        <p:spPr>
          <a:xfrm>
            <a:off x="6679246" y="3499476"/>
            <a:ext cx="0" cy="349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95" name="Google Shape;195;p25"/>
          <p:cNvCxnSpPr/>
          <p:nvPr/>
        </p:nvCxnSpPr>
        <p:spPr>
          <a:xfrm flipH="1" rot="10800000">
            <a:off x="255980" y="3237153"/>
            <a:ext cx="1633200" cy="1749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6" name="Google Shape;196;p25"/>
          <p:cNvCxnSpPr/>
          <p:nvPr/>
        </p:nvCxnSpPr>
        <p:spPr>
          <a:xfrm>
            <a:off x="1889169" y="3237141"/>
            <a:ext cx="41994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7" name="Google Shape;197;p25"/>
          <p:cNvSpPr/>
          <p:nvPr/>
        </p:nvSpPr>
        <p:spPr>
          <a:xfrm>
            <a:off x="6277804" y="3849424"/>
            <a:ext cx="1138500" cy="874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6"/>
          <p:cNvSpPr txBox="1"/>
          <p:nvPr/>
        </p:nvSpPr>
        <p:spPr>
          <a:xfrm>
            <a:off x="6421645" y="3943350"/>
            <a:ext cx="2265300" cy="800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26"/>
          <p:cNvSpPr txBox="1"/>
          <p:nvPr/>
        </p:nvSpPr>
        <p:spPr>
          <a:xfrm>
            <a:off x="6212650" y="4443606"/>
            <a:ext cx="13998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name:"Bob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</a:t>
            </a:r>
            <a:endParaRPr b="0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26"/>
          <p:cNvSpPr txBox="1"/>
          <p:nvPr/>
        </p:nvSpPr>
        <p:spPr>
          <a:xfrm>
            <a:off x="1425275" y="3429000"/>
            <a:ext cx="4725000" cy="150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Dog(float w, String n) {</a:t>
            </a:r>
            <a:endParaRPr sz="21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rabid = false;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weight = w;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name = n;</a:t>
            </a:r>
            <a:endParaRPr sz="21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sz="21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1" marL="457200" rtl="0" algn="l">
              <a:spcBef>
                <a:spcPts val="735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sz="1837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nsolas"/>
              <a:buNone/>
            </a:pPr>
            <a:r>
              <a:t/>
            </a:r>
            <a:endParaRPr sz="1837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1" marL="457200" marR="0" rtl="0" algn="l">
              <a:spcBef>
                <a:spcPts val="735"/>
              </a:spcBef>
              <a:spcAft>
                <a:spcPts val="0"/>
              </a:spcAft>
              <a:buNone/>
            </a:pPr>
            <a:r>
              <a:t/>
            </a:r>
            <a:endParaRPr b="0" i="0" sz="3674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26"/>
          <p:cNvSpPr txBox="1"/>
          <p:nvPr/>
        </p:nvSpPr>
        <p:spPr>
          <a:xfrm>
            <a:off x="822325" y="1384697"/>
            <a:ext cx="7543800" cy="30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-17145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public static void main(String[] args) {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Dog j1, j2;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j1 = </a:t>
            </a:r>
            <a:r>
              <a:rPr lang="en-US" sz="2000">
                <a:solidFill>
                  <a:srgbClr val="0432FF"/>
                </a:solidFill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Dog(14, “Bob”);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82562" lvl="1" marL="382587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26"/>
          <p:cNvSpPr txBox="1"/>
          <p:nvPr>
            <p:ph type="title"/>
          </p:nvPr>
        </p:nvSpPr>
        <p:spPr>
          <a:xfrm>
            <a:off x="362850" y="391975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/>
              <a:t>Data Passing</a:t>
            </a:r>
            <a:endParaRPr b="1"/>
          </a:p>
        </p:txBody>
      </p:sp>
      <p:cxnSp>
        <p:nvCxnSpPr>
          <p:cNvPr id="207" name="Google Shape;207;p26"/>
          <p:cNvCxnSpPr/>
          <p:nvPr/>
        </p:nvCxnSpPr>
        <p:spPr>
          <a:xfrm>
            <a:off x="3409913" y="2175627"/>
            <a:ext cx="91800" cy="10116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08" name="Google Shape;208;p26"/>
          <p:cNvCxnSpPr/>
          <p:nvPr/>
        </p:nvCxnSpPr>
        <p:spPr>
          <a:xfrm>
            <a:off x="4136106" y="2169334"/>
            <a:ext cx="273900" cy="992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09" name="Google Shape;209;p26"/>
          <p:cNvSpPr/>
          <p:nvPr/>
        </p:nvSpPr>
        <p:spPr>
          <a:xfrm>
            <a:off x="6096000" y="2362147"/>
            <a:ext cx="2682900" cy="26247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26"/>
          <p:cNvSpPr/>
          <p:nvPr/>
        </p:nvSpPr>
        <p:spPr>
          <a:xfrm>
            <a:off x="6096000" y="2362147"/>
            <a:ext cx="2682900" cy="2625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26"/>
          <p:cNvSpPr/>
          <p:nvPr/>
        </p:nvSpPr>
        <p:spPr>
          <a:xfrm>
            <a:off x="6329299" y="2391309"/>
            <a:ext cx="2162867" cy="23329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 Black"/>
              </a:rPr>
              <a:t>Memory</a:t>
            </a:r>
          </a:p>
        </p:txBody>
      </p:sp>
      <p:sp>
        <p:nvSpPr>
          <p:cNvPr id="212" name="Google Shape;212;p26"/>
          <p:cNvSpPr/>
          <p:nvPr/>
        </p:nvSpPr>
        <p:spPr>
          <a:xfrm>
            <a:off x="6212651" y="2712094"/>
            <a:ext cx="840000" cy="2625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4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null</a:t>
            </a:r>
            <a:endParaRPr/>
          </a:p>
        </p:txBody>
      </p:sp>
      <p:sp>
        <p:nvSpPr>
          <p:cNvPr id="213" name="Google Shape;213;p26"/>
          <p:cNvSpPr txBox="1"/>
          <p:nvPr/>
        </p:nvSpPr>
        <p:spPr>
          <a:xfrm>
            <a:off x="6421645" y="3156820"/>
            <a:ext cx="397800" cy="3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4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j1</a:t>
            </a:r>
            <a:endParaRPr/>
          </a:p>
        </p:txBody>
      </p:sp>
      <p:sp>
        <p:nvSpPr>
          <p:cNvPr id="214" name="Google Shape;214;p26"/>
          <p:cNvSpPr txBox="1"/>
          <p:nvPr/>
        </p:nvSpPr>
        <p:spPr>
          <a:xfrm>
            <a:off x="7804425" y="3149529"/>
            <a:ext cx="397800" cy="3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4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j2</a:t>
            </a:r>
            <a:endParaRPr/>
          </a:p>
        </p:txBody>
      </p:sp>
      <p:cxnSp>
        <p:nvCxnSpPr>
          <p:cNvPr id="215" name="Google Shape;215;p26"/>
          <p:cNvCxnSpPr/>
          <p:nvPr/>
        </p:nvCxnSpPr>
        <p:spPr>
          <a:xfrm rot="10800000">
            <a:off x="6912437" y="2887029"/>
            <a:ext cx="933300" cy="262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6" name="Google Shape;216;p26"/>
          <p:cNvCxnSpPr/>
          <p:nvPr/>
        </p:nvCxnSpPr>
        <p:spPr>
          <a:xfrm>
            <a:off x="6329298" y="4111884"/>
            <a:ext cx="104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17" name="Google Shape;217;p26"/>
          <p:cNvCxnSpPr/>
          <p:nvPr/>
        </p:nvCxnSpPr>
        <p:spPr>
          <a:xfrm>
            <a:off x="6329298" y="4374345"/>
            <a:ext cx="104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18" name="Google Shape;218;p26"/>
          <p:cNvCxnSpPr/>
          <p:nvPr/>
        </p:nvCxnSpPr>
        <p:spPr>
          <a:xfrm>
            <a:off x="6679246" y="3499476"/>
            <a:ext cx="0" cy="349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9" name="Google Shape;219;p26"/>
          <p:cNvCxnSpPr/>
          <p:nvPr/>
        </p:nvCxnSpPr>
        <p:spPr>
          <a:xfrm flipH="1" rot="10800000">
            <a:off x="255980" y="3237153"/>
            <a:ext cx="1633200" cy="1749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0" name="Google Shape;220;p26"/>
          <p:cNvCxnSpPr/>
          <p:nvPr/>
        </p:nvCxnSpPr>
        <p:spPr>
          <a:xfrm>
            <a:off x="1889069" y="3237016"/>
            <a:ext cx="41994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21" name="Google Shape;221;p26"/>
          <p:cNvSpPr txBox="1"/>
          <p:nvPr/>
        </p:nvSpPr>
        <p:spPr>
          <a:xfrm>
            <a:off x="6212649" y="3831198"/>
            <a:ext cx="12492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rabid:</a:t>
            </a:r>
            <a:r>
              <a:rPr b="0"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false</a:t>
            </a:r>
            <a:endParaRPr b="0"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26"/>
          <p:cNvSpPr txBox="1"/>
          <p:nvPr/>
        </p:nvSpPr>
        <p:spPr>
          <a:xfrm>
            <a:off x="6244242" y="4093659"/>
            <a:ext cx="1172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weight:14</a:t>
            </a:r>
            <a:endParaRPr/>
          </a:p>
        </p:txBody>
      </p:sp>
      <p:sp>
        <p:nvSpPr>
          <p:cNvPr id="223" name="Google Shape;223;p26"/>
          <p:cNvSpPr/>
          <p:nvPr/>
        </p:nvSpPr>
        <p:spPr>
          <a:xfrm>
            <a:off x="6277804" y="3849424"/>
            <a:ext cx="1138500" cy="874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7"/>
          <p:cNvSpPr txBox="1"/>
          <p:nvPr/>
        </p:nvSpPr>
        <p:spPr>
          <a:xfrm>
            <a:off x="6421645" y="3943350"/>
            <a:ext cx="2265300" cy="800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27"/>
          <p:cNvSpPr txBox="1"/>
          <p:nvPr/>
        </p:nvSpPr>
        <p:spPr>
          <a:xfrm>
            <a:off x="6212650" y="4443606"/>
            <a:ext cx="13902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name:”Bob”</a:t>
            </a:r>
            <a:endParaRPr/>
          </a:p>
        </p:txBody>
      </p:sp>
      <p:sp>
        <p:nvSpPr>
          <p:cNvPr id="230" name="Google Shape;230;p27"/>
          <p:cNvSpPr txBox="1"/>
          <p:nvPr/>
        </p:nvSpPr>
        <p:spPr>
          <a:xfrm>
            <a:off x="822325" y="1384697"/>
            <a:ext cx="7543800" cy="30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-17145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public static void main(String[] args) {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Dog j1, j2;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j1 = </a:t>
            </a:r>
            <a:r>
              <a:rPr lang="en-US" sz="2000">
                <a:solidFill>
                  <a:srgbClr val="0432FF"/>
                </a:solidFill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Dog(14, “Bob”);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j2 = new Dog(7, “Ethel”);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82562" lvl="1" marL="382587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1" marL="20002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</a:pPr>
            <a:r>
              <a:t/>
            </a:r>
            <a:endParaRPr/>
          </a:p>
          <a:p>
            <a:pPr indent="-182562" lvl="1" marL="382587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27"/>
          <p:cNvSpPr txBox="1"/>
          <p:nvPr>
            <p:ph type="title"/>
          </p:nvPr>
        </p:nvSpPr>
        <p:spPr>
          <a:xfrm>
            <a:off x="362850" y="415450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/>
              <a:t>Bring j2 to Life</a:t>
            </a:r>
            <a:endParaRPr b="1"/>
          </a:p>
        </p:txBody>
      </p:sp>
      <p:sp>
        <p:nvSpPr>
          <p:cNvPr id="232" name="Google Shape;232;p27"/>
          <p:cNvSpPr/>
          <p:nvPr/>
        </p:nvSpPr>
        <p:spPr>
          <a:xfrm>
            <a:off x="6096000" y="2362147"/>
            <a:ext cx="2682900" cy="26247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27"/>
          <p:cNvSpPr/>
          <p:nvPr/>
        </p:nvSpPr>
        <p:spPr>
          <a:xfrm>
            <a:off x="6096000" y="2362147"/>
            <a:ext cx="2682900" cy="2625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27"/>
          <p:cNvSpPr/>
          <p:nvPr/>
        </p:nvSpPr>
        <p:spPr>
          <a:xfrm>
            <a:off x="6329299" y="2391309"/>
            <a:ext cx="2162867" cy="23329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 Black"/>
              </a:rPr>
              <a:t>Memory</a:t>
            </a:r>
          </a:p>
        </p:txBody>
      </p:sp>
      <p:sp>
        <p:nvSpPr>
          <p:cNvPr id="235" name="Google Shape;235;p27"/>
          <p:cNvSpPr/>
          <p:nvPr/>
        </p:nvSpPr>
        <p:spPr>
          <a:xfrm>
            <a:off x="6212650" y="2712094"/>
            <a:ext cx="823800" cy="2625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4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null</a:t>
            </a:r>
            <a:endParaRPr/>
          </a:p>
        </p:txBody>
      </p:sp>
      <p:sp>
        <p:nvSpPr>
          <p:cNvPr id="236" name="Google Shape;236;p27"/>
          <p:cNvSpPr txBox="1"/>
          <p:nvPr/>
        </p:nvSpPr>
        <p:spPr>
          <a:xfrm>
            <a:off x="6421645" y="3156820"/>
            <a:ext cx="397800" cy="3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4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j1</a:t>
            </a:r>
            <a:endParaRPr/>
          </a:p>
        </p:txBody>
      </p:sp>
      <p:sp>
        <p:nvSpPr>
          <p:cNvPr id="237" name="Google Shape;237;p27"/>
          <p:cNvSpPr txBox="1"/>
          <p:nvPr/>
        </p:nvSpPr>
        <p:spPr>
          <a:xfrm>
            <a:off x="7804425" y="3149529"/>
            <a:ext cx="397800" cy="3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4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j2</a:t>
            </a:r>
            <a:endParaRPr/>
          </a:p>
        </p:txBody>
      </p:sp>
      <p:cxnSp>
        <p:nvCxnSpPr>
          <p:cNvPr id="238" name="Google Shape;238;p27"/>
          <p:cNvCxnSpPr/>
          <p:nvPr/>
        </p:nvCxnSpPr>
        <p:spPr>
          <a:xfrm rot="10800000">
            <a:off x="6912437" y="2887029"/>
            <a:ext cx="933300" cy="262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39" name="Google Shape;239;p27"/>
          <p:cNvCxnSpPr/>
          <p:nvPr/>
        </p:nvCxnSpPr>
        <p:spPr>
          <a:xfrm>
            <a:off x="6329298" y="4111884"/>
            <a:ext cx="104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0" name="Google Shape;240;p27"/>
          <p:cNvCxnSpPr/>
          <p:nvPr/>
        </p:nvCxnSpPr>
        <p:spPr>
          <a:xfrm>
            <a:off x="6329298" y="4374345"/>
            <a:ext cx="104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1" name="Google Shape;241;p27"/>
          <p:cNvCxnSpPr/>
          <p:nvPr/>
        </p:nvCxnSpPr>
        <p:spPr>
          <a:xfrm>
            <a:off x="6679246" y="3499476"/>
            <a:ext cx="0" cy="349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42" name="Google Shape;242;p27"/>
          <p:cNvSpPr txBox="1"/>
          <p:nvPr/>
        </p:nvSpPr>
        <p:spPr>
          <a:xfrm>
            <a:off x="6212649" y="3831198"/>
            <a:ext cx="12492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rabid:</a:t>
            </a:r>
            <a:r>
              <a:rPr b="0"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false</a:t>
            </a:r>
            <a:endParaRPr b="0"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27"/>
          <p:cNvSpPr txBox="1"/>
          <p:nvPr/>
        </p:nvSpPr>
        <p:spPr>
          <a:xfrm>
            <a:off x="6244242" y="4093659"/>
            <a:ext cx="1172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weight:14</a:t>
            </a:r>
            <a:endParaRPr/>
          </a:p>
        </p:txBody>
      </p:sp>
      <p:sp>
        <p:nvSpPr>
          <p:cNvPr id="244" name="Google Shape;244;p27"/>
          <p:cNvSpPr/>
          <p:nvPr/>
        </p:nvSpPr>
        <p:spPr>
          <a:xfrm>
            <a:off x="6277804" y="3849424"/>
            <a:ext cx="1138500" cy="874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8"/>
          <p:cNvSpPr txBox="1"/>
          <p:nvPr/>
        </p:nvSpPr>
        <p:spPr>
          <a:xfrm>
            <a:off x="6421645" y="3943350"/>
            <a:ext cx="2265300" cy="800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28"/>
          <p:cNvSpPr txBox="1"/>
          <p:nvPr/>
        </p:nvSpPr>
        <p:spPr>
          <a:xfrm>
            <a:off x="6212650" y="4443606"/>
            <a:ext cx="1395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name:”Bob”</a:t>
            </a:r>
            <a:endParaRPr/>
          </a:p>
        </p:txBody>
      </p:sp>
      <p:sp>
        <p:nvSpPr>
          <p:cNvPr id="251" name="Google Shape;251;p28"/>
          <p:cNvSpPr txBox="1"/>
          <p:nvPr/>
        </p:nvSpPr>
        <p:spPr>
          <a:xfrm>
            <a:off x="1425275" y="3356044"/>
            <a:ext cx="4725000" cy="157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Dog(float w, String n) {</a:t>
            </a:r>
            <a:endParaRPr sz="21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rabid = false;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weight = w;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name = n;</a:t>
            </a:r>
            <a:endParaRPr sz="21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sz="21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1" marL="457200" rtl="0" algn="l">
              <a:spcBef>
                <a:spcPts val="735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sz="1837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nsolas"/>
              <a:buNone/>
            </a:pPr>
            <a:r>
              <a:t/>
            </a:r>
            <a:endParaRPr sz="1837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1" marL="457200" marR="0" rtl="0" algn="l">
              <a:spcBef>
                <a:spcPts val="735"/>
              </a:spcBef>
              <a:spcAft>
                <a:spcPts val="0"/>
              </a:spcAft>
              <a:buNone/>
            </a:pPr>
            <a:r>
              <a:t/>
            </a:r>
            <a:endParaRPr b="0" i="0" sz="3674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28"/>
          <p:cNvSpPr txBox="1"/>
          <p:nvPr>
            <p:ph type="title"/>
          </p:nvPr>
        </p:nvSpPr>
        <p:spPr>
          <a:xfrm>
            <a:off x="362850" y="380200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/>
              <a:t>New calls the Constructor</a:t>
            </a:r>
            <a:endParaRPr b="1"/>
          </a:p>
        </p:txBody>
      </p:sp>
      <p:sp>
        <p:nvSpPr>
          <p:cNvPr id="253" name="Google Shape;253;p28"/>
          <p:cNvSpPr/>
          <p:nvPr/>
        </p:nvSpPr>
        <p:spPr>
          <a:xfrm>
            <a:off x="6096000" y="2362147"/>
            <a:ext cx="2682900" cy="26247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p28"/>
          <p:cNvSpPr/>
          <p:nvPr/>
        </p:nvSpPr>
        <p:spPr>
          <a:xfrm>
            <a:off x="6096000" y="2362147"/>
            <a:ext cx="2682900" cy="2625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Google Shape;255;p28"/>
          <p:cNvSpPr/>
          <p:nvPr/>
        </p:nvSpPr>
        <p:spPr>
          <a:xfrm>
            <a:off x="6329299" y="2391309"/>
            <a:ext cx="2162867" cy="23329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 Black"/>
              </a:rPr>
              <a:t>Memory</a:t>
            </a:r>
          </a:p>
        </p:txBody>
      </p:sp>
      <p:sp>
        <p:nvSpPr>
          <p:cNvPr id="256" name="Google Shape;256;p28"/>
          <p:cNvSpPr/>
          <p:nvPr/>
        </p:nvSpPr>
        <p:spPr>
          <a:xfrm>
            <a:off x="6212650" y="2712094"/>
            <a:ext cx="807600" cy="2625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4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null</a:t>
            </a:r>
            <a:endParaRPr/>
          </a:p>
        </p:txBody>
      </p:sp>
      <p:sp>
        <p:nvSpPr>
          <p:cNvPr id="257" name="Google Shape;257;p28"/>
          <p:cNvSpPr txBox="1"/>
          <p:nvPr/>
        </p:nvSpPr>
        <p:spPr>
          <a:xfrm>
            <a:off x="6421645" y="3156820"/>
            <a:ext cx="397800" cy="3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4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j1</a:t>
            </a:r>
            <a:endParaRPr/>
          </a:p>
        </p:txBody>
      </p:sp>
      <p:sp>
        <p:nvSpPr>
          <p:cNvPr id="258" name="Google Shape;258;p28"/>
          <p:cNvSpPr txBox="1"/>
          <p:nvPr/>
        </p:nvSpPr>
        <p:spPr>
          <a:xfrm>
            <a:off x="7804425" y="3149529"/>
            <a:ext cx="397800" cy="3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4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j2</a:t>
            </a:r>
            <a:endParaRPr/>
          </a:p>
        </p:txBody>
      </p:sp>
      <p:cxnSp>
        <p:nvCxnSpPr>
          <p:cNvPr id="259" name="Google Shape;259;p28"/>
          <p:cNvCxnSpPr/>
          <p:nvPr/>
        </p:nvCxnSpPr>
        <p:spPr>
          <a:xfrm rot="10800000">
            <a:off x="6912437" y="2887029"/>
            <a:ext cx="933300" cy="262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60" name="Google Shape;260;p28"/>
          <p:cNvCxnSpPr/>
          <p:nvPr/>
        </p:nvCxnSpPr>
        <p:spPr>
          <a:xfrm>
            <a:off x="6329298" y="4111884"/>
            <a:ext cx="104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61" name="Google Shape;261;p28"/>
          <p:cNvCxnSpPr/>
          <p:nvPr/>
        </p:nvCxnSpPr>
        <p:spPr>
          <a:xfrm>
            <a:off x="6329298" y="4374345"/>
            <a:ext cx="104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62" name="Google Shape;262;p28"/>
          <p:cNvCxnSpPr/>
          <p:nvPr/>
        </p:nvCxnSpPr>
        <p:spPr>
          <a:xfrm>
            <a:off x="6679246" y="3499476"/>
            <a:ext cx="0" cy="349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63" name="Google Shape;263;p28"/>
          <p:cNvCxnSpPr/>
          <p:nvPr/>
        </p:nvCxnSpPr>
        <p:spPr>
          <a:xfrm flipH="1" rot="10800000">
            <a:off x="255980" y="3237153"/>
            <a:ext cx="1633200" cy="1749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64" name="Google Shape;264;p28"/>
          <p:cNvCxnSpPr/>
          <p:nvPr/>
        </p:nvCxnSpPr>
        <p:spPr>
          <a:xfrm>
            <a:off x="1889069" y="3237016"/>
            <a:ext cx="41994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65" name="Google Shape;265;p28"/>
          <p:cNvSpPr txBox="1"/>
          <p:nvPr/>
        </p:nvSpPr>
        <p:spPr>
          <a:xfrm>
            <a:off x="6212649" y="3831198"/>
            <a:ext cx="12492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rabid:</a:t>
            </a:r>
            <a:r>
              <a:rPr b="0"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false</a:t>
            </a:r>
            <a:endParaRPr b="0"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28"/>
          <p:cNvSpPr txBox="1"/>
          <p:nvPr/>
        </p:nvSpPr>
        <p:spPr>
          <a:xfrm>
            <a:off x="6244242" y="4093659"/>
            <a:ext cx="1172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weight:14</a:t>
            </a:r>
            <a:endParaRPr/>
          </a:p>
        </p:txBody>
      </p:sp>
      <p:sp>
        <p:nvSpPr>
          <p:cNvPr id="267" name="Google Shape;267;p28"/>
          <p:cNvSpPr txBox="1"/>
          <p:nvPr/>
        </p:nvSpPr>
        <p:spPr>
          <a:xfrm>
            <a:off x="800100" y="1347281"/>
            <a:ext cx="6661500" cy="30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-17145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public static void main(String[] args) {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Dog j1, j2;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j1 = </a:t>
            </a:r>
            <a:r>
              <a:rPr lang="en-US" sz="2000">
                <a:solidFill>
                  <a:srgbClr val="0432FF"/>
                </a:solidFill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Dog(14, “Bob”);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j2 = new Dog(7, “Ethel”);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82562" lvl="1" marL="382587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28"/>
          <p:cNvSpPr/>
          <p:nvPr/>
        </p:nvSpPr>
        <p:spPr>
          <a:xfrm>
            <a:off x="6277804" y="3849424"/>
            <a:ext cx="1138500" cy="874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9"/>
          <p:cNvSpPr txBox="1"/>
          <p:nvPr/>
        </p:nvSpPr>
        <p:spPr>
          <a:xfrm>
            <a:off x="6421645" y="3943350"/>
            <a:ext cx="2265300" cy="800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29"/>
          <p:cNvSpPr txBox="1"/>
          <p:nvPr/>
        </p:nvSpPr>
        <p:spPr>
          <a:xfrm>
            <a:off x="6212650" y="4443606"/>
            <a:ext cx="13902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name:”Bob”</a:t>
            </a:r>
            <a:endParaRPr/>
          </a:p>
        </p:txBody>
      </p:sp>
      <p:sp>
        <p:nvSpPr>
          <p:cNvPr id="275" name="Google Shape;275;p29"/>
          <p:cNvSpPr txBox="1"/>
          <p:nvPr>
            <p:ph type="title"/>
          </p:nvPr>
        </p:nvSpPr>
        <p:spPr>
          <a:xfrm>
            <a:off x="362850" y="333250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/>
              <a:t>Opens Space for j2</a:t>
            </a:r>
            <a:endParaRPr b="1"/>
          </a:p>
        </p:txBody>
      </p:sp>
      <p:sp>
        <p:nvSpPr>
          <p:cNvPr id="276" name="Google Shape;276;p29"/>
          <p:cNvSpPr/>
          <p:nvPr/>
        </p:nvSpPr>
        <p:spPr>
          <a:xfrm>
            <a:off x="6069288" y="2362147"/>
            <a:ext cx="2682900" cy="26247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29"/>
          <p:cNvSpPr/>
          <p:nvPr/>
        </p:nvSpPr>
        <p:spPr>
          <a:xfrm>
            <a:off x="6096000" y="2362147"/>
            <a:ext cx="2682900" cy="2625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29"/>
          <p:cNvSpPr/>
          <p:nvPr/>
        </p:nvSpPr>
        <p:spPr>
          <a:xfrm>
            <a:off x="6329299" y="2391309"/>
            <a:ext cx="2162867" cy="23329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 Black"/>
              </a:rPr>
              <a:t>Memory</a:t>
            </a:r>
          </a:p>
        </p:txBody>
      </p:sp>
      <p:sp>
        <p:nvSpPr>
          <p:cNvPr id="279" name="Google Shape;279;p29"/>
          <p:cNvSpPr/>
          <p:nvPr/>
        </p:nvSpPr>
        <p:spPr>
          <a:xfrm>
            <a:off x="6212650" y="2712094"/>
            <a:ext cx="807600" cy="2625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4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null</a:t>
            </a:r>
            <a:endParaRPr/>
          </a:p>
        </p:txBody>
      </p:sp>
      <p:sp>
        <p:nvSpPr>
          <p:cNvPr id="280" name="Google Shape;280;p29"/>
          <p:cNvSpPr txBox="1"/>
          <p:nvPr/>
        </p:nvSpPr>
        <p:spPr>
          <a:xfrm>
            <a:off x="6421645" y="3156820"/>
            <a:ext cx="397800" cy="3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4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j1</a:t>
            </a:r>
            <a:endParaRPr/>
          </a:p>
        </p:txBody>
      </p:sp>
      <p:sp>
        <p:nvSpPr>
          <p:cNvPr id="281" name="Google Shape;281;p29"/>
          <p:cNvSpPr txBox="1"/>
          <p:nvPr/>
        </p:nvSpPr>
        <p:spPr>
          <a:xfrm>
            <a:off x="7804425" y="3149529"/>
            <a:ext cx="397800" cy="3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4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j2</a:t>
            </a:r>
            <a:endParaRPr/>
          </a:p>
        </p:txBody>
      </p:sp>
      <p:cxnSp>
        <p:nvCxnSpPr>
          <p:cNvPr id="282" name="Google Shape;282;p29"/>
          <p:cNvCxnSpPr/>
          <p:nvPr/>
        </p:nvCxnSpPr>
        <p:spPr>
          <a:xfrm>
            <a:off x="6329298" y="4111884"/>
            <a:ext cx="104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3" name="Google Shape;283;p29"/>
          <p:cNvCxnSpPr/>
          <p:nvPr/>
        </p:nvCxnSpPr>
        <p:spPr>
          <a:xfrm>
            <a:off x="6329298" y="4374345"/>
            <a:ext cx="104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4" name="Google Shape;284;p29"/>
          <p:cNvCxnSpPr/>
          <p:nvPr/>
        </p:nvCxnSpPr>
        <p:spPr>
          <a:xfrm>
            <a:off x="6679246" y="3499476"/>
            <a:ext cx="0" cy="349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85" name="Google Shape;285;p29"/>
          <p:cNvSpPr txBox="1"/>
          <p:nvPr/>
        </p:nvSpPr>
        <p:spPr>
          <a:xfrm>
            <a:off x="6212649" y="3831198"/>
            <a:ext cx="12492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rabid:</a:t>
            </a:r>
            <a:r>
              <a:rPr b="0"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false</a:t>
            </a:r>
            <a:endParaRPr/>
          </a:p>
        </p:txBody>
      </p:sp>
      <p:sp>
        <p:nvSpPr>
          <p:cNvPr id="286" name="Google Shape;286;p29"/>
          <p:cNvSpPr txBox="1"/>
          <p:nvPr/>
        </p:nvSpPr>
        <p:spPr>
          <a:xfrm>
            <a:off x="6244242" y="4093659"/>
            <a:ext cx="1172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weight:14</a:t>
            </a:r>
            <a:endParaRPr/>
          </a:p>
        </p:txBody>
      </p:sp>
      <p:sp>
        <p:nvSpPr>
          <p:cNvPr id="287" name="Google Shape;287;p29"/>
          <p:cNvSpPr/>
          <p:nvPr/>
        </p:nvSpPr>
        <p:spPr>
          <a:xfrm>
            <a:off x="7612439" y="3849424"/>
            <a:ext cx="1049700" cy="874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88" name="Google Shape;288;p29"/>
          <p:cNvCxnSpPr/>
          <p:nvPr/>
        </p:nvCxnSpPr>
        <p:spPr>
          <a:xfrm>
            <a:off x="7612439" y="4111884"/>
            <a:ext cx="104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9" name="Google Shape;289;p29"/>
          <p:cNvCxnSpPr/>
          <p:nvPr/>
        </p:nvCxnSpPr>
        <p:spPr>
          <a:xfrm>
            <a:off x="7612439" y="4374345"/>
            <a:ext cx="104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90" name="Google Shape;290;p29"/>
          <p:cNvSpPr txBox="1"/>
          <p:nvPr/>
        </p:nvSpPr>
        <p:spPr>
          <a:xfrm>
            <a:off x="822325" y="1384706"/>
            <a:ext cx="6441000" cy="30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-17145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public static void main(String[] args) {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Dog j1, j2;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j1 = </a:t>
            </a:r>
            <a:r>
              <a:rPr lang="en-US" sz="2000">
                <a:solidFill>
                  <a:srgbClr val="0432FF"/>
                </a:solidFill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Dog(14, “Bob”);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j2 = new Dog(7, “Ethel”);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82562" lvl="1" marL="382587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91" name="Google Shape;291;p29"/>
          <p:cNvCxnSpPr/>
          <p:nvPr/>
        </p:nvCxnSpPr>
        <p:spPr>
          <a:xfrm>
            <a:off x="8079036" y="3499476"/>
            <a:ext cx="0" cy="349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92" name="Google Shape;292;p29"/>
          <p:cNvSpPr/>
          <p:nvPr/>
        </p:nvSpPr>
        <p:spPr>
          <a:xfrm>
            <a:off x="6277804" y="3849424"/>
            <a:ext cx="1138500" cy="874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0"/>
          <p:cNvSpPr txBox="1"/>
          <p:nvPr/>
        </p:nvSpPr>
        <p:spPr>
          <a:xfrm>
            <a:off x="6421645" y="3943350"/>
            <a:ext cx="2265300" cy="800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p30"/>
          <p:cNvSpPr txBox="1"/>
          <p:nvPr/>
        </p:nvSpPr>
        <p:spPr>
          <a:xfrm>
            <a:off x="6212650" y="4443606"/>
            <a:ext cx="13902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name:”Bob”</a:t>
            </a:r>
            <a:endParaRPr/>
          </a:p>
        </p:txBody>
      </p:sp>
      <p:sp>
        <p:nvSpPr>
          <p:cNvPr id="299" name="Google Shape;299;p30"/>
          <p:cNvSpPr txBox="1"/>
          <p:nvPr>
            <p:ph type="title"/>
          </p:nvPr>
        </p:nvSpPr>
        <p:spPr>
          <a:xfrm>
            <a:off x="362850" y="403700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/>
              <a:t>Passes Data to the Constructor</a:t>
            </a:r>
            <a:endParaRPr b="1"/>
          </a:p>
        </p:txBody>
      </p:sp>
      <p:sp>
        <p:nvSpPr>
          <p:cNvPr id="300" name="Google Shape;300;p30"/>
          <p:cNvSpPr/>
          <p:nvPr/>
        </p:nvSpPr>
        <p:spPr>
          <a:xfrm>
            <a:off x="6096000" y="2362147"/>
            <a:ext cx="2682900" cy="26247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1" name="Google Shape;301;p30"/>
          <p:cNvSpPr/>
          <p:nvPr/>
        </p:nvSpPr>
        <p:spPr>
          <a:xfrm>
            <a:off x="6096000" y="2362147"/>
            <a:ext cx="2682900" cy="2625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p30"/>
          <p:cNvSpPr/>
          <p:nvPr/>
        </p:nvSpPr>
        <p:spPr>
          <a:xfrm>
            <a:off x="6329299" y="2391309"/>
            <a:ext cx="2162867" cy="23329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 Black"/>
              </a:rPr>
              <a:t>Memory</a:t>
            </a:r>
          </a:p>
        </p:txBody>
      </p:sp>
      <p:sp>
        <p:nvSpPr>
          <p:cNvPr id="303" name="Google Shape;303;p30"/>
          <p:cNvSpPr/>
          <p:nvPr/>
        </p:nvSpPr>
        <p:spPr>
          <a:xfrm>
            <a:off x="6212650" y="2712094"/>
            <a:ext cx="807600" cy="2625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4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null</a:t>
            </a:r>
            <a:endParaRPr/>
          </a:p>
        </p:txBody>
      </p:sp>
      <p:sp>
        <p:nvSpPr>
          <p:cNvPr id="304" name="Google Shape;304;p30"/>
          <p:cNvSpPr txBox="1"/>
          <p:nvPr/>
        </p:nvSpPr>
        <p:spPr>
          <a:xfrm>
            <a:off x="6421645" y="3156820"/>
            <a:ext cx="397800" cy="3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4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j1</a:t>
            </a:r>
            <a:endParaRPr/>
          </a:p>
        </p:txBody>
      </p:sp>
      <p:sp>
        <p:nvSpPr>
          <p:cNvPr id="305" name="Google Shape;305;p30"/>
          <p:cNvSpPr txBox="1"/>
          <p:nvPr/>
        </p:nvSpPr>
        <p:spPr>
          <a:xfrm>
            <a:off x="7804425" y="3149529"/>
            <a:ext cx="397800" cy="3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4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j2</a:t>
            </a:r>
            <a:endParaRPr/>
          </a:p>
        </p:txBody>
      </p:sp>
      <p:cxnSp>
        <p:nvCxnSpPr>
          <p:cNvPr id="306" name="Google Shape;306;p30"/>
          <p:cNvCxnSpPr/>
          <p:nvPr/>
        </p:nvCxnSpPr>
        <p:spPr>
          <a:xfrm>
            <a:off x="6329298" y="4111884"/>
            <a:ext cx="104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7" name="Google Shape;307;p30"/>
          <p:cNvCxnSpPr/>
          <p:nvPr/>
        </p:nvCxnSpPr>
        <p:spPr>
          <a:xfrm>
            <a:off x="6329298" y="4374345"/>
            <a:ext cx="104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8" name="Google Shape;308;p30"/>
          <p:cNvCxnSpPr/>
          <p:nvPr/>
        </p:nvCxnSpPr>
        <p:spPr>
          <a:xfrm>
            <a:off x="6679246" y="3499476"/>
            <a:ext cx="0" cy="349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09" name="Google Shape;309;p30"/>
          <p:cNvSpPr txBox="1"/>
          <p:nvPr/>
        </p:nvSpPr>
        <p:spPr>
          <a:xfrm>
            <a:off x="6212649" y="3831198"/>
            <a:ext cx="12492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rabid:</a:t>
            </a:r>
            <a:r>
              <a:rPr b="0"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false</a:t>
            </a:r>
            <a:endParaRPr/>
          </a:p>
        </p:txBody>
      </p:sp>
      <p:sp>
        <p:nvSpPr>
          <p:cNvPr id="310" name="Google Shape;310;p30"/>
          <p:cNvSpPr txBox="1"/>
          <p:nvPr/>
        </p:nvSpPr>
        <p:spPr>
          <a:xfrm>
            <a:off x="6244242" y="4093659"/>
            <a:ext cx="1172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weight:14</a:t>
            </a:r>
            <a:endParaRPr/>
          </a:p>
        </p:txBody>
      </p:sp>
      <p:sp>
        <p:nvSpPr>
          <p:cNvPr id="311" name="Google Shape;311;p30"/>
          <p:cNvSpPr/>
          <p:nvPr/>
        </p:nvSpPr>
        <p:spPr>
          <a:xfrm>
            <a:off x="7612439" y="3849424"/>
            <a:ext cx="1049700" cy="874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12" name="Google Shape;312;p30"/>
          <p:cNvCxnSpPr/>
          <p:nvPr/>
        </p:nvCxnSpPr>
        <p:spPr>
          <a:xfrm>
            <a:off x="7612439" y="4111884"/>
            <a:ext cx="104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3" name="Google Shape;313;p30"/>
          <p:cNvCxnSpPr/>
          <p:nvPr/>
        </p:nvCxnSpPr>
        <p:spPr>
          <a:xfrm>
            <a:off x="7612439" y="4374345"/>
            <a:ext cx="104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4" name="Google Shape;314;p30"/>
          <p:cNvCxnSpPr/>
          <p:nvPr/>
        </p:nvCxnSpPr>
        <p:spPr>
          <a:xfrm>
            <a:off x="8079036" y="3499476"/>
            <a:ext cx="0" cy="349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15" name="Google Shape;315;p30"/>
          <p:cNvSpPr txBox="1"/>
          <p:nvPr/>
        </p:nvSpPr>
        <p:spPr>
          <a:xfrm>
            <a:off x="822325" y="1384706"/>
            <a:ext cx="7122000" cy="30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-17145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public static void main(String[] args) {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Dog j1, j2;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j1 = </a:t>
            </a:r>
            <a:r>
              <a:rPr lang="en-US" sz="2000">
                <a:solidFill>
                  <a:srgbClr val="0432FF"/>
                </a:solidFill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Dog(14, “Bob”);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j2 = new Dog(7, “Ethel”);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82562" lvl="1" marL="382587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p30"/>
          <p:cNvSpPr txBox="1"/>
          <p:nvPr/>
        </p:nvSpPr>
        <p:spPr>
          <a:xfrm>
            <a:off x="1425281" y="3105785"/>
            <a:ext cx="47250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37" u="none" cap="none" strike="noStrike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nsolas"/>
              <a:buNone/>
            </a:pPr>
            <a:r>
              <a:rPr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Dog(float w, String n) {</a:t>
            </a:r>
            <a:endParaRPr sz="21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rabid = false;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weight = w;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name = n;</a:t>
            </a:r>
            <a:endParaRPr sz="21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sz="21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1" marL="457200" rtl="0" algn="l">
              <a:spcBef>
                <a:spcPts val="735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sz="1837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nsolas"/>
              <a:buNone/>
            </a:pPr>
            <a:r>
              <a:t/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1" marL="457200" marR="0" rtl="0" algn="l">
              <a:spcBef>
                <a:spcPts val="735"/>
              </a:spcBef>
              <a:spcAft>
                <a:spcPts val="0"/>
              </a:spcAft>
              <a:buNone/>
            </a:pPr>
            <a:r>
              <a:t/>
            </a:r>
            <a:endParaRPr b="0" i="0" sz="3674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17" name="Google Shape;317;p30"/>
          <p:cNvCxnSpPr/>
          <p:nvPr/>
        </p:nvCxnSpPr>
        <p:spPr>
          <a:xfrm flipH="1" rot="10800000">
            <a:off x="255980" y="3237153"/>
            <a:ext cx="1633200" cy="1749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8" name="Google Shape;318;p30"/>
          <p:cNvCxnSpPr/>
          <p:nvPr/>
        </p:nvCxnSpPr>
        <p:spPr>
          <a:xfrm>
            <a:off x="1889069" y="3237016"/>
            <a:ext cx="41994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9" name="Google Shape;319;p30"/>
          <p:cNvCxnSpPr/>
          <p:nvPr/>
        </p:nvCxnSpPr>
        <p:spPr>
          <a:xfrm flipH="1">
            <a:off x="3161400" y="2457450"/>
            <a:ext cx="115200" cy="6555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20" name="Google Shape;320;p30"/>
          <p:cNvCxnSpPr/>
          <p:nvPr/>
        </p:nvCxnSpPr>
        <p:spPr>
          <a:xfrm>
            <a:off x="4267200" y="2457449"/>
            <a:ext cx="61500" cy="716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21" name="Google Shape;321;p30"/>
          <p:cNvSpPr/>
          <p:nvPr/>
        </p:nvSpPr>
        <p:spPr>
          <a:xfrm>
            <a:off x="6277804" y="3849424"/>
            <a:ext cx="1138500" cy="874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31"/>
          <p:cNvSpPr txBox="1"/>
          <p:nvPr/>
        </p:nvSpPr>
        <p:spPr>
          <a:xfrm>
            <a:off x="6421645" y="3943350"/>
            <a:ext cx="2265300" cy="800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31"/>
          <p:cNvSpPr txBox="1"/>
          <p:nvPr/>
        </p:nvSpPr>
        <p:spPr>
          <a:xfrm>
            <a:off x="7562260" y="4443606"/>
            <a:ext cx="15054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name:”Ethel”</a:t>
            </a:r>
            <a:endParaRPr/>
          </a:p>
        </p:txBody>
      </p:sp>
      <p:sp>
        <p:nvSpPr>
          <p:cNvPr id="328" name="Google Shape;328;p31"/>
          <p:cNvSpPr txBox="1"/>
          <p:nvPr/>
        </p:nvSpPr>
        <p:spPr>
          <a:xfrm>
            <a:off x="6209788" y="4443606"/>
            <a:ext cx="13902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name:”Bob”</a:t>
            </a:r>
            <a:endParaRPr/>
          </a:p>
        </p:txBody>
      </p:sp>
      <p:sp>
        <p:nvSpPr>
          <p:cNvPr id="329" name="Google Shape;329;p31"/>
          <p:cNvSpPr txBox="1"/>
          <p:nvPr>
            <p:ph type="title"/>
          </p:nvPr>
        </p:nvSpPr>
        <p:spPr>
          <a:xfrm>
            <a:off x="362850" y="403700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/>
              <a:t>Passes Data to the Constructor</a:t>
            </a:r>
            <a:endParaRPr b="1"/>
          </a:p>
        </p:txBody>
      </p:sp>
      <p:sp>
        <p:nvSpPr>
          <p:cNvPr id="330" name="Google Shape;330;p31"/>
          <p:cNvSpPr/>
          <p:nvPr/>
        </p:nvSpPr>
        <p:spPr>
          <a:xfrm>
            <a:off x="6093138" y="2362147"/>
            <a:ext cx="2682900" cy="26247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1" name="Google Shape;331;p31"/>
          <p:cNvSpPr/>
          <p:nvPr/>
        </p:nvSpPr>
        <p:spPr>
          <a:xfrm>
            <a:off x="6093138" y="2362147"/>
            <a:ext cx="2682900" cy="2625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2" name="Google Shape;332;p31"/>
          <p:cNvSpPr/>
          <p:nvPr/>
        </p:nvSpPr>
        <p:spPr>
          <a:xfrm>
            <a:off x="6326437" y="2391309"/>
            <a:ext cx="2162867" cy="23329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 Black"/>
              </a:rPr>
              <a:t>Memory</a:t>
            </a:r>
          </a:p>
        </p:txBody>
      </p:sp>
      <p:sp>
        <p:nvSpPr>
          <p:cNvPr id="333" name="Google Shape;333;p31"/>
          <p:cNvSpPr/>
          <p:nvPr/>
        </p:nvSpPr>
        <p:spPr>
          <a:xfrm>
            <a:off x="6209764" y="2712094"/>
            <a:ext cx="1138500" cy="2625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4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null</a:t>
            </a:r>
            <a:endParaRPr/>
          </a:p>
        </p:txBody>
      </p:sp>
      <p:sp>
        <p:nvSpPr>
          <p:cNvPr id="334" name="Google Shape;334;p31"/>
          <p:cNvSpPr txBox="1"/>
          <p:nvPr/>
        </p:nvSpPr>
        <p:spPr>
          <a:xfrm>
            <a:off x="6418783" y="3156820"/>
            <a:ext cx="397800" cy="3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4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j1</a:t>
            </a:r>
            <a:endParaRPr/>
          </a:p>
        </p:txBody>
      </p:sp>
      <p:sp>
        <p:nvSpPr>
          <p:cNvPr id="335" name="Google Shape;335;p31"/>
          <p:cNvSpPr txBox="1"/>
          <p:nvPr/>
        </p:nvSpPr>
        <p:spPr>
          <a:xfrm>
            <a:off x="7801563" y="3149529"/>
            <a:ext cx="397800" cy="3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4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j2</a:t>
            </a:r>
            <a:endParaRPr/>
          </a:p>
        </p:txBody>
      </p:sp>
      <p:cxnSp>
        <p:nvCxnSpPr>
          <p:cNvPr id="336" name="Google Shape;336;p31"/>
          <p:cNvCxnSpPr/>
          <p:nvPr/>
        </p:nvCxnSpPr>
        <p:spPr>
          <a:xfrm>
            <a:off x="6326436" y="4111884"/>
            <a:ext cx="104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7" name="Google Shape;337;p31"/>
          <p:cNvCxnSpPr/>
          <p:nvPr/>
        </p:nvCxnSpPr>
        <p:spPr>
          <a:xfrm>
            <a:off x="6326436" y="4374345"/>
            <a:ext cx="104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8" name="Google Shape;338;p31"/>
          <p:cNvCxnSpPr/>
          <p:nvPr/>
        </p:nvCxnSpPr>
        <p:spPr>
          <a:xfrm>
            <a:off x="6676384" y="3499476"/>
            <a:ext cx="0" cy="349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39" name="Google Shape;339;p31"/>
          <p:cNvSpPr txBox="1"/>
          <p:nvPr/>
        </p:nvSpPr>
        <p:spPr>
          <a:xfrm>
            <a:off x="6209787" y="3831198"/>
            <a:ext cx="12492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rabid:</a:t>
            </a:r>
            <a:r>
              <a:rPr b="0"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false</a:t>
            </a:r>
            <a:endParaRPr/>
          </a:p>
        </p:txBody>
      </p:sp>
      <p:sp>
        <p:nvSpPr>
          <p:cNvPr id="340" name="Google Shape;340;p31"/>
          <p:cNvSpPr txBox="1"/>
          <p:nvPr/>
        </p:nvSpPr>
        <p:spPr>
          <a:xfrm>
            <a:off x="6241380" y="4093659"/>
            <a:ext cx="1172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weight:14</a:t>
            </a:r>
            <a:endParaRPr/>
          </a:p>
        </p:txBody>
      </p:sp>
      <p:sp>
        <p:nvSpPr>
          <p:cNvPr id="341" name="Google Shape;341;p31"/>
          <p:cNvSpPr/>
          <p:nvPr/>
        </p:nvSpPr>
        <p:spPr>
          <a:xfrm>
            <a:off x="7609577" y="3849424"/>
            <a:ext cx="1166400" cy="874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42" name="Google Shape;342;p31"/>
          <p:cNvCxnSpPr/>
          <p:nvPr/>
        </p:nvCxnSpPr>
        <p:spPr>
          <a:xfrm>
            <a:off x="7609577" y="4111884"/>
            <a:ext cx="104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3" name="Google Shape;343;p31"/>
          <p:cNvCxnSpPr/>
          <p:nvPr/>
        </p:nvCxnSpPr>
        <p:spPr>
          <a:xfrm>
            <a:off x="7609577" y="4374345"/>
            <a:ext cx="104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4" name="Google Shape;344;p31"/>
          <p:cNvCxnSpPr/>
          <p:nvPr/>
        </p:nvCxnSpPr>
        <p:spPr>
          <a:xfrm>
            <a:off x="8076174" y="3499476"/>
            <a:ext cx="0" cy="349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45" name="Google Shape;345;p31"/>
          <p:cNvSpPr txBox="1"/>
          <p:nvPr/>
        </p:nvSpPr>
        <p:spPr>
          <a:xfrm>
            <a:off x="822325" y="1384706"/>
            <a:ext cx="6553800" cy="30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-17145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public static void main(String[] args) {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Dog j1, j2;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j1 = </a:t>
            </a:r>
            <a:r>
              <a:rPr lang="en-US" sz="2000">
                <a:solidFill>
                  <a:srgbClr val="0432FF"/>
                </a:solidFill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Dog(14, “Bob”);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j2 = new Dog(7, “Ethel”);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nsolas"/>
              <a:buNone/>
            </a:pPr>
            <a:r>
              <a:rPr lang="en-US" sz="2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2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82562" lvl="1" marL="382587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6" name="Google Shape;346;p31"/>
          <p:cNvSpPr txBox="1"/>
          <p:nvPr/>
        </p:nvSpPr>
        <p:spPr>
          <a:xfrm>
            <a:off x="1425281" y="3105785"/>
            <a:ext cx="47250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37" u="none" cap="none" strike="noStrike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nsolas"/>
              <a:buNone/>
            </a:pPr>
            <a:r>
              <a:rPr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Dog(float w, String n) {</a:t>
            </a:r>
            <a:endParaRPr sz="21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rabid = false;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weight = w;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name = n;</a:t>
            </a:r>
            <a:endParaRPr sz="21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sz="21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1" marL="457200" rtl="0" algn="l">
              <a:spcBef>
                <a:spcPts val="735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sz="1837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nsolas"/>
              <a:buNone/>
            </a:pPr>
            <a:r>
              <a:t/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1" marL="457200" marR="0" rtl="0" algn="l">
              <a:spcBef>
                <a:spcPts val="735"/>
              </a:spcBef>
              <a:spcAft>
                <a:spcPts val="0"/>
              </a:spcAft>
              <a:buNone/>
            </a:pPr>
            <a:r>
              <a:t/>
            </a:r>
            <a:endParaRPr b="0" i="0" sz="3674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47" name="Google Shape;347;p31"/>
          <p:cNvCxnSpPr/>
          <p:nvPr/>
        </p:nvCxnSpPr>
        <p:spPr>
          <a:xfrm flipH="1" rot="10800000">
            <a:off x="255980" y="3237153"/>
            <a:ext cx="1633200" cy="1749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8" name="Google Shape;348;p31"/>
          <p:cNvCxnSpPr/>
          <p:nvPr/>
        </p:nvCxnSpPr>
        <p:spPr>
          <a:xfrm>
            <a:off x="1889069" y="3237016"/>
            <a:ext cx="41994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9" name="Google Shape;349;p31"/>
          <p:cNvCxnSpPr/>
          <p:nvPr/>
        </p:nvCxnSpPr>
        <p:spPr>
          <a:xfrm flipH="1">
            <a:off x="3193800" y="2457450"/>
            <a:ext cx="82800" cy="7647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50" name="Google Shape;350;p31"/>
          <p:cNvCxnSpPr/>
          <p:nvPr/>
        </p:nvCxnSpPr>
        <p:spPr>
          <a:xfrm>
            <a:off x="4267200" y="2457449"/>
            <a:ext cx="288600" cy="631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51" name="Google Shape;351;p31"/>
          <p:cNvSpPr txBox="1"/>
          <p:nvPr/>
        </p:nvSpPr>
        <p:spPr>
          <a:xfrm>
            <a:off x="7579270" y="3831198"/>
            <a:ext cx="12492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rabid:</a:t>
            </a:r>
            <a:r>
              <a:rPr b="0"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false</a:t>
            </a:r>
            <a:endParaRPr b="0"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2" name="Google Shape;352;p31"/>
          <p:cNvSpPr txBox="1"/>
          <p:nvPr/>
        </p:nvSpPr>
        <p:spPr>
          <a:xfrm>
            <a:off x="7610863" y="4093659"/>
            <a:ext cx="104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weight:7</a:t>
            </a:r>
            <a:endParaRPr/>
          </a:p>
        </p:txBody>
      </p:sp>
      <p:sp>
        <p:nvSpPr>
          <p:cNvPr id="353" name="Google Shape;353;p31"/>
          <p:cNvSpPr/>
          <p:nvPr/>
        </p:nvSpPr>
        <p:spPr>
          <a:xfrm>
            <a:off x="6274942" y="3849424"/>
            <a:ext cx="1138500" cy="874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32"/>
          <p:cNvSpPr txBox="1"/>
          <p:nvPr/>
        </p:nvSpPr>
        <p:spPr>
          <a:xfrm>
            <a:off x="6421645" y="3943350"/>
            <a:ext cx="2265300" cy="800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9" name="Google Shape;359;p32"/>
          <p:cNvSpPr txBox="1"/>
          <p:nvPr>
            <p:ph idx="4294967295" type="body"/>
          </p:nvPr>
        </p:nvSpPr>
        <p:spPr>
          <a:xfrm>
            <a:off x="389100" y="1191650"/>
            <a:ext cx="8751300" cy="349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Arial"/>
              <a:buNone/>
            </a:pPr>
            <a:r>
              <a:rPr lang="en-US" sz="22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lang="en-US" sz="22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eat(</a:t>
            </a:r>
            <a:r>
              <a:rPr lang="en-US" sz="22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float</a:t>
            </a:r>
            <a:r>
              <a:rPr lang="en-US" sz="22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amountOfFood)</a:t>
            </a:r>
            <a:endParaRPr sz="22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Arial"/>
              <a:buNone/>
            </a:pPr>
            <a:r>
              <a:rPr lang="en-US" sz="22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22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Arial"/>
              <a:buNone/>
            </a:pPr>
            <a:r>
              <a:rPr lang="en-US" sz="22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  weight+=amountOfFood;</a:t>
            </a:r>
            <a:endParaRPr sz="22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Arial"/>
              <a:buNone/>
            </a:pPr>
            <a:r>
              <a:rPr lang="en-US" sz="22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  System.out.println(name+</a:t>
            </a:r>
            <a:r>
              <a:rPr lang="en-US" sz="2200">
                <a:solidFill>
                  <a:srgbClr val="A31515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" weighs "</a:t>
            </a:r>
            <a:r>
              <a:rPr lang="en-US" sz="22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+weight+</a:t>
            </a:r>
            <a:r>
              <a:rPr lang="en-US" sz="2200">
                <a:solidFill>
                  <a:srgbClr val="A31515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" lbs"</a:t>
            </a:r>
            <a:r>
              <a:rPr lang="en-US" sz="22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22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Arial"/>
              <a:buNone/>
            </a:pPr>
            <a:r>
              <a:rPr lang="en-US" sz="22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}</a:t>
            </a:r>
            <a:endParaRPr sz="22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Arial"/>
              <a:buNone/>
            </a:pPr>
            <a:r>
              <a:t/>
            </a:r>
            <a:endParaRPr sz="22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Arial"/>
              <a:buNone/>
            </a:pPr>
            <a:r>
              <a:rPr lang="en-US" sz="22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22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lang="en-US" sz="22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growl()</a:t>
            </a:r>
            <a:endParaRPr sz="22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Arial"/>
              <a:buNone/>
            </a:pPr>
            <a:r>
              <a:rPr lang="en-US" sz="22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22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Arial"/>
              <a:buNone/>
            </a:pPr>
            <a:r>
              <a:rPr lang="en-US" sz="22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  System.out.println(name+</a:t>
            </a:r>
            <a:r>
              <a:rPr lang="en-US" sz="2200">
                <a:solidFill>
                  <a:srgbClr val="A31515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" says GRRRR!"</a:t>
            </a:r>
            <a:r>
              <a:rPr lang="en-US" sz="22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22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Arial"/>
              <a:buNone/>
            </a:pPr>
            <a:r>
              <a:rPr lang="en-US" sz="22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}</a:t>
            </a:r>
            <a:endParaRPr sz="22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nsolas"/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nsolas"/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60" name="Google Shape;360;p32" title="Pseudo code logo"/>
          <p:cNvSpPr/>
          <p:nvPr/>
        </p:nvSpPr>
        <p:spPr>
          <a:xfrm>
            <a:off x="7640976" y="3997151"/>
            <a:ext cx="1143000" cy="6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Ps</a:t>
            </a:r>
            <a:endParaRPr b="1" sz="3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1" name="Google Shape;361;p32"/>
          <p:cNvSpPr txBox="1"/>
          <p:nvPr/>
        </p:nvSpPr>
        <p:spPr>
          <a:xfrm>
            <a:off x="389100" y="425588"/>
            <a:ext cx="81549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 sz="3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Adding Eat() and Growl()</a:t>
            </a:r>
            <a:endParaRPr b="1" sz="3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33"/>
          <p:cNvSpPr txBox="1"/>
          <p:nvPr>
            <p:ph type="title"/>
          </p:nvPr>
        </p:nvSpPr>
        <p:spPr>
          <a:xfrm>
            <a:off x="362850" y="438925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/>
              <a:t>The “.” operator</a:t>
            </a:r>
            <a:endParaRPr/>
          </a:p>
        </p:txBody>
      </p:sp>
      <p:sp>
        <p:nvSpPr>
          <p:cNvPr id="367" name="Google Shape;367;p33"/>
          <p:cNvSpPr txBox="1"/>
          <p:nvPr>
            <p:ph idx="1" type="body"/>
          </p:nvPr>
        </p:nvSpPr>
        <p:spPr>
          <a:xfrm>
            <a:off x="362850" y="1221701"/>
            <a:ext cx="8418300" cy="28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/>
              <a:t>“Dot” operator is used to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Get to instance attributes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Get to instance methods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Basically get inside the instance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/>
              <a:t>Format: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/>
              <a:t>&lt;instance&gt;.&lt;attribute or method&gt;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34"/>
          <p:cNvSpPr txBox="1"/>
          <p:nvPr>
            <p:ph type="title"/>
          </p:nvPr>
        </p:nvSpPr>
        <p:spPr>
          <a:xfrm>
            <a:off x="362850" y="439700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/>
              <a:t>Using the “.” operator</a:t>
            </a:r>
            <a:endParaRPr/>
          </a:p>
        </p:txBody>
      </p:sp>
      <p:sp>
        <p:nvSpPr>
          <p:cNvPr id="373" name="Google Shape;373;p34"/>
          <p:cNvSpPr txBox="1"/>
          <p:nvPr/>
        </p:nvSpPr>
        <p:spPr>
          <a:xfrm>
            <a:off x="469325" y="873275"/>
            <a:ext cx="7886700" cy="367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5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public</a:t>
            </a:r>
            <a:r>
              <a:rPr lang="en-US" sz="1750">
                <a:solidFill>
                  <a:schemeClr val="dk1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75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static</a:t>
            </a:r>
            <a:r>
              <a:rPr lang="en-US" sz="1750">
                <a:solidFill>
                  <a:schemeClr val="dk1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75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lang="en-US" sz="1750">
                <a:solidFill>
                  <a:schemeClr val="dk1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main(String[] args) {</a:t>
            </a:r>
            <a:endParaRPr sz="1750">
              <a:solidFill>
                <a:schemeClr val="dk1"/>
              </a:solidFill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50">
                <a:solidFill>
                  <a:schemeClr val="dk1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  Dog j1 = </a:t>
            </a:r>
            <a:r>
              <a:rPr lang="en-US" sz="175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-US" sz="1750">
                <a:solidFill>
                  <a:schemeClr val="dk1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Dog();</a:t>
            </a:r>
            <a:endParaRPr sz="1750">
              <a:solidFill>
                <a:schemeClr val="dk1"/>
              </a:solidFill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50">
                <a:solidFill>
                  <a:schemeClr val="dk1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  Dog j2 = </a:t>
            </a:r>
            <a:r>
              <a:rPr lang="en-US" sz="175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-US" sz="1750">
                <a:solidFill>
                  <a:schemeClr val="dk1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Dog(</a:t>
            </a:r>
            <a:r>
              <a:rPr lang="en-US" sz="1750">
                <a:solidFill>
                  <a:srgbClr val="09885A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85.2f</a:t>
            </a:r>
            <a:r>
              <a:rPr lang="en-US" sz="1750">
                <a:solidFill>
                  <a:schemeClr val="dk1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-US" sz="1750">
                <a:solidFill>
                  <a:srgbClr val="A31515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"Buck"</a:t>
            </a:r>
            <a:r>
              <a:rPr lang="en-US" sz="1750">
                <a:solidFill>
                  <a:schemeClr val="dk1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750">
              <a:solidFill>
                <a:schemeClr val="dk1"/>
              </a:solidFill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750">
              <a:solidFill>
                <a:schemeClr val="dk1"/>
              </a:solidFill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50">
                <a:solidFill>
                  <a:schemeClr val="dk1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  j1.eat(</a:t>
            </a:r>
            <a:r>
              <a:rPr lang="en-US" sz="1750">
                <a:solidFill>
                  <a:srgbClr val="09885A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2</a:t>
            </a:r>
            <a:r>
              <a:rPr lang="en-US" sz="1750">
                <a:solidFill>
                  <a:schemeClr val="dk1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750">
              <a:solidFill>
                <a:schemeClr val="dk1"/>
              </a:solidFill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50">
                <a:solidFill>
                  <a:schemeClr val="dk1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  j2.growl();</a:t>
            </a:r>
            <a:endParaRPr sz="1750">
              <a:solidFill>
                <a:schemeClr val="dk1"/>
              </a:solidFill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50">
                <a:solidFill>
                  <a:schemeClr val="dk1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  j1.name=</a:t>
            </a:r>
            <a:r>
              <a:rPr lang="en-US" sz="1750">
                <a:solidFill>
                  <a:srgbClr val="A31515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"Fluffy"</a:t>
            </a:r>
            <a:r>
              <a:rPr lang="en-US" sz="1750">
                <a:solidFill>
                  <a:schemeClr val="dk1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1750">
              <a:solidFill>
                <a:schemeClr val="dk1"/>
              </a:solidFill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50">
                <a:solidFill>
                  <a:schemeClr val="dk1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  j1.eat(</a:t>
            </a:r>
            <a:r>
              <a:rPr lang="en-US" sz="1750">
                <a:solidFill>
                  <a:srgbClr val="09885A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4</a:t>
            </a:r>
            <a:r>
              <a:rPr lang="en-US" sz="1750">
                <a:solidFill>
                  <a:schemeClr val="dk1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750">
              <a:solidFill>
                <a:schemeClr val="dk1"/>
              </a:solidFill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50">
                <a:solidFill>
                  <a:schemeClr val="dk1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  j2.eat(-</a:t>
            </a:r>
            <a:r>
              <a:rPr lang="en-US" sz="1750">
                <a:solidFill>
                  <a:srgbClr val="09885A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lang="en-US" sz="1750">
                <a:solidFill>
                  <a:schemeClr val="dk1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750">
              <a:solidFill>
                <a:schemeClr val="dk1"/>
              </a:solidFill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50">
                <a:solidFill>
                  <a:schemeClr val="dk1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}</a:t>
            </a:r>
            <a:endParaRPr b="0" i="0" sz="1500" u="none" cap="none" strike="noStrike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369875" y="286275"/>
            <a:ext cx="8418300" cy="59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 sz="4000"/>
              <a:t>Classes</a:t>
            </a:r>
            <a:endParaRPr b="1" sz="3600"/>
          </a:p>
        </p:txBody>
      </p:sp>
      <p:sp>
        <p:nvSpPr>
          <p:cNvPr id="37" name="Google Shape;37;p8"/>
          <p:cNvSpPr txBox="1"/>
          <p:nvPr>
            <p:ph idx="1" type="body"/>
          </p:nvPr>
        </p:nvSpPr>
        <p:spPr>
          <a:xfrm>
            <a:off x="362850" y="1010325"/>
            <a:ext cx="8418300" cy="35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>
                <a:solidFill>
                  <a:schemeClr val="dk1"/>
                </a:solidFill>
              </a:rPr>
              <a:t>Using classes, we’re actually creating new data types!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>
                <a:solidFill>
                  <a:schemeClr val="dk1"/>
                </a:solidFill>
              </a:rPr>
              <a:t>A class represents the </a:t>
            </a:r>
            <a:r>
              <a:rPr lang="en-US" sz="2400" u="sng">
                <a:solidFill>
                  <a:schemeClr val="dk1"/>
                </a:solidFill>
              </a:rPr>
              <a:t>concept</a:t>
            </a:r>
            <a:r>
              <a:rPr lang="en-US" sz="2400">
                <a:solidFill>
                  <a:schemeClr val="dk1"/>
                </a:solidFill>
              </a:rPr>
              <a:t> of things in the real world,</a:t>
            </a:r>
            <a:r>
              <a:rPr lang="en-US" sz="2400"/>
              <a:t> </a:t>
            </a:r>
            <a:r>
              <a:rPr lang="en-US" sz="2400">
                <a:solidFill>
                  <a:schemeClr val="dk1"/>
                </a:solidFill>
              </a:rPr>
              <a:t>like Dogs.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>
                <a:solidFill>
                  <a:schemeClr val="dk1"/>
                </a:solidFill>
              </a:rPr>
              <a:t>Classes follow a template, and have: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</a:rPr>
              <a:t> a name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</a:rPr>
              <a:t> variables (often called “attributes”)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</a:rPr>
              <a:t> functions (which are now called “methods”, “behaviors” or “member functions”)</a:t>
            </a:r>
            <a:endParaRPr/>
          </a:p>
          <a:p>
            <a:pPr indent="-19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35"/>
          <p:cNvSpPr txBox="1"/>
          <p:nvPr>
            <p:ph type="title"/>
          </p:nvPr>
        </p:nvSpPr>
        <p:spPr>
          <a:xfrm>
            <a:off x="369875" y="286275"/>
            <a:ext cx="8418300" cy="55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 sz="3200"/>
              <a:t>Multiple Constructors (a.k.a. overloading)</a:t>
            </a:r>
            <a:endParaRPr b="1" sz="3200"/>
          </a:p>
        </p:txBody>
      </p:sp>
      <p:sp>
        <p:nvSpPr>
          <p:cNvPr id="379" name="Google Shape;379;p35"/>
          <p:cNvSpPr txBox="1"/>
          <p:nvPr>
            <p:ph idx="1" type="body"/>
          </p:nvPr>
        </p:nvSpPr>
        <p:spPr>
          <a:xfrm>
            <a:off x="362850" y="1010326"/>
            <a:ext cx="8418300" cy="28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/>
              <a:t> We can have more than one constructor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/>
              <a:t> Remember, constructors are used to initialize our objects</a:t>
            </a:r>
            <a:endParaRPr/>
          </a:p>
          <a:p>
            <a:pPr indent="-19050" lvl="0" marL="171450" rtl="0" algn="l">
              <a:lnSpc>
                <a:spcPct val="31250"/>
              </a:lnSpc>
              <a:spcBef>
                <a:spcPts val="13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/>
              <a:t> We can use parameters with the constructor to customize the initialization</a:t>
            </a:r>
            <a:endParaRPr/>
          </a:p>
          <a:p>
            <a:pPr indent="-19050" lvl="0" marL="171450" rtl="0" algn="l">
              <a:lnSpc>
                <a:spcPct val="31250"/>
              </a:lnSpc>
              <a:spcBef>
                <a:spcPts val="13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/>
              <a:t> Sometimes we have more or less data to use in the customization</a:t>
            </a:r>
            <a:endParaRPr/>
          </a:p>
          <a:p>
            <a:pPr indent="-19050" lvl="0" marL="171450" rtl="0" algn="l">
              <a:lnSpc>
                <a:spcPct val="31250"/>
              </a:lnSpc>
              <a:spcBef>
                <a:spcPts val="2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/>
              <a:t> We’d like to be able to pass in only what we know</a:t>
            </a:r>
            <a:endParaRPr/>
          </a:p>
          <a:p>
            <a:pPr indent="-19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36"/>
          <p:cNvSpPr txBox="1"/>
          <p:nvPr/>
        </p:nvSpPr>
        <p:spPr>
          <a:xfrm>
            <a:off x="6421645" y="3943350"/>
            <a:ext cx="2265300" cy="800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5" name="Google Shape;385;p36"/>
          <p:cNvSpPr txBox="1"/>
          <p:nvPr>
            <p:ph type="title"/>
          </p:nvPr>
        </p:nvSpPr>
        <p:spPr>
          <a:xfrm>
            <a:off x="369875" y="286275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/>
              <a:t>Example with 2 constructors</a:t>
            </a:r>
            <a:endParaRPr b="1"/>
          </a:p>
        </p:txBody>
      </p:sp>
      <p:sp>
        <p:nvSpPr>
          <p:cNvPr id="386" name="Google Shape;386;p36"/>
          <p:cNvSpPr txBox="1"/>
          <p:nvPr>
            <p:ph idx="1" type="body"/>
          </p:nvPr>
        </p:nvSpPr>
        <p:spPr>
          <a:xfrm>
            <a:off x="369875" y="719850"/>
            <a:ext cx="7886700" cy="403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3529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class Dog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3529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3529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  //attributes or variables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3529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  boolean rabid;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3529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  float weight;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3529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  String name;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3529"/>
              <a:buFont typeface="Consolas"/>
              <a:buNone/>
            </a:pPr>
            <a:r>
              <a:t/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3529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  //methods or behaviors:  Default Constructor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3529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  Dog()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3529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  {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3529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    rabid=false;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3529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    weight=1;  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3529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    name="Unknown";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3529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3529"/>
              <a:buFont typeface="Consolas"/>
              <a:buNone/>
            </a:pPr>
            <a:r>
              <a:t/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3529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  //Overloaded Constructor allows us to set parameters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3529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  Dog(float w, String n)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3529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  {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3529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    rabid=false;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3529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    weight=w;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3529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    name=n;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3529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3529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87" name="Google Shape;387;p36" title="Pseudo code logo"/>
          <p:cNvSpPr/>
          <p:nvPr/>
        </p:nvSpPr>
        <p:spPr>
          <a:xfrm>
            <a:off x="7467600" y="3844649"/>
            <a:ext cx="1143000" cy="6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Ps</a:t>
            </a:r>
            <a:endParaRPr b="1" sz="3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37"/>
          <p:cNvSpPr txBox="1"/>
          <p:nvPr>
            <p:ph type="title"/>
          </p:nvPr>
        </p:nvSpPr>
        <p:spPr>
          <a:xfrm>
            <a:off x="369875" y="286275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 fontScale="90000"/>
          </a:bodyPr>
          <a:lstStyle/>
          <a:p>
            <a:pPr indent="0" lvl="0" marL="12700" rtl="0" algn="l">
              <a:lnSpc>
                <a:spcPct val="15872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/>
              <a:t>Implementation</a:t>
            </a:r>
            <a:endParaRPr/>
          </a:p>
        </p:txBody>
      </p:sp>
      <p:sp>
        <p:nvSpPr>
          <p:cNvPr id="393" name="Google Shape;393;p37"/>
          <p:cNvSpPr txBox="1"/>
          <p:nvPr>
            <p:ph idx="1" type="body"/>
          </p:nvPr>
        </p:nvSpPr>
        <p:spPr>
          <a:xfrm>
            <a:off x="362850" y="1022076"/>
            <a:ext cx="8418300" cy="28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latin typeface="Calibri"/>
                <a:ea typeface="Calibri"/>
                <a:cs typeface="Calibri"/>
                <a:sym typeface="Calibri"/>
              </a:rPr>
              <a:t>Overloading the constructor involves using the same method/function name</a:t>
            </a:r>
            <a:br>
              <a:rPr lang="en-US" sz="3200">
                <a:latin typeface="Calibri"/>
                <a:ea typeface="Calibri"/>
                <a:cs typeface="Calibri"/>
                <a:sym typeface="Calibri"/>
              </a:rPr>
            </a:br>
            <a:endParaRPr sz="3200"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914400" rtl="0" algn="l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SzPts val="2800"/>
              <a:buFont typeface="Calibri"/>
              <a:buChar char="●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Vary the number of parameters; AND/OR</a:t>
            </a:r>
            <a:endParaRPr/>
          </a:p>
          <a:p>
            <a:pPr indent="-40640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●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Vary the type of parameters</a:t>
            </a:r>
            <a:endParaRPr/>
          </a:p>
          <a:p>
            <a:pPr indent="-127000" lvl="1" marL="514350" rtl="0" algn="l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sz="700">
              <a:latin typeface="Calibri"/>
              <a:ea typeface="Calibri"/>
              <a:cs typeface="Calibri"/>
              <a:sym typeface="Calibri"/>
            </a:endParaRPr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38"/>
          <p:cNvSpPr txBox="1"/>
          <p:nvPr>
            <p:ph idx="4294967295" type="title"/>
          </p:nvPr>
        </p:nvSpPr>
        <p:spPr>
          <a:xfrm>
            <a:off x="609600" y="291703"/>
            <a:ext cx="7543800" cy="55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Calibri"/>
              <a:buNone/>
            </a:pPr>
            <a:r>
              <a:rPr b="1" lang="en-US">
                <a:solidFill>
                  <a:srgbClr val="000000"/>
                </a:solidFill>
              </a:rPr>
              <a:t>Constructor Example</a:t>
            </a:r>
            <a:endParaRPr b="1"/>
          </a:p>
        </p:txBody>
      </p:sp>
      <p:sp>
        <p:nvSpPr>
          <p:cNvPr id="399" name="Google Shape;399;p38"/>
          <p:cNvSpPr txBox="1"/>
          <p:nvPr>
            <p:ph idx="4294967295" type="body"/>
          </p:nvPr>
        </p:nvSpPr>
        <p:spPr>
          <a:xfrm>
            <a:off x="609600" y="851297"/>
            <a:ext cx="8534400" cy="37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SzPts val="2100"/>
              <a:buNone/>
            </a:pPr>
            <a:r>
              <a:rPr lang="en-US" sz="1700">
                <a:solidFill>
                  <a:srgbClr val="0432FF"/>
                </a:solidFill>
                <a:latin typeface="Consolas"/>
                <a:ea typeface="Consolas"/>
                <a:cs typeface="Consolas"/>
                <a:sym typeface="Consolas"/>
              </a:rPr>
              <a:t>class </a:t>
            </a:r>
            <a:r>
              <a:rPr lang="en-US" sz="17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BMW_Z4 {</a:t>
            </a:r>
            <a:endParaRPr sz="17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</a:pPr>
            <a:r>
              <a:rPr lang="en-US" sz="17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lang="en-US" sz="1700">
                <a:solidFill>
                  <a:srgbClr val="0432FF"/>
                </a:solidFill>
                <a:latin typeface="Consolas"/>
                <a:ea typeface="Consolas"/>
                <a:cs typeface="Consolas"/>
                <a:sym typeface="Consolas"/>
              </a:rPr>
              <a:t>int </a:t>
            </a:r>
            <a:r>
              <a:rPr lang="en-US" sz="17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modelYear; </a:t>
            </a:r>
            <a:endParaRPr sz="17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</a:pPr>
            <a:r>
              <a:rPr lang="en-US" sz="17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String licensePlate; </a:t>
            </a:r>
            <a:endParaRPr sz="17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</a:pPr>
            <a:r>
              <a:rPr lang="en-US" sz="17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lang="en-US" sz="1700">
                <a:solidFill>
                  <a:srgbClr val="0432FF"/>
                </a:solidFill>
                <a:latin typeface="Consolas"/>
                <a:ea typeface="Consolas"/>
                <a:cs typeface="Consolas"/>
                <a:sym typeface="Consolas"/>
              </a:rPr>
              <a:t>boolean </a:t>
            </a:r>
            <a:r>
              <a:rPr lang="en-US" sz="17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topUp; </a:t>
            </a:r>
            <a:br>
              <a:rPr lang="en-US" sz="17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endParaRPr sz="17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</a:pPr>
            <a:r>
              <a:rPr lang="en-US" sz="17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BMW_Z4 ()</a:t>
            </a:r>
            <a:r>
              <a:rPr lang="en-US" sz="1700"/>
              <a:t> </a:t>
            </a:r>
            <a:r>
              <a:rPr lang="en-US" sz="17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700"/>
          </a:p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</a:pPr>
            <a:r>
              <a:rPr lang="en-US" sz="17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modelYear = 2004; </a:t>
            </a:r>
            <a:br>
              <a:rPr lang="en-US" sz="17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7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topUp = </a:t>
            </a:r>
            <a:r>
              <a:rPr lang="en-US" sz="1700">
                <a:solidFill>
                  <a:srgbClr val="0432FF"/>
                </a:solidFill>
                <a:latin typeface="Consolas"/>
                <a:ea typeface="Consolas"/>
                <a:cs typeface="Consolas"/>
                <a:sym typeface="Consolas"/>
              </a:rPr>
              <a:t>false</a:t>
            </a:r>
            <a:r>
              <a:rPr lang="en-US" sz="17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17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</a:pPr>
            <a:r>
              <a:rPr lang="en-US" sz="17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licensePlate = </a:t>
            </a:r>
            <a:r>
              <a:rPr lang="en-US" sz="170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"DEALER"</a:t>
            </a:r>
            <a:r>
              <a:rPr lang="en-US" sz="17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17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</a:pPr>
            <a:r>
              <a:rPr lang="en-US" sz="17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} </a:t>
            </a:r>
            <a:br>
              <a:rPr lang="en-US" sz="17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7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BMW_Z4 (</a:t>
            </a:r>
            <a:r>
              <a:rPr lang="en-US" sz="1700">
                <a:solidFill>
                  <a:srgbClr val="0432FF"/>
                </a:solidFill>
                <a:latin typeface="Consolas"/>
                <a:ea typeface="Consolas"/>
                <a:cs typeface="Consolas"/>
                <a:sym typeface="Consolas"/>
              </a:rPr>
              <a:t>int </a:t>
            </a:r>
            <a:r>
              <a:rPr lang="en-US" sz="17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year){</a:t>
            </a:r>
            <a:endParaRPr sz="1700"/>
          </a:p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</a:pPr>
            <a:r>
              <a:rPr lang="en-US" sz="17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modelYear = year; </a:t>
            </a:r>
            <a:br>
              <a:rPr lang="en-US" sz="17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7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topUp = </a:t>
            </a:r>
            <a:r>
              <a:rPr lang="en-US" sz="1700">
                <a:solidFill>
                  <a:srgbClr val="0432FF"/>
                </a:solidFill>
                <a:latin typeface="Consolas"/>
                <a:ea typeface="Consolas"/>
                <a:cs typeface="Consolas"/>
                <a:sym typeface="Consolas"/>
              </a:rPr>
              <a:t>false</a:t>
            </a:r>
            <a:r>
              <a:rPr lang="en-US" sz="17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17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</a:pPr>
            <a:r>
              <a:rPr lang="en-US" sz="17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licensePlate = </a:t>
            </a:r>
            <a:r>
              <a:rPr lang="en-US" sz="170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"DEALER"</a:t>
            </a:r>
            <a:r>
              <a:rPr lang="en-US" sz="17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17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</a:pPr>
            <a:r>
              <a:rPr lang="en-US" sz="17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}</a:t>
            </a:r>
            <a:endParaRPr sz="17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</a:pPr>
            <a:r>
              <a:rPr lang="en-US" sz="17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39"/>
          <p:cNvSpPr txBox="1"/>
          <p:nvPr>
            <p:ph type="title"/>
          </p:nvPr>
        </p:nvSpPr>
        <p:spPr>
          <a:xfrm>
            <a:off x="369875" y="286275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 fontScale="90000"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Which is Called?</a:t>
            </a:r>
            <a:endParaRPr/>
          </a:p>
        </p:txBody>
      </p:sp>
      <p:sp>
        <p:nvSpPr>
          <p:cNvPr id="405" name="Google Shape;405;p39"/>
          <p:cNvSpPr txBox="1"/>
          <p:nvPr>
            <p:ph idx="1" type="body"/>
          </p:nvPr>
        </p:nvSpPr>
        <p:spPr>
          <a:xfrm>
            <a:off x="369875" y="705000"/>
            <a:ext cx="8418300" cy="36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800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br>
              <a:rPr lang="en-US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2200">
                <a:latin typeface="Courier New"/>
                <a:ea typeface="Courier New"/>
                <a:cs typeface="Courier New"/>
                <a:sym typeface="Courier New"/>
              </a:rPr>
              <a:t>BMW_Z4 myCar = </a:t>
            </a:r>
            <a:r>
              <a:rPr lang="en-US" sz="22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lang="en-US" sz="2200">
                <a:latin typeface="Courier New"/>
                <a:ea typeface="Courier New"/>
                <a:cs typeface="Courier New"/>
                <a:sym typeface="Courier New"/>
              </a:rPr>
              <a:t> BMW_Z4(); </a:t>
            </a:r>
            <a:br>
              <a:rPr lang="en-US" sz="2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2200">
                <a:latin typeface="Courier New"/>
                <a:ea typeface="Courier New"/>
                <a:cs typeface="Courier New"/>
                <a:sym typeface="Courier New"/>
              </a:rPr>
              <a:t>BMW_Z4 yourCar = </a:t>
            </a:r>
            <a:r>
              <a:rPr lang="en-US" sz="22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lang="en-US" sz="2200">
                <a:latin typeface="Courier New"/>
                <a:ea typeface="Courier New"/>
                <a:cs typeface="Courier New"/>
                <a:sym typeface="Courier New"/>
              </a:rPr>
              <a:t> BMW_Z4(2007); </a:t>
            </a:r>
            <a:br>
              <a:rPr lang="en-US" sz="2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2200">
                <a:latin typeface="Courier New"/>
                <a:ea typeface="Courier New"/>
                <a:cs typeface="Courier New"/>
                <a:sym typeface="Courier New"/>
              </a:rPr>
              <a:t>BMW_Z4 herCar = </a:t>
            </a:r>
            <a:r>
              <a:rPr lang="en-US" sz="22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lang="en-US" sz="2200">
                <a:latin typeface="Courier New"/>
                <a:ea typeface="Courier New"/>
                <a:cs typeface="Courier New"/>
                <a:sym typeface="Courier New"/>
              </a:rPr>
              <a:t> BMW_Z4(2008);</a:t>
            </a:r>
            <a:endParaRPr sz="2400"/>
          </a:p>
          <a:p>
            <a:pPr indent="0" lvl="0" marL="80010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The constructor with the matching parameter definition will be called</a:t>
            </a:r>
            <a:endParaRPr sz="2400"/>
          </a:p>
          <a:p>
            <a:pPr indent="-133350" lvl="0" marL="171450" rtl="0" algn="l">
              <a:lnSpc>
                <a:spcPct val="108333"/>
              </a:lnSpc>
              <a:spcBef>
                <a:spcPts val="38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t/>
            </a:r>
            <a:endParaRPr sz="400">
              <a:latin typeface="Calibri"/>
              <a:ea typeface="Calibri"/>
              <a:cs typeface="Calibri"/>
              <a:sym typeface="Calibri"/>
            </a:endParaRPr>
          </a:p>
          <a:p>
            <a:pPr indent="-393700" lvl="0" marL="457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2600"/>
              <a:buChar char="●"/>
            </a:pPr>
            <a:r>
              <a:rPr lang="en-US"/>
              <a:t>If no parameters, the () constructor is called</a:t>
            </a:r>
            <a:endParaRPr sz="2400"/>
          </a:p>
          <a:p>
            <a:pPr indent="-3937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/>
              <a:t>If one parameter, the (</a:t>
            </a:r>
            <a:r>
              <a:rPr lang="en-US">
                <a:solidFill>
                  <a:srgbClr val="0432FF"/>
                </a:solidFill>
              </a:rPr>
              <a:t>int</a:t>
            </a:r>
            <a:r>
              <a:rPr lang="en-US"/>
              <a:t>) constructor is called</a:t>
            </a:r>
            <a:endParaRPr sz="2400"/>
          </a:p>
          <a:p>
            <a:pPr indent="0" lvl="0" marL="80010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40"/>
          <p:cNvSpPr txBox="1"/>
          <p:nvPr>
            <p:ph type="title"/>
          </p:nvPr>
        </p:nvSpPr>
        <p:spPr>
          <a:xfrm>
            <a:off x="369875" y="286275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/>
              <a:t>Let’s look at a problem...</a:t>
            </a:r>
            <a:endParaRPr/>
          </a:p>
        </p:txBody>
      </p:sp>
      <p:sp>
        <p:nvSpPr>
          <p:cNvPr id="411" name="Google Shape;411;p40"/>
          <p:cNvSpPr txBox="1"/>
          <p:nvPr>
            <p:ph idx="1" type="body"/>
          </p:nvPr>
        </p:nvSpPr>
        <p:spPr>
          <a:xfrm>
            <a:off x="369875" y="814975"/>
            <a:ext cx="8333400" cy="38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"/>
              <a:buFont typeface="Consolas"/>
              <a:buNone/>
            </a:pPr>
            <a:r>
              <a:rPr lang="en-US" sz="1520">
                <a:latin typeface="Consolas"/>
                <a:ea typeface="Consolas"/>
                <a:cs typeface="Consolas"/>
                <a:sym typeface="Consolas"/>
              </a:rPr>
              <a:t>class Dog </a:t>
            </a:r>
            <a:endParaRPr sz="152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"/>
              <a:buFont typeface="Consolas"/>
              <a:buNone/>
            </a:pPr>
            <a:r>
              <a:rPr lang="en-US" sz="1520"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52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"/>
              <a:buFont typeface="Consolas"/>
              <a:buNone/>
            </a:pPr>
            <a:r>
              <a:rPr lang="en-US" sz="1520">
                <a:latin typeface="Consolas"/>
                <a:ea typeface="Consolas"/>
                <a:cs typeface="Consolas"/>
                <a:sym typeface="Consolas"/>
              </a:rPr>
              <a:t>	boolean rabid =  false;</a:t>
            </a:r>
            <a:endParaRPr sz="152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"/>
              <a:buFont typeface="Consolas"/>
              <a:buNone/>
            </a:pPr>
            <a:r>
              <a:rPr lang="en-US" sz="1520">
                <a:latin typeface="Consolas"/>
                <a:ea typeface="Consolas"/>
                <a:cs typeface="Consolas"/>
                <a:sym typeface="Consolas"/>
              </a:rPr>
              <a:t>	float weight = 0.0;</a:t>
            </a:r>
            <a:endParaRPr sz="152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"/>
              <a:buFont typeface="Consolas"/>
              <a:buNone/>
            </a:pPr>
            <a:r>
              <a:rPr lang="en-US" sz="1520">
                <a:latin typeface="Consolas"/>
                <a:ea typeface="Consolas"/>
                <a:cs typeface="Consolas"/>
                <a:sym typeface="Consolas"/>
              </a:rPr>
              <a:t>	String name = “ ”;</a:t>
            </a:r>
            <a:endParaRPr sz="152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"/>
              <a:buFont typeface="Consolas"/>
              <a:buNone/>
            </a:pPr>
            <a:r>
              <a:t/>
            </a:r>
            <a:endParaRPr sz="152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"/>
              <a:buFont typeface="Consolas"/>
              <a:buNone/>
            </a:pPr>
            <a:r>
              <a:t/>
            </a:r>
            <a:endParaRPr sz="152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"/>
              <a:buFont typeface="Consolas"/>
              <a:buNone/>
            </a:pPr>
            <a:r>
              <a:rPr lang="en-US" sz="1520">
                <a:latin typeface="Consolas"/>
                <a:ea typeface="Consolas"/>
                <a:cs typeface="Consolas"/>
                <a:sym typeface="Consolas"/>
              </a:rPr>
              <a:t>	// Constructor</a:t>
            </a:r>
            <a:endParaRPr sz="152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"/>
              <a:buFont typeface="Consolas"/>
              <a:buNone/>
            </a:pPr>
            <a:r>
              <a:rPr lang="en-US" sz="1520">
                <a:latin typeface="Consolas"/>
                <a:ea typeface="Consolas"/>
                <a:cs typeface="Consolas"/>
                <a:sym typeface="Consolas"/>
              </a:rPr>
              <a:t>	Dog(boolean rabid, float weight, String name) {</a:t>
            </a:r>
            <a:endParaRPr sz="152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"/>
              <a:buFont typeface="Consolas"/>
              <a:buNone/>
            </a:pPr>
            <a:r>
              <a:rPr lang="en-US" sz="1520">
                <a:latin typeface="Consolas"/>
                <a:ea typeface="Consolas"/>
                <a:cs typeface="Consolas"/>
                <a:sym typeface="Consolas"/>
              </a:rPr>
              <a:t>		rabid = rabid;  //huh?</a:t>
            </a:r>
            <a:endParaRPr sz="152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"/>
              <a:buFont typeface="Consolas"/>
              <a:buNone/>
            </a:pPr>
            <a:r>
              <a:rPr lang="en-US" sz="1520">
                <a:latin typeface="Consolas"/>
                <a:ea typeface="Consolas"/>
                <a:cs typeface="Consolas"/>
                <a:sym typeface="Consolas"/>
              </a:rPr>
              <a:t>		weight = weight;  //wait what?</a:t>
            </a:r>
            <a:endParaRPr sz="152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"/>
              <a:buFont typeface="Consolas"/>
              <a:buNone/>
            </a:pPr>
            <a:r>
              <a:rPr lang="en-US" sz="1520">
                <a:latin typeface="Consolas"/>
                <a:ea typeface="Consolas"/>
                <a:cs typeface="Consolas"/>
                <a:sym typeface="Consolas"/>
              </a:rPr>
              <a:t>		name = name;  //huh?</a:t>
            </a:r>
            <a:endParaRPr sz="152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"/>
              <a:buFont typeface="Consolas"/>
              <a:buNone/>
            </a:pPr>
            <a:r>
              <a:rPr lang="en-US" sz="152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sz="152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"/>
              <a:buFont typeface="Consolas"/>
              <a:buNone/>
            </a:pPr>
            <a:r>
              <a:rPr lang="en-US" sz="1520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52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"/>
              <a:buFont typeface="Consolas"/>
              <a:buNone/>
            </a:pPr>
            <a:r>
              <a:t/>
            </a:r>
            <a:endParaRPr sz="152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"/>
              <a:buFont typeface="Consolas"/>
              <a:buNone/>
            </a:pPr>
            <a:r>
              <a:rPr lang="en-US" sz="1520">
                <a:latin typeface="Consolas"/>
                <a:ea typeface="Consolas"/>
                <a:cs typeface="Consolas"/>
                <a:sym typeface="Consolas"/>
              </a:rPr>
              <a:t>//What we meant is that the rabid attribute in the class should be set to the value of the rabid attribute passed in as a parameter.  But as written this doesn’t work because it’s ambiguous what you meant by rabid=rabid;</a:t>
            </a:r>
            <a:endParaRPr sz="152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12" name="Google Shape;412;p40" title="Pseudo code logo"/>
          <p:cNvSpPr/>
          <p:nvPr/>
        </p:nvSpPr>
        <p:spPr>
          <a:xfrm>
            <a:off x="7471239" y="593498"/>
            <a:ext cx="1143000" cy="6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Ps</a:t>
            </a:r>
            <a:endParaRPr b="1" sz="3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41"/>
          <p:cNvSpPr txBox="1"/>
          <p:nvPr>
            <p:ph type="title"/>
          </p:nvPr>
        </p:nvSpPr>
        <p:spPr>
          <a:xfrm>
            <a:off x="369875" y="286275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i="1" lang="en-US"/>
              <a:t>This </a:t>
            </a:r>
            <a:r>
              <a:rPr b="1" lang="en-US"/>
              <a:t>keyword with variables</a:t>
            </a:r>
            <a:endParaRPr/>
          </a:p>
        </p:txBody>
      </p:sp>
      <p:sp>
        <p:nvSpPr>
          <p:cNvPr id="418" name="Google Shape;418;p41"/>
          <p:cNvSpPr txBox="1"/>
          <p:nvPr>
            <p:ph idx="1" type="body"/>
          </p:nvPr>
        </p:nvSpPr>
        <p:spPr>
          <a:xfrm>
            <a:off x="369875" y="705000"/>
            <a:ext cx="8418300" cy="39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-353060" lvl="0" marL="457200" rtl="0" algn="l">
              <a:spcBef>
                <a:spcPts val="750"/>
              </a:spcBef>
              <a:spcAft>
                <a:spcPts val="0"/>
              </a:spcAft>
              <a:buSzPct val="100000"/>
              <a:buChar char="●"/>
            </a:pPr>
            <a:r>
              <a:rPr lang="en-US" sz="2800"/>
              <a:t>Used to resolve ambiguity of variables.</a:t>
            </a:r>
            <a:endParaRPr sz="2800"/>
          </a:p>
          <a:p>
            <a:pPr indent="-35306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2800"/>
              <a:t>This refers to something inside the class we are currently coding.</a:t>
            </a:r>
            <a:endParaRPr sz="2800"/>
          </a:p>
          <a:p>
            <a:pPr indent="-35306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2800"/>
              <a:t>Let’s look at an example where we fixed the ambiguity:</a:t>
            </a:r>
            <a:endParaRPr sz="28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800"/>
              <a:t>class A {</a:t>
            </a:r>
            <a:endParaRPr sz="28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800"/>
              <a:t>  int x;</a:t>
            </a:r>
            <a:endParaRPr sz="28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800"/>
              <a:t>  A(int x) {</a:t>
            </a:r>
            <a:endParaRPr sz="28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800"/>
              <a:t>    this.x=x;</a:t>
            </a:r>
            <a:endParaRPr sz="28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800"/>
              <a:t>  }</a:t>
            </a:r>
            <a:endParaRPr sz="28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800"/>
              <a:t>}</a:t>
            </a: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t/>
            </a:r>
            <a:endParaRPr sz="2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42"/>
          <p:cNvSpPr txBox="1"/>
          <p:nvPr>
            <p:ph type="title"/>
          </p:nvPr>
        </p:nvSpPr>
        <p:spPr>
          <a:xfrm>
            <a:off x="369875" y="286275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/>
              <a:t>A full example...</a:t>
            </a:r>
            <a:endParaRPr/>
          </a:p>
        </p:txBody>
      </p:sp>
      <p:sp>
        <p:nvSpPr>
          <p:cNvPr id="424" name="Google Shape;424;p42"/>
          <p:cNvSpPr txBox="1"/>
          <p:nvPr>
            <p:ph idx="1" type="body"/>
          </p:nvPr>
        </p:nvSpPr>
        <p:spPr>
          <a:xfrm>
            <a:off x="628650" y="960600"/>
            <a:ext cx="7886700" cy="36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42"/>
              <a:buFont typeface="Consolas"/>
              <a:buNone/>
            </a:pPr>
            <a:r>
              <a:rPr lang="en-US" sz="2105">
                <a:latin typeface="Consolas"/>
                <a:ea typeface="Consolas"/>
                <a:cs typeface="Consolas"/>
                <a:sym typeface="Consolas"/>
              </a:rPr>
              <a:t>class Dog </a:t>
            </a:r>
            <a:endParaRPr sz="2105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42"/>
              <a:buFont typeface="Consolas"/>
              <a:buNone/>
            </a:pPr>
            <a:r>
              <a:rPr lang="en-US" sz="2105"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2105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42"/>
              <a:buFont typeface="Consolas"/>
              <a:buNone/>
            </a:pPr>
            <a:r>
              <a:rPr lang="en-US" sz="2105">
                <a:latin typeface="Consolas"/>
                <a:ea typeface="Consolas"/>
                <a:cs typeface="Consolas"/>
                <a:sym typeface="Consolas"/>
              </a:rPr>
              <a:t>	boolean rabid =  false;</a:t>
            </a:r>
            <a:endParaRPr sz="2105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42"/>
              <a:buFont typeface="Consolas"/>
              <a:buNone/>
            </a:pPr>
            <a:r>
              <a:rPr lang="en-US" sz="2105">
                <a:latin typeface="Consolas"/>
                <a:ea typeface="Consolas"/>
                <a:cs typeface="Consolas"/>
                <a:sym typeface="Consolas"/>
              </a:rPr>
              <a:t>	float weight = 0.0;</a:t>
            </a:r>
            <a:endParaRPr sz="2105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42"/>
              <a:buFont typeface="Consolas"/>
              <a:buNone/>
            </a:pPr>
            <a:r>
              <a:rPr lang="en-US" sz="2105">
                <a:latin typeface="Consolas"/>
                <a:ea typeface="Consolas"/>
                <a:cs typeface="Consolas"/>
                <a:sym typeface="Consolas"/>
              </a:rPr>
              <a:t>	String name = “ ”;</a:t>
            </a:r>
            <a:endParaRPr sz="2105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42"/>
              <a:buFont typeface="Consolas"/>
              <a:buNone/>
            </a:pPr>
            <a:r>
              <a:t/>
            </a:r>
            <a:endParaRPr sz="2105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42"/>
              <a:buFont typeface="Consolas"/>
              <a:buNone/>
            </a:pPr>
            <a:r>
              <a:t/>
            </a:r>
            <a:endParaRPr sz="2105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42"/>
              <a:buFont typeface="Consolas"/>
              <a:buNone/>
            </a:pPr>
            <a:r>
              <a:rPr lang="en-US" sz="2105">
                <a:latin typeface="Consolas"/>
                <a:ea typeface="Consolas"/>
                <a:cs typeface="Consolas"/>
                <a:sym typeface="Consolas"/>
              </a:rPr>
              <a:t>	// Constructor</a:t>
            </a:r>
            <a:endParaRPr sz="2105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42"/>
              <a:buFont typeface="Consolas"/>
              <a:buNone/>
            </a:pPr>
            <a:r>
              <a:rPr lang="en-US" sz="2105">
                <a:latin typeface="Consolas"/>
                <a:ea typeface="Consolas"/>
                <a:cs typeface="Consolas"/>
                <a:sym typeface="Consolas"/>
              </a:rPr>
              <a:t>	Dog(boolean rabid, float weight, String name) {</a:t>
            </a:r>
            <a:endParaRPr sz="2105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42"/>
              <a:buFont typeface="Consolas"/>
              <a:buNone/>
            </a:pPr>
            <a:r>
              <a:rPr lang="en-US" sz="2105">
                <a:latin typeface="Consolas"/>
                <a:ea typeface="Consolas"/>
                <a:cs typeface="Consolas"/>
                <a:sym typeface="Consolas"/>
              </a:rPr>
              <a:t>		</a:t>
            </a:r>
            <a:r>
              <a:rPr lang="en-US" sz="2105">
                <a:solidFill>
                  <a:srgbClr val="1155CC"/>
                </a:solidFill>
                <a:latin typeface="Consolas"/>
                <a:ea typeface="Consolas"/>
                <a:cs typeface="Consolas"/>
                <a:sym typeface="Consolas"/>
              </a:rPr>
              <a:t>this</a:t>
            </a:r>
            <a:r>
              <a:rPr lang="en-US" sz="2105">
                <a:latin typeface="Consolas"/>
                <a:ea typeface="Consolas"/>
                <a:cs typeface="Consolas"/>
                <a:sym typeface="Consolas"/>
              </a:rPr>
              <a:t>.rabid = rabid; </a:t>
            </a:r>
            <a:endParaRPr sz="2105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42"/>
              <a:buFont typeface="Consolas"/>
              <a:buNone/>
            </a:pPr>
            <a:r>
              <a:rPr lang="en-US" sz="2105">
                <a:latin typeface="Consolas"/>
                <a:ea typeface="Consolas"/>
                <a:cs typeface="Consolas"/>
                <a:sym typeface="Consolas"/>
              </a:rPr>
              <a:t>		</a:t>
            </a:r>
            <a:r>
              <a:rPr lang="en-US" sz="2105">
                <a:solidFill>
                  <a:srgbClr val="1155CC"/>
                </a:solidFill>
                <a:latin typeface="Consolas"/>
                <a:ea typeface="Consolas"/>
                <a:cs typeface="Consolas"/>
                <a:sym typeface="Consolas"/>
              </a:rPr>
              <a:t>this</a:t>
            </a:r>
            <a:r>
              <a:rPr lang="en-US" sz="2105">
                <a:latin typeface="Consolas"/>
                <a:ea typeface="Consolas"/>
                <a:cs typeface="Consolas"/>
                <a:sym typeface="Consolas"/>
              </a:rPr>
              <a:t>.weight = weight; </a:t>
            </a:r>
            <a:endParaRPr sz="2105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42"/>
              <a:buFont typeface="Consolas"/>
              <a:buNone/>
            </a:pPr>
            <a:r>
              <a:rPr lang="en-US" sz="2105">
                <a:latin typeface="Consolas"/>
                <a:ea typeface="Consolas"/>
                <a:cs typeface="Consolas"/>
                <a:sym typeface="Consolas"/>
              </a:rPr>
              <a:t>		</a:t>
            </a:r>
            <a:r>
              <a:rPr lang="en-US" sz="2105">
                <a:solidFill>
                  <a:srgbClr val="1155CC"/>
                </a:solidFill>
                <a:latin typeface="Consolas"/>
                <a:ea typeface="Consolas"/>
                <a:cs typeface="Consolas"/>
                <a:sym typeface="Consolas"/>
              </a:rPr>
              <a:t>this</a:t>
            </a:r>
            <a:r>
              <a:rPr lang="en-US" sz="2105">
                <a:latin typeface="Consolas"/>
                <a:ea typeface="Consolas"/>
                <a:cs typeface="Consolas"/>
                <a:sym typeface="Consolas"/>
              </a:rPr>
              <a:t>.name = name; </a:t>
            </a:r>
            <a:endParaRPr sz="2105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42"/>
              <a:buFont typeface="Consolas"/>
              <a:buNone/>
            </a:pPr>
            <a:r>
              <a:rPr lang="en-US" sz="2105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sz="2105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42"/>
              <a:buFont typeface="Consolas"/>
              <a:buNone/>
            </a:pPr>
            <a:r>
              <a:rPr lang="en-US" sz="2105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2105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25" name="Google Shape;425;p42" title="Pseudo code logo"/>
          <p:cNvSpPr/>
          <p:nvPr/>
        </p:nvSpPr>
        <p:spPr>
          <a:xfrm>
            <a:off x="7506342" y="509439"/>
            <a:ext cx="1143000" cy="6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Ps</a:t>
            </a:r>
            <a:endParaRPr b="1" sz="3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9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43"/>
          <p:cNvSpPr txBox="1"/>
          <p:nvPr>
            <p:ph type="title"/>
          </p:nvPr>
        </p:nvSpPr>
        <p:spPr>
          <a:xfrm>
            <a:off x="369875" y="286275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/>
              <a:t>Constructor Chaining</a:t>
            </a:r>
            <a:endParaRPr/>
          </a:p>
        </p:txBody>
      </p:sp>
      <p:sp>
        <p:nvSpPr>
          <p:cNvPr id="431" name="Google Shape;431;p43"/>
          <p:cNvSpPr txBox="1"/>
          <p:nvPr>
            <p:ph idx="1" type="body"/>
          </p:nvPr>
        </p:nvSpPr>
        <p:spPr>
          <a:xfrm>
            <a:off x="369875" y="705001"/>
            <a:ext cx="8418300" cy="28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780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/>
              <a:t> It’s possible for one constructor to leverage or calls another constructor</a:t>
            </a:r>
            <a:endParaRPr/>
          </a:p>
          <a:p>
            <a:pPr indent="-1778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/>
              <a:t> You can do this as many times as you want</a:t>
            </a:r>
            <a:endParaRPr/>
          </a:p>
          <a:p>
            <a:pPr indent="-1778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/>
              <a:t> Let’s see an example</a:t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44"/>
          <p:cNvSpPr txBox="1"/>
          <p:nvPr>
            <p:ph idx="4294967295" type="body"/>
          </p:nvPr>
        </p:nvSpPr>
        <p:spPr>
          <a:xfrm>
            <a:off x="342900" y="400050"/>
            <a:ext cx="9029700" cy="436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class Dog 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	boolean rabid =  false;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	float weight = 0.0;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	String name = “ ”;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t/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   // Default Constructor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   Dog() {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     this(false,4,”fluffy”);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   }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t/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	// Constructor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	Dog(boolean rabid, float weight, String name) {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		this.rabid = rabid;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		this.weight = weight;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		this.name = name;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17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7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37" name="Google Shape;437;p44" title="Pseudo code logo"/>
          <p:cNvSpPr/>
          <p:nvPr/>
        </p:nvSpPr>
        <p:spPr>
          <a:xfrm>
            <a:off x="7511479" y="394270"/>
            <a:ext cx="1143000" cy="6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Ps</a:t>
            </a:r>
            <a:endParaRPr b="1" sz="3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 txBox="1"/>
          <p:nvPr>
            <p:ph type="title"/>
          </p:nvPr>
        </p:nvSpPr>
        <p:spPr>
          <a:xfrm>
            <a:off x="369875" y="286275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 sz="3200"/>
              <a:t>The Smallest Class</a:t>
            </a:r>
            <a:endParaRPr/>
          </a:p>
        </p:txBody>
      </p:sp>
      <p:sp>
        <p:nvSpPr>
          <p:cNvPr id="43" name="Google Shape;43;p9"/>
          <p:cNvSpPr txBox="1"/>
          <p:nvPr>
            <p:ph idx="1" type="body"/>
          </p:nvPr>
        </p:nvSpPr>
        <p:spPr>
          <a:xfrm>
            <a:off x="369875" y="705001"/>
            <a:ext cx="8418300" cy="28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432FF"/>
              </a:buClr>
              <a:buSzPts val="2800"/>
              <a:buNone/>
            </a:pPr>
            <a:r>
              <a:rPr lang="en-US" sz="2800">
                <a:solidFill>
                  <a:srgbClr val="0432FF"/>
                </a:solidFill>
                <a:latin typeface="Consolas"/>
                <a:ea typeface="Consolas"/>
                <a:cs typeface="Consolas"/>
                <a:sym typeface="Consolas"/>
              </a:rPr>
              <a:t>class</a:t>
            </a:r>
            <a:r>
              <a:rPr lang="en-US" sz="2800">
                <a:latin typeface="Consolas"/>
                <a:ea typeface="Consolas"/>
                <a:cs typeface="Consolas"/>
                <a:sym typeface="Consolas"/>
              </a:rPr>
              <a:t> Dog {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2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45"/>
          <p:cNvSpPr txBox="1"/>
          <p:nvPr>
            <p:ph type="title"/>
          </p:nvPr>
        </p:nvSpPr>
        <p:spPr>
          <a:xfrm>
            <a:off x="369875" y="286275"/>
            <a:ext cx="8418300" cy="4335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Two uses for “this”</a:t>
            </a:r>
            <a:endParaRPr/>
          </a:p>
        </p:txBody>
      </p:sp>
      <p:sp>
        <p:nvSpPr>
          <p:cNvPr id="444" name="Google Shape;444;p45"/>
          <p:cNvSpPr txBox="1"/>
          <p:nvPr>
            <p:ph idx="1" type="body"/>
          </p:nvPr>
        </p:nvSpPr>
        <p:spPr>
          <a:xfrm>
            <a:off x="369875" y="705000"/>
            <a:ext cx="8418300" cy="3633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1950" lvl="0" marL="457200" rtl="0" algn="l">
              <a:spcBef>
                <a:spcPts val="750"/>
              </a:spcBef>
              <a:spcAft>
                <a:spcPts val="0"/>
              </a:spcAft>
              <a:buSzPts val="2100"/>
              <a:buChar char="●"/>
            </a:pPr>
            <a:r>
              <a:rPr lang="en-US" sz="2400"/>
              <a:t>You have now seen two uses of the keyword </a:t>
            </a:r>
            <a:r>
              <a:rPr lang="en-US" sz="2400">
                <a:solidFill>
                  <a:srgbClr val="0432FF"/>
                </a:solidFill>
              </a:rPr>
              <a:t>this</a:t>
            </a:r>
            <a:r>
              <a:rPr lang="en-US" sz="2400"/>
              <a:t>:</a:t>
            </a:r>
            <a:br>
              <a:rPr lang="en-US" sz="2400"/>
            </a:br>
            <a:endParaRPr sz="2400"/>
          </a:p>
          <a:p>
            <a:pPr indent="-361950" lvl="0" marL="914400" rtl="0" algn="l">
              <a:spcBef>
                <a:spcPts val="0"/>
              </a:spcBef>
              <a:spcAft>
                <a:spcPts val="0"/>
              </a:spcAft>
              <a:buSzPts val="2100"/>
              <a:buAutoNum type="arabicParenR"/>
            </a:pPr>
            <a:r>
              <a:rPr lang="en-US" sz="2400"/>
              <a:t>With attributes, it removes ambiguity when you are referencing an object attribute vs a local attribute.</a:t>
            </a:r>
            <a:br>
              <a:rPr lang="en-US" sz="2400"/>
            </a:br>
            <a:endParaRPr sz="2400"/>
          </a:p>
          <a:p>
            <a:pPr indent="-361950" lvl="0" marL="914400" rtl="0" algn="l">
              <a:spcBef>
                <a:spcPts val="0"/>
              </a:spcBef>
              <a:spcAft>
                <a:spcPts val="0"/>
              </a:spcAft>
              <a:buSzPts val="2100"/>
              <a:buAutoNum type="arabicParenR"/>
            </a:pPr>
            <a:r>
              <a:rPr lang="en-US" sz="2400"/>
              <a:t>As a method call, it can be used to call constructors</a:t>
            </a:r>
            <a:endParaRPr sz="24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-368300" lvl="0" marL="457200" rtl="0" algn="l">
              <a:spcBef>
                <a:spcPts val="750"/>
              </a:spcBef>
              <a:spcAft>
                <a:spcPts val="0"/>
              </a:spcAft>
              <a:buSzPts val="2200"/>
              <a:buChar char="●"/>
            </a:pPr>
            <a:r>
              <a:rPr lang="en-US" sz="2200"/>
              <a:t>Don’t feel like you have to put this. on front of every attribute reference, it’s only necessary when there is ambiguity.</a:t>
            </a:r>
            <a:endParaRPr sz="220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46"/>
          <p:cNvSpPr txBox="1"/>
          <p:nvPr>
            <p:ph type="title"/>
          </p:nvPr>
        </p:nvSpPr>
        <p:spPr>
          <a:xfrm>
            <a:off x="369875" y="286275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/>
              <a:t>Default Constructors</a:t>
            </a:r>
            <a:endParaRPr/>
          </a:p>
        </p:txBody>
      </p:sp>
      <p:sp>
        <p:nvSpPr>
          <p:cNvPr id="450" name="Google Shape;450;p46"/>
          <p:cNvSpPr txBox="1"/>
          <p:nvPr>
            <p:ph idx="1" type="body"/>
          </p:nvPr>
        </p:nvSpPr>
        <p:spPr>
          <a:xfrm>
            <a:off x="475550" y="1161151"/>
            <a:ext cx="8418300" cy="28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164465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800"/>
              <a:t> In Java </a:t>
            </a:r>
            <a:r>
              <a:rPr lang="en-US" sz="2800"/>
              <a:t>there’s a default constructor</a:t>
            </a:r>
            <a:endParaRPr/>
          </a:p>
          <a:p>
            <a:pPr indent="-164465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/>
              <a:t> If you don’t create one, it’s created for you AND</a:t>
            </a:r>
            <a:endParaRPr/>
          </a:p>
          <a:p>
            <a:pPr indent="-164465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/>
              <a:t> IT’S </a:t>
            </a:r>
            <a:r>
              <a:rPr lang="en-US" sz="2800" u="sng"/>
              <a:t>INVISIBLE</a:t>
            </a:r>
            <a:r>
              <a:rPr lang="en-US" sz="2800"/>
              <a:t>!  AND</a:t>
            </a:r>
            <a:endParaRPr/>
          </a:p>
          <a:p>
            <a:pPr indent="-164465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/>
              <a:t> It takes no parameters AND</a:t>
            </a:r>
            <a:endParaRPr/>
          </a:p>
          <a:p>
            <a:pPr indent="-164465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/>
              <a:t> It sets variables/attributes:</a:t>
            </a:r>
            <a:endParaRPr/>
          </a:p>
          <a:p>
            <a:pPr indent="-159067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600"/>
              <a:t>To zero (0) for numbers</a:t>
            </a:r>
            <a:endParaRPr/>
          </a:p>
          <a:p>
            <a:pPr indent="-159067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600"/>
              <a:t>To FALSE for booleans</a:t>
            </a:r>
            <a:endParaRPr sz="2600"/>
          </a:p>
          <a:p>
            <a:pPr indent="-159067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600"/>
              <a:t>To NULL (empty) for objects like strings</a:t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4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47"/>
          <p:cNvSpPr txBox="1"/>
          <p:nvPr>
            <p:ph type="title"/>
          </p:nvPr>
        </p:nvSpPr>
        <p:spPr>
          <a:xfrm>
            <a:off x="628650" y="273844"/>
            <a:ext cx="78867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/>
              <a:t>What it would look like </a:t>
            </a:r>
            <a:r>
              <a:rPr b="1" lang="en-US" sz="3200"/>
              <a:t>(if you could see it)</a:t>
            </a:r>
            <a:endParaRPr b="1"/>
          </a:p>
        </p:txBody>
      </p:sp>
      <p:sp>
        <p:nvSpPr>
          <p:cNvPr id="456" name="Google Shape;456;p47"/>
          <p:cNvSpPr txBox="1"/>
          <p:nvPr>
            <p:ph idx="1" type="body"/>
          </p:nvPr>
        </p:nvSpPr>
        <p:spPr>
          <a:xfrm>
            <a:off x="417275" y="775450"/>
            <a:ext cx="7886700" cy="38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2857"/>
              <a:buFont typeface="Arial"/>
              <a:buNone/>
            </a:pPr>
            <a:r>
              <a:rPr lang="en-US" sz="175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class</a:t>
            </a:r>
            <a:r>
              <a:rPr lang="en-US" sz="175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Dog</a:t>
            </a:r>
            <a:endParaRPr sz="175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2857"/>
              <a:buFont typeface="Arial"/>
              <a:buNone/>
            </a:pPr>
            <a:r>
              <a:rPr lang="en-US" sz="175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75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2857"/>
              <a:buFont typeface="Arial"/>
              <a:buNone/>
            </a:pPr>
            <a:r>
              <a:rPr lang="en-US" sz="175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750">
                <a:solidFill>
                  <a:srgbClr val="AAAAAA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//attributes or variables</a:t>
            </a:r>
            <a:endParaRPr sz="1750">
              <a:solidFill>
                <a:srgbClr val="AAAAAA"/>
              </a:solidFill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2857"/>
              <a:buFont typeface="Arial"/>
              <a:buNone/>
            </a:pPr>
            <a:r>
              <a:rPr lang="en-US" sz="175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75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boolean</a:t>
            </a:r>
            <a:r>
              <a:rPr lang="en-US" sz="175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rabid;</a:t>
            </a:r>
            <a:endParaRPr sz="175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2857"/>
              <a:buFont typeface="Arial"/>
              <a:buNone/>
            </a:pPr>
            <a:r>
              <a:rPr lang="en-US" sz="175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75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float</a:t>
            </a:r>
            <a:r>
              <a:rPr lang="en-US" sz="175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weight;</a:t>
            </a:r>
            <a:endParaRPr sz="175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2857"/>
              <a:buFont typeface="Arial"/>
              <a:buNone/>
            </a:pPr>
            <a:r>
              <a:rPr lang="en-US" sz="175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String name;</a:t>
            </a:r>
            <a:br>
              <a:rPr lang="en-US" sz="175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</a:br>
            <a:endParaRPr sz="1750">
              <a:solidFill>
                <a:srgbClr val="AAAAAA"/>
              </a:solidFill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2857"/>
              <a:buFont typeface="Arial"/>
              <a:buNone/>
            </a:pPr>
            <a:r>
              <a:rPr lang="en-US" sz="175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750">
                <a:solidFill>
                  <a:srgbClr val="AAAAAA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//Default Constructor</a:t>
            </a:r>
            <a:endParaRPr sz="1750">
              <a:solidFill>
                <a:srgbClr val="AAAAAA"/>
              </a:solidFill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2857"/>
              <a:buFont typeface="Arial"/>
              <a:buNone/>
            </a:pPr>
            <a:r>
              <a:rPr lang="en-US" sz="175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Dog()</a:t>
            </a:r>
            <a:endParaRPr sz="175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2857"/>
              <a:buFont typeface="Arial"/>
              <a:buNone/>
            </a:pPr>
            <a:r>
              <a:rPr lang="en-US" sz="175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75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2857"/>
              <a:buFont typeface="Arial"/>
              <a:buNone/>
            </a:pPr>
            <a:r>
              <a:rPr lang="en-US" sz="175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  rabid=</a:t>
            </a:r>
            <a:r>
              <a:rPr lang="en-US" sz="175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false</a:t>
            </a:r>
            <a:r>
              <a:rPr lang="en-US" sz="175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175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2857"/>
              <a:buFont typeface="Arial"/>
              <a:buNone/>
            </a:pPr>
            <a:r>
              <a:rPr lang="en-US" sz="175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  weight=</a:t>
            </a:r>
            <a:r>
              <a:rPr lang="en-US" sz="1750">
                <a:solidFill>
                  <a:srgbClr val="09885A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0;</a:t>
            </a:r>
            <a:endParaRPr sz="1750">
              <a:solidFill>
                <a:srgbClr val="AAAAAA"/>
              </a:solidFill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2857"/>
              <a:buFont typeface="Arial"/>
              <a:buNone/>
            </a:pPr>
            <a:r>
              <a:rPr lang="en-US" sz="175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  name=</a:t>
            </a:r>
            <a:r>
              <a:rPr lang="en-US" sz="1750">
                <a:solidFill>
                  <a:srgbClr val="A31515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null</a:t>
            </a:r>
            <a:r>
              <a:rPr lang="en-US" sz="175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175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7142"/>
              <a:buFont typeface="Consolas"/>
              <a:buNone/>
            </a:pPr>
            <a:r>
              <a:rPr lang="en-US" sz="175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}</a:t>
            </a:r>
            <a:endParaRPr sz="175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7142"/>
              <a:buFont typeface="Consolas"/>
              <a:buNone/>
            </a:pPr>
            <a:r>
              <a:rPr lang="en-US" sz="175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75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57" name="Google Shape;457;p47" title="Pseudo code logo"/>
          <p:cNvSpPr/>
          <p:nvPr/>
        </p:nvSpPr>
        <p:spPr>
          <a:xfrm>
            <a:off x="7543800" y="3600450"/>
            <a:ext cx="1143000" cy="6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Ps</a:t>
            </a:r>
            <a:endParaRPr b="1" sz="3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48"/>
          <p:cNvSpPr txBox="1"/>
          <p:nvPr>
            <p:ph type="title"/>
          </p:nvPr>
        </p:nvSpPr>
        <p:spPr>
          <a:xfrm>
            <a:off x="369875" y="286275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3484"/>
              <a:buFont typeface="Calibri"/>
              <a:buNone/>
            </a:pPr>
            <a:r>
              <a:rPr b="1" lang="en-US" sz="2870"/>
              <a:t>Visibility of Class Content – Public and Private</a:t>
            </a:r>
            <a:endParaRPr sz="2870"/>
          </a:p>
        </p:txBody>
      </p:sp>
      <p:sp>
        <p:nvSpPr>
          <p:cNvPr id="463" name="Google Shape;463;p48"/>
          <p:cNvSpPr txBox="1"/>
          <p:nvPr>
            <p:ph idx="1" type="body"/>
          </p:nvPr>
        </p:nvSpPr>
        <p:spPr>
          <a:xfrm>
            <a:off x="362850" y="814050"/>
            <a:ext cx="8418300" cy="35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06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Problem: Imagine class “Person” with an “age” attribute</a:t>
            </a:r>
            <a:endParaRPr/>
          </a:p>
          <a:p>
            <a:pPr indent="-4064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 sz="2600"/>
              <a:t>Then, a “bad guy” directly sets the age to -3!</a:t>
            </a:r>
            <a:endParaRPr/>
          </a:p>
          <a:p>
            <a:pPr indent="-406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We need protection/security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4064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 sz="2800"/>
              <a:t>We need a way of selectively “publishing” parts of a class and “hiding” other parts of the class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Use </a:t>
            </a:r>
            <a:r>
              <a:rPr lang="en-US" sz="2800">
                <a:solidFill>
                  <a:srgbClr val="0432FF"/>
                </a:solidFill>
              </a:rPr>
              <a:t>public</a:t>
            </a:r>
            <a:r>
              <a:rPr lang="en-US" sz="2800"/>
              <a:t> &amp; </a:t>
            </a:r>
            <a:r>
              <a:rPr lang="en-US" sz="2800">
                <a:solidFill>
                  <a:srgbClr val="0432FF"/>
                </a:solidFill>
              </a:rPr>
              <a:t>private </a:t>
            </a:r>
            <a:r>
              <a:rPr lang="en-US" sz="2800">
                <a:solidFill>
                  <a:schemeClr val="dk1"/>
                </a:solidFill>
              </a:rPr>
              <a:t>keywords</a:t>
            </a:r>
            <a:endParaRPr sz="280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49"/>
          <p:cNvSpPr txBox="1"/>
          <p:nvPr>
            <p:ph type="title"/>
          </p:nvPr>
        </p:nvSpPr>
        <p:spPr>
          <a:xfrm>
            <a:off x="369875" y="286275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/>
              <a:t>Sloppy Definitions</a:t>
            </a:r>
            <a:endParaRPr/>
          </a:p>
        </p:txBody>
      </p:sp>
      <p:sp>
        <p:nvSpPr>
          <p:cNvPr id="469" name="Google Shape;469;p49"/>
          <p:cNvSpPr txBox="1"/>
          <p:nvPr>
            <p:ph idx="1" type="body"/>
          </p:nvPr>
        </p:nvSpPr>
        <p:spPr>
          <a:xfrm>
            <a:off x="369875" y="798950"/>
            <a:ext cx="8418300" cy="33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06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>
                <a:solidFill>
                  <a:srgbClr val="0432FF"/>
                </a:solidFill>
              </a:rPr>
              <a:t>public</a:t>
            </a:r>
            <a:r>
              <a:rPr lang="en-US" sz="2800"/>
              <a:t>: anyone (or anything) can see it from anywhere!  That is, anything outside the class.</a:t>
            </a:r>
            <a:br>
              <a:rPr lang="en-US" sz="2800"/>
            </a:br>
            <a:endParaRPr sz="2800"/>
          </a:p>
          <a:p>
            <a:pPr indent="-406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>
                <a:solidFill>
                  <a:srgbClr val="0432FF"/>
                </a:solidFill>
              </a:rPr>
              <a:t>private</a:t>
            </a:r>
            <a:r>
              <a:rPr lang="en-US" sz="2800"/>
              <a:t>: can only be seen/called inside the class.</a:t>
            </a:r>
            <a:br>
              <a:rPr lang="en-US" sz="2800"/>
            </a:br>
            <a:endParaRPr/>
          </a:p>
          <a:p>
            <a:pPr indent="-406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Note, attributes, methods and even classes can be marked either </a:t>
            </a:r>
            <a:r>
              <a:rPr lang="en-US" sz="2800">
                <a:solidFill>
                  <a:srgbClr val="0432FF"/>
                </a:solidFill>
              </a:rPr>
              <a:t>public</a:t>
            </a:r>
            <a:r>
              <a:rPr lang="en-US" sz="2800"/>
              <a:t> or </a:t>
            </a:r>
            <a:r>
              <a:rPr lang="en-US" sz="2800">
                <a:solidFill>
                  <a:srgbClr val="0432FF"/>
                </a:solidFill>
              </a:rPr>
              <a:t>private</a:t>
            </a: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50"/>
          <p:cNvSpPr txBox="1"/>
          <p:nvPr>
            <p:ph type="title"/>
          </p:nvPr>
        </p:nvSpPr>
        <p:spPr>
          <a:xfrm>
            <a:off x="369875" y="286275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/>
              <a:t>General Rules</a:t>
            </a:r>
            <a:endParaRPr/>
          </a:p>
        </p:txBody>
      </p:sp>
      <p:sp>
        <p:nvSpPr>
          <p:cNvPr id="475" name="Google Shape;475;p50"/>
          <p:cNvSpPr txBox="1"/>
          <p:nvPr>
            <p:ph idx="1" type="body"/>
          </p:nvPr>
        </p:nvSpPr>
        <p:spPr>
          <a:xfrm>
            <a:off x="369875" y="684900"/>
            <a:ext cx="8418300" cy="40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18796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3200"/>
              <a:t>Variables/attributes should normally be marked </a:t>
            </a:r>
            <a:r>
              <a:rPr lang="en-US" sz="3200">
                <a:solidFill>
                  <a:srgbClr val="0432FF"/>
                </a:solidFill>
              </a:rPr>
              <a:t>private</a:t>
            </a:r>
            <a:endParaRPr/>
          </a:p>
          <a:p>
            <a:pPr indent="-164465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432FF"/>
              </a:buClr>
              <a:buSzPct val="100000"/>
              <a:buChar char="•"/>
            </a:pPr>
            <a:r>
              <a:rPr lang="en-US" sz="2800">
                <a:solidFill>
                  <a:srgbClr val="0432FF"/>
                </a:solidFill>
              </a:rPr>
              <a:t>public</a:t>
            </a:r>
            <a:r>
              <a:rPr lang="en-US" sz="2800"/>
              <a:t> variables can be tampered with and abused!</a:t>
            </a:r>
            <a:br>
              <a:rPr lang="en-US" sz="2800"/>
            </a:br>
            <a:endParaRPr/>
          </a:p>
          <a:p>
            <a:pPr indent="-18796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3200"/>
              <a:t>Methods are most often marked </a:t>
            </a:r>
            <a:r>
              <a:rPr lang="en-US" sz="3200">
                <a:solidFill>
                  <a:srgbClr val="0432FF"/>
                </a:solidFill>
              </a:rPr>
              <a:t>public</a:t>
            </a:r>
            <a:endParaRPr/>
          </a:p>
          <a:p>
            <a:pPr indent="-164465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800"/>
              <a:t>Unless they are public nobody outside the class can call them.  So why did you write them?</a:t>
            </a:r>
            <a:endParaRPr sz="2800"/>
          </a:p>
          <a:p>
            <a:pPr indent="-164465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800"/>
              <a:t>You’ll rarely have </a:t>
            </a:r>
            <a:r>
              <a:rPr lang="en-US" sz="2800"/>
              <a:t>methods which should be marked as </a:t>
            </a:r>
            <a:r>
              <a:rPr lang="en-US" sz="2800">
                <a:solidFill>
                  <a:srgbClr val="0432FF"/>
                </a:solidFill>
              </a:rPr>
              <a:t>private</a:t>
            </a:r>
            <a:endParaRPr sz="2800">
              <a:solidFill>
                <a:srgbClr val="0432FF"/>
              </a:solidFill>
            </a:endParaRPr>
          </a:p>
          <a:p>
            <a:pPr indent="-221615" lvl="2" marL="8572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ct val="100000"/>
              <a:buChar char="•"/>
            </a:pPr>
            <a:r>
              <a:rPr lang="en-US" sz="2800"/>
              <a:t>They can only be called within the class.</a:t>
            </a:r>
            <a:endParaRPr sz="2800"/>
          </a:p>
          <a:p>
            <a:pPr indent="0" lvl="0" marL="8572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51"/>
          <p:cNvSpPr txBox="1"/>
          <p:nvPr>
            <p:ph type="title"/>
          </p:nvPr>
        </p:nvSpPr>
        <p:spPr>
          <a:xfrm>
            <a:off x="369875" y="286275"/>
            <a:ext cx="8418300" cy="57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 sz="3600">
                <a:latin typeface="Calibri"/>
                <a:ea typeface="Calibri"/>
                <a:cs typeface="Calibri"/>
                <a:sym typeface="Calibri"/>
              </a:rPr>
              <a:t>Visibility Example</a:t>
            </a:r>
            <a:endParaRPr b="1"/>
          </a:p>
        </p:txBody>
      </p:sp>
      <p:sp>
        <p:nvSpPr>
          <p:cNvPr id="481" name="Google Shape;481;p51"/>
          <p:cNvSpPr txBox="1"/>
          <p:nvPr>
            <p:ph idx="1" type="body"/>
          </p:nvPr>
        </p:nvSpPr>
        <p:spPr>
          <a:xfrm>
            <a:off x="369875" y="1161151"/>
            <a:ext cx="8418300" cy="28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0769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Class Name: 	BMW_Z4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6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5"/>
              </a:spcBef>
              <a:spcAft>
                <a:spcPts val="0"/>
              </a:spcAft>
              <a:buClr>
                <a:schemeClr val="dk1"/>
              </a:buClr>
              <a:buSzPct val="80769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Attributes: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5"/>
              </a:spcBef>
              <a:spcAft>
                <a:spcPts val="0"/>
              </a:spcAft>
              <a:buClr>
                <a:schemeClr val="dk1"/>
              </a:buClr>
              <a:buSzPct val="80769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	private int ModelYear	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5"/>
              </a:spcBef>
              <a:spcAft>
                <a:spcPts val="0"/>
              </a:spcAft>
              <a:buClr>
                <a:schemeClr val="dk1"/>
              </a:buClr>
              <a:buSzPct val="80769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	public String LicensePlate //Why public?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5"/>
              </a:spcBef>
              <a:spcAft>
                <a:spcPts val="0"/>
              </a:spcAft>
              <a:buClr>
                <a:schemeClr val="dk1"/>
              </a:buClr>
              <a:buSzPct val="175000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        private boolean TopUp</a:t>
            </a: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5"/>
              </a:spcBef>
              <a:spcAft>
                <a:spcPts val="0"/>
              </a:spcAft>
              <a:buClr>
                <a:schemeClr val="dk1"/>
              </a:buClr>
              <a:buSzPct val="80769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Methods: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5"/>
              </a:spcBef>
              <a:spcAft>
                <a:spcPts val="0"/>
              </a:spcAft>
              <a:buClr>
                <a:schemeClr val="dk1"/>
              </a:buClr>
              <a:buSzPct val="80769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	public void Drive()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5"/>
              </a:spcBef>
              <a:spcAft>
                <a:spcPts val="0"/>
              </a:spcAft>
              <a:buClr>
                <a:schemeClr val="dk1"/>
              </a:buClr>
              <a:buSzPct val="80769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 	public boolean OpenTop() boolean)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5"/>
              </a:spcBef>
              <a:spcAft>
                <a:spcPts val="0"/>
              </a:spcAft>
              <a:buClr>
                <a:schemeClr val="dk1"/>
              </a:buClr>
              <a:buSzPct val="80769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	private Emissions PolluteWhenNoOneIsLooking()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80769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52"/>
          <p:cNvSpPr txBox="1"/>
          <p:nvPr>
            <p:ph type="title"/>
          </p:nvPr>
        </p:nvSpPr>
        <p:spPr>
          <a:xfrm>
            <a:off x="369875" y="286275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3600">
                <a:latin typeface="Calibri"/>
                <a:ea typeface="Calibri"/>
                <a:cs typeface="Calibri"/>
                <a:sym typeface="Calibri"/>
              </a:rPr>
              <a:t>Visibility and Access from main</a:t>
            </a:r>
            <a:endParaRPr/>
          </a:p>
        </p:txBody>
      </p:sp>
      <p:sp>
        <p:nvSpPr>
          <p:cNvPr id="487" name="Google Shape;487;p52"/>
          <p:cNvSpPr txBox="1"/>
          <p:nvPr>
            <p:ph idx="1" type="body"/>
          </p:nvPr>
        </p:nvSpPr>
        <p:spPr>
          <a:xfrm>
            <a:off x="369875" y="822450"/>
            <a:ext cx="8418300" cy="35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US" sz="2300"/>
              <a:t>BMW_Z4</a:t>
            </a:r>
            <a:r>
              <a:rPr lang="en-US" sz="2300">
                <a:latin typeface="Calibri"/>
                <a:ea typeface="Calibri"/>
                <a:cs typeface="Calibri"/>
                <a:sym typeface="Calibri"/>
              </a:rPr>
              <a:t> myCar</a:t>
            </a:r>
            <a:r>
              <a:rPr lang="en-US" sz="2300"/>
              <a:t>; </a:t>
            </a:r>
            <a:r>
              <a:rPr lang="en-US" sz="2300"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2300">
                <a:solidFill>
                  <a:srgbClr val="4E8F00"/>
                </a:solidFill>
                <a:latin typeface="Calibri"/>
                <a:ea typeface="Calibri"/>
                <a:cs typeface="Calibri"/>
                <a:sym typeface="Calibri"/>
              </a:rPr>
              <a:t>// Create an object called myCar</a:t>
            </a:r>
            <a:endParaRPr sz="2300">
              <a:solidFill>
                <a:srgbClr val="4E8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US" sz="2300">
                <a:latin typeface="Calibri"/>
                <a:ea typeface="Calibri"/>
                <a:cs typeface="Calibri"/>
                <a:sym typeface="Calibri"/>
              </a:rPr>
              <a:t>myCar = </a:t>
            </a:r>
            <a:r>
              <a:rPr lang="en-US" sz="2300">
                <a:solidFill>
                  <a:srgbClr val="0432FF"/>
                </a:solidFill>
                <a:latin typeface="Calibri"/>
                <a:ea typeface="Calibri"/>
                <a:cs typeface="Calibri"/>
                <a:sym typeface="Calibri"/>
              </a:rPr>
              <a:t>new</a:t>
            </a:r>
            <a:r>
              <a:rPr lang="en-US" sz="2300">
                <a:latin typeface="Calibri"/>
                <a:ea typeface="Calibri"/>
                <a:cs typeface="Calibri"/>
                <a:sym typeface="Calibri"/>
              </a:rPr>
              <a:t> BMW_Z4();		</a:t>
            </a:r>
            <a:r>
              <a:rPr lang="en-US" sz="2300">
                <a:solidFill>
                  <a:srgbClr val="4E8F00"/>
                </a:solidFill>
                <a:latin typeface="Calibri"/>
                <a:ea typeface="Calibri"/>
                <a:cs typeface="Calibri"/>
                <a:sym typeface="Calibri"/>
              </a:rPr>
              <a:t>// Bring it to life</a:t>
            </a:r>
            <a:endParaRPr sz="2300">
              <a:solidFill>
                <a:srgbClr val="4E8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2300">
              <a:solidFill>
                <a:srgbClr val="4E8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US" sz="2300">
                <a:latin typeface="Calibri"/>
                <a:ea typeface="Calibri"/>
                <a:cs typeface="Calibri"/>
                <a:sym typeface="Calibri"/>
              </a:rPr>
              <a:t>myCar.LicensePlate = "BMR4ME”; 	</a:t>
            </a:r>
            <a:r>
              <a:rPr lang="en-US" sz="2300">
                <a:solidFill>
                  <a:srgbClr val="4E8F00"/>
                </a:solidFill>
                <a:latin typeface="Calibri"/>
                <a:ea typeface="Calibri"/>
                <a:cs typeface="Calibri"/>
                <a:sym typeface="Calibri"/>
              </a:rPr>
              <a:t>// Legal. LicensePlate is public</a:t>
            </a:r>
            <a:endParaRPr sz="23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myCar.ModelYear = 2018;</a:t>
            </a:r>
            <a:r>
              <a:rPr lang="en-US" sz="2300">
                <a:solidFill>
                  <a:srgbClr val="00AF50"/>
                </a:solidFill>
                <a:latin typeface="Calibri"/>
                <a:ea typeface="Calibri"/>
                <a:cs typeface="Calibri"/>
                <a:sym typeface="Calibri"/>
              </a:rPr>
              <a:t> 		</a:t>
            </a:r>
            <a:r>
              <a:rPr lang="en-US" sz="2300">
                <a:solidFill>
                  <a:srgbClr val="4E8F00"/>
                </a:solidFill>
                <a:latin typeface="Calibri"/>
                <a:ea typeface="Calibri"/>
                <a:cs typeface="Calibri"/>
                <a:sym typeface="Calibri"/>
              </a:rPr>
              <a:t>// </a:t>
            </a:r>
            <a:r>
              <a:rPr lang="en-US" sz="2300" u="sng">
                <a:solidFill>
                  <a:srgbClr val="4E8F00"/>
                </a:solidFill>
                <a:latin typeface="Calibri"/>
                <a:ea typeface="Calibri"/>
                <a:cs typeface="Calibri"/>
                <a:sym typeface="Calibri"/>
              </a:rPr>
              <a:t>Illegal</a:t>
            </a:r>
            <a:r>
              <a:rPr lang="en-US" sz="2300">
                <a:solidFill>
                  <a:srgbClr val="4E8F00"/>
                </a:solidFill>
                <a:latin typeface="Calibri"/>
                <a:ea typeface="Calibri"/>
                <a:cs typeface="Calibri"/>
                <a:sym typeface="Calibri"/>
              </a:rPr>
              <a:t> because ModelYear is private</a:t>
            </a:r>
            <a:endParaRPr sz="2300"/>
          </a:p>
          <a:p>
            <a:pPr indent="0" lvl="0" marL="0" rtl="0" algn="l">
              <a:lnSpc>
                <a:spcPct val="91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US" sz="2300">
                <a:latin typeface="Calibri"/>
                <a:ea typeface="Calibri"/>
                <a:cs typeface="Calibri"/>
                <a:sym typeface="Calibri"/>
              </a:rPr>
              <a:t>myCar.Drive();			</a:t>
            </a:r>
            <a:r>
              <a:rPr lang="en-US" sz="2300">
                <a:solidFill>
                  <a:srgbClr val="4E8F00"/>
                </a:solidFill>
                <a:latin typeface="Calibri"/>
                <a:ea typeface="Calibri"/>
                <a:cs typeface="Calibri"/>
                <a:sym typeface="Calibri"/>
              </a:rPr>
              <a:t>// Legal.  Drive() is public</a:t>
            </a:r>
            <a:endParaRPr sz="2300"/>
          </a:p>
          <a:p>
            <a:pPr indent="0" lvl="0" marL="0" rtl="0" algn="l">
              <a:lnSpc>
                <a:spcPct val="91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US" sz="2300">
                <a:latin typeface="Calibri"/>
                <a:ea typeface="Calibri"/>
                <a:cs typeface="Calibri"/>
                <a:sym typeface="Calibri"/>
              </a:rPr>
              <a:t>myCar.OpenTop();			</a:t>
            </a:r>
            <a:r>
              <a:rPr lang="en-US" sz="2300">
                <a:solidFill>
                  <a:srgbClr val="4E8F00"/>
                </a:solidFill>
                <a:latin typeface="Calibri"/>
                <a:ea typeface="Calibri"/>
                <a:cs typeface="Calibri"/>
                <a:sym typeface="Calibri"/>
              </a:rPr>
              <a:t>// Legal.  OpenTop() is public</a:t>
            </a:r>
            <a:endParaRPr sz="2300"/>
          </a:p>
          <a:p>
            <a:pPr indent="0" lvl="0" marL="0" rtl="0" algn="l">
              <a:lnSpc>
                <a:spcPct val="91000"/>
              </a:lnSpc>
              <a:spcBef>
                <a:spcPts val="750"/>
              </a:spcBef>
              <a:spcAft>
                <a:spcPts val="0"/>
              </a:spcAft>
              <a:buClr>
                <a:srgbClr val="4E8F00"/>
              </a:buClr>
              <a:buSzPts val="2100"/>
              <a:buNone/>
            </a:pPr>
            <a:r>
              <a:rPr lang="en-US" sz="2300">
                <a:solidFill>
                  <a:srgbClr val="4E8F00"/>
                </a:solidFill>
                <a:latin typeface="Calibri"/>
                <a:ea typeface="Calibri"/>
                <a:cs typeface="Calibri"/>
                <a:sym typeface="Calibri"/>
              </a:rPr>
              <a:t>// Illegal for multiple reasons…</a:t>
            </a:r>
            <a:br>
              <a:rPr lang="en-US" sz="23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300">
                <a:latin typeface="Calibri"/>
                <a:ea typeface="Calibri"/>
                <a:cs typeface="Calibri"/>
                <a:sym typeface="Calibri"/>
              </a:rPr>
              <a:t>myCar.PolluteWhenNoOneIsLooking();	</a:t>
            </a:r>
            <a:endParaRPr sz="2300"/>
          </a:p>
          <a:p>
            <a:pPr indent="0" lvl="0" marL="0" rtl="0" algn="l">
              <a:lnSpc>
                <a:spcPct val="91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23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53"/>
          <p:cNvSpPr txBox="1"/>
          <p:nvPr>
            <p:ph type="title"/>
          </p:nvPr>
        </p:nvSpPr>
        <p:spPr>
          <a:xfrm>
            <a:off x="369875" y="286275"/>
            <a:ext cx="84183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/>
              <a:t>How do we change private variables? Accessors (getters) /Modifiers (setters) </a:t>
            </a:r>
            <a:endParaRPr/>
          </a:p>
        </p:txBody>
      </p:sp>
      <p:sp>
        <p:nvSpPr>
          <p:cNvPr id="493" name="Google Shape;493;p53"/>
          <p:cNvSpPr txBox="1"/>
          <p:nvPr>
            <p:ph idx="1" type="body"/>
          </p:nvPr>
        </p:nvSpPr>
        <p:spPr>
          <a:xfrm>
            <a:off x="369875" y="1104250"/>
            <a:ext cx="8418300" cy="34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63696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Main idea: create methods to access and change attributes</a:t>
            </a:r>
            <a:endParaRPr/>
          </a:p>
          <a:p>
            <a:pPr indent="-363696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Why is this cool? Can put in protections to prevent bad data</a:t>
            </a:r>
            <a:endParaRPr/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80769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80769"/>
              <a:buNone/>
            </a:pPr>
            <a:r>
              <a:rPr lang="en-US">
                <a:latin typeface="Consolas"/>
                <a:ea typeface="Consolas"/>
                <a:cs typeface="Consolas"/>
                <a:sym typeface="Consolas"/>
              </a:rPr>
              <a:t>public void setAge(int newAge) </a:t>
            </a:r>
            <a:br>
              <a:rPr lang="en-US">
                <a:latin typeface="Consolas"/>
                <a:ea typeface="Consolas"/>
                <a:cs typeface="Consolas"/>
                <a:sym typeface="Consolas"/>
              </a:rPr>
            </a:br>
            <a:r>
              <a:rPr lang="en-US">
                <a:latin typeface="Consolas"/>
                <a:ea typeface="Consolas"/>
                <a:cs typeface="Consolas"/>
                <a:sym typeface="Consolas"/>
              </a:rPr>
              <a:t>{</a:t>
            </a:r>
            <a:br>
              <a:rPr lang="en-US">
                <a:latin typeface="Consolas"/>
                <a:ea typeface="Consolas"/>
                <a:cs typeface="Consolas"/>
                <a:sym typeface="Consolas"/>
              </a:rPr>
            </a:br>
            <a:r>
              <a:rPr lang="en-US">
                <a:latin typeface="Consolas"/>
                <a:ea typeface="Consolas"/>
                <a:cs typeface="Consolas"/>
                <a:sym typeface="Consolas"/>
              </a:rPr>
              <a:t>   if(newAge &lt; 110)</a:t>
            </a:r>
            <a:br>
              <a:rPr lang="en-US">
                <a:latin typeface="Consolas"/>
                <a:ea typeface="Consolas"/>
                <a:cs typeface="Consolas"/>
                <a:sym typeface="Consolas"/>
              </a:rPr>
            </a:br>
            <a:r>
              <a:rPr lang="en-US">
                <a:latin typeface="Consolas"/>
                <a:ea typeface="Consolas"/>
                <a:cs typeface="Consolas"/>
                <a:sym typeface="Consolas"/>
              </a:rPr>
              <a:t>      age = newAge;</a:t>
            </a:r>
            <a:br>
              <a:rPr lang="en-US">
                <a:latin typeface="Consolas"/>
                <a:ea typeface="Consolas"/>
                <a:cs typeface="Consolas"/>
                <a:sym typeface="Consolas"/>
              </a:rPr>
            </a:br>
            <a:r>
              <a:rPr lang="en-US">
                <a:latin typeface="Consolas"/>
                <a:ea typeface="Consolas"/>
                <a:cs typeface="Consolas"/>
                <a:sym typeface="Consolas"/>
              </a:rPr>
              <a:t>   else</a:t>
            </a:r>
            <a:br>
              <a:rPr lang="en-US">
                <a:latin typeface="Consolas"/>
                <a:ea typeface="Consolas"/>
                <a:cs typeface="Consolas"/>
                <a:sym typeface="Consolas"/>
              </a:rPr>
            </a:br>
            <a:r>
              <a:rPr lang="en-US">
                <a:latin typeface="Consolas"/>
                <a:ea typeface="Consolas"/>
                <a:cs typeface="Consolas"/>
                <a:sym typeface="Consolas"/>
              </a:rPr>
              <a:t>      PRINT (“That’s too old!”)</a:t>
            </a:r>
            <a:br>
              <a:rPr lang="en-US">
                <a:latin typeface="Consolas"/>
                <a:ea typeface="Consolas"/>
                <a:cs typeface="Consolas"/>
                <a:sym typeface="Consolas"/>
              </a:rPr>
            </a:br>
            <a:r>
              <a:rPr lang="en-US"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p54"/>
          <p:cNvSpPr txBox="1"/>
          <p:nvPr>
            <p:ph type="title"/>
          </p:nvPr>
        </p:nvSpPr>
        <p:spPr>
          <a:xfrm>
            <a:off x="369875" y="286275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 sz="3600"/>
              <a:t>Class </a:t>
            </a:r>
            <a:r>
              <a:rPr b="1" lang="en-US" sz="3500"/>
              <a:t>BMW_Z4</a:t>
            </a:r>
            <a:endParaRPr b="1" sz="3600"/>
          </a:p>
        </p:txBody>
      </p:sp>
      <p:sp>
        <p:nvSpPr>
          <p:cNvPr id="499" name="Google Shape;499;p54"/>
          <p:cNvSpPr txBox="1"/>
          <p:nvPr>
            <p:ph idx="1" type="body"/>
          </p:nvPr>
        </p:nvSpPr>
        <p:spPr>
          <a:xfrm>
            <a:off x="628650" y="936281"/>
            <a:ext cx="7886700" cy="36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SzPts val="1800"/>
              <a:buNone/>
            </a:pPr>
            <a:r>
              <a:rPr lang="en-US" sz="1600">
                <a:solidFill>
                  <a:srgbClr val="0432FF"/>
                </a:solidFill>
                <a:latin typeface="Consolas"/>
                <a:ea typeface="Consolas"/>
                <a:cs typeface="Consolas"/>
                <a:sym typeface="Consolas"/>
              </a:rPr>
              <a:t>public class</a:t>
            </a: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 BMW_Z4</a:t>
            </a:r>
            <a:br>
              <a:rPr lang="en-US" sz="1600"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{</a:t>
            </a:r>
            <a:br>
              <a:rPr lang="en-US" sz="1600"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US" sz="1600">
                <a:solidFill>
                  <a:srgbClr val="0432FF"/>
                </a:solidFill>
                <a:latin typeface="Consolas"/>
                <a:ea typeface="Consolas"/>
                <a:cs typeface="Consolas"/>
                <a:sym typeface="Consolas"/>
              </a:rPr>
              <a:t>private int</a:t>
            </a: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 ModelYear;</a:t>
            </a:r>
            <a:br>
              <a:rPr lang="en-US" sz="1600"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US" sz="1600">
                <a:solidFill>
                  <a:srgbClr val="0432FF"/>
                </a:solidFill>
                <a:latin typeface="Consolas"/>
                <a:ea typeface="Consolas"/>
                <a:cs typeface="Consolas"/>
                <a:sym typeface="Consolas"/>
              </a:rPr>
              <a:t>private</a:t>
            </a: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 String LicensePlate;</a:t>
            </a:r>
            <a:br>
              <a:rPr lang="en-US" sz="1600"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US" sz="1600">
                <a:solidFill>
                  <a:srgbClr val="0432FF"/>
                </a:solidFill>
                <a:latin typeface="Consolas"/>
                <a:ea typeface="Consolas"/>
                <a:cs typeface="Consolas"/>
                <a:sym typeface="Consolas"/>
              </a:rPr>
              <a:t>private boolean </a:t>
            </a: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TopUp;</a:t>
            </a:r>
            <a:br>
              <a:rPr lang="en-US" sz="1600"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  </a:t>
            </a:r>
            <a:br>
              <a:rPr lang="en-US" sz="1600"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US" sz="1600">
                <a:solidFill>
                  <a:srgbClr val="0432FF"/>
                </a:solidFill>
                <a:latin typeface="Consolas"/>
                <a:ea typeface="Consolas"/>
                <a:cs typeface="Consolas"/>
                <a:sym typeface="Consolas"/>
              </a:rPr>
              <a:t>public void</a:t>
            </a: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 SetModelYear(</a:t>
            </a:r>
            <a:r>
              <a:rPr lang="en-US" sz="1600">
                <a:solidFill>
                  <a:srgbClr val="0432FF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 Year) { ModelYear = Year; }</a:t>
            </a:r>
            <a:br>
              <a:rPr lang="en-US" sz="1600"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     </a:t>
            </a:r>
            <a:br>
              <a:rPr lang="en-US" sz="1600"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US" sz="1600">
                <a:solidFill>
                  <a:srgbClr val="0432FF"/>
                </a:solidFill>
                <a:latin typeface="Consolas"/>
                <a:ea typeface="Consolas"/>
                <a:cs typeface="Consolas"/>
                <a:sym typeface="Consolas"/>
              </a:rPr>
              <a:t>public int </a:t>
            </a: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getModelYear() { </a:t>
            </a:r>
            <a:r>
              <a:rPr lang="en-US" sz="1600">
                <a:solidFill>
                  <a:srgbClr val="0432FF"/>
                </a:solidFill>
                <a:latin typeface="Consolas"/>
                <a:ea typeface="Consolas"/>
                <a:cs typeface="Consolas"/>
                <a:sym typeface="Consolas"/>
              </a:rPr>
              <a:t>return</a:t>
            </a: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 ModelYear; }</a:t>
            </a:r>
            <a:br>
              <a:rPr lang="en-US" sz="1600"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  </a:t>
            </a:r>
            <a:br>
              <a:rPr lang="en-US" sz="1600"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US" sz="1600">
                <a:solidFill>
                  <a:srgbClr val="0432FF"/>
                </a:solidFill>
                <a:latin typeface="Consolas"/>
                <a:ea typeface="Consolas"/>
                <a:cs typeface="Consolas"/>
                <a:sym typeface="Consolas"/>
              </a:rPr>
              <a:t>public void</a:t>
            </a: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 SetLicensePlate(String value) {LicensePlate = value;}</a:t>
            </a:r>
            <a:br>
              <a:rPr lang="en-US" sz="1600"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  </a:t>
            </a:r>
            <a:br>
              <a:rPr lang="en-US" sz="1600"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US" sz="1600">
                <a:solidFill>
                  <a:srgbClr val="0432FF"/>
                </a:solidFill>
                <a:latin typeface="Consolas"/>
                <a:ea typeface="Consolas"/>
                <a:cs typeface="Consolas"/>
                <a:sym typeface="Consolas"/>
              </a:rPr>
              <a:t>public</a:t>
            </a: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 String getLicensePlate(){ </a:t>
            </a:r>
            <a:r>
              <a:rPr lang="en-US" sz="1600">
                <a:solidFill>
                  <a:srgbClr val="0432FF"/>
                </a:solidFill>
                <a:latin typeface="Consolas"/>
                <a:ea typeface="Consolas"/>
                <a:cs typeface="Consolas"/>
                <a:sym typeface="Consolas"/>
              </a:rPr>
              <a:t>return</a:t>
            </a: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 LicensePlate; }</a:t>
            </a:r>
            <a:br>
              <a:rPr lang="en-US" sz="1600"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  </a:t>
            </a:r>
            <a:br>
              <a:rPr lang="en-US" sz="1600"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US" sz="1600">
                <a:solidFill>
                  <a:srgbClr val="0432FF"/>
                </a:solidFill>
                <a:latin typeface="Consolas"/>
                <a:ea typeface="Consolas"/>
                <a:cs typeface="Consolas"/>
                <a:sym typeface="Consolas"/>
              </a:rPr>
              <a:t>public void</a:t>
            </a: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 SetTopUp(</a:t>
            </a:r>
            <a:r>
              <a:rPr lang="en-US" sz="1600">
                <a:solidFill>
                  <a:srgbClr val="0432FF"/>
                </a:solidFill>
                <a:latin typeface="Consolas"/>
                <a:ea typeface="Consolas"/>
                <a:cs typeface="Consolas"/>
                <a:sym typeface="Consolas"/>
              </a:rPr>
              <a:t>boolean</a:t>
            </a: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 value) { TopUp = value; }</a:t>
            </a:r>
            <a:br>
              <a:rPr lang="en-US" sz="1600"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  </a:t>
            </a:r>
            <a:br>
              <a:rPr lang="en-US" sz="1600"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US" sz="1600">
                <a:solidFill>
                  <a:srgbClr val="0432FF"/>
                </a:solidFill>
                <a:latin typeface="Consolas"/>
                <a:ea typeface="Consolas"/>
                <a:cs typeface="Consolas"/>
                <a:sym typeface="Consolas"/>
              </a:rPr>
              <a:t>public boolean</a:t>
            </a: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 getTopUp() { </a:t>
            </a:r>
            <a:r>
              <a:rPr lang="en-US" sz="1600">
                <a:solidFill>
                  <a:srgbClr val="0432FF"/>
                </a:solidFill>
                <a:latin typeface="Consolas"/>
                <a:ea typeface="Consolas"/>
                <a:cs typeface="Consolas"/>
                <a:sym typeface="Consolas"/>
              </a:rPr>
              <a:t>return</a:t>
            </a: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 TopUp;  }</a:t>
            </a:r>
            <a:br>
              <a:rPr lang="en-US" sz="1600"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  </a:t>
            </a:r>
            <a:br>
              <a:rPr lang="en-US" sz="1600"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6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/>
          <p:nvPr>
            <p:ph type="title"/>
          </p:nvPr>
        </p:nvSpPr>
        <p:spPr>
          <a:xfrm>
            <a:off x="369875" y="286275"/>
            <a:ext cx="8418300" cy="71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Oh no! What have we done?</a:t>
            </a:r>
            <a:endParaRPr/>
          </a:p>
        </p:txBody>
      </p:sp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62850" y="1161226"/>
            <a:ext cx="8418300" cy="28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200"/>
              <a:t>We’ve:</a:t>
            </a:r>
            <a:endParaRPr/>
          </a:p>
          <a:p>
            <a:pPr indent="-2032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/>
              <a:t> created a </a:t>
            </a:r>
            <a:r>
              <a:rPr lang="en-US" sz="3200" u="sng"/>
              <a:t>new (complex) data type</a:t>
            </a:r>
            <a:r>
              <a:rPr lang="en-US" sz="3200"/>
              <a:t>!</a:t>
            </a:r>
            <a:endParaRPr/>
          </a:p>
          <a:p>
            <a:pPr indent="-2032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/>
              <a:t> created the “concept” of a Dog</a:t>
            </a:r>
            <a:endParaRPr/>
          </a:p>
          <a:p>
            <a:pPr indent="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sz="32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200"/>
              <a:t>We don’t have any Dogs yet, </a:t>
            </a:r>
            <a:r>
              <a:rPr lang="en-US" sz="3200" u="sng"/>
              <a:t>just the concept</a:t>
            </a:r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4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55"/>
          <p:cNvSpPr txBox="1"/>
          <p:nvPr>
            <p:ph type="title"/>
          </p:nvPr>
        </p:nvSpPr>
        <p:spPr>
          <a:xfrm>
            <a:off x="369875" y="286275"/>
            <a:ext cx="8418300" cy="4335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Sometimes you want to “print” an object.</a:t>
            </a:r>
            <a:endParaRPr b="1"/>
          </a:p>
        </p:txBody>
      </p:sp>
      <p:sp>
        <p:nvSpPr>
          <p:cNvPr id="506" name="Google Shape;506;p55"/>
          <p:cNvSpPr txBox="1"/>
          <p:nvPr>
            <p:ph idx="1" type="body"/>
          </p:nvPr>
        </p:nvSpPr>
        <p:spPr>
          <a:xfrm>
            <a:off x="369875" y="881150"/>
            <a:ext cx="8418300" cy="3574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63696" lvl="0" marL="457200" rtl="0" algn="l">
              <a:spcBef>
                <a:spcPts val="75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What would happen if you said: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System.out.println(new BMW_Z4());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Console.WriteLine(new BMW_Z4());</a:t>
            </a:r>
            <a:endParaRPr/>
          </a:p>
          <a:p>
            <a:pPr indent="-363696" lvl="0" marL="457200" rtl="0" algn="l">
              <a:spcBef>
                <a:spcPts val="75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You’ll get the name of the class “BMW_Z4” and in Java you’ll see a memory address.</a:t>
            </a:r>
            <a:endParaRPr/>
          </a:p>
          <a:p>
            <a:pPr indent="-363696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What if you wanted the object to print itself in a more meaningful way?</a:t>
            </a:r>
            <a:endParaRPr/>
          </a:p>
          <a:p>
            <a:pPr indent="-3695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Override toString()</a:t>
            </a:r>
            <a:endParaRPr/>
          </a:p>
          <a:p>
            <a:pPr indent="-3695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These are methods which return a string representation of the object.</a:t>
            </a:r>
            <a:endParaRPr/>
          </a:p>
          <a:p>
            <a:pPr indent="-3695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Anytime the object is used as a string, toString is automatically called.</a:t>
            </a:r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0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p56"/>
          <p:cNvSpPr txBox="1"/>
          <p:nvPr>
            <p:ph type="title"/>
          </p:nvPr>
        </p:nvSpPr>
        <p:spPr>
          <a:xfrm>
            <a:off x="369875" y="286275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 sz="3600"/>
              <a:t>Override of the ToString method</a:t>
            </a:r>
            <a:endParaRPr/>
          </a:p>
        </p:txBody>
      </p:sp>
      <p:sp>
        <p:nvSpPr>
          <p:cNvPr id="512" name="Google Shape;512;p56"/>
          <p:cNvSpPr txBox="1"/>
          <p:nvPr>
            <p:ph idx="1" type="body"/>
          </p:nvPr>
        </p:nvSpPr>
        <p:spPr>
          <a:xfrm>
            <a:off x="369875" y="705001"/>
            <a:ext cx="8418300" cy="28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latin typeface="Courier"/>
              <a:ea typeface="Courier"/>
              <a:cs typeface="Courier"/>
              <a:sym typeface="Courier"/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400"/>
              <a:buFont typeface="Arial"/>
              <a:buNone/>
            </a:pPr>
            <a:r>
              <a:rPr lang="en-US" sz="2400">
                <a:solidFill>
                  <a:srgbClr val="C00000"/>
                </a:solidFill>
                <a:latin typeface="Courier"/>
                <a:ea typeface="Courier"/>
                <a:cs typeface="Courier"/>
                <a:sym typeface="Courier"/>
              </a:rPr>
              <a:t>@Override</a:t>
            </a:r>
            <a:endParaRPr/>
          </a:p>
          <a:p>
            <a:pPr indent="-171450" lvl="0" marL="171450" rtl="0" algn="l">
              <a:spcBef>
                <a:spcPts val="750"/>
              </a:spcBef>
              <a:spcAft>
                <a:spcPts val="0"/>
              </a:spcAft>
              <a:buClr>
                <a:srgbClr val="0432FF"/>
              </a:buClr>
              <a:buSzPts val="2400"/>
              <a:buFont typeface="Arial"/>
              <a:buNone/>
            </a:pPr>
            <a:r>
              <a:rPr lang="en-US" sz="2400">
                <a:solidFill>
                  <a:srgbClr val="0432FF"/>
                </a:solidFill>
                <a:latin typeface="Courier"/>
                <a:ea typeface="Courier"/>
                <a:cs typeface="Courier"/>
                <a:sym typeface="Courier"/>
              </a:rPr>
              <a:t>public String</a:t>
            </a:r>
            <a:r>
              <a:rPr lang="en-US" sz="2400">
                <a:latin typeface="Courier"/>
                <a:ea typeface="Courier"/>
                <a:cs typeface="Courier"/>
                <a:sym typeface="Courier"/>
              </a:rPr>
              <a:t> toString()</a:t>
            </a:r>
            <a:endParaRPr/>
          </a:p>
          <a:p>
            <a:pPr indent="-171450" lvl="0" marL="17145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>
                <a:latin typeface="Courier"/>
                <a:ea typeface="Courier"/>
                <a:cs typeface="Courier"/>
                <a:sym typeface="Courier"/>
              </a:rPr>
              <a:t>{</a:t>
            </a:r>
            <a:endParaRPr/>
          </a:p>
          <a:p>
            <a:pPr indent="-171450" lvl="0" marL="17145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>
                <a:latin typeface="Courier"/>
                <a:ea typeface="Courier"/>
                <a:cs typeface="Courier"/>
                <a:sym typeface="Courier"/>
              </a:rPr>
              <a:t>	</a:t>
            </a:r>
            <a:r>
              <a:rPr lang="en-US" sz="2400">
                <a:solidFill>
                  <a:srgbClr val="0432FF"/>
                </a:solidFill>
                <a:latin typeface="Courier"/>
                <a:ea typeface="Courier"/>
                <a:cs typeface="Courier"/>
                <a:sym typeface="Courier"/>
              </a:rPr>
              <a:t>return</a:t>
            </a:r>
            <a:r>
              <a:rPr lang="en-US" sz="2400">
                <a:latin typeface="Courier"/>
                <a:ea typeface="Courier"/>
                <a:cs typeface="Courier"/>
                <a:sym typeface="Courier"/>
              </a:rPr>
              <a:t> name + </a:t>
            </a:r>
            <a:r>
              <a:rPr lang="en-US" sz="2400">
                <a:solidFill>
                  <a:srgbClr val="C00000"/>
                </a:solidFill>
                <a:latin typeface="Courier"/>
                <a:ea typeface="Courier"/>
                <a:cs typeface="Courier"/>
                <a:sym typeface="Courier"/>
              </a:rPr>
              <a:t>“ (“</a:t>
            </a:r>
            <a:r>
              <a:rPr lang="en-US" sz="2400">
                <a:latin typeface="Courier"/>
                <a:ea typeface="Courier"/>
                <a:cs typeface="Courier"/>
                <a:sym typeface="Courier"/>
              </a:rPr>
              <a:t>+points + </a:t>
            </a:r>
            <a:r>
              <a:rPr lang="en-US" sz="2400">
                <a:solidFill>
                  <a:srgbClr val="C00000"/>
                </a:solidFill>
                <a:latin typeface="Courier"/>
                <a:ea typeface="Courier"/>
                <a:cs typeface="Courier"/>
                <a:sym typeface="Courier"/>
              </a:rPr>
              <a:t>”)”</a:t>
            </a:r>
            <a:r>
              <a:rPr lang="en-US" sz="2400">
                <a:latin typeface="Courier"/>
                <a:ea typeface="Courier"/>
                <a:cs typeface="Courier"/>
                <a:sym typeface="Courier"/>
              </a:rPr>
              <a:t>;</a:t>
            </a:r>
            <a:endParaRPr/>
          </a:p>
          <a:p>
            <a:pPr indent="-171450" lvl="0" marL="17145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>
                <a:latin typeface="Courier"/>
                <a:ea typeface="Courier"/>
                <a:cs typeface="Courier"/>
                <a:sym typeface="Courier"/>
              </a:rPr>
              <a:t>}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latin typeface="Courier"/>
              <a:ea typeface="Courier"/>
              <a:cs typeface="Courier"/>
              <a:sym typeface="Courier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6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p57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/>
              <a:t>Summary of differences between Python &amp; Java</a:t>
            </a:r>
            <a:endParaRPr sz="2500"/>
          </a:p>
        </p:txBody>
      </p:sp>
      <p:sp>
        <p:nvSpPr>
          <p:cNvPr id="518" name="Google Shape;518;p57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100">
                <a:latin typeface="Calibri"/>
                <a:ea typeface="Calibri"/>
                <a:cs typeface="Calibri"/>
                <a:sym typeface="Calibri"/>
              </a:rPr>
              <a:t>Python and Java both feature classes and objects in much the same way, with only syntax differences between them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52380"/>
              <a:buFont typeface="Arial"/>
              <a:buNone/>
            </a:pPr>
            <a:r>
              <a:rPr lang="en-US" sz="2100">
                <a:latin typeface="Calibri"/>
                <a:ea typeface="Calibri"/>
                <a:cs typeface="Calibri"/>
                <a:sym typeface="Calibri"/>
              </a:rPr>
              <a:t>Python: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-325755" lvl="0" marL="457200" rtl="0" algn="l">
              <a:spcBef>
                <a:spcPts val="400"/>
              </a:spcBef>
              <a:spcAft>
                <a:spcPts val="0"/>
              </a:spcAft>
              <a:buSzPct val="100000"/>
              <a:buFont typeface="Calibri"/>
              <a:buChar char="●"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Fields declared in the body of a class belong to the class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3260" lvl="0" marL="457200" rtl="0" algn="l">
              <a:spcBef>
                <a:spcPts val="0"/>
              </a:spcBef>
              <a:spcAft>
                <a:spcPts val="0"/>
              </a:spcAft>
              <a:buSzPct val="116444"/>
              <a:buFont typeface="Calibri"/>
              <a:buChar char="●"/>
            </a:pPr>
            <a:r>
              <a:rPr lang="en-US" sz="1824">
                <a:latin typeface="Calibri"/>
                <a:ea typeface="Calibri"/>
                <a:cs typeface="Calibri"/>
                <a:sym typeface="Calibri"/>
              </a:rPr>
              <a:t>These fields are shared among all objects of that class until an assignment is done</a:t>
            </a:r>
            <a:endParaRPr sz="1824">
              <a:latin typeface="Calibri"/>
              <a:ea typeface="Calibri"/>
              <a:cs typeface="Calibri"/>
              <a:sym typeface="Calibri"/>
            </a:endParaRPr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●"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Constructor is called __init__()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●"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The keyword to specify the object itself is “self”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●"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An object can have fields added or removed after the program starts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52380"/>
              <a:buFont typeface="Arial"/>
              <a:buNone/>
            </a:pPr>
            <a:r>
              <a:rPr lang="en-US" sz="2100">
                <a:latin typeface="Calibri"/>
                <a:ea typeface="Calibri"/>
                <a:cs typeface="Calibri"/>
                <a:sym typeface="Calibri"/>
              </a:rPr>
              <a:t>Java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-331152" lvl="0" marL="457200" rtl="0" algn="l">
              <a:spcBef>
                <a:spcPts val="400"/>
              </a:spcBef>
              <a:spcAft>
                <a:spcPts val="0"/>
              </a:spcAft>
              <a:buSzPct val="100000"/>
              <a:buFont typeface="Calibri"/>
              <a:buChar char="●"/>
            </a:pPr>
            <a:r>
              <a:rPr lang="en-US" sz="1900">
                <a:latin typeface="Calibri"/>
                <a:ea typeface="Calibri"/>
                <a:cs typeface="Calibri"/>
                <a:sym typeface="Calibri"/>
              </a:rPr>
              <a:t>Fields declared inside the body of a class belong to individual objects</a:t>
            </a:r>
            <a:endParaRPr sz="1900">
              <a:latin typeface="Calibri"/>
              <a:ea typeface="Calibri"/>
              <a:cs typeface="Calibri"/>
              <a:sym typeface="Calibri"/>
            </a:endParaRPr>
          </a:p>
          <a:p>
            <a:pPr indent="-331152" lvl="0" marL="457200" rtl="0" algn="l"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●"/>
            </a:pPr>
            <a:r>
              <a:rPr lang="en-US" sz="1900">
                <a:latin typeface="Calibri"/>
                <a:ea typeface="Calibri"/>
                <a:cs typeface="Calibri"/>
                <a:sym typeface="Calibri"/>
              </a:rPr>
              <a:t>Only static fields belong to the class itself</a:t>
            </a:r>
            <a:endParaRPr sz="1900">
              <a:latin typeface="Calibri"/>
              <a:ea typeface="Calibri"/>
              <a:cs typeface="Calibri"/>
              <a:sym typeface="Calibri"/>
            </a:endParaRPr>
          </a:p>
          <a:p>
            <a:pPr indent="-331152" lvl="0" marL="457200" rtl="0" algn="l"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●"/>
            </a:pPr>
            <a:r>
              <a:rPr lang="en-US" sz="1900">
                <a:latin typeface="Calibri"/>
                <a:ea typeface="Calibri"/>
                <a:cs typeface="Calibri"/>
                <a:sym typeface="Calibri"/>
              </a:rPr>
              <a:t>Constructor must have the same name as the class</a:t>
            </a:r>
            <a:endParaRPr sz="1900">
              <a:latin typeface="Calibri"/>
              <a:ea typeface="Calibri"/>
              <a:cs typeface="Calibri"/>
              <a:sym typeface="Calibri"/>
            </a:endParaRPr>
          </a:p>
          <a:p>
            <a:pPr indent="-331152" lvl="0" marL="457200" rtl="0" algn="l"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●"/>
            </a:pPr>
            <a:r>
              <a:rPr lang="en-US" sz="1900">
                <a:latin typeface="Calibri"/>
                <a:ea typeface="Calibri"/>
                <a:cs typeface="Calibri"/>
                <a:sym typeface="Calibri"/>
              </a:rPr>
              <a:t>The keyword to specify the object itself is “this”</a:t>
            </a:r>
            <a:endParaRPr sz="1900">
              <a:latin typeface="Calibri"/>
              <a:ea typeface="Calibri"/>
              <a:cs typeface="Calibri"/>
              <a:sym typeface="Calibri"/>
            </a:endParaRPr>
          </a:p>
          <a:p>
            <a:pPr indent="-331152" lvl="0" marL="457200" rtl="0" algn="l"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●"/>
            </a:pPr>
            <a:r>
              <a:rPr lang="en-US" sz="1900">
                <a:latin typeface="Calibri"/>
                <a:ea typeface="Calibri"/>
                <a:cs typeface="Calibri"/>
                <a:sym typeface="Calibri"/>
              </a:rPr>
              <a:t>All object fields are set in stone once the program starts</a:t>
            </a:r>
            <a:endParaRPr sz="19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2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58"/>
          <p:cNvSpPr txBox="1"/>
          <p:nvPr>
            <p:ph type="title"/>
          </p:nvPr>
        </p:nvSpPr>
        <p:spPr>
          <a:xfrm>
            <a:off x="277400" y="286275"/>
            <a:ext cx="6313800" cy="62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Passing objects in method calls</a:t>
            </a:r>
            <a:endParaRPr b="1"/>
          </a:p>
        </p:txBody>
      </p:sp>
      <p:sp>
        <p:nvSpPr>
          <p:cNvPr id="524" name="Google Shape;524;p58"/>
          <p:cNvSpPr txBox="1"/>
          <p:nvPr>
            <p:ph idx="1" type="body"/>
          </p:nvPr>
        </p:nvSpPr>
        <p:spPr>
          <a:xfrm>
            <a:off x="277398" y="857650"/>
            <a:ext cx="8403000" cy="3304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158750" lvl="0" marL="1651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/>
              <a:t>With classes/objects, we still pass by value</a:t>
            </a:r>
            <a:endParaRPr/>
          </a:p>
          <a:p>
            <a:pPr indent="-158750" lvl="0" marL="1651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/>
              <a:t>HOWEVER, we are copying the reference to the object</a:t>
            </a:r>
            <a:endParaRPr/>
          </a:p>
          <a:p>
            <a:pPr indent="-158750" lvl="0" marL="1651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/>
              <a:t>We’ll start with code, then look at what’s going on</a:t>
            </a:r>
            <a:endParaRPr/>
          </a:p>
          <a:p>
            <a:pPr indent="-50800" lvl="1" marL="508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8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p59"/>
          <p:cNvSpPr txBox="1"/>
          <p:nvPr>
            <p:ph idx="1" type="body"/>
          </p:nvPr>
        </p:nvSpPr>
        <p:spPr>
          <a:xfrm>
            <a:off x="628650" y="403875"/>
            <a:ext cx="5098800" cy="43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{   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weight;   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</a:rPr>
              <a:t>class Main {</a:t>
            </a:r>
            <a:endParaRPr sz="1400">
              <a:solidFill>
                <a:srgbClr val="0000FF"/>
              </a:solidFill>
            </a:endParaRPr>
          </a:p>
          <a:p>
            <a:pPr indent="45720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B(Dog x) {</a:t>
            </a:r>
            <a:endParaRPr sz="1400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x.weight += </a:t>
            </a:r>
            <a:r>
              <a:rPr lang="en-US" sz="1400">
                <a:solidFill>
                  <a:srgbClr val="09885A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400"/>
          </a:p>
          <a:p>
            <a:pPr indent="4572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</a:rPr>
              <a:t>System.out.println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(x.weight);</a:t>
            </a:r>
            <a:endParaRPr sz="1400"/>
          </a:p>
          <a:p>
            <a:pPr indent="45720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>
              <a:solidFill>
                <a:srgbClr val="000000"/>
              </a:solidFill>
            </a:endParaRPr>
          </a:p>
          <a:p>
            <a:pPr indent="45720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main(String[] args)  {</a:t>
            </a:r>
            <a:endParaRPr sz="1400"/>
          </a:p>
          <a:p>
            <a:pPr indent="4572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Dog myDog =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Dog();</a:t>
            </a:r>
            <a:endParaRPr sz="1400"/>
          </a:p>
          <a:p>
            <a:pPr indent="0" lvl="0" marL="9144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myDog.weight = </a:t>
            </a:r>
            <a:r>
              <a:rPr lang="en-US" sz="1400">
                <a:solidFill>
                  <a:srgbClr val="09885A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400"/>
          </a:p>
          <a:p>
            <a:pPr indent="0" lvl="0" marL="9144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</a:rPr>
              <a:t>System.out.println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(myDog.weight);</a:t>
            </a:r>
            <a:endParaRPr sz="1400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		B(myDog);</a:t>
            </a:r>
            <a:endParaRPr sz="1400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		</a:t>
            </a:r>
            <a:r>
              <a:rPr lang="en-US" sz="1400">
                <a:solidFill>
                  <a:srgbClr val="000000"/>
                </a:solidFill>
              </a:rPr>
              <a:t>System.out.println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(myDog.weight);</a:t>
            </a:r>
            <a:endParaRPr sz="1400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	}</a:t>
            </a:r>
            <a:b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/>
          </a:p>
        </p:txBody>
      </p:sp>
      <p:sp>
        <p:nvSpPr>
          <p:cNvPr id="530" name="Google Shape;530;p59"/>
          <p:cNvSpPr txBox="1"/>
          <p:nvPr/>
        </p:nvSpPr>
        <p:spPr>
          <a:xfrm>
            <a:off x="6680371" y="3007325"/>
            <a:ext cx="1113600" cy="2769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weight = 0</a:t>
            </a:r>
            <a:endParaRPr sz="1100"/>
          </a:p>
        </p:txBody>
      </p:sp>
      <p:cxnSp>
        <p:nvCxnSpPr>
          <p:cNvPr id="531" name="Google Shape;531;p59"/>
          <p:cNvCxnSpPr>
            <a:stCxn id="532" idx="2"/>
          </p:cNvCxnSpPr>
          <p:nvPr/>
        </p:nvCxnSpPr>
        <p:spPr>
          <a:xfrm>
            <a:off x="6704100" y="2482575"/>
            <a:ext cx="388500" cy="418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32" name="Google Shape;532;p59"/>
          <p:cNvSpPr txBox="1"/>
          <p:nvPr/>
        </p:nvSpPr>
        <p:spPr>
          <a:xfrm>
            <a:off x="6172200" y="2205675"/>
            <a:ext cx="10638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myDog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33" name="Google Shape;533;p59"/>
          <p:cNvCxnSpPr/>
          <p:nvPr/>
        </p:nvCxnSpPr>
        <p:spPr>
          <a:xfrm>
            <a:off x="1338827" y="2948621"/>
            <a:ext cx="2703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7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p60"/>
          <p:cNvSpPr txBox="1"/>
          <p:nvPr>
            <p:ph idx="1" type="body"/>
          </p:nvPr>
        </p:nvSpPr>
        <p:spPr>
          <a:xfrm>
            <a:off x="628650" y="403875"/>
            <a:ext cx="5098800" cy="43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{   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weight;   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</a:rPr>
              <a:t>class Main {</a:t>
            </a:r>
            <a:endParaRPr sz="1400">
              <a:solidFill>
                <a:srgbClr val="0000FF"/>
              </a:solidFill>
            </a:endParaRPr>
          </a:p>
          <a:p>
            <a:pPr indent="45720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B(Dog x) {</a:t>
            </a:r>
            <a:endParaRPr sz="1400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x.weight += </a:t>
            </a:r>
            <a:r>
              <a:rPr lang="en-US" sz="1400">
                <a:solidFill>
                  <a:srgbClr val="09885A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400"/>
          </a:p>
          <a:p>
            <a:pPr indent="4572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</a:rPr>
              <a:t>System.out.println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(x.weight);</a:t>
            </a:r>
            <a:endParaRPr sz="1400"/>
          </a:p>
          <a:p>
            <a:pPr indent="45720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>
              <a:solidFill>
                <a:srgbClr val="000000"/>
              </a:solidFill>
            </a:endParaRPr>
          </a:p>
          <a:p>
            <a:pPr indent="45720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main(String[] args)  {</a:t>
            </a:r>
            <a:endParaRPr sz="1400"/>
          </a:p>
          <a:p>
            <a:pPr indent="4572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Dog myDog =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Dog();</a:t>
            </a:r>
            <a:endParaRPr sz="1400"/>
          </a:p>
          <a:p>
            <a:pPr indent="0" lvl="0" marL="9144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myDog.weight = </a:t>
            </a:r>
            <a:r>
              <a:rPr lang="en-US" sz="1400">
                <a:solidFill>
                  <a:srgbClr val="09885A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400"/>
          </a:p>
          <a:p>
            <a:pPr indent="0" lvl="0" marL="9144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</a:rPr>
              <a:t>System.out.println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(myDog.weight);</a:t>
            </a:r>
            <a:endParaRPr sz="1400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		B(myDog);</a:t>
            </a:r>
            <a:endParaRPr sz="1400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		</a:t>
            </a:r>
            <a:r>
              <a:rPr lang="en-US" sz="1400">
                <a:solidFill>
                  <a:srgbClr val="000000"/>
                </a:solidFill>
              </a:rPr>
              <a:t>System.out.println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(myDog.weight);</a:t>
            </a:r>
            <a:endParaRPr sz="1400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	}</a:t>
            </a:r>
            <a:b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/>
          </a:p>
        </p:txBody>
      </p:sp>
      <p:sp>
        <p:nvSpPr>
          <p:cNvPr id="539" name="Google Shape;539;p60"/>
          <p:cNvSpPr txBox="1"/>
          <p:nvPr/>
        </p:nvSpPr>
        <p:spPr>
          <a:xfrm>
            <a:off x="6680371" y="3007325"/>
            <a:ext cx="1113600" cy="2769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weight =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sz="1100"/>
          </a:p>
        </p:txBody>
      </p:sp>
      <p:cxnSp>
        <p:nvCxnSpPr>
          <p:cNvPr id="540" name="Google Shape;540;p60"/>
          <p:cNvCxnSpPr>
            <a:stCxn id="541" idx="2"/>
          </p:cNvCxnSpPr>
          <p:nvPr/>
        </p:nvCxnSpPr>
        <p:spPr>
          <a:xfrm>
            <a:off x="6704100" y="2482575"/>
            <a:ext cx="388500" cy="418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41" name="Google Shape;541;p60"/>
          <p:cNvSpPr txBox="1"/>
          <p:nvPr/>
        </p:nvSpPr>
        <p:spPr>
          <a:xfrm>
            <a:off x="6172200" y="2205675"/>
            <a:ext cx="10638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myDog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42" name="Google Shape;542;p60"/>
          <p:cNvCxnSpPr/>
          <p:nvPr/>
        </p:nvCxnSpPr>
        <p:spPr>
          <a:xfrm>
            <a:off x="1327077" y="3284221"/>
            <a:ext cx="2703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6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oogle Shape;547;p61"/>
          <p:cNvSpPr txBox="1"/>
          <p:nvPr>
            <p:ph idx="1" type="body"/>
          </p:nvPr>
        </p:nvSpPr>
        <p:spPr>
          <a:xfrm>
            <a:off x="628650" y="403875"/>
            <a:ext cx="5098800" cy="43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{   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weight;   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</a:rPr>
              <a:t>class Main {</a:t>
            </a:r>
            <a:endParaRPr sz="1400">
              <a:solidFill>
                <a:srgbClr val="0000FF"/>
              </a:solidFill>
            </a:endParaRPr>
          </a:p>
          <a:p>
            <a:pPr indent="45720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B(Dog x) {</a:t>
            </a:r>
            <a:endParaRPr sz="1400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x.weight += </a:t>
            </a:r>
            <a:r>
              <a:rPr lang="en-US" sz="1400">
                <a:solidFill>
                  <a:srgbClr val="09885A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400"/>
          </a:p>
          <a:p>
            <a:pPr indent="4572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</a:rPr>
              <a:t>System.out.println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(x.weight);</a:t>
            </a:r>
            <a:endParaRPr sz="1400"/>
          </a:p>
          <a:p>
            <a:pPr indent="45720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>
              <a:solidFill>
                <a:srgbClr val="000000"/>
              </a:solidFill>
            </a:endParaRPr>
          </a:p>
          <a:p>
            <a:pPr indent="45720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main(String[] args)  {</a:t>
            </a:r>
            <a:endParaRPr sz="1400"/>
          </a:p>
          <a:p>
            <a:pPr indent="4572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Dog myDog =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Dog();</a:t>
            </a:r>
            <a:endParaRPr sz="1400"/>
          </a:p>
          <a:p>
            <a:pPr indent="0" lvl="0" marL="9144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myDog.weight = </a:t>
            </a:r>
            <a:r>
              <a:rPr lang="en-US" sz="1400">
                <a:solidFill>
                  <a:srgbClr val="09885A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400"/>
          </a:p>
          <a:p>
            <a:pPr indent="0" lvl="0" marL="9144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</a:rPr>
              <a:t>System.out.println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(myDog.weight);</a:t>
            </a:r>
            <a:endParaRPr sz="1400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		B(myDog);</a:t>
            </a:r>
            <a:endParaRPr sz="1400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		</a:t>
            </a:r>
            <a:r>
              <a:rPr lang="en-US" sz="1400">
                <a:solidFill>
                  <a:srgbClr val="000000"/>
                </a:solidFill>
              </a:rPr>
              <a:t>System.out.println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(myDog.weight);</a:t>
            </a:r>
            <a:endParaRPr sz="1400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	}</a:t>
            </a:r>
            <a:b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/>
          </a:p>
        </p:txBody>
      </p:sp>
      <p:sp>
        <p:nvSpPr>
          <p:cNvPr id="548" name="Google Shape;548;p61"/>
          <p:cNvSpPr txBox="1"/>
          <p:nvPr/>
        </p:nvSpPr>
        <p:spPr>
          <a:xfrm>
            <a:off x="6680371" y="3007325"/>
            <a:ext cx="1113600" cy="2769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weight =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sz="1100"/>
          </a:p>
        </p:txBody>
      </p:sp>
      <p:cxnSp>
        <p:nvCxnSpPr>
          <p:cNvPr id="549" name="Google Shape;549;p61"/>
          <p:cNvCxnSpPr>
            <a:stCxn id="550" idx="2"/>
          </p:cNvCxnSpPr>
          <p:nvPr/>
        </p:nvCxnSpPr>
        <p:spPr>
          <a:xfrm>
            <a:off x="6704100" y="2482575"/>
            <a:ext cx="388500" cy="418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50" name="Google Shape;550;p61"/>
          <p:cNvSpPr txBox="1"/>
          <p:nvPr/>
        </p:nvSpPr>
        <p:spPr>
          <a:xfrm>
            <a:off x="6172200" y="2205675"/>
            <a:ext cx="10638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myDog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51" name="Google Shape;551;p61"/>
          <p:cNvCxnSpPr/>
          <p:nvPr/>
        </p:nvCxnSpPr>
        <p:spPr>
          <a:xfrm>
            <a:off x="1291827" y="3554321"/>
            <a:ext cx="2703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52" name="Google Shape;552;p61"/>
          <p:cNvSpPr txBox="1"/>
          <p:nvPr/>
        </p:nvSpPr>
        <p:spPr>
          <a:xfrm>
            <a:off x="5636725" y="3390775"/>
            <a:ext cx="3000000" cy="77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   </a:t>
            </a:r>
            <a:r>
              <a:rPr lang="en-US">
                <a:solidFill>
                  <a:srgbClr val="FF0000"/>
                </a:solidFill>
              </a:rPr>
              <a:t>// PRINTS 10 to the screen</a:t>
            </a:r>
            <a:endParaRPr sz="2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6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62"/>
          <p:cNvSpPr txBox="1"/>
          <p:nvPr>
            <p:ph idx="1" type="body"/>
          </p:nvPr>
        </p:nvSpPr>
        <p:spPr>
          <a:xfrm>
            <a:off x="628650" y="403875"/>
            <a:ext cx="5098800" cy="43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{   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weight;   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</a:rPr>
              <a:t>class Main {</a:t>
            </a:r>
            <a:endParaRPr sz="1400">
              <a:solidFill>
                <a:srgbClr val="0000FF"/>
              </a:solidFill>
            </a:endParaRPr>
          </a:p>
          <a:p>
            <a:pPr indent="45720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B(Dog x) {</a:t>
            </a:r>
            <a:endParaRPr sz="1400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x.weight += </a:t>
            </a:r>
            <a:r>
              <a:rPr lang="en-US" sz="1400">
                <a:solidFill>
                  <a:srgbClr val="09885A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400"/>
          </a:p>
          <a:p>
            <a:pPr indent="4572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</a:rPr>
              <a:t>System.out.println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(x.weight);</a:t>
            </a:r>
            <a:endParaRPr sz="1400"/>
          </a:p>
          <a:p>
            <a:pPr indent="45720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>
              <a:solidFill>
                <a:srgbClr val="000000"/>
              </a:solidFill>
            </a:endParaRPr>
          </a:p>
          <a:p>
            <a:pPr indent="45720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main(String[] args)  {</a:t>
            </a:r>
            <a:endParaRPr sz="1400"/>
          </a:p>
          <a:p>
            <a:pPr indent="4572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Dog myDog =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Dog();</a:t>
            </a:r>
            <a:endParaRPr sz="1400"/>
          </a:p>
          <a:p>
            <a:pPr indent="0" lvl="0" marL="9144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myDog.weight = </a:t>
            </a:r>
            <a:r>
              <a:rPr lang="en-US" sz="1400">
                <a:solidFill>
                  <a:srgbClr val="09885A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400"/>
          </a:p>
          <a:p>
            <a:pPr indent="0" lvl="0" marL="9144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</a:rPr>
              <a:t>System.out.println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(myDog.weight);</a:t>
            </a:r>
            <a:endParaRPr sz="1400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		B(myDog);</a:t>
            </a:r>
            <a:endParaRPr sz="1400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		</a:t>
            </a:r>
            <a:r>
              <a:rPr lang="en-US" sz="1400">
                <a:solidFill>
                  <a:srgbClr val="000000"/>
                </a:solidFill>
              </a:rPr>
              <a:t>System.out.println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(myDog.weight);</a:t>
            </a:r>
            <a:endParaRPr sz="1400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	}</a:t>
            </a:r>
            <a:b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/>
          </a:p>
        </p:txBody>
      </p:sp>
      <p:sp>
        <p:nvSpPr>
          <p:cNvPr id="558" name="Google Shape;558;p62"/>
          <p:cNvSpPr txBox="1"/>
          <p:nvPr/>
        </p:nvSpPr>
        <p:spPr>
          <a:xfrm>
            <a:off x="6680371" y="3007325"/>
            <a:ext cx="1113600" cy="2769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weight =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sz="1100"/>
          </a:p>
        </p:txBody>
      </p:sp>
      <p:cxnSp>
        <p:nvCxnSpPr>
          <p:cNvPr id="559" name="Google Shape;559;p62"/>
          <p:cNvCxnSpPr>
            <a:stCxn id="560" idx="2"/>
          </p:cNvCxnSpPr>
          <p:nvPr/>
        </p:nvCxnSpPr>
        <p:spPr>
          <a:xfrm>
            <a:off x="6704100" y="2482575"/>
            <a:ext cx="388500" cy="418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60" name="Google Shape;560;p62"/>
          <p:cNvSpPr txBox="1"/>
          <p:nvPr/>
        </p:nvSpPr>
        <p:spPr>
          <a:xfrm>
            <a:off x="6172200" y="2205675"/>
            <a:ext cx="10638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myDog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61" name="Google Shape;561;p62"/>
          <p:cNvCxnSpPr/>
          <p:nvPr/>
        </p:nvCxnSpPr>
        <p:spPr>
          <a:xfrm>
            <a:off x="1280077" y="3871396"/>
            <a:ext cx="2703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62" name="Google Shape;562;p62"/>
          <p:cNvSpPr txBox="1"/>
          <p:nvPr/>
        </p:nvSpPr>
        <p:spPr>
          <a:xfrm>
            <a:off x="5636725" y="3390775"/>
            <a:ext cx="3000000" cy="77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  </a:t>
            </a:r>
            <a:r>
              <a:rPr lang="en-US">
                <a:solidFill>
                  <a:srgbClr val="FF0000"/>
                </a:solidFill>
              </a:rPr>
              <a:t>// We are going to method B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6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63"/>
          <p:cNvSpPr txBox="1"/>
          <p:nvPr>
            <p:ph idx="1" type="body"/>
          </p:nvPr>
        </p:nvSpPr>
        <p:spPr>
          <a:xfrm>
            <a:off x="628650" y="403875"/>
            <a:ext cx="5098800" cy="43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{   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weight;   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</a:rPr>
              <a:t>class Main {</a:t>
            </a:r>
            <a:endParaRPr sz="1400">
              <a:solidFill>
                <a:srgbClr val="0000FF"/>
              </a:solidFill>
            </a:endParaRPr>
          </a:p>
          <a:p>
            <a:pPr indent="45720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B(Dog x) {</a:t>
            </a:r>
            <a:endParaRPr sz="1400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x.weight += </a:t>
            </a:r>
            <a:r>
              <a:rPr lang="en-US" sz="1400">
                <a:solidFill>
                  <a:srgbClr val="09885A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400"/>
          </a:p>
          <a:p>
            <a:pPr indent="4572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</a:rPr>
              <a:t>System.out.println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(x.weight);</a:t>
            </a:r>
            <a:endParaRPr sz="1400"/>
          </a:p>
          <a:p>
            <a:pPr indent="45720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>
              <a:solidFill>
                <a:srgbClr val="000000"/>
              </a:solidFill>
            </a:endParaRPr>
          </a:p>
          <a:p>
            <a:pPr indent="45720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main(String[] args)  {</a:t>
            </a:r>
            <a:endParaRPr sz="1400"/>
          </a:p>
          <a:p>
            <a:pPr indent="4572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Dog myDog =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Dog();</a:t>
            </a:r>
            <a:endParaRPr sz="1400"/>
          </a:p>
          <a:p>
            <a:pPr indent="0" lvl="0" marL="9144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myDog.weight = </a:t>
            </a:r>
            <a:r>
              <a:rPr lang="en-US" sz="1400">
                <a:solidFill>
                  <a:srgbClr val="09885A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400"/>
          </a:p>
          <a:p>
            <a:pPr indent="0" lvl="0" marL="9144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</a:rPr>
              <a:t>System.out.println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(myDog.weight);</a:t>
            </a:r>
            <a:endParaRPr sz="1400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		B(myDog);</a:t>
            </a:r>
            <a:endParaRPr sz="1400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		</a:t>
            </a:r>
            <a:r>
              <a:rPr lang="en-US" sz="1400">
                <a:solidFill>
                  <a:srgbClr val="000000"/>
                </a:solidFill>
              </a:rPr>
              <a:t>System.out.println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(myDog.weight);</a:t>
            </a:r>
            <a:endParaRPr sz="1400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	}</a:t>
            </a:r>
            <a:b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/>
          </a:p>
        </p:txBody>
      </p:sp>
      <p:sp>
        <p:nvSpPr>
          <p:cNvPr id="568" name="Google Shape;568;p63"/>
          <p:cNvSpPr txBox="1"/>
          <p:nvPr/>
        </p:nvSpPr>
        <p:spPr>
          <a:xfrm>
            <a:off x="6680371" y="3007325"/>
            <a:ext cx="1113600" cy="2769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weight =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sz="1100"/>
          </a:p>
        </p:txBody>
      </p:sp>
      <p:cxnSp>
        <p:nvCxnSpPr>
          <p:cNvPr id="569" name="Google Shape;569;p63"/>
          <p:cNvCxnSpPr>
            <a:stCxn id="570" idx="2"/>
          </p:cNvCxnSpPr>
          <p:nvPr/>
        </p:nvCxnSpPr>
        <p:spPr>
          <a:xfrm>
            <a:off x="6704100" y="2482575"/>
            <a:ext cx="388500" cy="418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70" name="Google Shape;570;p63"/>
          <p:cNvSpPr txBox="1"/>
          <p:nvPr/>
        </p:nvSpPr>
        <p:spPr>
          <a:xfrm>
            <a:off x="6172200" y="2205675"/>
            <a:ext cx="10638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myDog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71" name="Google Shape;571;p63"/>
          <p:cNvCxnSpPr/>
          <p:nvPr/>
        </p:nvCxnSpPr>
        <p:spPr>
          <a:xfrm>
            <a:off x="822077" y="1515246"/>
            <a:ext cx="2703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72" name="Google Shape;572;p63"/>
          <p:cNvSpPr txBox="1"/>
          <p:nvPr/>
        </p:nvSpPr>
        <p:spPr>
          <a:xfrm>
            <a:off x="5636725" y="3390775"/>
            <a:ext cx="3000000" cy="77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70000"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  </a:t>
            </a:r>
            <a:r>
              <a:rPr lang="en-US">
                <a:solidFill>
                  <a:srgbClr val="FF0000"/>
                </a:solidFill>
              </a:rPr>
              <a:t>// MAGIC HAPPENS!  x is a copy of myDog...</a:t>
            </a:r>
            <a:endParaRPr sz="2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0000"/>
                </a:solidFill>
              </a:rPr>
              <a:t>  // That is, x points to the same thing</a:t>
            </a:r>
            <a:endParaRPr sz="2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0000"/>
                </a:solidFill>
              </a:rPr>
              <a:t>  // myDog points to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573" name="Google Shape;573;p63"/>
          <p:cNvCxnSpPr/>
          <p:nvPr/>
        </p:nvCxnSpPr>
        <p:spPr>
          <a:xfrm flipH="1">
            <a:off x="7395482" y="2136175"/>
            <a:ext cx="241800" cy="7647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74" name="Google Shape;574;p63"/>
          <p:cNvSpPr txBox="1"/>
          <p:nvPr/>
        </p:nvSpPr>
        <p:spPr>
          <a:xfrm>
            <a:off x="7580985" y="1797069"/>
            <a:ext cx="213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10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8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p64"/>
          <p:cNvSpPr txBox="1"/>
          <p:nvPr>
            <p:ph type="title"/>
          </p:nvPr>
        </p:nvSpPr>
        <p:spPr>
          <a:xfrm>
            <a:off x="324381" y="603325"/>
            <a:ext cx="63138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/>
              <a:t>IMPORTANT</a:t>
            </a:r>
            <a:endParaRPr b="1"/>
          </a:p>
        </p:txBody>
      </p:sp>
      <p:sp>
        <p:nvSpPr>
          <p:cNvPr id="580" name="Google Shape;580;p64"/>
          <p:cNvSpPr txBox="1"/>
          <p:nvPr>
            <p:ph idx="1" type="body"/>
          </p:nvPr>
        </p:nvSpPr>
        <p:spPr>
          <a:xfrm>
            <a:off x="628650" y="2214949"/>
            <a:ext cx="7886700" cy="7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</a:pPr>
            <a:r>
              <a:rPr lang="en-US" sz="2700"/>
              <a:t>Watch what happens to the weight variable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/>
          <p:nvPr>
            <p:ph type="title"/>
          </p:nvPr>
        </p:nvSpPr>
        <p:spPr>
          <a:xfrm>
            <a:off x="369875" y="286275"/>
            <a:ext cx="8418300" cy="71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Objects</a:t>
            </a:r>
            <a:endParaRPr b="1" sz="3600"/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362850" y="1161226"/>
            <a:ext cx="8418300" cy="28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3200">
                <a:solidFill>
                  <a:schemeClr val="dk1"/>
                </a:solidFill>
              </a:rPr>
              <a:t>An </a:t>
            </a:r>
            <a:r>
              <a:rPr lang="en-US" sz="3200" u="sng">
                <a:solidFill>
                  <a:schemeClr val="dk1"/>
                </a:solidFill>
              </a:rPr>
              <a:t>object:</a:t>
            </a:r>
            <a:r>
              <a:rPr lang="en-US" sz="3200">
                <a:solidFill>
                  <a:schemeClr val="dk1"/>
                </a:solidFill>
              </a:rPr>
              <a:t> </a:t>
            </a:r>
            <a:endParaRPr/>
          </a:p>
          <a:p>
            <a:pPr indent="-187960" lvl="0" marL="17145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</a:rPr>
              <a:t> </a:t>
            </a:r>
            <a:r>
              <a:rPr lang="en-US" sz="3200"/>
              <a:t>I</a:t>
            </a:r>
            <a:r>
              <a:rPr lang="en-US" sz="3200">
                <a:solidFill>
                  <a:schemeClr val="dk1"/>
                </a:solidFill>
              </a:rPr>
              <a:t>s an entity in the real world that can be distinctly identified</a:t>
            </a:r>
            <a:endParaRPr/>
          </a:p>
          <a:p>
            <a:pPr indent="-187960" lvl="0" marL="17145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</a:rPr>
              <a:t> </a:t>
            </a:r>
            <a:r>
              <a:rPr lang="en-US" sz="3200"/>
              <a:t>M</a:t>
            </a:r>
            <a:r>
              <a:rPr lang="en-US" sz="3200">
                <a:solidFill>
                  <a:schemeClr val="dk1"/>
                </a:solidFill>
              </a:rPr>
              <a:t>ight represent a </a:t>
            </a:r>
            <a:r>
              <a:rPr lang="en-US" sz="3200" u="sng">
                <a:solidFill>
                  <a:schemeClr val="dk1"/>
                </a:solidFill>
              </a:rPr>
              <a:t>particular</a:t>
            </a:r>
            <a:r>
              <a:rPr lang="en-US" sz="3200">
                <a:solidFill>
                  <a:schemeClr val="dk1"/>
                </a:solidFill>
              </a:rPr>
              <a:t> dog, employee, student, etc.</a:t>
            </a:r>
            <a:endParaRPr/>
          </a:p>
          <a:p>
            <a:pPr indent="-187960" lvl="0" marL="17145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</a:rPr>
              <a:t> </a:t>
            </a:r>
            <a:r>
              <a:rPr lang="en-US" sz="3200"/>
              <a:t>H</a:t>
            </a:r>
            <a:r>
              <a:rPr lang="en-US" sz="3200">
                <a:solidFill>
                  <a:schemeClr val="dk1"/>
                </a:solidFill>
              </a:rPr>
              <a:t>as a unique </a:t>
            </a:r>
            <a:r>
              <a:rPr lang="en-US" sz="3200" u="sng">
                <a:solidFill>
                  <a:schemeClr val="dk1"/>
                </a:solidFill>
              </a:rPr>
              <a:t>identity</a:t>
            </a:r>
            <a:r>
              <a:rPr lang="en-US" sz="3200">
                <a:solidFill>
                  <a:schemeClr val="dk1"/>
                </a:solidFill>
              </a:rPr>
              <a:t>, </a:t>
            </a:r>
            <a:r>
              <a:rPr lang="en-US" sz="3200" u="sng">
                <a:solidFill>
                  <a:schemeClr val="dk1"/>
                </a:solidFill>
              </a:rPr>
              <a:t>state</a:t>
            </a:r>
            <a:r>
              <a:rPr lang="en-US" sz="3200">
                <a:solidFill>
                  <a:schemeClr val="dk1"/>
                </a:solidFill>
              </a:rPr>
              <a:t>, and </a:t>
            </a:r>
            <a:r>
              <a:rPr lang="en-US" sz="3200" u="sng">
                <a:solidFill>
                  <a:schemeClr val="dk1"/>
                </a:solidFill>
              </a:rPr>
              <a:t>behavior</a:t>
            </a:r>
            <a:r>
              <a:rPr lang="en-US" sz="3200">
                <a:solidFill>
                  <a:schemeClr val="dk1"/>
                </a:solidFill>
              </a:rPr>
              <a:t>.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3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4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p65"/>
          <p:cNvSpPr txBox="1"/>
          <p:nvPr>
            <p:ph idx="1" type="body"/>
          </p:nvPr>
        </p:nvSpPr>
        <p:spPr>
          <a:xfrm>
            <a:off x="628650" y="403875"/>
            <a:ext cx="5098800" cy="43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{   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weight;   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</a:rPr>
              <a:t>class Main {</a:t>
            </a:r>
            <a:endParaRPr sz="1400">
              <a:solidFill>
                <a:srgbClr val="0000FF"/>
              </a:solidFill>
            </a:endParaRPr>
          </a:p>
          <a:p>
            <a:pPr indent="45720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B(Dog x) {</a:t>
            </a:r>
            <a:endParaRPr sz="1400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x.weight += </a:t>
            </a:r>
            <a:r>
              <a:rPr lang="en-US" sz="1400">
                <a:solidFill>
                  <a:srgbClr val="09885A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400"/>
          </a:p>
          <a:p>
            <a:pPr indent="4572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</a:rPr>
              <a:t>System.out.println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(x.weight);</a:t>
            </a:r>
            <a:endParaRPr sz="1400"/>
          </a:p>
          <a:p>
            <a:pPr indent="45720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>
              <a:solidFill>
                <a:srgbClr val="000000"/>
              </a:solidFill>
            </a:endParaRPr>
          </a:p>
          <a:p>
            <a:pPr indent="45720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main(String[] args)  {</a:t>
            </a:r>
            <a:endParaRPr sz="1400"/>
          </a:p>
          <a:p>
            <a:pPr indent="4572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Dog myDog =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Dog();</a:t>
            </a:r>
            <a:endParaRPr sz="1400"/>
          </a:p>
          <a:p>
            <a:pPr indent="0" lvl="0" marL="9144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myDog.weight = </a:t>
            </a:r>
            <a:r>
              <a:rPr lang="en-US" sz="1400">
                <a:solidFill>
                  <a:srgbClr val="09885A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400"/>
          </a:p>
          <a:p>
            <a:pPr indent="0" lvl="0" marL="9144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</a:rPr>
              <a:t>System.out.println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(myDog.weight);</a:t>
            </a:r>
            <a:endParaRPr sz="1400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		B(myDog);</a:t>
            </a:r>
            <a:endParaRPr sz="1400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		</a:t>
            </a:r>
            <a:r>
              <a:rPr lang="en-US" sz="1400">
                <a:solidFill>
                  <a:srgbClr val="000000"/>
                </a:solidFill>
              </a:rPr>
              <a:t>System.out.println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(myDog.weight);</a:t>
            </a:r>
            <a:endParaRPr sz="1400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	}</a:t>
            </a:r>
            <a:b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/>
          </a:p>
        </p:txBody>
      </p:sp>
      <p:sp>
        <p:nvSpPr>
          <p:cNvPr id="586" name="Google Shape;586;p65"/>
          <p:cNvSpPr txBox="1"/>
          <p:nvPr/>
        </p:nvSpPr>
        <p:spPr>
          <a:xfrm>
            <a:off x="6680371" y="3007325"/>
            <a:ext cx="1113600" cy="2769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weight =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</a:t>
            </a:r>
            <a:endParaRPr sz="1100"/>
          </a:p>
        </p:txBody>
      </p:sp>
      <p:cxnSp>
        <p:nvCxnSpPr>
          <p:cNvPr id="587" name="Google Shape;587;p65"/>
          <p:cNvCxnSpPr>
            <a:stCxn id="588" idx="2"/>
          </p:cNvCxnSpPr>
          <p:nvPr/>
        </p:nvCxnSpPr>
        <p:spPr>
          <a:xfrm>
            <a:off x="6704100" y="2482575"/>
            <a:ext cx="388500" cy="418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88" name="Google Shape;588;p65"/>
          <p:cNvSpPr txBox="1"/>
          <p:nvPr/>
        </p:nvSpPr>
        <p:spPr>
          <a:xfrm>
            <a:off x="6172200" y="2205675"/>
            <a:ext cx="10638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myDog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89" name="Google Shape;589;p65"/>
          <p:cNvCxnSpPr/>
          <p:nvPr/>
        </p:nvCxnSpPr>
        <p:spPr>
          <a:xfrm>
            <a:off x="1221352" y="1797071"/>
            <a:ext cx="2703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90" name="Google Shape;590;p65"/>
          <p:cNvSpPr txBox="1"/>
          <p:nvPr/>
        </p:nvSpPr>
        <p:spPr>
          <a:xfrm>
            <a:off x="5636725" y="3390775"/>
            <a:ext cx="3000000" cy="77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  </a:t>
            </a:r>
            <a:r>
              <a:rPr lang="en-US">
                <a:solidFill>
                  <a:srgbClr val="FF0000"/>
                </a:solidFill>
              </a:rPr>
              <a:t>// Notice the dog is changed for EVERYONE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591" name="Google Shape;591;p65"/>
          <p:cNvCxnSpPr/>
          <p:nvPr/>
        </p:nvCxnSpPr>
        <p:spPr>
          <a:xfrm flipH="1">
            <a:off x="7395482" y="2136175"/>
            <a:ext cx="241800" cy="7647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92" name="Google Shape;592;p65"/>
          <p:cNvSpPr txBox="1"/>
          <p:nvPr/>
        </p:nvSpPr>
        <p:spPr>
          <a:xfrm>
            <a:off x="7580985" y="1797069"/>
            <a:ext cx="213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10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6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66"/>
          <p:cNvSpPr txBox="1"/>
          <p:nvPr>
            <p:ph idx="1" type="body"/>
          </p:nvPr>
        </p:nvSpPr>
        <p:spPr>
          <a:xfrm>
            <a:off x="628650" y="403875"/>
            <a:ext cx="5098800" cy="43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{   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weight;   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</a:rPr>
              <a:t>class Main {</a:t>
            </a:r>
            <a:endParaRPr sz="1400">
              <a:solidFill>
                <a:srgbClr val="0000FF"/>
              </a:solidFill>
            </a:endParaRPr>
          </a:p>
          <a:p>
            <a:pPr indent="45720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B(Dog x) {</a:t>
            </a:r>
            <a:endParaRPr sz="1400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x.weight += </a:t>
            </a:r>
            <a:r>
              <a:rPr lang="en-US" sz="1400">
                <a:solidFill>
                  <a:srgbClr val="09885A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400"/>
          </a:p>
          <a:p>
            <a:pPr indent="4572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</a:rPr>
              <a:t>System.out.println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(x.weight);</a:t>
            </a:r>
            <a:endParaRPr sz="1400"/>
          </a:p>
          <a:p>
            <a:pPr indent="45720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>
              <a:solidFill>
                <a:srgbClr val="000000"/>
              </a:solidFill>
            </a:endParaRPr>
          </a:p>
          <a:p>
            <a:pPr indent="45720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main(String[] args)  {</a:t>
            </a:r>
            <a:endParaRPr sz="1400"/>
          </a:p>
          <a:p>
            <a:pPr indent="4572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Dog myDog =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Dog();</a:t>
            </a:r>
            <a:endParaRPr sz="1400"/>
          </a:p>
          <a:p>
            <a:pPr indent="0" lvl="0" marL="9144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myDog.weight = </a:t>
            </a:r>
            <a:r>
              <a:rPr lang="en-US" sz="1400">
                <a:solidFill>
                  <a:srgbClr val="09885A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400"/>
          </a:p>
          <a:p>
            <a:pPr indent="0" lvl="0" marL="9144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</a:rPr>
              <a:t>System.out.println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(myDog.weight);</a:t>
            </a:r>
            <a:endParaRPr sz="1400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		B(myDog);</a:t>
            </a:r>
            <a:endParaRPr sz="1400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		</a:t>
            </a:r>
            <a:r>
              <a:rPr lang="en-US" sz="1400">
                <a:solidFill>
                  <a:srgbClr val="000000"/>
                </a:solidFill>
              </a:rPr>
              <a:t>System.out.println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(myDog.weight);</a:t>
            </a:r>
            <a:endParaRPr sz="1400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	}</a:t>
            </a:r>
            <a:b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/>
          </a:p>
        </p:txBody>
      </p:sp>
      <p:sp>
        <p:nvSpPr>
          <p:cNvPr id="598" name="Google Shape;598;p66"/>
          <p:cNvSpPr txBox="1"/>
          <p:nvPr/>
        </p:nvSpPr>
        <p:spPr>
          <a:xfrm>
            <a:off x="6680371" y="3007325"/>
            <a:ext cx="1113600" cy="2769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weight =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</a:t>
            </a:r>
            <a:endParaRPr sz="1100"/>
          </a:p>
        </p:txBody>
      </p:sp>
      <p:cxnSp>
        <p:nvCxnSpPr>
          <p:cNvPr id="599" name="Google Shape;599;p66"/>
          <p:cNvCxnSpPr>
            <a:stCxn id="600" idx="2"/>
          </p:cNvCxnSpPr>
          <p:nvPr/>
        </p:nvCxnSpPr>
        <p:spPr>
          <a:xfrm>
            <a:off x="6704100" y="2482575"/>
            <a:ext cx="388500" cy="418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600" name="Google Shape;600;p66"/>
          <p:cNvSpPr txBox="1"/>
          <p:nvPr/>
        </p:nvSpPr>
        <p:spPr>
          <a:xfrm>
            <a:off x="6172200" y="2205675"/>
            <a:ext cx="10638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myDog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01" name="Google Shape;601;p66"/>
          <p:cNvCxnSpPr/>
          <p:nvPr/>
        </p:nvCxnSpPr>
        <p:spPr>
          <a:xfrm>
            <a:off x="1209602" y="2073971"/>
            <a:ext cx="2703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602" name="Google Shape;602;p66"/>
          <p:cNvSpPr txBox="1"/>
          <p:nvPr/>
        </p:nvSpPr>
        <p:spPr>
          <a:xfrm>
            <a:off x="5636725" y="3390775"/>
            <a:ext cx="3000000" cy="77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0000"/>
                </a:solidFill>
              </a:rPr>
              <a:t>// Prints 19</a:t>
            </a:r>
            <a:endParaRPr>
              <a:solidFill>
                <a:srgbClr val="FF0000"/>
              </a:solidFill>
            </a:endParaRPr>
          </a:p>
        </p:txBody>
      </p:sp>
      <p:cxnSp>
        <p:nvCxnSpPr>
          <p:cNvPr id="603" name="Google Shape;603;p66"/>
          <p:cNvCxnSpPr/>
          <p:nvPr/>
        </p:nvCxnSpPr>
        <p:spPr>
          <a:xfrm flipH="1">
            <a:off x="7395482" y="2136175"/>
            <a:ext cx="241800" cy="7647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604" name="Google Shape;604;p66"/>
          <p:cNvSpPr txBox="1"/>
          <p:nvPr/>
        </p:nvSpPr>
        <p:spPr>
          <a:xfrm>
            <a:off x="7580985" y="1797069"/>
            <a:ext cx="213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10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8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Google Shape;609;p67"/>
          <p:cNvSpPr txBox="1"/>
          <p:nvPr>
            <p:ph idx="1" type="body"/>
          </p:nvPr>
        </p:nvSpPr>
        <p:spPr>
          <a:xfrm>
            <a:off x="628650" y="403875"/>
            <a:ext cx="5098800" cy="43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{   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weight;   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</a:rPr>
              <a:t>class Main {</a:t>
            </a:r>
            <a:endParaRPr sz="1400">
              <a:solidFill>
                <a:srgbClr val="0000FF"/>
              </a:solidFill>
            </a:endParaRPr>
          </a:p>
          <a:p>
            <a:pPr indent="45720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B(Dog x) {</a:t>
            </a:r>
            <a:endParaRPr sz="1400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x.weight += </a:t>
            </a:r>
            <a:r>
              <a:rPr lang="en-US" sz="1400">
                <a:solidFill>
                  <a:srgbClr val="09885A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400"/>
          </a:p>
          <a:p>
            <a:pPr indent="4572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</a:rPr>
              <a:t>System.out.println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(x.weight);</a:t>
            </a:r>
            <a:endParaRPr sz="1400"/>
          </a:p>
          <a:p>
            <a:pPr indent="45720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>
              <a:solidFill>
                <a:srgbClr val="000000"/>
              </a:solidFill>
            </a:endParaRPr>
          </a:p>
          <a:p>
            <a:pPr indent="45720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main(String[] args)  {</a:t>
            </a:r>
            <a:endParaRPr sz="1400"/>
          </a:p>
          <a:p>
            <a:pPr indent="4572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Dog myDog = </a:t>
            </a:r>
            <a:r>
              <a:rPr lang="en-US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Dog();</a:t>
            </a:r>
            <a:endParaRPr sz="1400"/>
          </a:p>
          <a:p>
            <a:pPr indent="0" lvl="0" marL="9144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myDog.weight = </a:t>
            </a:r>
            <a:r>
              <a:rPr lang="en-US" sz="1400">
                <a:solidFill>
                  <a:srgbClr val="09885A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400"/>
          </a:p>
          <a:p>
            <a:pPr indent="0" lvl="0" marL="9144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</a:rPr>
              <a:t>System.out.println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(myDog.weight);</a:t>
            </a:r>
            <a:endParaRPr sz="1400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		B(myDog);</a:t>
            </a:r>
            <a:endParaRPr sz="1400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		</a:t>
            </a:r>
            <a:r>
              <a:rPr lang="en-US" sz="1400">
                <a:solidFill>
                  <a:srgbClr val="000000"/>
                </a:solidFill>
              </a:rPr>
              <a:t>System.out.println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(myDog.weight);</a:t>
            </a:r>
            <a:endParaRPr sz="1400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	}</a:t>
            </a:r>
            <a:b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/>
          </a:p>
        </p:txBody>
      </p:sp>
      <p:sp>
        <p:nvSpPr>
          <p:cNvPr id="610" name="Google Shape;610;p67"/>
          <p:cNvSpPr txBox="1"/>
          <p:nvPr/>
        </p:nvSpPr>
        <p:spPr>
          <a:xfrm>
            <a:off x="6680371" y="3007325"/>
            <a:ext cx="1113600" cy="2769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weight =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</a:t>
            </a:r>
            <a:endParaRPr sz="1100"/>
          </a:p>
        </p:txBody>
      </p:sp>
      <p:cxnSp>
        <p:nvCxnSpPr>
          <p:cNvPr id="611" name="Google Shape;611;p67"/>
          <p:cNvCxnSpPr>
            <a:stCxn id="612" idx="2"/>
          </p:cNvCxnSpPr>
          <p:nvPr/>
        </p:nvCxnSpPr>
        <p:spPr>
          <a:xfrm>
            <a:off x="6704100" y="2482575"/>
            <a:ext cx="388500" cy="418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612" name="Google Shape;612;p67"/>
          <p:cNvSpPr txBox="1"/>
          <p:nvPr/>
        </p:nvSpPr>
        <p:spPr>
          <a:xfrm>
            <a:off x="6172200" y="2205675"/>
            <a:ext cx="10638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myDog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13" name="Google Shape;613;p67"/>
          <p:cNvCxnSpPr/>
          <p:nvPr/>
        </p:nvCxnSpPr>
        <p:spPr>
          <a:xfrm>
            <a:off x="1174377" y="4170471"/>
            <a:ext cx="2703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614" name="Google Shape;614;p67"/>
          <p:cNvSpPr txBox="1"/>
          <p:nvPr/>
        </p:nvSpPr>
        <p:spPr>
          <a:xfrm>
            <a:off x="5636725" y="3390775"/>
            <a:ext cx="3000000" cy="77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0000"/>
                </a:solidFill>
              </a:rPr>
              <a:t>// ALSO PRINTS 19.</a:t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0000"/>
                </a:solidFill>
              </a:rPr>
              <a:t>//The dog has changed!!!</a:t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9" name="Shape 6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" name="Google Shape;620;p68"/>
          <p:cNvSpPr txBox="1"/>
          <p:nvPr>
            <p:ph type="title"/>
          </p:nvPr>
        </p:nvSpPr>
        <p:spPr>
          <a:xfrm>
            <a:off x="302773" y="367425"/>
            <a:ext cx="84117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Primitive VS Complex arguments</a:t>
            </a:r>
            <a:endParaRPr b="1"/>
          </a:p>
        </p:txBody>
      </p:sp>
      <p:sp>
        <p:nvSpPr>
          <p:cNvPr id="621" name="Google Shape;621;p68"/>
          <p:cNvSpPr txBox="1"/>
          <p:nvPr>
            <p:ph idx="1" type="body"/>
          </p:nvPr>
        </p:nvSpPr>
        <p:spPr>
          <a:xfrm>
            <a:off x="369875" y="940000"/>
            <a:ext cx="8287200" cy="3761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2794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1800"/>
              <a:t>Anytime you pass a </a:t>
            </a:r>
            <a:r>
              <a:rPr b="1" lang="en-US" sz="1800"/>
              <a:t>primitive type</a:t>
            </a:r>
            <a:r>
              <a:rPr lang="en-US" sz="1800"/>
              <a:t> (e.g. int, long, float, char, String) to a method, a copy of the value is made.</a:t>
            </a:r>
            <a:endParaRPr sz="1800"/>
          </a:p>
          <a:p>
            <a:pPr indent="-2794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 sz="1800"/>
              <a:t>Any changes made to the parameter is local to the method.</a:t>
            </a:r>
            <a:br>
              <a:rPr lang="en-US" sz="1800"/>
            </a:br>
            <a:endParaRPr sz="1800"/>
          </a:p>
          <a:p>
            <a:pPr indent="-2794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1800"/>
              <a:t>Anytime you pass an </a:t>
            </a:r>
            <a:r>
              <a:rPr b="1" lang="en-US" sz="1800"/>
              <a:t>object </a:t>
            </a:r>
            <a:r>
              <a:rPr lang="en-US" sz="1800"/>
              <a:t>a copy of the reference to the object is passed.</a:t>
            </a:r>
            <a:endParaRPr sz="1800"/>
          </a:p>
          <a:p>
            <a:pPr indent="-2794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 sz="1800"/>
              <a:t>Any changes made to the object persist after the call to the method.</a:t>
            </a:r>
            <a:br>
              <a:rPr lang="en-US" sz="1800"/>
            </a:br>
            <a:endParaRPr sz="1800"/>
          </a:p>
          <a:p>
            <a:pPr indent="-2794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1800"/>
              <a:t>This is a very common source of confusion.</a:t>
            </a:r>
            <a:endParaRPr sz="1800"/>
          </a:p>
          <a:p>
            <a:pPr indent="-292100" lvl="0" marL="2921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>
    <p:fade/>
  </p:transition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5" name="Shape 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Google Shape;626;p69"/>
          <p:cNvSpPr txBox="1"/>
          <p:nvPr>
            <p:ph type="title"/>
          </p:nvPr>
        </p:nvSpPr>
        <p:spPr>
          <a:xfrm>
            <a:off x="277398" y="402950"/>
            <a:ext cx="8442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5757"/>
              <a:buFont typeface="Calibri"/>
              <a:buNone/>
            </a:pPr>
            <a:r>
              <a:rPr lang="en-US"/>
              <a:t>How can a method change a primitive type?</a:t>
            </a:r>
            <a:endParaRPr b="1"/>
          </a:p>
        </p:txBody>
      </p:sp>
      <p:sp>
        <p:nvSpPr>
          <p:cNvPr id="627" name="Google Shape;627;p69"/>
          <p:cNvSpPr txBox="1"/>
          <p:nvPr>
            <p:ph idx="1" type="body"/>
          </p:nvPr>
        </p:nvSpPr>
        <p:spPr>
          <a:xfrm>
            <a:off x="378800" y="907900"/>
            <a:ext cx="8340900" cy="4124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921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000"/>
              <a:t>Sometimes you need to write a method which changes an attribute.  How can you do this if you are always passing primitive types as values?</a:t>
            </a:r>
            <a:endParaRPr sz="2000"/>
          </a:p>
          <a:p>
            <a:pPr indent="-2921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000"/>
              <a:t>You have two choices:</a:t>
            </a:r>
            <a:endParaRPr sz="2000"/>
          </a:p>
          <a:p>
            <a:pPr indent="-2921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-US" sz="2000"/>
              <a:t>Wrap the primitive type in an object.  Pass the object to the method, now changes will be persistent.</a:t>
            </a:r>
            <a:endParaRPr sz="2000"/>
          </a:p>
          <a:p>
            <a:pPr indent="-2921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-US" sz="2000"/>
              <a:t>Pass the value to the method, and have the method return the altered value.  e.g.:</a:t>
            </a:r>
            <a:endParaRPr sz="1700"/>
          </a:p>
          <a:p>
            <a:pPr indent="0" lvl="1" marL="9398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0432FF"/>
              </a:buClr>
              <a:buSzPts val="1500"/>
              <a:buNone/>
            </a:pPr>
            <a:r>
              <a:rPr lang="en-US" sz="1700">
                <a:solidFill>
                  <a:srgbClr val="0432FF"/>
                </a:solidFill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en-US" sz="1700">
                <a:latin typeface="Arial"/>
                <a:ea typeface="Arial"/>
                <a:cs typeface="Arial"/>
                <a:sym typeface="Arial"/>
              </a:rPr>
              <a:t> change_x (</a:t>
            </a:r>
            <a:r>
              <a:rPr lang="en-US" sz="1700">
                <a:solidFill>
                  <a:srgbClr val="0432FF"/>
                </a:solidFill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en-US" sz="1700">
                <a:latin typeface="Arial"/>
                <a:ea typeface="Arial"/>
                <a:cs typeface="Arial"/>
                <a:sym typeface="Arial"/>
              </a:rPr>
              <a:t> x) {</a:t>
            </a: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indent="0" lvl="1" marL="9398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lang="en-US" sz="1700">
                <a:latin typeface="Arial"/>
                <a:ea typeface="Arial"/>
                <a:cs typeface="Arial"/>
                <a:sym typeface="Arial"/>
              </a:rPr>
              <a:t>   x++;</a:t>
            </a: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indent="0" lvl="1" marL="9398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lang="en-US" sz="1700">
                <a:latin typeface="Arial"/>
                <a:ea typeface="Arial"/>
                <a:cs typeface="Arial"/>
                <a:sym typeface="Arial"/>
              </a:rPr>
              <a:t>   </a:t>
            </a:r>
            <a:r>
              <a:rPr lang="en-US" sz="1700">
                <a:solidFill>
                  <a:srgbClr val="0432FF"/>
                </a:solidFill>
                <a:latin typeface="Arial"/>
                <a:ea typeface="Arial"/>
                <a:cs typeface="Arial"/>
                <a:sym typeface="Arial"/>
              </a:rPr>
              <a:t>return</a:t>
            </a:r>
            <a:r>
              <a:rPr lang="en-US" sz="1700">
                <a:latin typeface="Arial"/>
                <a:ea typeface="Arial"/>
                <a:cs typeface="Arial"/>
                <a:sym typeface="Arial"/>
              </a:rPr>
              <a:t> (x);</a:t>
            </a: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indent="0" lvl="1" marL="9398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lang="en-US" sz="1700">
                <a:latin typeface="Arial"/>
                <a:ea typeface="Arial"/>
                <a:cs typeface="Arial"/>
                <a:sym typeface="Arial"/>
              </a:rPr>
              <a:t>}</a:t>
            </a: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indent="0" lvl="1" marL="9398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lang="en-US" sz="1700"/>
              <a:t>//In Main:</a:t>
            </a: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indent="0" lvl="1" marL="9398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lang="en-US" sz="1700">
                <a:solidFill>
                  <a:srgbClr val="0432FF"/>
                </a:solidFill>
              </a:rPr>
              <a:t>int </a:t>
            </a:r>
            <a:r>
              <a:rPr lang="en-US" sz="1700">
                <a:latin typeface="Arial"/>
                <a:ea typeface="Arial"/>
                <a:cs typeface="Arial"/>
                <a:sym typeface="Arial"/>
              </a:rPr>
              <a:t>a=change_x(a);</a:t>
            </a:r>
            <a:endParaRPr sz="17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/>
          <p:nvPr>
            <p:ph type="title"/>
          </p:nvPr>
        </p:nvSpPr>
        <p:spPr>
          <a:xfrm>
            <a:off x="369875" y="286275"/>
            <a:ext cx="8418300" cy="606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A “real life” example</a:t>
            </a:r>
            <a:endParaRPr/>
          </a:p>
        </p:txBody>
      </p:sp>
      <p:sp>
        <p:nvSpPr>
          <p:cNvPr id="61" name="Google Shape;61;p12"/>
          <p:cNvSpPr txBox="1"/>
          <p:nvPr>
            <p:ph idx="1" type="body"/>
          </p:nvPr>
        </p:nvSpPr>
        <p:spPr>
          <a:xfrm>
            <a:off x="362850" y="892900"/>
            <a:ext cx="8418300" cy="318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200">
                <a:solidFill>
                  <a:schemeClr val="dk1"/>
                </a:solidFill>
              </a:rPr>
              <a:t>Let’s make a Dog!</a:t>
            </a:r>
            <a:endParaRPr/>
          </a:p>
          <a:p>
            <a:pPr indent="-17780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>
                <a:solidFill>
                  <a:schemeClr val="dk1"/>
                </a:solidFill>
              </a:rPr>
              <a:t>Attributes (characteristics)</a:t>
            </a:r>
            <a:endParaRPr/>
          </a:p>
          <a:p>
            <a:pPr indent="-171450" lvl="2" marL="8572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solidFill>
                  <a:schemeClr val="dk1"/>
                </a:solidFill>
              </a:rPr>
              <a:t>rabid or not rabid (boolean)</a:t>
            </a:r>
            <a:endParaRPr/>
          </a:p>
          <a:p>
            <a:pPr indent="-171450" lvl="2" marL="8572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solidFill>
                  <a:schemeClr val="dk1"/>
                </a:solidFill>
              </a:rPr>
              <a:t>weight (a number)</a:t>
            </a:r>
            <a:endParaRPr/>
          </a:p>
          <a:p>
            <a:pPr indent="-171450" lvl="2" marL="8572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solidFill>
                  <a:schemeClr val="dk1"/>
                </a:solidFill>
              </a:rPr>
              <a:t>name (string)</a:t>
            </a:r>
            <a:endParaRPr/>
          </a:p>
          <a:p>
            <a:pPr indent="-17780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>
                <a:solidFill>
                  <a:schemeClr val="dk1"/>
                </a:solidFill>
              </a:rPr>
              <a:t>Behaviors</a:t>
            </a:r>
            <a:endParaRPr/>
          </a:p>
          <a:p>
            <a:pPr indent="-171450" lvl="2" marL="8572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solidFill>
                  <a:schemeClr val="dk1"/>
                </a:solidFill>
              </a:rPr>
              <a:t>growl</a:t>
            </a:r>
            <a:endParaRPr/>
          </a:p>
          <a:p>
            <a:pPr indent="-171450" lvl="2" marL="8572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solidFill>
                  <a:schemeClr val="dk1"/>
                </a:solidFill>
              </a:rPr>
              <a:t>eat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title"/>
          </p:nvPr>
        </p:nvSpPr>
        <p:spPr>
          <a:xfrm>
            <a:off x="369875" y="286275"/>
            <a:ext cx="8418300" cy="69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Step 1: The Skeleton</a:t>
            </a:r>
            <a:endParaRPr/>
          </a:p>
        </p:txBody>
      </p:sp>
      <p:sp>
        <p:nvSpPr>
          <p:cNvPr id="67" name="Google Shape;67;p13"/>
          <p:cNvSpPr txBox="1"/>
          <p:nvPr>
            <p:ph idx="1" type="body"/>
          </p:nvPr>
        </p:nvSpPr>
        <p:spPr>
          <a:xfrm>
            <a:off x="369875" y="975101"/>
            <a:ext cx="8418300" cy="28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CLASS Dog </a:t>
            </a:r>
            <a:endParaRPr sz="2400"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2400"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2400"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240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-US" sz="2400">
                <a:solidFill>
                  <a:srgbClr val="008000"/>
                </a:solidFill>
                <a:latin typeface="Consolas"/>
                <a:ea typeface="Consolas"/>
                <a:cs typeface="Consolas"/>
                <a:sym typeface="Consolas"/>
              </a:rPr>
              <a:t>// attributes will go here – name, weight, rabid</a:t>
            </a:r>
            <a:endParaRPr sz="2400"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8000"/>
              </a:buClr>
              <a:buSzPts val="2100"/>
              <a:buFont typeface="Consolas"/>
              <a:buNone/>
            </a:pPr>
            <a:r>
              <a:rPr lang="en-US" sz="2400">
                <a:solidFill>
                  <a:srgbClr val="008000"/>
                </a:solidFill>
                <a:latin typeface="Consolas"/>
                <a:ea typeface="Consolas"/>
                <a:cs typeface="Consolas"/>
                <a:sym typeface="Consolas"/>
              </a:rPr>
              <a:t>	// behaviors will go here – growl, eat</a:t>
            </a:r>
            <a:endParaRPr sz="2400"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None/>
            </a:pPr>
            <a:r>
              <a:rPr lang="en-US" sz="24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2400"/>
          </a:p>
        </p:txBody>
      </p:sp>
      <p:sp>
        <p:nvSpPr>
          <p:cNvPr id="68" name="Google Shape;68;p13" title="Pseudo code logo"/>
          <p:cNvSpPr/>
          <p:nvPr/>
        </p:nvSpPr>
        <p:spPr>
          <a:xfrm>
            <a:off x="7543800" y="3486150"/>
            <a:ext cx="1143000" cy="6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Ps</a:t>
            </a:r>
            <a:endParaRPr b="1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title"/>
          </p:nvPr>
        </p:nvSpPr>
        <p:spPr>
          <a:xfrm>
            <a:off x="369875" y="286275"/>
            <a:ext cx="8418300" cy="58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Step 2: Add attributes</a:t>
            </a:r>
            <a:endParaRPr/>
          </a:p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>
            <a:off x="369875" y="951626"/>
            <a:ext cx="8418300" cy="28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0769"/>
              <a:buFont typeface="Consolas"/>
              <a:buNone/>
            </a:pPr>
            <a:r>
              <a:rPr lang="en-US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CLASS Dog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80769"/>
              <a:buFont typeface="Consolas"/>
              <a:buNone/>
            </a:pPr>
            <a:r>
              <a:rPr lang="en-US">
                <a:latin typeface="Consolas"/>
                <a:ea typeface="Consolas"/>
                <a:cs typeface="Consolas"/>
                <a:sym typeface="Consolas"/>
              </a:rPr>
              <a:t>{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80769"/>
              <a:buFont typeface="Consolas"/>
              <a:buNone/>
            </a:pPr>
            <a:r>
              <a:rPr lang="en-US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 </a:t>
            </a:r>
            <a:r>
              <a:rPr lang="en-US">
                <a:latin typeface="Consolas"/>
                <a:ea typeface="Consolas"/>
                <a:cs typeface="Consolas"/>
                <a:sym typeface="Consolas"/>
              </a:rPr>
              <a:t>boolean</a:t>
            </a:r>
            <a:r>
              <a:rPr lang="en-US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rabid</a:t>
            </a:r>
            <a:r>
              <a:rPr lang="en-US">
                <a:latin typeface="Consolas"/>
                <a:ea typeface="Consolas"/>
                <a:cs typeface="Consolas"/>
                <a:sym typeface="Consolas"/>
              </a:rPr>
              <a:t> =</a:t>
            </a:r>
            <a:r>
              <a:rPr lang="en-US"/>
              <a:t>  </a:t>
            </a:r>
            <a:r>
              <a:rPr lang="en-US">
                <a:solidFill>
                  <a:schemeClr val="dk1"/>
                </a:solidFill>
              </a:rPr>
              <a:t>false;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80769"/>
              <a:buFont typeface="Consolas"/>
              <a:buNone/>
            </a:pPr>
            <a:r>
              <a:rPr lang="en-US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 </a:t>
            </a:r>
            <a:r>
              <a:rPr lang="en-US">
                <a:latin typeface="Consolas"/>
                <a:ea typeface="Consolas"/>
                <a:cs typeface="Consolas"/>
                <a:sym typeface="Consolas"/>
              </a:rPr>
              <a:t>float</a:t>
            </a:r>
            <a:r>
              <a:rPr lang="en-US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weight </a:t>
            </a:r>
            <a:r>
              <a:rPr lang="en-US"/>
              <a:t>= 0.0;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80769"/>
              <a:buFont typeface="Consolas"/>
              <a:buNone/>
            </a:pPr>
            <a:r>
              <a:rPr lang="en-US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 </a:t>
            </a:r>
            <a:r>
              <a:rPr lang="en-US">
                <a:latin typeface="Consolas"/>
                <a:ea typeface="Consolas"/>
                <a:cs typeface="Consolas"/>
                <a:sym typeface="Consolas"/>
              </a:rPr>
              <a:t>String</a:t>
            </a:r>
            <a:r>
              <a:rPr lang="en-US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name </a:t>
            </a:r>
            <a:r>
              <a:rPr lang="en-US"/>
              <a:t>=  “ ”;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80769"/>
              <a:buFont typeface="Calibri"/>
              <a:buNone/>
            </a:pPr>
            <a:r>
              <a:t/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80769"/>
              <a:buFont typeface="Consolas"/>
              <a:buNone/>
            </a:pPr>
            <a:r>
              <a:rPr lang="en-US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 </a:t>
            </a:r>
            <a:r>
              <a:rPr lang="en-US">
                <a:solidFill>
                  <a:srgbClr val="4E8F00"/>
                </a:solidFill>
                <a:latin typeface="Consolas"/>
                <a:ea typeface="Consolas"/>
                <a:cs typeface="Consolas"/>
                <a:sym typeface="Consolas"/>
              </a:rPr>
              <a:t>// Behaviors go here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80769"/>
              <a:buFont typeface="Consolas"/>
              <a:buNone/>
            </a:pPr>
            <a:r>
              <a:rPr lang="en-US"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</p:txBody>
      </p:sp>
      <p:sp>
        <p:nvSpPr>
          <p:cNvPr id="75" name="Google Shape;75;p14" title="Pseudo code logo"/>
          <p:cNvSpPr/>
          <p:nvPr/>
        </p:nvSpPr>
        <p:spPr>
          <a:xfrm>
            <a:off x="7543800" y="3486150"/>
            <a:ext cx="1143000" cy="6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Ps</a:t>
            </a:r>
            <a:endParaRPr b="1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