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ge719b6c700_0_15:notes"/>
          <p:cNvSpPr/>
          <p:nvPr>
            <p:ph idx="2" type="sldImg"/>
          </p:nvPr>
        </p:nvSpPr>
        <p:spPr>
          <a:xfrm>
            <a:off x="1571649" y="514804"/>
            <a:ext cx="6000900" cy="25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 name="Google Shape;26;ge719b6c700_0_15:notes"/>
          <p:cNvSpPr txBox="1"/>
          <p:nvPr>
            <p:ph idx="1" type="body"/>
          </p:nvPr>
        </p:nvSpPr>
        <p:spPr>
          <a:xfrm>
            <a:off x="1218406" y="3257777"/>
            <a:ext cx="6707400" cy="3085500"/>
          </a:xfrm>
          <a:prstGeom prst="rect">
            <a:avLst/>
          </a:prstGeom>
          <a:noFill/>
          <a:ln>
            <a:noFill/>
          </a:ln>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27" name="Google Shape;27;ge719b6c700_0_15:notes"/>
          <p:cNvSpPr txBox="1"/>
          <p:nvPr>
            <p:ph idx="12" type="sldNum"/>
          </p:nvPr>
        </p:nvSpPr>
        <p:spPr>
          <a:xfrm>
            <a:off x="5181204" y="6515554"/>
            <a:ext cx="3962700" cy="342300"/>
          </a:xfrm>
          <a:prstGeom prst="rect">
            <a:avLst/>
          </a:prstGeom>
          <a:noFill/>
          <a:ln>
            <a:noFill/>
          </a:ln>
        </p:spPr>
        <p:txBody>
          <a:bodyPr anchorCtr="0" anchor="b" bIns="48325" lIns="96650" spcFirstLastPara="1" rIns="96650" wrap="square" tIns="4832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9: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5" name="Google Shape;95;p9: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1: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2" name="Google Shape;102;p11: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2: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8" name="Google Shape;108;p12: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3: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5" name="Google Shape;115;p13: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ge719b6c700_0_36: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33" name="Google Shape;33;ge719b6c700_0_36: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 name="Google Shape;34;ge719b6c700_0_36: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ge719b6c700_0_49: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40" name="Google Shape;40;ge719b6c700_0_49: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1" name="Google Shape;41;ge719b6c700_0_49: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e719b6c700_0_42: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48" name="Google Shape;48;ge719b6c700_0_42: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9" name="Google Shape;49;ge719b6c700_0_42: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e719b6c700_0_56: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56" name="Google Shape;56;ge719b6c700_0_56: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7" name="Google Shape;57;ge719b6c700_0_56: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719b6c700_0_64: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p:spPr>
      </p:sp>
      <p:sp>
        <p:nvSpPr>
          <p:cNvPr id="64" name="Google Shape;64;ge719b6c700_0_64:notes"/>
          <p:cNvSpPr txBox="1"/>
          <p:nvPr>
            <p:ph idx="1" type="body"/>
          </p:nvPr>
        </p:nvSpPr>
        <p:spPr>
          <a:xfrm>
            <a:off x="914400" y="3300413"/>
            <a:ext cx="7315200" cy="2700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5" name="Google Shape;65;ge719b6c700_0_64:notes"/>
          <p:cNvSpPr txBox="1"/>
          <p:nvPr>
            <p:ph idx="12" type="sldNum"/>
          </p:nvPr>
        </p:nvSpPr>
        <p:spPr>
          <a:xfrm>
            <a:off x="5180013" y="6513513"/>
            <a:ext cx="3962400" cy="3444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b40108ddc5_0_17:notes"/>
          <p:cNvSpPr/>
          <p:nvPr>
            <p:ph idx="2" type="sldImg"/>
          </p:nvPr>
        </p:nvSpPr>
        <p:spPr>
          <a:xfrm>
            <a:off x="3028950" y="857250"/>
            <a:ext cx="3086100" cy="2314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2" name="Google Shape;72;gb40108ddc5_0_17: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3" name="Google Shape;73;gb40108ddc5_0_17:notes"/>
          <p:cNvSpPr txBox="1"/>
          <p:nvPr>
            <p:ph idx="12" type="sldNum"/>
          </p:nvPr>
        </p:nvSpPr>
        <p:spPr>
          <a:xfrm>
            <a:off x="5180013" y="6513513"/>
            <a:ext cx="3962400" cy="344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8: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0" name="Google Shape;80;p8: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txBox="1"/>
          <p:nvPr>
            <p:ph idx="1" type="body"/>
          </p:nvPr>
        </p:nvSpPr>
        <p:spPr>
          <a:xfrm>
            <a:off x="914400" y="3300413"/>
            <a:ext cx="7315200" cy="2700337"/>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8" name="Google Shape;88;p10:notes"/>
          <p:cNvSpPr/>
          <p:nvPr>
            <p:ph idx="2" type="sldImg"/>
          </p:nvPr>
        </p:nvSpPr>
        <p:spPr>
          <a:xfrm>
            <a:off x="3028950" y="857250"/>
            <a:ext cx="30861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6"/>
          <p:cNvSpPr txBox="1"/>
          <p:nvPr>
            <p:ph type="ctrTitle"/>
          </p:nvPr>
        </p:nvSpPr>
        <p:spPr>
          <a:xfrm>
            <a:off x="3826225" y="1905000"/>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US"/>
              <a:t>Module 2 - Part 3</a:t>
            </a:r>
            <a:endParaRPr/>
          </a:p>
        </p:txBody>
      </p:sp>
      <p:sp>
        <p:nvSpPr>
          <p:cNvPr id="30" name="Google Shape;30;p6"/>
          <p:cNvSpPr txBox="1"/>
          <p:nvPr>
            <p:ph idx="1" type="subTitle"/>
          </p:nvPr>
        </p:nvSpPr>
        <p:spPr>
          <a:xfrm>
            <a:off x="3206994" y="3478425"/>
            <a:ext cx="54687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ArrayList/List, Foreach and Iterators</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Example</a:t>
            </a:r>
            <a:endParaRPr/>
          </a:p>
        </p:txBody>
      </p:sp>
      <p:sp>
        <p:nvSpPr>
          <p:cNvPr id="98" name="Google Shape;98;p15"/>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70000"/>
              </a:lnSpc>
              <a:spcBef>
                <a:spcPts val="0"/>
              </a:spcBef>
              <a:spcAft>
                <a:spcPts val="0"/>
              </a:spcAft>
              <a:buClr>
                <a:srgbClr val="0000FF"/>
              </a:buClr>
              <a:buSzPts val="1954"/>
              <a:buNone/>
            </a:pPr>
            <a:r>
              <a:rPr lang="en-US" sz="1954">
                <a:solidFill>
                  <a:srgbClr val="0000FF"/>
                </a:solidFill>
                <a:latin typeface="Courier New"/>
                <a:ea typeface="Courier New"/>
                <a:cs typeface="Courier New"/>
                <a:sym typeface="Courier New"/>
              </a:rPr>
              <a:t>using</a:t>
            </a:r>
            <a:r>
              <a:rPr lang="en-US" sz="1954">
                <a:solidFill>
                  <a:srgbClr val="000000"/>
                </a:solidFill>
                <a:latin typeface="Courier New"/>
                <a:ea typeface="Courier New"/>
                <a:cs typeface="Courier New"/>
                <a:sym typeface="Courier New"/>
              </a:rPr>
              <a:t> </a:t>
            </a:r>
            <a:r>
              <a:rPr lang="en-US" sz="1954">
                <a:solidFill>
                  <a:srgbClr val="00006D"/>
                </a:solidFill>
                <a:latin typeface="Courier New"/>
                <a:ea typeface="Courier New"/>
                <a:cs typeface="Courier New"/>
                <a:sym typeface="Courier New"/>
              </a:rPr>
              <a:t>System</a:t>
            </a:r>
            <a:r>
              <a:rPr lang="en-US" sz="1954">
                <a:solidFill>
                  <a:srgbClr val="000000"/>
                </a:solidFill>
                <a:latin typeface="Courier New"/>
                <a:ea typeface="Courier New"/>
                <a:cs typeface="Courier New"/>
                <a:sym typeface="Courier New"/>
              </a:rPr>
              <a:t>;</a:t>
            </a:r>
            <a:endParaRPr sz="1954">
              <a:solidFill>
                <a:srgbClr val="00006D"/>
              </a:solidFill>
              <a:latin typeface="Courier New"/>
              <a:ea typeface="Courier New"/>
              <a:cs typeface="Courier New"/>
              <a:sym typeface="Courier New"/>
            </a:endParaRPr>
          </a:p>
          <a:p>
            <a:pPr indent="0" lvl="0" marL="0" rtl="0" algn="l">
              <a:lnSpc>
                <a:spcPct val="70000"/>
              </a:lnSpc>
              <a:spcBef>
                <a:spcPts val="750"/>
              </a:spcBef>
              <a:spcAft>
                <a:spcPts val="0"/>
              </a:spcAft>
              <a:buClr>
                <a:srgbClr val="0000FF"/>
              </a:buClr>
              <a:buSzPts val="1954"/>
              <a:buNone/>
            </a:pPr>
            <a:r>
              <a:rPr lang="en-US" sz="1954">
                <a:solidFill>
                  <a:srgbClr val="0000FF"/>
                </a:solidFill>
                <a:latin typeface="Courier New"/>
                <a:ea typeface="Courier New"/>
                <a:cs typeface="Courier New"/>
                <a:sym typeface="Courier New"/>
              </a:rPr>
              <a:t>using</a:t>
            </a:r>
            <a:r>
              <a:rPr lang="en-US" sz="1954">
                <a:solidFill>
                  <a:srgbClr val="000000"/>
                </a:solidFill>
                <a:latin typeface="Courier New"/>
                <a:ea typeface="Courier New"/>
                <a:cs typeface="Courier New"/>
                <a:sym typeface="Courier New"/>
              </a:rPr>
              <a:t> </a:t>
            </a:r>
            <a:r>
              <a:rPr lang="en-US" sz="1954">
                <a:solidFill>
                  <a:srgbClr val="00006D"/>
                </a:solidFill>
                <a:latin typeface="Courier New"/>
                <a:ea typeface="Courier New"/>
                <a:cs typeface="Courier New"/>
                <a:sym typeface="Courier New"/>
              </a:rPr>
              <a:t>System</a:t>
            </a:r>
            <a:r>
              <a:rPr lang="en-US" sz="1954">
                <a:solidFill>
                  <a:srgbClr val="000000"/>
                </a:solidFill>
                <a:latin typeface="Courier New"/>
                <a:ea typeface="Courier New"/>
                <a:cs typeface="Courier New"/>
                <a:sym typeface="Courier New"/>
              </a:rPr>
              <a:t>.</a:t>
            </a:r>
            <a:r>
              <a:rPr lang="en-US" sz="1954">
                <a:solidFill>
                  <a:srgbClr val="00006D"/>
                </a:solidFill>
                <a:latin typeface="Courier New"/>
                <a:ea typeface="Courier New"/>
                <a:cs typeface="Courier New"/>
                <a:sym typeface="Courier New"/>
              </a:rPr>
              <a:t>Collections.Generic</a:t>
            </a:r>
            <a:r>
              <a:rPr lang="en-US" sz="1954">
                <a:solidFill>
                  <a:srgbClr val="000000"/>
                </a:solidFill>
                <a:latin typeface="Courier New"/>
                <a:ea typeface="Courier New"/>
                <a:cs typeface="Courier New"/>
                <a:sym typeface="Courier New"/>
              </a:rPr>
              <a:t>;</a:t>
            </a:r>
            <a:endParaRPr sz="1954">
              <a:solidFill>
                <a:srgbClr val="00006D"/>
              </a:solidFill>
              <a:latin typeface="Courier New"/>
              <a:ea typeface="Courier New"/>
              <a:cs typeface="Courier New"/>
              <a:sym typeface="Courier New"/>
            </a:endParaRPr>
          </a:p>
          <a:p>
            <a:pPr indent="0" lvl="0" marL="0" rtl="0" algn="l">
              <a:lnSpc>
                <a:spcPct val="70000"/>
              </a:lnSpc>
              <a:spcBef>
                <a:spcPts val="750"/>
              </a:spcBef>
              <a:spcAft>
                <a:spcPts val="0"/>
              </a:spcAft>
              <a:buClr>
                <a:srgbClr val="000000"/>
              </a:buClr>
              <a:buSzPts val="1954"/>
              <a:buNone/>
            </a:pPr>
            <a:br>
              <a:rPr lang="en-US" sz="1954">
                <a:solidFill>
                  <a:srgbClr val="000000"/>
                </a:solidFill>
                <a:latin typeface="Courier New"/>
                <a:ea typeface="Courier New"/>
                <a:cs typeface="Courier New"/>
                <a:sym typeface="Courier New"/>
              </a:rPr>
            </a:br>
            <a:endParaRPr sz="1954">
              <a:solidFill>
                <a:srgbClr val="000000"/>
              </a:solidFill>
              <a:latin typeface="Courier New"/>
              <a:ea typeface="Courier New"/>
              <a:cs typeface="Courier New"/>
              <a:sym typeface="Courier New"/>
            </a:endParaRPr>
          </a:p>
          <a:p>
            <a:pPr indent="0" lvl="0" marL="0" rtl="0" algn="l">
              <a:lnSpc>
                <a:spcPct val="70000"/>
              </a:lnSpc>
              <a:spcBef>
                <a:spcPts val="750"/>
              </a:spcBef>
              <a:spcAft>
                <a:spcPts val="0"/>
              </a:spcAft>
              <a:buClr>
                <a:srgbClr val="0000FF"/>
              </a:buClr>
              <a:buSzPts val="1954"/>
              <a:buNone/>
            </a:pPr>
            <a:r>
              <a:rPr lang="en-US" sz="1954">
                <a:solidFill>
                  <a:srgbClr val="0000FF"/>
                </a:solidFill>
                <a:latin typeface="Courier New"/>
                <a:ea typeface="Courier New"/>
                <a:cs typeface="Courier New"/>
                <a:sym typeface="Courier New"/>
              </a:rPr>
              <a:t>class</a:t>
            </a:r>
            <a:r>
              <a:rPr lang="en-US" sz="1954">
                <a:solidFill>
                  <a:srgbClr val="000000"/>
                </a:solidFill>
                <a:latin typeface="Courier New"/>
                <a:ea typeface="Courier New"/>
                <a:cs typeface="Courier New"/>
                <a:sym typeface="Courier New"/>
              </a:rPr>
              <a:t> Example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public</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static</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void</a:t>
            </a:r>
            <a:r>
              <a:rPr lang="en-US" sz="1954">
                <a:solidFill>
                  <a:srgbClr val="000000"/>
                </a:solidFill>
                <a:latin typeface="Courier New"/>
                <a:ea typeface="Courier New"/>
                <a:cs typeface="Courier New"/>
                <a:sym typeface="Courier New"/>
              </a:rPr>
              <a:t> Main (</a:t>
            </a:r>
            <a:r>
              <a:rPr lang="en-US" sz="1954">
                <a:solidFill>
                  <a:srgbClr val="0000FF"/>
                </a:solidFill>
                <a:latin typeface="Courier New"/>
                <a:ea typeface="Courier New"/>
                <a:cs typeface="Courier New"/>
                <a:sym typeface="Courier New"/>
              </a:rPr>
              <a:t>string</a:t>
            </a:r>
            <a:r>
              <a:rPr lang="en-US" sz="1954">
                <a:solidFill>
                  <a:srgbClr val="000000"/>
                </a:solidFill>
                <a:latin typeface="Courier New"/>
                <a:ea typeface="Courier New"/>
                <a:cs typeface="Courier New"/>
                <a:sym typeface="Courier New"/>
              </a:rPr>
              <a:t>[] args) {</a:t>
            </a:r>
            <a:endParaRPr sz="1954">
              <a:solidFill>
                <a:srgbClr val="0000FF"/>
              </a:solidFill>
              <a:latin typeface="Courier New"/>
              <a:ea typeface="Courier New"/>
              <a:cs typeface="Courier New"/>
              <a:sym typeface="Courier New"/>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List&lt;int&gt; myList = </a:t>
            </a:r>
            <a:r>
              <a:rPr lang="en-US" sz="1954">
                <a:solidFill>
                  <a:srgbClr val="0000FF"/>
                </a:solidFill>
                <a:latin typeface="Courier New"/>
                <a:ea typeface="Courier New"/>
                <a:cs typeface="Courier New"/>
                <a:sym typeface="Courier New"/>
              </a:rPr>
              <a:t>new</a:t>
            </a:r>
            <a:r>
              <a:rPr lang="en-US" sz="1954">
                <a:solidFill>
                  <a:srgbClr val="000000"/>
                </a:solidFill>
                <a:latin typeface="Courier New"/>
                <a:ea typeface="Courier New"/>
                <a:cs typeface="Courier New"/>
                <a:sym typeface="Courier New"/>
              </a:rPr>
              <a:t> List&lt;int&gt;();</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for</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int</a:t>
            </a:r>
            <a:r>
              <a:rPr lang="en-US" sz="1954">
                <a:solidFill>
                  <a:srgbClr val="000000"/>
                </a:solidFill>
                <a:latin typeface="Courier New"/>
                <a:ea typeface="Courier New"/>
                <a:cs typeface="Courier New"/>
                <a:sym typeface="Courier New"/>
              </a:rPr>
              <a:t> i = </a:t>
            </a:r>
            <a:r>
              <a:rPr lang="en-US" sz="1954">
                <a:solidFill>
                  <a:srgbClr val="137848"/>
                </a:solidFill>
                <a:latin typeface="Courier New"/>
                <a:ea typeface="Courier New"/>
                <a:cs typeface="Courier New"/>
                <a:sym typeface="Courier New"/>
              </a:rPr>
              <a:t>0</a:t>
            </a:r>
            <a:r>
              <a:rPr lang="en-US" sz="1954">
                <a:solidFill>
                  <a:srgbClr val="000000"/>
                </a:solidFill>
                <a:latin typeface="Courier New"/>
                <a:ea typeface="Courier New"/>
                <a:cs typeface="Courier New"/>
                <a:sym typeface="Courier New"/>
              </a:rPr>
              <a:t>; i &lt; </a:t>
            </a:r>
            <a:r>
              <a:rPr lang="en-US" sz="1954">
                <a:solidFill>
                  <a:srgbClr val="137848"/>
                </a:solidFill>
                <a:latin typeface="Courier New"/>
                <a:ea typeface="Courier New"/>
                <a:cs typeface="Courier New"/>
                <a:sym typeface="Courier New"/>
              </a:rPr>
              <a:t>5</a:t>
            </a:r>
            <a:r>
              <a:rPr lang="en-US" sz="1954">
                <a:solidFill>
                  <a:srgbClr val="000000"/>
                </a:solidFill>
                <a:latin typeface="Courier New"/>
                <a:ea typeface="Courier New"/>
                <a:cs typeface="Courier New"/>
                <a:sym typeface="Courier New"/>
              </a:rPr>
              <a:t>; i++)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myList.Add(i);</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foreach</a:t>
            </a:r>
            <a:r>
              <a:rPr lang="en-US" sz="1954">
                <a:solidFill>
                  <a:srgbClr val="000000"/>
                </a:solidFill>
                <a:latin typeface="Courier New"/>
                <a:ea typeface="Courier New"/>
                <a:cs typeface="Courier New"/>
                <a:sym typeface="Courier New"/>
              </a:rPr>
              <a:t> (</a:t>
            </a:r>
            <a:r>
              <a:rPr lang="en-US" sz="1954">
                <a:solidFill>
                  <a:srgbClr val="0000FF"/>
                </a:solidFill>
                <a:latin typeface="Courier New"/>
                <a:ea typeface="Courier New"/>
                <a:cs typeface="Courier New"/>
                <a:sym typeface="Courier New"/>
              </a:rPr>
              <a:t>int</a:t>
            </a:r>
            <a:r>
              <a:rPr lang="en-US" sz="1954">
                <a:solidFill>
                  <a:srgbClr val="000000"/>
                </a:solidFill>
                <a:latin typeface="Courier New"/>
                <a:ea typeface="Courier New"/>
                <a:cs typeface="Courier New"/>
                <a:sym typeface="Courier New"/>
              </a:rPr>
              <a:t> x </a:t>
            </a:r>
            <a:r>
              <a:rPr lang="en-US" sz="1954">
                <a:solidFill>
                  <a:srgbClr val="0000FF"/>
                </a:solidFill>
                <a:latin typeface="Courier New"/>
                <a:ea typeface="Courier New"/>
                <a:cs typeface="Courier New"/>
                <a:sym typeface="Courier New"/>
              </a:rPr>
              <a:t>in</a:t>
            </a:r>
            <a:r>
              <a:rPr lang="en-US" sz="1954">
                <a:solidFill>
                  <a:srgbClr val="000000"/>
                </a:solidFill>
                <a:latin typeface="Courier New"/>
                <a:ea typeface="Courier New"/>
                <a:cs typeface="Courier New"/>
                <a:sym typeface="Courier New"/>
              </a:rPr>
              <a:t> myList)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Console.WriteLine (x);</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  }</a:t>
            </a:r>
            <a:endParaRPr/>
          </a:p>
          <a:p>
            <a:pPr indent="0" lvl="0" marL="0" rtl="0" algn="l">
              <a:lnSpc>
                <a:spcPct val="70000"/>
              </a:lnSpc>
              <a:spcBef>
                <a:spcPts val="750"/>
              </a:spcBef>
              <a:spcAft>
                <a:spcPts val="0"/>
              </a:spcAft>
              <a:buClr>
                <a:srgbClr val="000000"/>
              </a:buClr>
              <a:buSzPts val="1954"/>
              <a:buNone/>
            </a:pPr>
            <a:r>
              <a:rPr lang="en-US" sz="1954">
                <a:solidFill>
                  <a:srgbClr val="000000"/>
                </a:solidFill>
                <a:latin typeface="Courier New"/>
                <a:ea typeface="Courier New"/>
                <a:cs typeface="Courier New"/>
                <a:sym typeface="Courier New"/>
              </a:rPr>
              <a:t>}</a:t>
            </a:r>
            <a:br>
              <a:rPr lang="en-US" sz="1785">
                <a:solidFill>
                  <a:srgbClr val="000000"/>
                </a:solidFill>
                <a:latin typeface="Courier New"/>
                <a:ea typeface="Courier New"/>
                <a:cs typeface="Courier New"/>
                <a:sym typeface="Courier New"/>
              </a:rPr>
            </a:br>
            <a:endParaRPr sz="1785">
              <a:solidFill>
                <a:srgbClr val="000000"/>
              </a:solidFill>
              <a:latin typeface="Courier New"/>
              <a:ea typeface="Courier New"/>
              <a:cs typeface="Courier New"/>
              <a:sym typeface="Courier New"/>
            </a:endParaRPr>
          </a:p>
          <a:p>
            <a:pPr indent="0" lvl="0" marL="0" rtl="0" algn="l">
              <a:lnSpc>
                <a:spcPct val="70000"/>
              </a:lnSpc>
              <a:spcBef>
                <a:spcPts val="750"/>
              </a:spcBef>
              <a:spcAft>
                <a:spcPts val="0"/>
              </a:spcAft>
              <a:buClr>
                <a:schemeClr val="dk1"/>
              </a:buClr>
              <a:buSzPts val="1785"/>
              <a:buNone/>
            </a:pPr>
            <a:r>
              <a:t/>
            </a:r>
            <a:endParaRPr sz="1785">
              <a:latin typeface="Courier New"/>
              <a:ea typeface="Courier New"/>
              <a:cs typeface="Courier New"/>
              <a:sym typeface="Courier New"/>
            </a:endParaRPr>
          </a:p>
        </p:txBody>
      </p:sp>
      <p:pic>
        <p:nvPicPr>
          <p:cNvPr descr="C Sharp Logo" id="99" name="Google Shape;99;p15"/>
          <p:cNvPicPr preferRelativeResize="0"/>
          <p:nvPr/>
        </p:nvPicPr>
        <p:blipFill rotWithShape="1">
          <a:blip r:embed="rId3">
            <a:alphaModFix/>
          </a:blip>
          <a:srcRect b="0" l="0" r="0" t="0"/>
          <a:stretch/>
        </p:blipFill>
        <p:spPr>
          <a:xfrm>
            <a:off x="7620000" y="681035"/>
            <a:ext cx="994848" cy="95505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Iterators</a:t>
            </a:r>
            <a:endParaRPr/>
          </a:p>
        </p:txBody>
      </p:sp>
      <p:sp>
        <p:nvSpPr>
          <p:cNvPr id="105" name="Google Shape;105;p16"/>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71450" lvl="0" marL="171450" rtl="0" algn="l">
              <a:lnSpc>
                <a:spcPct val="70000"/>
              </a:lnSpc>
              <a:spcBef>
                <a:spcPts val="0"/>
              </a:spcBef>
              <a:spcAft>
                <a:spcPts val="0"/>
              </a:spcAft>
              <a:buClr>
                <a:schemeClr val="dk1"/>
              </a:buClr>
              <a:buSzPts val="2380"/>
              <a:buChar char="•"/>
            </a:pPr>
            <a:r>
              <a:rPr lang="en-US" sz="2380"/>
              <a:t>An Iterator traverses the collection</a:t>
            </a:r>
            <a:endParaRPr/>
          </a:p>
          <a:p>
            <a:pPr indent="-171450" lvl="1" marL="514350" rtl="0" algn="l">
              <a:lnSpc>
                <a:spcPct val="70000"/>
              </a:lnSpc>
              <a:spcBef>
                <a:spcPts val="375"/>
              </a:spcBef>
              <a:spcAft>
                <a:spcPts val="0"/>
              </a:spcAft>
              <a:buClr>
                <a:schemeClr val="dk1"/>
              </a:buClr>
              <a:buSzPts val="2125"/>
              <a:buChar char="•"/>
            </a:pPr>
            <a:r>
              <a:rPr lang="en-US" sz="2125"/>
              <a:t>process elements in collections </a:t>
            </a:r>
            <a:r>
              <a:rPr lang="en-US" sz="2125" u="sng"/>
              <a:t>one at a time</a:t>
            </a:r>
            <a:r>
              <a:rPr lang="en-US" sz="2125"/>
              <a:t>.</a:t>
            </a:r>
            <a:endParaRPr/>
          </a:p>
          <a:p>
            <a:pPr indent="-171450" lvl="1" marL="514350" rtl="0" algn="l">
              <a:lnSpc>
                <a:spcPct val="70000"/>
              </a:lnSpc>
              <a:spcBef>
                <a:spcPts val="375"/>
              </a:spcBef>
              <a:spcAft>
                <a:spcPts val="0"/>
              </a:spcAft>
              <a:buClr>
                <a:schemeClr val="dk1"/>
              </a:buClr>
              <a:buSzPts val="2125"/>
              <a:buChar char="•"/>
            </a:pPr>
            <a:r>
              <a:rPr lang="en-US" sz="2125"/>
              <a:t>Two important methods:</a:t>
            </a:r>
            <a:endParaRPr/>
          </a:p>
          <a:p>
            <a:pPr indent="-171450" lvl="2" marL="857250" rtl="0" algn="l">
              <a:lnSpc>
                <a:spcPct val="70000"/>
              </a:lnSpc>
              <a:spcBef>
                <a:spcPts val="375"/>
              </a:spcBef>
              <a:spcAft>
                <a:spcPts val="0"/>
              </a:spcAft>
              <a:buClr>
                <a:schemeClr val="dk1"/>
              </a:buClr>
              <a:buSzPts val="1870"/>
              <a:buChar char="•"/>
            </a:pPr>
            <a:r>
              <a:rPr lang="en-US" sz="1870"/>
              <a:t>next()</a:t>
            </a:r>
            <a:endParaRPr/>
          </a:p>
          <a:p>
            <a:pPr indent="-171450" lvl="2" marL="857250" rtl="0" algn="l">
              <a:lnSpc>
                <a:spcPct val="70000"/>
              </a:lnSpc>
              <a:spcBef>
                <a:spcPts val="375"/>
              </a:spcBef>
              <a:spcAft>
                <a:spcPts val="0"/>
              </a:spcAft>
              <a:buClr>
                <a:schemeClr val="dk1"/>
              </a:buClr>
              <a:buSzPts val="1870"/>
              <a:buChar char="•"/>
            </a:pPr>
            <a:r>
              <a:rPr lang="en-US" sz="1870"/>
              <a:t>hasNext()</a:t>
            </a:r>
            <a:endParaRPr/>
          </a:p>
          <a:p>
            <a:pPr indent="-20320" lvl="0" marL="171450" rtl="0" algn="l">
              <a:lnSpc>
                <a:spcPct val="70000"/>
              </a:lnSpc>
              <a:spcBef>
                <a:spcPts val="750"/>
              </a:spcBef>
              <a:spcAft>
                <a:spcPts val="0"/>
              </a:spcAft>
              <a:buClr>
                <a:schemeClr val="dk1"/>
              </a:buClr>
              <a:buSzPts val="2380"/>
              <a:buNone/>
            </a:pPr>
            <a:r>
              <a:t/>
            </a:r>
            <a:endParaRPr sz="2380"/>
          </a:p>
          <a:p>
            <a:pPr indent="-171450" lvl="0" marL="171450" rtl="0" algn="l">
              <a:lnSpc>
                <a:spcPct val="70000"/>
              </a:lnSpc>
              <a:spcBef>
                <a:spcPts val="750"/>
              </a:spcBef>
              <a:spcAft>
                <a:spcPts val="0"/>
              </a:spcAft>
              <a:buClr>
                <a:schemeClr val="dk1"/>
              </a:buClr>
              <a:buSzPts val="2380"/>
              <a:buChar char="•"/>
            </a:pPr>
            <a:r>
              <a:rPr lang="en-US" sz="2380"/>
              <a:t>Iterators are primarily used for processing an unordered collection of objects.</a:t>
            </a:r>
            <a:endParaRPr/>
          </a:p>
          <a:p>
            <a:pPr indent="-20320" lvl="0" marL="171450" rtl="0" algn="l">
              <a:lnSpc>
                <a:spcPct val="70000"/>
              </a:lnSpc>
              <a:spcBef>
                <a:spcPts val="750"/>
              </a:spcBef>
              <a:spcAft>
                <a:spcPts val="0"/>
              </a:spcAft>
              <a:buClr>
                <a:schemeClr val="dk1"/>
              </a:buClr>
              <a:buSzPts val="2380"/>
              <a:buNone/>
            </a:pPr>
            <a:r>
              <a:t/>
            </a:r>
            <a:endParaRPr sz="2380"/>
          </a:p>
          <a:p>
            <a:pPr indent="-171450" lvl="0" marL="171450" rtl="0" algn="l">
              <a:lnSpc>
                <a:spcPct val="70000"/>
              </a:lnSpc>
              <a:spcBef>
                <a:spcPts val="750"/>
              </a:spcBef>
              <a:spcAft>
                <a:spcPts val="0"/>
              </a:spcAft>
              <a:buClr>
                <a:schemeClr val="dk1"/>
              </a:buClr>
              <a:buSzPts val="2380"/>
              <a:buChar char="•"/>
            </a:pPr>
            <a:r>
              <a:rPr lang="en-US" sz="2380"/>
              <a:t>Iterators are used to implement for… each loops</a:t>
            </a:r>
            <a:endParaRPr/>
          </a:p>
          <a:p>
            <a:pPr indent="-20320" lvl="0" marL="171450" rtl="0" algn="l">
              <a:lnSpc>
                <a:spcPct val="70000"/>
              </a:lnSpc>
              <a:spcBef>
                <a:spcPts val="750"/>
              </a:spcBef>
              <a:spcAft>
                <a:spcPts val="0"/>
              </a:spcAft>
              <a:buClr>
                <a:schemeClr val="dk1"/>
              </a:buClr>
              <a:buSzPts val="2380"/>
              <a:buNone/>
            </a:pPr>
            <a:r>
              <a:t/>
            </a:r>
            <a:endParaRPr sz="2380"/>
          </a:p>
          <a:p>
            <a:pPr indent="-171450" lvl="0" marL="171450" rtl="0" algn="l">
              <a:lnSpc>
                <a:spcPct val="70000"/>
              </a:lnSpc>
              <a:spcBef>
                <a:spcPts val="750"/>
              </a:spcBef>
              <a:spcAft>
                <a:spcPts val="0"/>
              </a:spcAft>
              <a:buClr>
                <a:schemeClr val="dk1"/>
              </a:buClr>
              <a:buSzPts val="2380"/>
              <a:buChar char="•"/>
            </a:pPr>
            <a:r>
              <a:rPr lang="en-US" sz="2380"/>
              <a:t>Iterators are interfaces</a:t>
            </a:r>
            <a:endParaRPr/>
          </a:p>
          <a:p>
            <a:pPr indent="-247650" lvl="1" marL="514350" rtl="0" algn="l">
              <a:lnSpc>
                <a:spcPct val="70000"/>
              </a:lnSpc>
              <a:spcBef>
                <a:spcPts val="375"/>
              </a:spcBef>
              <a:spcAft>
                <a:spcPts val="0"/>
              </a:spcAft>
              <a:buClr>
                <a:schemeClr val="dk1"/>
              </a:buClr>
              <a:buSzPts val="2135"/>
              <a:buChar char="•"/>
            </a:pPr>
            <a:r>
              <a:rPr i="1" lang="en-US" sz="2135"/>
              <a:t>Will be discussed in detail in later topics</a:t>
            </a:r>
            <a:endParaRPr sz="3600"/>
          </a:p>
          <a:p>
            <a:pPr indent="0" lvl="0" marL="0" rtl="0" algn="l">
              <a:lnSpc>
                <a:spcPct val="70000"/>
              </a:lnSpc>
              <a:spcBef>
                <a:spcPts val="750"/>
              </a:spcBef>
              <a:spcAft>
                <a:spcPts val="0"/>
              </a:spcAft>
              <a:buClr>
                <a:schemeClr val="dk1"/>
              </a:buClr>
              <a:buSzPts val="2380"/>
              <a:buFont typeface="Arial"/>
              <a:buNone/>
            </a:pPr>
            <a:r>
              <a:t/>
            </a:r>
            <a:endParaRPr sz="238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Iterator Example in Java</a:t>
            </a:r>
            <a:endParaRPr/>
          </a:p>
        </p:txBody>
      </p:sp>
      <p:sp>
        <p:nvSpPr>
          <p:cNvPr id="111" name="Google Shape;111;p17"/>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70000"/>
              </a:lnSpc>
              <a:spcBef>
                <a:spcPts val="0"/>
              </a:spcBef>
              <a:spcAft>
                <a:spcPts val="0"/>
              </a:spcAft>
              <a:buClr>
                <a:schemeClr val="dk1"/>
              </a:buClr>
              <a:buSzPts val="1540"/>
              <a:buNone/>
            </a:pPr>
            <a:r>
              <a:t/>
            </a:r>
            <a:endParaRPr sz="1540"/>
          </a:p>
          <a:p>
            <a:pPr indent="0" lvl="0" marL="0" rtl="0" algn="l">
              <a:lnSpc>
                <a:spcPct val="70000"/>
              </a:lnSpc>
              <a:spcBef>
                <a:spcPts val="600"/>
              </a:spcBef>
              <a:spcAft>
                <a:spcPts val="0"/>
              </a:spcAft>
              <a:buClr>
                <a:srgbClr val="0000FF"/>
              </a:buClr>
              <a:buSzPts val="1540"/>
              <a:buNone/>
            </a:pPr>
            <a:r>
              <a:rPr lang="en-US" sz="1540">
                <a:solidFill>
                  <a:srgbClr val="0000FF"/>
                </a:solidFill>
                <a:latin typeface="Arial"/>
                <a:ea typeface="Arial"/>
                <a:cs typeface="Arial"/>
                <a:sym typeface="Arial"/>
              </a:rPr>
              <a:t>import</a:t>
            </a:r>
            <a:r>
              <a:rPr lang="en-US" sz="1540">
                <a:solidFill>
                  <a:srgbClr val="000000"/>
                </a:solidFill>
                <a:latin typeface="Arial"/>
                <a:ea typeface="Arial"/>
                <a:cs typeface="Arial"/>
                <a:sym typeface="Arial"/>
              </a:rPr>
              <a:t> java.util.*;</a:t>
            </a:r>
            <a:endParaRPr/>
          </a:p>
          <a:p>
            <a:pPr indent="0" lvl="0" marL="0" rtl="0" algn="l">
              <a:lnSpc>
                <a:spcPct val="70000"/>
              </a:lnSpc>
              <a:spcBef>
                <a:spcPts val="1200"/>
              </a:spcBef>
              <a:spcAft>
                <a:spcPts val="0"/>
              </a:spcAft>
              <a:buClr>
                <a:schemeClr val="dk1"/>
              </a:buClr>
              <a:buSzPts val="1540"/>
              <a:buNone/>
            </a:pPr>
            <a:r>
              <a:t/>
            </a:r>
            <a:endParaRPr sz="1540">
              <a:solidFill>
                <a:srgbClr val="000000"/>
              </a:solidFill>
              <a:latin typeface="Arial"/>
              <a:ea typeface="Arial"/>
              <a:cs typeface="Arial"/>
              <a:sym typeface="Arial"/>
            </a:endParaRPr>
          </a:p>
          <a:p>
            <a:pPr indent="0" lvl="0" marL="0" rtl="0" algn="l">
              <a:lnSpc>
                <a:spcPct val="70000"/>
              </a:lnSpc>
              <a:spcBef>
                <a:spcPts val="1200"/>
              </a:spcBef>
              <a:spcAft>
                <a:spcPts val="0"/>
              </a:spcAft>
              <a:buClr>
                <a:srgbClr val="0000FF"/>
              </a:buClr>
              <a:buSzPts val="1540"/>
              <a:buNone/>
            </a:pPr>
            <a:r>
              <a:rPr lang="en-US" sz="1540">
                <a:solidFill>
                  <a:srgbClr val="0000FF"/>
                </a:solidFill>
                <a:latin typeface="Arial"/>
                <a:ea typeface="Arial"/>
                <a:cs typeface="Arial"/>
                <a:sym typeface="Arial"/>
              </a:rPr>
              <a:t>class</a:t>
            </a:r>
            <a:r>
              <a:rPr lang="en-US" sz="1540">
                <a:solidFill>
                  <a:srgbClr val="000000"/>
                </a:solidFill>
                <a:latin typeface="Arial"/>
                <a:ea typeface="Arial"/>
                <a:cs typeface="Arial"/>
                <a:sym typeface="Arial"/>
              </a:rPr>
              <a:t> Main {</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a:t>
            </a:r>
            <a:r>
              <a:rPr lang="en-US" sz="1540">
                <a:solidFill>
                  <a:srgbClr val="0000FF"/>
                </a:solidFill>
                <a:latin typeface="Arial"/>
                <a:ea typeface="Arial"/>
                <a:cs typeface="Arial"/>
                <a:sym typeface="Arial"/>
              </a:rPr>
              <a:t>public</a:t>
            </a:r>
            <a:r>
              <a:rPr lang="en-US" sz="1540">
                <a:solidFill>
                  <a:srgbClr val="000000"/>
                </a:solidFill>
                <a:latin typeface="Arial"/>
                <a:ea typeface="Arial"/>
                <a:cs typeface="Arial"/>
                <a:sym typeface="Arial"/>
              </a:rPr>
              <a:t> </a:t>
            </a:r>
            <a:r>
              <a:rPr lang="en-US" sz="1540">
                <a:solidFill>
                  <a:srgbClr val="0000FF"/>
                </a:solidFill>
                <a:latin typeface="Arial"/>
                <a:ea typeface="Arial"/>
                <a:cs typeface="Arial"/>
                <a:sym typeface="Arial"/>
              </a:rPr>
              <a:t>static</a:t>
            </a:r>
            <a:r>
              <a:rPr lang="en-US" sz="1540">
                <a:solidFill>
                  <a:srgbClr val="000000"/>
                </a:solidFill>
                <a:latin typeface="Arial"/>
                <a:ea typeface="Arial"/>
                <a:cs typeface="Arial"/>
                <a:sym typeface="Arial"/>
              </a:rPr>
              <a:t> </a:t>
            </a:r>
            <a:r>
              <a:rPr lang="en-US" sz="1540">
                <a:solidFill>
                  <a:srgbClr val="0000FF"/>
                </a:solidFill>
                <a:latin typeface="Arial"/>
                <a:ea typeface="Arial"/>
                <a:cs typeface="Arial"/>
                <a:sym typeface="Arial"/>
              </a:rPr>
              <a:t>void</a:t>
            </a:r>
            <a:r>
              <a:rPr lang="en-US" sz="1540">
                <a:solidFill>
                  <a:srgbClr val="000000"/>
                </a:solidFill>
                <a:latin typeface="Arial"/>
                <a:ea typeface="Arial"/>
                <a:cs typeface="Arial"/>
                <a:sym typeface="Arial"/>
              </a:rPr>
              <a:t> main(String[] args) {</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ArrayList&lt;Integer&gt; myList = </a:t>
            </a:r>
            <a:r>
              <a:rPr lang="en-US" sz="1540">
                <a:solidFill>
                  <a:srgbClr val="0000FF"/>
                </a:solidFill>
                <a:latin typeface="Arial"/>
                <a:ea typeface="Arial"/>
                <a:cs typeface="Arial"/>
                <a:sym typeface="Arial"/>
              </a:rPr>
              <a:t>new</a:t>
            </a:r>
            <a:r>
              <a:rPr lang="en-US" sz="1540">
                <a:solidFill>
                  <a:srgbClr val="000000"/>
                </a:solidFill>
                <a:latin typeface="Arial"/>
                <a:ea typeface="Arial"/>
                <a:cs typeface="Arial"/>
                <a:sym typeface="Arial"/>
              </a:rPr>
              <a:t> ArrayList&lt;Integer&gt;();</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a:t>
            </a:r>
            <a:r>
              <a:rPr lang="en-US" sz="1540">
                <a:solidFill>
                  <a:srgbClr val="0000FF"/>
                </a:solidFill>
                <a:latin typeface="Arial"/>
                <a:ea typeface="Arial"/>
                <a:cs typeface="Arial"/>
                <a:sym typeface="Arial"/>
              </a:rPr>
              <a:t>for</a:t>
            </a:r>
            <a:r>
              <a:rPr lang="en-US" sz="1540">
                <a:solidFill>
                  <a:srgbClr val="000000"/>
                </a:solidFill>
                <a:latin typeface="Arial"/>
                <a:ea typeface="Arial"/>
                <a:cs typeface="Arial"/>
                <a:sym typeface="Arial"/>
              </a:rPr>
              <a:t> (</a:t>
            </a:r>
            <a:r>
              <a:rPr lang="en-US" sz="1540">
                <a:solidFill>
                  <a:srgbClr val="0000FF"/>
                </a:solidFill>
                <a:latin typeface="Arial"/>
                <a:ea typeface="Arial"/>
                <a:cs typeface="Arial"/>
                <a:sym typeface="Arial"/>
              </a:rPr>
              <a:t>int</a:t>
            </a:r>
            <a:r>
              <a:rPr lang="en-US" sz="1540">
                <a:solidFill>
                  <a:srgbClr val="000000"/>
                </a:solidFill>
                <a:latin typeface="Arial"/>
                <a:ea typeface="Arial"/>
                <a:cs typeface="Arial"/>
                <a:sym typeface="Arial"/>
              </a:rPr>
              <a:t> i = </a:t>
            </a:r>
            <a:r>
              <a:rPr lang="en-US" sz="1540">
                <a:solidFill>
                  <a:srgbClr val="137848"/>
                </a:solidFill>
                <a:latin typeface="Arial"/>
                <a:ea typeface="Arial"/>
                <a:cs typeface="Arial"/>
                <a:sym typeface="Arial"/>
              </a:rPr>
              <a:t>0</a:t>
            </a:r>
            <a:r>
              <a:rPr lang="en-US" sz="1540">
                <a:solidFill>
                  <a:srgbClr val="000000"/>
                </a:solidFill>
                <a:latin typeface="Arial"/>
                <a:ea typeface="Arial"/>
                <a:cs typeface="Arial"/>
                <a:sym typeface="Arial"/>
              </a:rPr>
              <a:t>; i &lt; </a:t>
            </a:r>
            <a:r>
              <a:rPr lang="en-US" sz="1540">
                <a:solidFill>
                  <a:srgbClr val="137848"/>
                </a:solidFill>
                <a:latin typeface="Arial"/>
                <a:ea typeface="Arial"/>
                <a:cs typeface="Arial"/>
                <a:sym typeface="Arial"/>
              </a:rPr>
              <a:t>5</a:t>
            </a:r>
            <a:r>
              <a:rPr lang="en-US" sz="1540">
                <a:solidFill>
                  <a:srgbClr val="000000"/>
                </a:solidFill>
                <a:latin typeface="Arial"/>
                <a:ea typeface="Arial"/>
                <a:cs typeface="Arial"/>
                <a:sym typeface="Arial"/>
              </a:rPr>
              <a:t>; i++) {</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myList.add(i);</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Iterator iter = myList.iterator();</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a:t>
            </a:r>
            <a:r>
              <a:rPr lang="en-US" sz="1540">
                <a:solidFill>
                  <a:srgbClr val="0000FF"/>
                </a:solidFill>
                <a:latin typeface="Arial"/>
                <a:ea typeface="Arial"/>
                <a:cs typeface="Arial"/>
                <a:sym typeface="Arial"/>
              </a:rPr>
              <a:t>while</a:t>
            </a:r>
            <a:r>
              <a:rPr lang="en-US" sz="1540">
                <a:solidFill>
                  <a:srgbClr val="000000"/>
                </a:solidFill>
                <a:latin typeface="Arial"/>
                <a:ea typeface="Arial"/>
                <a:cs typeface="Arial"/>
                <a:sym typeface="Arial"/>
              </a:rPr>
              <a:t> (iter.hasNext())</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System.out.println (iter.next());</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    }</a:t>
            </a:r>
            <a:endParaRPr/>
          </a:p>
          <a:p>
            <a:pPr indent="0" lvl="0" marL="0" rtl="0" algn="l">
              <a:lnSpc>
                <a:spcPct val="70000"/>
              </a:lnSpc>
              <a:spcBef>
                <a:spcPts val="1200"/>
              </a:spcBef>
              <a:spcAft>
                <a:spcPts val="0"/>
              </a:spcAft>
              <a:buClr>
                <a:srgbClr val="000000"/>
              </a:buClr>
              <a:buSzPts val="1540"/>
              <a:buNone/>
            </a:pPr>
            <a:r>
              <a:rPr lang="en-US" sz="1540">
                <a:solidFill>
                  <a:srgbClr val="000000"/>
                </a:solidFill>
                <a:latin typeface="Arial"/>
                <a:ea typeface="Arial"/>
                <a:cs typeface="Arial"/>
                <a:sym typeface="Arial"/>
              </a:rPr>
              <a:t>}</a:t>
            </a:r>
            <a:endParaRPr/>
          </a:p>
          <a:p>
            <a:pPr indent="0" lvl="0" marL="0" rtl="0" algn="l">
              <a:lnSpc>
                <a:spcPct val="100000"/>
              </a:lnSpc>
              <a:spcBef>
                <a:spcPts val="1200"/>
              </a:spcBef>
              <a:spcAft>
                <a:spcPts val="0"/>
              </a:spcAft>
              <a:buClr>
                <a:srgbClr val="4E8F00"/>
              </a:buClr>
              <a:buSzPts val="1540"/>
              <a:buNone/>
            </a:pPr>
            <a:r>
              <a:rPr lang="en-US" sz="2040">
                <a:solidFill>
                  <a:srgbClr val="4E8F00"/>
                </a:solidFill>
              </a:rPr>
              <a:t>// Note: this is much uglier in C#, so we won’t show code</a:t>
            </a:r>
            <a:br>
              <a:rPr lang="en-US" sz="2040">
                <a:solidFill>
                  <a:srgbClr val="4E8F00"/>
                </a:solidFill>
              </a:rPr>
            </a:br>
            <a:r>
              <a:rPr lang="en-US" sz="2040">
                <a:solidFill>
                  <a:srgbClr val="4E8F00"/>
                </a:solidFill>
              </a:rPr>
              <a:t>// because there may be children present</a:t>
            </a:r>
            <a:endParaRPr sz="3100"/>
          </a:p>
        </p:txBody>
      </p:sp>
      <p:pic>
        <p:nvPicPr>
          <p:cNvPr descr="Java Logo" id="112" name="Google Shape;112;p17"/>
          <p:cNvPicPr preferRelativeResize="0"/>
          <p:nvPr/>
        </p:nvPicPr>
        <p:blipFill rotWithShape="1">
          <a:blip r:embed="rId3">
            <a:alphaModFix/>
          </a:blip>
          <a:srcRect b="0" l="0" r="0" t="0"/>
          <a:stretch/>
        </p:blipFill>
        <p:spPr>
          <a:xfrm>
            <a:off x="7696200" y="563343"/>
            <a:ext cx="1074856" cy="107331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369875" y="508933"/>
            <a:ext cx="8418300" cy="770700"/>
          </a:xfrm>
          <a:prstGeom prst="rect">
            <a:avLst/>
          </a:prstGeom>
          <a:noFill/>
          <a:ln>
            <a:noFill/>
          </a:ln>
        </p:spPr>
        <p:txBody>
          <a:bodyPr anchorCtr="0" anchor="ctr" bIns="0" lIns="0" spcFirstLastPara="1" rIns="0" wrap="square" tIns="199125">
            <a:normAutofit fontScale="90000"/>
          </a:bodyPr>
          <a:lstStyle/>
          <a:p>
            <a:pPr indent="0" lvl="0" marL="12700" rtl="0" algn="l">
              <a:lnSpc>
                <a:spcPct val="100000"/>
              </a:lnSpc>
              <a:spcBef>
                <a:spcPts val="0"/>
              </a:spcBef>
              <a:spcAft>
                <a:spcPts val="0"/>
              </a:spcAft>
              <a:buClr>
                <a:schemeClr val="dk1"/>
              </a:buClr>
              <a:buSzPct val="100000"/>
              <a:buFont typeface="Calibri"/>
              <a:buNone/>
            </a:pPr>
            <a:r>
              <a:rPr lang="en-US" sz="5400"/>
              <a:t>Summary</a:t>
            </a:r>
            <a:endParaRPr sz="3600"/>
          </a:p>
        </p:txBody>
      </p:sp>
      <p:sp>
        <p:nvSpPr>
          <p:cNvPr id="118" name="Google Shape;118;p18"/>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203200" lvl="0" marL="171450" rtl="0" algn="l">
              <a:lnSpc>
                <a:spcPct val="100000"/>
              </a:lnSpc>
              <a:spcBef>
                <a:spcPts val="0"/>
              </a:spcBef>
              <a:spcAft>
                <a:spcPts val="0"/>
              </a:spcAft>
              <a:buClr>
                <a:schemeClr val="dk1"/>
              </a:buClr>
              <a:buSzPts val="3200"/>
              <a:buFont typeface="Arial"/>
              <a:buChar char="•"/>
            </a:pPr>
            <a:r>
              <a:rPr lang="en-US" sz="3200"/>
              <a:t> </a:t>
            </a:r>
            <a:r>
              <a:rPr lang="en-US" sz="2800"/>
              <a:t>ArrayLists</a:t>
            </a:r>
            <a:endParaRPr sz="2800"/>
          </a:p>
          <a:p>
            <a:pPr indent="-177800" lvl="1" marL="514350" rtl="0" algn="l">
              <a:lnSpc>
                <a:spcPct val="100000"/>
              </a:lnSpc>
              <a:spcBef>
                <a:spcPts val="0"/>
              </a:spcBef>
              <a:spcAft>
                <a:spcPts val="0"/>
              </a:spcAft>
              <a:buClr>
                <a:schemeClr val="dk1"/>
              </a:buClr>
              <a:buSzPts val="2800"/>
              <a:buFont typeface="Arial"/>
              <a:buChar char="•"/>
            </a:pPr>
            <a:r>
              <a:rPr lang="en-US" sz="2800"/>
              <a:t>Are a dynamic data structure</a:t>
            </a:r>
            <a:endParaRPr/>
          </a:p>
          <a:p>
            <a:pPr indent="-177800" lvl="1" marL="514350" rtl="0" algn="l">
              <a:lnSpc>
                <a:spcPct val="100000"/>
              </a:lnSpc>
              <a:spcBef>
                <a:spcPts val="0"/>
              </a:spcBef>
              <a:spcAft>
                <a:spcPts val="0"/>
              </a:spcAft>
              <a:buClr>
                <a:schemeClr val="dk1"/>
              </a:buClr>
              <a:buSzPts val="2800"/>
              <a:buFont typeface="Arial"/>
              <a:buChar char="•"/>
            </a:pPr>
            <a:r>
              <a:rPr lang="en-US" sz="2800"/>
              <a:t>Have methods to add/remove</a:t>
            </a:r>
            <a:endParaRPr/>
          </a:p>
          <a:p>
            <a:pPr indent="0" lvl="0" marL="0" rtl="0" algn="l">
              <a:lnSpc>
                <a:spcPct val="100000"/>
              </a:lnSpc>
              <a:spcBef>
                <a:spcPts val="0"/>
              </a:spcBef>
              <a:spcAft>
                <a:spcPts val="0"/>
              </a:spcAft>
              <a:buClr>
                <a:schemeClr val="dk1"/>
              </a:buClr>
              <a:buSzPts val="2800"/>
              <a:buNone/>
            </a:pPr>
            <a:r>
              <a:t/>
            </a:r>
            <a:endParaRPr sz="2800"/>
          </a:p>
          <a:p>
            <a:pPr indent="-177800" lvl="0" marL="171450" rtl="0" algn="l">
              <a:lnSpc>
                <a:spcPct val="100000"/>
              </a:lnSpc>
              <a:spcBef>
                <a:spcPts val="0"/>
              </a:spcBef>
              <a:spcAft>
                <a:spcPts val="0"/>
              </a:spcAft>
              <a:buClr>
                <a:schemeClr val="dk1"/>
              </a:buClr>
              <a:buSzPts val="2800"/>
              <a:buFont typeface="Arial"/>
              <a:buChar char="•"/>
            </a:pPr>
            <a:r>
              <a:rPr lang="en-US" sz="2800"/>
              <a:t>For Each Loops are used to iterate through ArrayList objects</a:t>
            </a:r>
            <a:endParaRPr/>
          </a:p>
          <a:p>
            <a:pPr indent="0" lvl="0" marL="171450" rtl="0" algn="l">
              <a:lnSpc>
                <a:spcPct val="100000"/>
              </a:lnSpc>
              <a:spcBef>
                <a:spcPts val="0"/>
              </a:spcBef>
              <a:spcAft>
                <a:spcPts val="0"/>
              </a:spcAft>
              <a:buClr>
                <a:schemeClr val="dk1"/>
              </a:buClr>
              <a:buSzPts val="2800"/>
              <a:buFont typeface="Arial"/>
              <a:buNone/>
            </a:pPr>
            <a:r>
              <a:t/>
            </a:r>
            <a:endParaRPr sz="2800"/>
          </a:p>
          <a:p>
            <a:pPr indent="-177800" lvl="0" marL="171450" rtl="0" algn="l">
              <a:lnSpc>
                <a:spcPct val="100000"/>
              </a:lnSpc>
              <a:spcBef>
                <a:spcPts val="0"/>
              </a:spcBef>
              <a:spcAft>
                <a:spcPts val="0"/>
              </a:spcAft>
              <a:buClr>
                <a:schemeClr val="dk1"/>
              </a:buClr>
              <a:buSzPts val="2800"/>
              <a:buFont typeface="Arial"/>
              <a:buChar char="•"/>
            </a:pPr>
            <a:r>
              <a:rPr lang="en-US" sz="2800"/>
              <a:t>Iterator Objects are used to go through a collection of objects</a:t>
            </a:r>
            <a:endParaRPr sz="3200"/>
          </a:p>
          <a:p>
            <a:pPr indent="0" lvl="0" marL="171450" rtl="0" algn="l">
              <a:lnSpc>
                <a:spcPct val="100000"/>
              </a:lnSpc>
              <a:spcBef>
                <a:spcPts val="0"/>
              </a:spcBef>
              <a:spcAft>
                <a:spcPts val="0"/>
              </a:spcAft>
              <a:buClr>
                <a:schemeClr val="dk1"/>
              </a:buClr>
              <a:buSzPts val="3200"/>
              <a:buFont typeface="Arial"/>
              <a:buNone/>
            </a:pPr>
            <a:r>
              <a:t/>
            </a:r>
            <a:endParaRPr sz="3200"/>
          </a:p>
          <a:p>
            <a:pPr indent="0" lvl="0" marL="0" rtl="0" algn="l">
              <a:lnSpc>
                <a:spcPct val="100000"/>
              </a:lnSpc>
              <a:spcBef>
                <a:spcPts val="0"/>
              </a:spcBef>
              <a:spcAft>
                <a:spcPts val="0"/>
              </a:spcAft>
              <a:buClr>
                <a:schemeClr val="dk1"/>
              </a:buClr>
              <a:buSzPts val="2400"/>
              <a:buNone/>
            </a:pPr>
            <a:r>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7"/>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ArrayList (Java) or List (C#)</a:t>
            </a:r>
            <a:endParaRPr/>
          </a:p>
        </p:txBody>
      </p:sp>
      <p:sp>
        <p:nvSpPr>
          <p:cNvPr id="37" name="Google Shape;37;p7"/>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Linear data structure which can hold data</a:t>
            </a:r>
            <a:endParaRPr/>
          </a:p>
          <a:p>
            <a:pPr indent="-374650" lvl="0" marL="457200" rtl="0" algn="l">
              <a:spcBef>
                <a:spcPts val="0"/>
              </a:spcBef>
              <a:spcAft>
                <a:spcPts val="0"/>
              </a:spcAft>
              <a:buSzPts val="2300"/>
              <a:buChar char="●"/>
            </a:pPr>
            <a:r>
              <a:rPr lang="en-US"/>
              <a:t>Much like a one dimensional array, except it’s dynamic </a:t>
            </a:r>
            <a:endParaRPr/>
          </a:p>
          <a:p>
            <a:pPr indent="-381000" lvl="1" marL="914400" rtl="0" algn="l">
              <a:spcBef>
                <a:spcPts val="0"/>
              </a:spcBef>
              <a:spcAft>
                <a:spcPts val="0"/>
              </a:spcAft>
              <a:buSzPts val="2400"/>
              <a:buChar char="○"/>
            </a:pPr>
            <a:r>
              <a:rPr lang="en-US"/>
              <a:t>As items are added it’s grows to the necessary size</a:t>
            </a:r>
            <a:endParaRPr/>
          </a:p>
          <a:p>
            <a:pPr indent="-381000" lvl="1" marL="914400" rtl="0" algn="l">
              <a:spcBef>
                <a:spcPts val="0"/>
              </a:spcBef>
              <a:spcAft>
                <a:spcPts val="0"/>
              </a:spcAft>
              <a:buSzPts val="2400"/>
              <a:buChar char="○"/>
            </a:pPr>
            <a:r>
              <a:rPr lang="en-US"/>
              <a:t>As items are removed it can shrink to the correct size</a:t>
            </a:r>
            <a:endParaRPr/>
          </a:p>
          <a:p>
            <a:pPr indent="-374650" lvl="0" marL="457200" rtl="0" algn="l">
              <a:spcBef>
                <a:spcPts val="0"/>
              </a:spcBef>
              <a:spcAft>
                <a:spcPts val="0"/>
              </a:spcAft>
              <a:buSzPts val="2300"/>
              <a:buChar char="●"/>
            </a:pPr>
            <a:r>
              <a:rPr lang="en-US"/>
              <a:t>Like arrays, they are indexed from position 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8"/>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Creating an ArrayList in Java</a:t>
            </a:r>
            <a:endParaRPr/>
          </a:p>
        </p:txBody>
      </p:sp>
      <p:sp>
        <p:nvSpPr>
          <p:cNvPr id="44" name="Google Shape;44;p8"/>
          <p:cNvSpPr txBox="1"/>
          <p:nvPr>
            <p:ph idx="1" type="body"/>
          </p:nvPr>
        </p:nvSpPr>
        <p:spPr>
          <a:xfrm>
            <a:off x="369875" y="1253325"/>
            <a:ext cx="8418300" cy="4485900"/>
          </a:xfrm>
          <a:prstGeom prst="rect">
            <a:avLst/>
          </a:prstGeom>
        </p:spPr>
        <p:txBody>
          <a:bodyPr anchorCtr="0" anchor="t" bIns="45700" lIns="91425" spcFirstLastPara="1" rIns="91425" wrap="square" tIns="45700">
            <a:normAutofit lnSpcReduction="10000"/>
          </a:bodyPr>
          <a:lstStyle/>
          <a:p>
            <a:pPr indent="0" lvl="0" marL="0" rtl="0" algn="l">
              <a:spcBef>
                <a:spcPts val="750"/>
              </a:spcBef>
              <a:spcAft>
                <a:spcPts val="0"/>
              </a:spcAft>
              <a:buNone/>
            </a:pPr>
            <a:r>
              <a:rPr lang="en-US"/>
              <a:t>import java.util.ArrayList;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ArrayList&lt;String&gt; myStr = new ArrayList&lt;String&gt;();</a:t>
            </a:r>
            <a:endParaRPr/>
          </a:p>
          <a:p>
            <a:pPr indent="0" lvl="0" marL="0" rtl="0" algn="l">
              <a:spcBef>
                <a:spcPts val="750"/>
              </a:spcBef>
              <a:spcAft>
                <a:spcPts val="0"/>
              </a:spcAft>
              <a:buNone/>
            </a:pPr>
            <a:r>
              <a:rPr lang="en-US"/>
              <a:t>ArrayList&lt;Integer&gt; myNum = new ArrayList&lt;Integer&gt;();</a:t>
            </a:r>
            <a:endParaRPr/>
          </a:p>
          <a:p>
            <a:pPr indent="0" lvl="0" marL="0" rtl="0" algn="l">
              <a:spcBef>
                <a:spcPts val="750"/>
              </a:spcBef>
              <a:spcAft>
                <a:spcPts val="0"/>
              </a:spcAft>
              <a:buNone/>
            </a:pPr>
            <a:r>
              <a:t/>
            </a:r>
            <a:endParaRPr/>
          </a:p>
          <a:p>
            <a:pPr indent="0" lvl="0" marL="0" rtl="0" algn="l">
              <a:spcBef>
                <a:spcPts val="750"/>
              </a:spcBef>
              <a:spcAft>
                <a:spcPts val="0"/>
              </a:spcAft>
              <a:buNone/>
            </a:pPr>
            <a:r>
              <a:rPr b="1" lang="en-US"/>
              <a:t>Notes</a:t>
            </a:r>
            <a:r>
              <a:rPr lang="en-US"/>
              <a:t>:</a:t>
            </a:r>
            <a:endParaRPr/>
          </a:p>
          <a:p>
            <a:pPr indent="-374650" lvl="0" marL="457200" rtl="0" algn="l">
              <a:spcBef>
                <a:spcPts val="750"/>
              </a:spcBef>
              <a:spcAft>
                <a:spcPts val="0"/>
              </a:spcAft>
              <a:buSzPts val="2300"/>
              <a:buChar char="●"/>
            </a:pPr>
            <a:r>
              <a:rPr lang="en-US"/>
              <a:t>You specify the type you will store in the ArrayList in &lt;&gt;’s</a:t>
            </a:r>
            <a:endParaRPr/>
          </a:p>
          <a:p>
            <a:pPr indent="-381000" lvl="1" marL="914400" rtl="0" algn="l">
              <a:spcBef>
                <a:spcPts val="0"/>
              </a:spcBef>
              <a:spcAft>
                <a:spcPts val="0"/>
              </a:spcAft>
              <a:buSzPts val="2400"/>
              <a:buChar char="○"/>
            </a:pPr>
            <a:r>
              <a:rPr lang="en-US"/>
              <a:t>ArrayList can only hold items of a single type.</a:t>
            </a:r>
            <a:endParaRPr/>
          </a:p>
          <a:p>
            <a:pPr indent="-374650" lvl="0" marL="457200" rtl="0" algn="l">
              <a:spcBef>
                <a:spcPts val="0"/>
              </a:spcBef>
              <a:spcAft>
                <a:spcPts val="0"/>
              </a:spcAft>
              <a:buSzPts val="2300"/>
              <a:buChar char="●"/>
            </a:pPr>
            <a:r>
              <a:rPr lang="en-US"/>
              <a:t>ArrayLists must be of OBJECTS.  If you want an arraylist of primitive types you must use the object wrapper (int -&gt; Integer,  double -&gt; Double etc).</a:t>
            </a:r>
            <a:endParaRPr/>
          </a:p>
        </p:txBody>
      </p:sp>
      <p:pic>
        <p:nvPicPr>
          <p:cNvPr descr="Java Logo" id="45" name="Google Shape;45;p8"/>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9"/>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Java ArrayLists Methods</a:t>
            </a:r>
            <a:endParaRPr/>
          </a:p>
        </p:txBody>
      </p:sp>
      <p:sp>
        <p:nvSpPr>
          <p:cNvPr id="52" name="Google Shape;52;p9"/>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Has methods such as:</a:t>
            </a:r>
            <a:endParaRPr/>
          </a:p>
          <a:p>
            <a:pPr indent="-381000" lvl="1" marL="914400" rtl="0" algn="l">
              <a:spcBef>
                <a:spcPts val="0"/>
              </a:spcBef>
              <a:spcAft>
                <a:spcPts val="0"/>
              </a:spcAft>
              <a:buSzPts val="2400"/>
              <a:buChar char="○"/>
            </a:pPr>
            <a:r>
              <a:rPr lang="en-US"/>
              <a:t>.add()</a:t>
            </a:r>
            <a:endParaRPr/>
          </a:p>
          <a:p>
            <a:pPr indent="-381000" lvl="1" marL="914400" rtl="0" algn="l">
              <a:spcBef>
                <a:spcPts val="0"/>
              </a:spcBef>
              <a:spcAft>
                <a:spcPts val="0"/>
              </a:spcAft>
              <a:buSzPts val="2400"/>
              <a:buChar char="○"/>
            </a:pPr>
            <a:r>
              <a:rPr lang="en-US"/>
              <a:t>.remove(index to remove)</a:t>
            </a:r>
            <a:endParaRPr/>
          </a:p>
          <a:p>
            <a:pPr indent="-381000" lvl="1" marL="914400" rtl="0" algn="l">
              <a:spcBef>
                <a:spcPts val="0"/>
              </a:spcBef>
              <a:spcAft>
                <a:spcPts val="0"/>
              </a:spcAft>
              <a:buSzPts val="2400"/>
              <a:buChar char="○"/>
            </a:pPr>
            <a:r>
              <a:rPr lang="en-US"/>
              <a:t>.remove(object to remove)</a:t>
            </a:r>
            <a:endParaRPr/>
          </a:p>
          <a:p>
            <a:pPr indent="-381000" lvl="1" marL="914400" rtl="0" algn="l">
              <a:spcBef>
                <a:spcPts val="0"/>
              </a:spcBef>
              <a:spcAft>
                <a:spcPts val="0"/>
              </a:spcAft>
              <a:buSzPts val="2400"/>
              <a:buChar char="○"/>
            </a:pPr>
            <a:r>
              <a:rPr lang="en-US"/>
              <a:t>.size() //returns how many items in the ArrayList</a:t>
            </a:r>
            <a:endParaRPr/>
          </a:p>
          <a:p>
            <a:pPr indent="-381000" lvl="1" marL="914400" rtl="0" algn="l">
              <a:spcBef>
                <a:spcPts val="0"/>
              </a:spcBef>
              <a:spcAft>
                <a:spcPts val="0"/>
              </a:spcAft>
              <a:buSzPts val="2400"/>
              <a:buChar char="○"/>
            </a:pPr>
            <a:r>
              <a:rPr lang="en-US"/>
              <a:t>.get() //returns object at index</a:t>
            </a:r>
            <a:endParaRPr/>
          </a:p>
          <a:p>
            <a:pPr indent="-381000" lvl="1" marL="914400" rtl="0" algn="l">
              <a:spcBef>
                <a:spcPts val="0"/>
              </a:spcBef>
              <a:spcAft>
                <a:spcPts val="0"/>
              </a:spcAft>
              <a:buSzPts val="2400"/>
              <a:buChar char="○"/>
            </a:pPr>
            <a:r>
              <a:rPr lang="en-US"/>
              <a:t>.clear() //clears the ArrayList</a:t>
            </a:r>
            <a:endParaRPr/>
          </a:p>
          <a:p>
            <a:pPr indent="-381000" lvl="1" marL="914400" rtl="0" algn="l">
              <a:spcBef>
                <a:spcPts val="0"/>
              </a:spcBef>
              <a:spcAft>
                <a:spcPts val="0"/>
              </a:spcAft>
              <a:buSzPts val="2400"/>
              <a:buChar char="○"/>
            </a:pPr>
            <a:r>
              <a:rPr lang="en-US"/>
              <a:t>.contains() //Searches if an item is in the list</a:t>
            </a:r>
            <a:endParaRPr/>
          </a:p>
          <a:p>
            <a:pPr indent="-381000" lvl="1" marL="914400" rtl="0" algn="l">
              <a:spcBef>
                <a:spcPts val="0"/>
              </a:spcBef>
              <a:spcAft>
                <a:spcPts val="0"/>
              </a:spcAft>
              <a:buSzPts val="2400"/>
              <a:buChar char="○"/>
            </a:pPr>
            <a:r>
              <a:rPr lang="en-US"/>
              <a:t>.isEmpty() //returns true/false</a:t>
            </a:r>
            <a:endParaRPr/>
          </a:p>
          <a:p>
            <a:pPr indent="-381000" lvl="1" marL="914400" rtl="0" algn="l">
              <a:spcBef>
                <a:spcPts val="0"/>
              </a:spcBef>
              <a:spcAft>
                <a:spcPts val="0"/>
              </a:spcAft>
              <a:buSzPts val="2400"/>
              <a:buChar char="○"/>
            </a:pPr>
            <a:r>
              <a:rPr lang="en-US"/>
              <a:t>.set(index, new) //replaces the item at position index</a:t>
            </a:r>
            <a:br>
              <a:rPr lang="en-US"/>
            </a:br>
            <a:endParaRPr/>
          </a:p>
          <a:p>
            <a:pPr indent="-374650" lvl="0" marL="457200" rtl="0" algn="l">
              <a:spcBef>
                <a:spcPts val="0"/>
              </a:spcBef>
              <a:spcAft>
                <a:spcPts val="0"/>
              </a:spcAft>
              <a:buSzPts val="2300"/>
              <a:buChar char="●"/>
            </a:pPr>
            <a:r>
              <a:rPr lang="en-US"/>
              <a:t>Start of with capacity of 10, grows as it’s needed.</a:t>
            </a:r>
            <a:endParaRPr/>
          </a:p>
        </p:txBody>
      </p:sp>
      <p:pic>
        <p:nvPicPr>
          <p:cNvPr descr="Java Logo" id="53" name="Google Shape;53;p9"/>
          <p:cNvPicPr preferRelativeResize="0"/>
          <p:nvPr/>
        </p:nvPicPr>
        <p:blipFill rotWithShape="1">
          <a:blip r:embed="rId3">
            <a:alphaModFix/>
          </a:blip>
          <a:srcRect b="0" l="0" r="0" t="0"/>
          <a:stretch/>
        </p:blipFill>
        <p:spPr>
          <a:xfrm>
            <a:off x="7486650" y="428460"/>
            <a:ext cx="1074856" cy="107331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0"/>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Creating an List in C#</a:t>
            </a:r>
            <a:endParaRPr/>
          </a:p>
        </p:txBody>
      </p:sp>
      <p:sp>
        <p:nvSpPr>
          <p:cNvPr id="60" name="Google Shape;60;p10"/>
          <p:cNvSpPr txBox="1"/>
          <p:nvPr>
            <p:ph idx="1" type="body"/>
          </p:nvPr>
        </p:nvSpPr>
        <p:spPr>
          <a:xfrm>
            <a:off x="369875" y="1253325"/>
            <a:ext cx="8418300" cy="4485900"/>
          </a:xfrm>
          <a:prstGeom prst="rect">
            <a:avLst/>
          </a:prstGeom>
        </p:spPr>
        <p:txBody>
          <a:bodyPr anchorCtr="0" anchor="t" bIns="45700" lIns="91425" spcFirstLastPara="1" rIns="91425" wrap="square" tIns="45700">
            <a:normAutofit/>
          </a:bodyPr>
          <a:lstStyle/>
          <a:p>
            <a:pPr indent="0" lvl="0" marL="0" rtl="0" algn="l">
              <a:spcBef>
                <a:spcPts val="750"/>
              </a:spcBef>
              <a:spcAft>
                <a:spcPts val="0"/>
              </a:spcAft>
              <a:buNone/>
            </a:pPr>
            <a:r>
              <a:rPr lang="en-US"/>
              <a:t>using System.Collections.Generic</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List&lt;string&gt; myStr = new List&lt;string&gt;();</a:t>
            </a:r>
            <a:endParaRPr/>
          </a:p>
          <a:p>
            <a:pPr indent="0" lvl="0" marL="0" rtl="0" algn="l">
              <a:spcBef>
                <a:spcPts val="750"/>
              </a:spcBef>
              <a:spcAft>
                <a:spcPts val="0"/>
              </a:spcAft>
              <a:buNone/>
            </a:pPr>
            <a:r>
              <a:rPr lang="en-US"/>
              <a:t>List&lt;int&gt; myNum = new List&lt;int&gt;();</a:t>
            </a:r>
            <a:endParaRPr/>
          </a:p>
          <a:p>
            <a:pPr indent="0" lvl="0" marL="0" rtl="0" algn="l">
              <a:spcBef>
                <a:spcPts val="750"/>
              </a:spcBef>
              <a:spcAft>
                <a:spcPts val="0"/>
              </a:spcAft>
              <a:buNone/>
            </a:pPr>
            <a:r>
              <a:t/>
            </a:r>
            <a:endParaRPr/>
          </a:p>
          <a:p>
            <a:pPr indent="0" lvl="0" marL="0" rtl="0" algn="l">
              <a:spcBef>
                <a:spcPts val="750"/>
              </a:spcBef>
              <a:spcAft>
                <a:spcPts val="0"/>
              </a:spcAft>
              <a:buNone/>
            </a:pPr>
            <a:r>
              <a:rPr b="1" lang="en-US"/>
              <a:t>Notes</a:t>
            </a:r>
            <a:r>
              <a:rPr lang="en-US"/>
              <a:t>:</a:t>
            </a:r>
            <a:endParaRPr/>
          </a:p>
          <a:p>
            <a:pPr indent="-374650" lvl="0" marL="457200" rtl="0" algn="l">
              <a:spcBef>
                <a:spcPts val="750"/>
              </a:spcBef>
              <a:spcAft>
                <a:spcPts val="0"/>
              </a:spcAft>
              <a:buSzPts val="2300"/>
              <a:buChar char="●"/>
            </a:pPr>
            <a:r>
              <a:rPr lang="en-US"/>
              <a:t>You specify the type you will store in the List in &lt;&gt;’s</a:t>
            </a:r>
            <a:endParaRPr/>
          </a:p>
          <a:p>
            <a:pPr indent="-381000" lvl="1" marL="914400" rtl="0" algn="l">
              <a:spcBef>
                <a:spcPts val="0"/>
              </a:spcBef>
              <a:spcAft>
                <a:spcPts val="0"/>
              </a:spcAft>
              <a:buSzPts val="2400"/>
              <a:buChar char="○"/>
            </a:pPr>
            <a:r>
              <a:rPr lang="en-US"/>
              <a:t>List can only hold items of a single type.</a:t>
            </a:r>
            <a:endParaRPr/>
          </a:p>
          <a:p>
            <a:pPr indent="-374650" lvl="0" marL="457200" rtl="0" algn="l">
              <a:spcBef>
                <a:spcPts val="0"/>
              </a:spcBef>
              <a:spcAft>
                <a:spcPts val="0"/>
              </a:spcAft>
              <a:buSzPts val="2300"/>
              <a:buChar char="●"/>
            </a:pPr>
            <a:r>
              <a:rPr lang="en-US"/>
              <a:t>Lists can be made of primitive types or Objects</a:t>
            </a:r>
            <a:endParaRPr/>
          </a:p>
          <a:p>
            <a:pPr indent="-374650" lvl="0" marL="457200" rtl="0" algn="l">
              <a:spcBef>
                <a:spcPts val="0"/>
              </a:spcBef>
              <a:spcAft>
                <a:spcPts val="0"/>
              </a:spcAft>
              <a:buSzPts val="2300"/>
              <a:buChar char="●"/>
            </a:pPr>
            <a:r>
              <a:rPr lang="en-US"/>
              <a:t>Initial capacity is 16</a:t>
            </a:r>
            <a:endParaRPr/>
          </a:p>
        </p:txBody>
      </p:sp>
      <p:pic>
        <p:nvPicPr>
          <p:cNvPr descr="C Sharp Logo" id="61" name="Google Shape;61;p10"/>
          <p:cNvPicPr preferRelativeResize="0"/>
          <p:nvPr/>
        </p:nvPicPr>
        <p:blipFill rotWithShape="1">
          <a:blip r:embed="rId3">
            <a:alphaModFix/>
          </a:blip>
          <a:srcRect b="0" l="0" r="0" t="0"/>
          <a:stretch/>
        </p:blipFill>
        <p:spPr>
          <a:xfrm>
            <a:off x="7564514" y="546720"/>
            <a:ext cx="994848" cy="95505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a:t>
            </a:r>
            <a:r>
              <a:rPr lang="en-US"/>
              <a:t> Lists Methods</a:t>
            </a:r>
            <a:endParaRPr/>
          </a:p>
        </p:txBody>
      </p:sp>
      <p:sp>
        <p:nvSpPr>
          <p:cNvPr id="68" name="Google Shape;68;p11"/>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61950" lvl="0" marL="457200" rtl="0" algn="l">
              <a:lnSpc>
                <a:spcPct val="80000"/>
              </a:lnSpc>
              <a:spcBef>
                <a:spcPts val="750"/>
              </a:spcBef>
              <a:spcAft>
                <a:spcPts val="0"/>
              </a:spcAft>
              <a:buSzPts val="2100"/>
              <a:buChar char="●"/>
            </a:pPr>
            <a:r>
              <a:rPr lang="en-US" sz="2400"/>
              <a:t>You access a cell like an array:</a:t>
            </a:r>
            <a:endParaRPr sz="2400"/>
          </a:p>
          <a:p>
            <a:pPr indent="0" lvl="0" marL="914400" rtl="0" algn="l">
              <a:lnSpc>
                <a:spcPct val="80000"/>
              </a:lnSpc>
              <a:spcBef>
                <a:spcPts val="750"/>
              </a:spcBef>
              <a:spcAft>
                <a:spcPts val="0"/>
              </a:spcAft>
              <a:buNone/>
            </a:pPr>
            <a:r>
              <a:rPr lang="en-US" sz="2200"/>
              <a:t>myNum[2];</a:t>
            </a:r>
            <a:endParaRPr sz="2400"/>
          </a:p>
          <a:p>
            <a:pPr indent="-361950" lvl="0" marL="457200" rtl="0" algn="l">
              <a:lnSpc>
                <a:spcPct val="80000"/>
              </a:lnSpc>
              <a:spcBef>
                <a:spcPts val="750"/>
              </a:spcBef>
              <a:spcAft>
                <a:spcPts val="0"/>
              </a:spcAft>
              <a:buSzPts val="2100"/>
              <a:buChar char="●"/>
            </a:pPr>
            <a:r>
              <a:rPr lang="en-US" sz="2400"/>
              <a:t>Has methods such as:</a:t>
            </a:r>
            <a:endParaRPr sz="2400"/>
          </a:p>
          <a:p>
            <a:pPr indent="-368300" lvl="1" marL="914400" rtl="0" algn="l">
              <a:lnSpc>
                <a:spcPct val="80000"/>
              </a:lnSpc>
              <a:spcBef>
                <a:spcPts val="0"/>
              </a:spcBef>
              <a:spcAft>
                <a:spcPts val="0"/>
              </a:spcAft>
              <a:buSzPts val="2200"/>
              <a:buChar char="○"/>
            </a:pPr>
            <a:r>
              <a:rPr lang="en-US" sz="2200"/>
              <a:t>.Add()</a:t>
            </a:r>
            <a:endParaRPr sz="2200"/>
          </a:p>
          <a:p>
            <a:pPr indent="-368300" lvl="1" marL="914400" rtl="0" algn="l">
              <a:lnSpc>
                <a:spcPct val="80000"/>
              </a:lnSpc>
              <a:spcBef>
                <a:spcPts val="0"/>
              </a:spcBef>
              <a:spcAft>
                <a:spcPts val="0"/>
              </a:spcAft>
              <a:buSzPts val="2200"/>
              <a:buChar char="○"/>
            </a:pPr>
            <a:r>
              <a:rPr lang="en-US" sz="2200"/>
              <a:t>.RemoveAt(index to remove)</a:t>
            </a:r>
            <a:endParaRPr sz="2200"/>
          </a:p>
          <a:p>
            <a:pPr indent="-368300" lvl="1" marL="914400" rtl="0" algn="l">
              <a:lnSpc>
                <a:spcPct val="80000"/>
              </a:lnSpc>
              <a:spcBef>
                <a:spcPts val="0"/>
              </a:spcBef>
              <a:spcAft>
                <a:spcPts val="0"/>
              </a:spcAft>
              <a:buSzPts val="2200"/>
              <a:buChar char="○"/>
            </a:pPr>
            <a:r>
              <a:rPr lang="en-US" sz="2200"/>
              <a:t>.Remove(object to remove)</a:t>
            </a:r>
            <a:endParaRPr sz="2200"/>
          </a:p>
          <a:p>
            <a:pPr indent="-368300" lvl="1" marL="914400" rtl="0" algn="l">
              <a:lnSpc>
                <a:spcPct val="80000"/>
              </a:lnSpc>
              <a:spcBef>
                <a:spcPts val="0"/>
              </a:spcBef>
              <a:spcAft>
                <a:spcPts val="0"/>
              </a:spcAft>
              <a:buSzPts val="2200"/>
              <a:buChar char="○"/>
            </a:pPr>
            <a:r>
              <a:rPr lang="en-US" sz="2200"/>
              <a:t>.Clear() //clears the List</a:t>
            </a:r>
            <a:endParaRPr sz="2200"/>
          </a:p>
          <a:p>
            <a:pPr indent="-368300" lvl="1" marL="914400" rtl="0" algn="l">
              <a:lnSpc>
                <a:spcPct val="80000"/>
              </a:lnSpc>
              <a:spcBef>
                <a:spcPts val="0"/>
              </a:spcBef>
              <a:spcAft>
                <a:spcPts val="0"/>
              </a:spcAft>
              <a:buSzPts val="2200"/>
              <a:buChar char="○"/>
            </a:pPr>
            <a:r>
              <a:rPr lang="en-US" sz="2200"/>
              <a:t>.Contains() //Searches if an item is in the list</a:t>
            </a:r>
            <a:endParaRPr sz="2200"/>
          </a:p>
          <a:p>
            <a:pPr indent="-368300" lvl="1" marL="914400" rtl="0" algn="l">
              <a:lnSpc>
                <a:spcPct val="80000"/>
              </a:lnSpc>
              <a:spcBef>
                <a:spcPts val="0"/>
              </a:spcBef>
              <a:spcAft>
                <a:spcPts val="0"/>
              </a:spcAft>
              <a:buSzPts val="2200"/>
              <a:buChar char="○"/>
            </a:pPr>
            <a:r>
              <a:rPr lang="en-US" sz="2200"/>
              <a:t>.FindIndex() //Returns the position of an item</a:t>
            </a:r>
            <a:endParaRPr sz="2200"/>
          </a:p>
          <a:p>
            <a:pPr indent="-368300" lvl="1" marL="914400" rtl="0" algn="l">
              <a:lnSpc>
                <a:spcPct val="80000"/>
              </a:lnSpc>
              <a:spcBef>
                <a:spcPts val="0"/>
              </a:spcBef>
              <a:spcAft>
                <a:spcPts val="0"/>
              </a:spcAft>
              <a:buSzPts val="2200"/>
              <a:buChar char="○"/>
            </a:pPr>
            <a:r>
              <a:rPr lang="en-US" sz="2200"/>
              <a:t>.isEmpty() //returns true/false</a:t>
            </a:r>
            <a:endParaRPr sz="2200"/>
          </a:p>
          <a:p>
            <a:pPr indent="-368300" lvl="1" marL="914400" rtl="0" algn="l">
              <a:lnSpc>
                <a:spcPct val="80000"/>
              </a:lnSpc>
              <a:spcBef>
                <a:spcPts val="0"/>
              </a:spcBef>
              <a:spcAft>
                <a:spcPts val="0"/>
              </a:spcAft>
              <a:buSzPts val="2200"/>
              <a:buChar char="○"/>
            </a:pPr>
            <a:r>
              <a:rPr lang="en-US" sz="2200"/>
              <a:t>.Insert(index, new) //adds item at </a:t>
            </a:r>
            <a:r>
              <a:rPr lang="en-US" sz="2200"/>
              <a:t>specific</a:t>
            </a:r>
            <a:r>
              <a:rPr lang="en-US" sz="2200"/>
              <a:t> index</a:t>
            </a:r>
            <a:endParaRPr sz="2200"/>
          </a:p>
          <a:p>
            <a:pPr indent="-368300" lvl="1" marL="914400" rtl="0" algn="l">
              <a:lnSpc>
                <a:spcPct val="80000"/>
              </a:lnSpc>
              <a:spcBef>
                <a:spcPts val="0"/>
              </a:spcBef>
              <a:spcAft>
                <a:spcPts val="0"/>
              </a:spcAft>
              <a:buSzPts val="2200"/>
              <a:buChar char="○"/>
            </a:pPr>
            <a:r>
              <a:rPr lang="en-US" sz="2200"/>
              <a:t>.Sort() //sorts the List</a:t>
            </a:r>
            <a:endParaRPr sz="2200"/>
          </a:p>
          <a:p>
            <a:pPr indent="-361950" lvl="0" marL="457200" rtl="0" algn="l">
              <a:lnSpc>
                <a:spcPct val="80000"/>
              </a:lnSpc>
              <a:spcBef>
                <a:spcPts val="0"/>
              </a:spcBef>
              <a:spcAft>
                <a:spcPts val="0"/>
              </a:spcAft>
              <a:buSzPts val="2100"/>
              <a:buChar char="●"/>
            </a:pPr>
            <a:r>
              <a:rPr lang="en-US" sz="2400"/>
              <a:t>Has attribute:</a:t>
            </a:r>
            <a:endParaRPr sz="2400"/>
          </a:p>
          <a:p>
            <a:pPr indent="-368300" lvl="1" marL="914400" rtl="0" algn="l">
              <a:lnSpc>
                <a:spcPct val="80000"/>
              </a:lnSpc>
              <a:spcBef>
                <a:spcPts val="0"/>
              </a:spcBef>
              <a:spcAft>
                <a:spcPts val="0"/>
              </a:spcAft>
              <a:buSzPts val="2200"/>
              <a:buChar char="○"/>
            </a:pPr>
            <a:r>
              <a:rPr lang="en-US" sz="2200"/>
              <a:t>.Count //How many items are in the List</a:t>
            </a:r>
            <a:endParaRPr sz="2200"/>
          </a:p>
          <a:p>
            <a:pPr indent="-361950" lvl="0" marL="457200" rtl="0" algn="l">
              <a:lnSpc>
                <a:spcPct val="80000"/>
              </a:lnSpc>
              <a:spcBef>
                <a:spcPts val="0"/>
              </a:spcBef>
              <a:spcAft>
                <a:spcPts val="0"/>
              </a:spcAft>
              <a:buSzPts val="2100"/>
              <a:buChar char="●"/>
            </a:pPr>
            <a:r>
              <a:rPr lang="en-US" sz="2400"/>
              <a:t>Start of with capacity of 16 grows as it’s needed.</a:t>
            </a:r>
            <a:endParaRPr sz="2400"/>
          </a:p>
        </p:txBody>
      </p:sp>
      <p:pic>
        <p:nvPicPr>
          <p:cNvPr descr="C Sharp Logo" id="69" name="Google Shape;69;p11"/>
          <p:cNvPicPr preferRelativeResize="0"/>
          <p:nvPr/>
        </p:nvPicPr>
        <p:blipFill rotWithShape="1">
          <a:blip r:embed="rId3">
            <a:alphaModFix/>
          </a:blip>
          <a:srcRect b="0" l="0" r="0" t="0"/>
          <a:stretch/>
        </p:blipFill>
        <p:spPr>
          <a:xfrm>
            <a:off x="7564514" y="546720"/>
            <a:ext cx="994848" cy="95505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2"/>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ArrayLists vs List C#</a:t>
            </a:r>
            <a:endParaRPr/>
          </a:p>
        </p:txBody>
      </p:sp>
      <p:sp>
        <p:nvSpPr>
          <p:cNvPr id="76" name="Google Shape;76;p12"/>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fontScale="85000"/>
          </a:bodyPr>
          <a:lstStyle/>
          <a:p>
            <a:pPr indent="-368935" lvl="0" marL="457200" rtl="0" algn="l">
              <a:lnSpc>
                <a:spcPct val="90000"/>
              </a:lnSpc>
              <a:spcBef>
                <a:spcPts val="0"/>
              </a:spcBef>
              <a:spcAft>
                <a:spcPts val="0"/>
              </a:spcAft>
              <a:buSzPct val="100000"/>
              <a:buChar char="•"/>
            </a:pPr>
            <a:r>
              <a:rPr lang="en-US" sz="2600"/>
              <a:t>Lists in C# more closely resemble ArrayLists in Java.</a:t>
            </a:r>
            <a:endParaRPr sz="2600"/>
          </a:p>
          <a:p>
            <a:pPr indent="-368935" lvl="1" marL="914400" rtl="0" algn="l">
              <a:lnSpc>
                <a:spcPct val="90000"/>
              </a:lnSpc>
              <a:spcBef>
                <a:spcPts val="0"/>
              </a:spcBef>
              <a:spcAft>
                <a:spcPts val="0"/>
              </a:spcAft>
              <a:buSzPct val="100000"/>
              <a:buChar char="•"/>
            </a:pPr>
            <a:r>
              <a:rPr lang="en-US" sz="2600"/>
              <a:t>They are of a specific type which you declare when you create them in the &lt;&gt;’s</a:t>
            </a:r>
            <a:endParaRPr sz="2600"/>
          </a:p>
          <a:p>
            <a:pPr indent="-368935" lvl="0" marL="457200" rtl="0" algn="l">
              <a:lnSpc>
                <a:spcPct val="90000"/>
              </a:lnSpc>
              <a:spcBef>
                <a:spcPts val="0"/>
              </a:spcBef>
              <a:spcAft>
                <a:spcPts val="0"/>
              </a:spcAft>
              <a:buSzPct val="100000"/>
              <a:buChar char="•"/>
            </a:pPr>
            <a:r>
              <a:rPr lang="en-US" sz="2600"/>
              <a:t>ArrayLists in C# exist, but can hold any mix of objects, which is handy when you are putting things in, but when you pull them back out, you’ll likely have to cast them to their specific type.</a:t>
            </a:r>
            <a:endParaRPr sz="2600"/>
          </a:p>
          <a:p>
            <a:pPr indent="-368935" lvl="1" marL="914400" rtl="0" algn="l">
              <a:lnSpc>
                <a:spcPct val="90000"/>
              </a:lnSpc>
              <a:spcBef>
                <a:spcPts val="0"/>
              </a:spcBef>
              <a:spcAft>
                <a:spcPts val="0"/>
              </a:spcAft>
              <a:buSzPct val="100000"/>
              <a:buChar char="•"/>
            </a:pPr>
            <a:r>
              <a:rPr lang="en-US" sz="2600"/>
              <a:t>We haven’t talked about casting yet.  The short version is if you want a double to look like an int, you might say:</a:t>
            </a:r>
            <a:endParaRPr sz="2600"/>
          </a:p>
          <a:p>
            <a:pPr indent="-368935" lvl="1" marL="914400" rtl="0" algn="l">
              <a:lnSpc>
                <a:spcPct val="90000"/>
              </a:lnSpc>
              <a:spcBef>
                <a:spcPts val="0"/>
              </a:spcBef>
              <a:spcAft>
                <a:spcPts val="0"/>
              </a:spcAft>
              <a:buSzPct val="100000"/>
              <a:buChar char="•"/>
            </a:pPr>
            <a:r>
              <a:rPr lang="en-US" sz="2600"/>
              <a:t>double y = 7.3;</a:t>
            </a:r>
            <a:endParaRPr sz="2600"/>
          </a:p>
          <a:p>
            <a:pPr indent="-368935" lvl="1" marL="914400" rtl="0" algn="l">
              <a:lnSpc>
                <a:spcPct val="90000"/>
              </a:lnSpc>
              <a:spcBef>
                <a:spcPts val="0"/>
              </a:spcBef>
              <a:spcAft>
                <a:spcPts val="0"/>
              </a:spcAft>
              <a:buSzPct val="100000"/>
              <a:buChar char="•"/>
            </a:pPr>
            <a:r>
              <a:rPr lang="en-US" sz="2600"/>
              <a:t>int x = (int) y;</a:t>
            </a:r>
            <a:endParaRPr sz="2600"/>
          </a:p>
          <a:p>
            <a:pPr indent="-368935" lvl="1" marL="914400" rtl="0" algn="l">
              <a:lnSpc>
                <a:spcPct val="90000"/>
              </a:lnSpc>
              <a:spcBef>
                <a:spcPts val="0"/>
              </a:spcBef>
              <a:spcAft>
                <a:spcPts val="0"/>
              </a:spcAft>
              <a:buSzPct val="100000"/>
              <a:buChar char="•"/>
            </a:pPr>
            <a:r>
              <a:rPr lang="en-US" sz="2600"/>
              <a:t>This will attempt to automatically </a:t>
            </a:r>
            <a:r>
              <a:rPr lang="en-US" sz="2600"/>
              <a:t>convert</a:t>
            </a:r>
            <a:r>
              <a:rPr lang="en-US" sz="2600"/>
              <a:t> the double to an int...but it is lossy!</a:t>
            </a:r>
            <a:endParaRPr sz="2600"/>
          </a:p>
          <a:p>
            <a:pPr indent="-368935" lvl="0" marL="457200" rtl="0" algn="l">
              <a:lnSpc>
                <a:spcPct val="90000"/>
              </a:lnSpc>
              <a:spcBef>
                <a:spcPts val="0"/>
              </a:spcBef>
              <a:spcAft>
                <a:spcPts val="0"/>
              </a:spcAft>
              <a:buSzPct val="100000"/>
              <a:buChar char="•"/>
            </a:pPr>
            <a:r>
              <a:rPr lang="en-US"/>
              <a:t>Generally in this class you’ll use Lists instead of ArrayLists.</a:t>
            </a:r>
            <a:endParaRPr sz="2600"/>
          </a:p>
          <a:p>
            <a:pPr indent="0" lvl="0" marL="0" rtl="0" algn="l">
              <a:lnSpc>
                <a:spcPct val="90000"/>
              </a:lnSpc>
              <a:spcBef>
                <a:spcPts val="750"/>
              </a:spcBef>
              <a:spcAft>
                <a:spcPts val="0"/>
              </a:spcAft>
              <a:buClr>
                <a:schemeClr val="dk1"/>
              </a:buClr>
              <a:buSzPct val="100000"/>
              <a:buNone/>
            </a:pPr>
            <a:r>
              <a:t/>
            </a:r>
            <a:endParaRPr sz="2800"/>
          </a:p>
          <a:p>
            <a:pPr indent="0" lvl="0" marL="171450" rtl="0" algn="l">
              <a:lnSpc>
                <a:spcPct val="90000"/>
              </a:lnSpc>
              <a:spcBef>
                <a:spcPts val="750"/>
              </a:spcBef>
              <a:spcAft>
                <a:spcPts val="0"/>
              </a:spcAft>
              <a:buClr>
                <a:schemeClr val="dk1"/>
              </a:buClr>
              <a:buSzPct val="100000"/>
              <a:buNone/>
            </a:pPr>
            <a:r>
              <a:t/>
            </a:r>
            <a:endParaRPr sz="2800"/>
          </a:p>
        </p:txBody>
      </p:sp>
      <p:pic>
        <p:nvPicPr>
          <p:cNvPr descr="C Sharp Logo" id="77" name="Google Shape;77;p12"/>
          <p:cNvPicPr preferRelativeResize="0"/>
          <p:nvPr/>
        </p:nvPicPr>
        <p:blipFill rotWithShape="1">
          <a:blip r:embed="rId3">
            <a:alphaModFix/>
          </a:blip>
          <a:srcRect b="0" l="0" r="0" t="0"/>
          <a:stretch/>
        </p:blipFill>
        <p:spPr>
          <a:xfrm>
            <a:off x="7629364" y="228595"/>
            <a:ext cx="994848" cy="9550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For Each Loops</a:t>
            </a:r>
            <a:endParaRPr b="1" sz="4000"/>
          </a:p>
        </p:txBody>
      </p:sp>
      <p:sp>
        <p:nvSpPr>
          <p:cNvPr id="83" name="Google Shape;83;p1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750"/>
              </a:spcBef>
              <a:spcAft>
                <a:spcPts val="0"/>
              </a:spcAft>
              <a:buSzPts val="275"/>
              <a:buNone/>
            </a:pPr>
            <a:r>
              <a:rPr lang="en-US" sz="2000"/>
              <a:t>Leverages “iterators” behind the scenes</a:t>
            </a:r>
            <a:endParaRPr sz="2000"/>
          </a:p>
          <a:p>
            <a:pPr indent="-6985" lvl="0" marL="171450" rtl="0" algn="l">
              <a:lnSpc>
                <a:spcPct val="80000"/>
              </a:lnSpc>
              <a:spcBef>
                <a:spcPts val="750"/>
              </a:spcBef>
              <a:spcAft>
                <a:spcPts val="0"/>
              </a:spcAft>
              <a:buClr>
                <a:schemeClr val="dk1"/>
              </a:buClr>
              <a:buSzPts val="648"/>
              <a:buNone/>
            </a:pPr>
            <a:r>
              <a:t/>
            </a:r>
            <a:endParaRPr sz="2000"/>
          </a:p>
          <a:p>
            <a:pPr indent="-6985" lvl="0" marL="171450" rtl="0" algn="l">
              <a:lnSpc>
                <a:spcPct val="80000"/>
              </a:lnSpc>
              <a:spcBef>
                <a:spcPts val="750"/>
              </a:spcBef>
              <a:spcAft>
                <a:spcPts val="0"/>
              </a:spcAft>
              <a:buClr>
                <a:schemeClr val="dk1"/>
              </a:buClr>
              <a:buSzPts val="648"/>
              <a:buNone/>
            </a:pPr>
            <a:r>
              <a:rPr lang="en-US" sz="2000"/>
              <a:t>for (Student s1 : classroom){</a:t>
            </a:r>
            <a:endParaRPr sz="2000"/>
          </a:p>
          <a:p>
            <a:pPr indent="-6985" lvl="0" marL="171450" rtl="0" algn="l">
              <a:lnSpc>
                <a:spcPct val="80000"/>
              </a:lnSpc>
              <a:spcBef>
                <a:spcPts val="750"/>
              </a:spcBef>
              <a:spcAft>
                <a:spcPts val="0"/>
              </a:spcAft>
              <a:buClr>
                <a:schemeClr val="dk1"/>
              </a:buClr>
              <a:buSzPts val="648"/>
              <a:buNone/>
            </a:pPr>
            <a:r>
              <a:rPr lang="en-US" sz="2000"/>
              <a:t>  System.out.println (s1);</a:t>
            </a:r>
            <a:endParaRPr sz="2000"/>
          </a:p>
          <a:p>
            <a:pPr indent="-6985" lvl="0" marL="171450" rtl="0" algn="l">
              <a:lnSpc>
                <a:spcPct val="80000"/>
              </a:lnSpc>
              <a:spcBef>
                <a:spcPts val="750"/>
              </a:spcBef>
              <a:spcAft>
                <a:spcPts val="0"/>
              </a:spcAft>
              <a:buClr>
                <a:schemeClr val="dk1"/>
              </a:buClr>
              <a:buSzPts val="648"/>
              <a:buNone/>
            </a:pPr>
            <a:r>
              <a:rPr lang="en-US" sz="2000"/>
              <a:t>}</a:t>
            </a:r>
            <a:endParaRPr sz="2200"/>
          </a:p>
          <a:p>
            <a:pPr indent="-6985" lvl="0" marL="171450" rtl="0" algn="l">
              <a:lnSpc>
                <a:spcPct val="80000"/>
              </a:lnSpc>
              <a:spcBef>
                <a:spcPts val="750"/>
              </a:spcBef>
              <a:spcAft>
                <a:spcPts val="0"/>
              </a:spcAft>
              <a:buClr>
                <a:schemeClr val="dk1"/>
              </a:buClr>
              <a:buSzPts val="648"/>
              <a:buNone/>
            </a:pPr>
            <a:r>
              <a:t/>
            </a:r>
            <a:endParaRPr sz="2000"/>
          </a:p>
          <a:p>
            <a:pPr indent="-6985" lvl="0" marL="171450" rtl="0" algn="l">
              <a:lnSpc>
                <a:spcPct val="80000"/>
              </a:lnSpc>
              <a:spcBef>
                <a:spcPts val="750"/>
              </a:spcBef>
              <a:spcAft>
                <a:spcPts val="0"/>
              </a:spcAft>
              <a:buClr>
                <a:schemeClr val="dk1"/>
              </a:buClr>
              <a:buSzPts val="648"/>
              <a:buNone/>
            </a:pPr>
            <a:r>
              <a:rPr lang="en-US" sz="2000"/>
              <a:t>foreach (Student s1 in classroom){</a:t>
            </a:r>
            <a:endParaRPr sz="2000"/>
          </a:p>
          <a:p>
            <a:pPr indent="-6985" lvl="0" marL="171450" rtl="0" algn="l">
              <a:lnSpc>
                <a:spcPct val="80000"/>
              </a:lnSpc>
              <a:spcBef>
                <a:spcPts val="750"/>
              </a:spcBef>
              <a:spcAft>
                <a:spcPts val="0"/>
              </a:spcAft>
              <a:buClr>
                <a:schemeClr val="dk1"/>
              </a:buClr>
              <a:buSzPts val="648"/>
              <a:buNone/>
            </a:pPr>
            <a:r>
              <a:rPr lang="en-US" sz="2000"/>
              <a:t>  	Console.WriteLine (s1);</a:t>
            </a:r>
            <a:endParaRPr sz="2000"/>
          </a:p>
          <a:p>
            <a:pPr indent="0" lvl="0" marL="0" rtl="0" algn="l">
              <a:lnSpc>
                <a:spcPct val="80000"/>
              </a:lnSpc>
              <a:spcBef>
                <a:spcPts val="750"/>
              </a:spcBef>
              <a:spcAft>
                <a:spcPts val="0"/>
              </a:spcAft>
              <a:buClr>
                <a:schemeClr val="dk1"/>
              </a:buClr>
              <a:buSzPts val="648"/>
              <a:buNone/>
            </a:pPr>
            <a:r>
              <a:rPr lang="en-US" sz="2000"/>
              <a:t>  }</a:t>
            </a:r>
            <a:endParaRPr sz="2000"/>
          </a:p>
          <a:p>
            <a:pPr indent="0" lvl="0" marL="0" rtl="0" algn="l">
              <a:lnSpc>
                <a:spcPct val="80000"/>
              </a:lnSpc>
              <a:spcBef>
                <a:spcPts val="750"/>
              </a:spcBef>
              <a:spcAft>
                <a:spcPts val="0"/>
              </a:spcAft>
              <a:buClr>
                <a:schemeClr val="dk1"/>
              </a:buClr>
              <a:buSzPts val="648"/>
              <a:buNone/>
            </a:pPr>
            <a:r>
              <a:t/>
            </a:r>
            <a:endParaRPr sz="2000"/>
          </a:p>
          <a:p>
            <a:pPr indent="-6985" lvl="0" marL="171450" rtl="0" algn="l">
              <a:lnSpc>
                <a:spcPct val="80000"/>
              </a:lnSpc>
              <a:spcBef>
                <a:spcPts val="750"/>
              </a:spcBef>
              <a:spcAft>
                <a:spcPts val="0"/>
              </a:spcAft>
              <a:buClr>
                <a:schemeClr val="dk1"/>
              </a:buClr>
              <a:buSzPts val="648"/>
              <a:buNone/>
            </a:pPr>
            <a:r>
              <a:rPr lang="en-US" sz="2000"/>
              <a:t>Reads: for each Student in classroom display s1 object  </a:t>
            </a:r>
            <a:endParaRPr sz="2000"/>
          </a:p>
          <a:p>
            <a:pPr indent="-6985" lvl="0" marL="171450" rtl="0" algn="l">
              <a:lnSpc>
                <a:spcPct val="80000"/>
              </a:lnSpc>
              <a:spcBef>
                <a:spcPts val="750"/>
              </a:spcBef>
              <a:spcAft>
                <a:spcPts val="0"/>
              </a:spcAft>
              <a:buClr>
                <a:schemeClr val="dk1"/>
              </a:buClr>
              <a:buSzPts val="648"/>
              <a:buNone/>
            </a:pPr>
            <a:r>
              <a:t/>
            </a:r>
            <a:endParaRPr sz="2000"/>
          </a:p>
          <a:p>
            <a:pPr indent="-6985" lvl="0" marL="171450" rtl="0" algn="l">
              <a:lnSpc>
                <a:spcPct val="80000"/>
              </a:lnSpc>
              <a:spcBef>
                <a:spcPts val="750"/>
              </a:spcBef>
              <a:spcAft>
                <a:spcPts val="0"/>
              </a:spcAft>
              <a:buClr>
                <a:schemeClr val="dk1"/>
              </a:buClr>
              <a:buSzPts val="648"/>
              <a:buNone/>
            </a:pPr>
            <a:r>
              <a:rPr lang="en-US" sz="2000"/>
              <a:t>Variable s1 “becomes” each object of type Student in collection classroom and process it </a:t>
            </a:r>
            <a:endParaRPr sz="2000"/>
          </a:p>
          <a:p>
            <a:pPr indent="-6985" lvl="0" marL="171450" rtl="0" algn="l">
              <a:lnSpc>
                <a:spcPct val="50000"/>
              </a:lnSpc>
              <a:spcBef>
                <a:spcPts val="750"/>
              </a:spcBef>
              <a:spcAft>
                <a:spcPts val="0"/>
              </a:spcAft>
              <a:buClr>
                <a:schemeClr val="dk1"/>
              </a:buClr>
              <a:buSzPts val="648"/>
              <a:buNone/>
            </a:pPr>
            <a:r>
              <a:t/>
            </a:r>
            <a:endParaRPr sz="300"/>
          </a:p>
          <a:p>
            <a:pPr indent="-6985" lvl="0" marL="171450" rtl="0" algn="l">
              <a:lnSpc>
                <a:spcPct val="50000"/>
              </a:lnSpc>
              <a:spcBef>
                <a:spcPts val="750"/>
              </a:spcBef>
              <a:spcAft>
                <a:spcPts val="0"/>
              </a:spcAft>
              <a:buClr>
                <a:schemeClr val="dk1"/>
              </a:buClr>
              <a:buSzPts val="648"/>
              <a:buNone/>
            </a:pPr>
            <a:r>
              <a:t/>
            </a:r>
            <a:endParaRPr sz="300"/>
          </a:p>
          <a:p>
            <a:pPr indent="-6985" lvl="0" marL="171450" rtl="0" algn="l">
              <a:lnSpc>
                <a:spcPct val="50000"/>
              </a:lnSpc>
              <a:spcBef>
                <a:spcPts val="750"/>
              </a:spcBef>
              <a:spcAft>
                <a:spcPts val="0"/>
              </a:spcAft>
              <a:buClr>
                <a:schemeClr val="dk1"/>
              </a:buClr>
              <a:buSzPts val="648"/>
              <a:buNone/>
            </a:pPr>
            <a:r>
              <a:t/>
            </a:r>
            <a:endParaRPr sz="100"/>
          </a:p>
          <a:p>
            <a:pPr indent="-6985" lvl="0" marL="171450" rtl="0" algn="l">
              <a:lnSpc>
                <a:spcPct val="50000"/>
              </a:lnSpc>
              <a:spcBef>
                <a:spcPts val="750"/>
              </a:spcBef>
              <a:spcAft>
                <a:spcPts val="0"/>
              </a:spcAft>
              <a:buClr>
                <a:schemeClr val="dk1"/>
              </a:buClr>
              <a:buSzPts val="648"/>
              <a:buNone/>
            </a:pPr>
            <a:r>
              <a:t/>
            </a:r>
            <a:endParaRPr sz="100"/>
          </a:p>
        </p:txBody>
      </p:sp>
      <p:pic>
        <p:nvPicPr>
          <p:cNvPr descr="Java Logo" id="84" name="Google Shape;84;p13"/>
          <p:cNvPicPr preferRelativeResize="0"/>
          <p:nvPr/>
        </p:nvPicPr>
        <p:blipFill rotWithShape="1">
          <a:blip r:embed="rId3">
            <a:alphaModFix/>
          </a:blip>
          <a:srcRect b="0" l="0" r="0" t="0"/>
          <a:stretch/>
        </p:blipFill>
        <p:spPr>
          <a:xfrm>
            <a:off x="7002344" y="1524000"/>
            <a:ext cx="1074856" cy="1073316"/>
          </a:xfrm>
          <a:prstGeom prst="rect">
            <a:avLst/>
          </a:prstGeom>
          <a:noFill/>
          <a:ln>
            <a:noFill/>
          </a:ln>
        </p:spPr>
      </p:pic>
      <p:pic>
        <p:nvPicPr>
          <p:cNvPr descr="C Sharp Logo" id="85" name="Google Shape;85;p13"/>
          <p:cNvPicPr preferRelativeResize="0"/>
          <p:nvPr/>
        </p:nvPicPr>
        <p:blipFill rotWithShape="1">
          <a:blip r:embed="rId4">
            <a:alphaModFix/>
          </a:blip>
          <a:srcRect b="0" l="0" r="0" t="0"/>
          <a:stretch/>
        </p:blipFill>
        <p:spPr>
          <a:xfrm>
            <a:off x="7082352" y="2947020"/>
            <a:ext cx="994848" cy="95505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Example</a:t>
            </a:r>
            <a:endParaRPr/>
          </a:p>
        </p:txBody>
      </p:sp>
      <p:sp>
        <p:nvSpPr>
          <p:cNvPr id="91" name="Google Shape;91;p14"/>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rgbClr val="0000FF"/>
              </a:buClr>
              <a:buSzPts val="1800"/>
              <a:buNone/>
            </a:pPr>
            <a:r>
              <a:rPr lang="en-US" sz="1800">
                <a:solidFill>
                  <a:srgbClr val="0000FF"/>
                </a:solidFill>
                <a:latin typeface="Courier New"/>
                <a:ea typeface="Courier New"/>
                <a:cs typeface="Courier New"/>
                <a:sym typeface="Courier New"/>
              </a:rPr>
              <a:t>import</a:t>
            </a:r>
            <a:r>
              <a:rPr lang="en-US" sz="1800">
                <a:solidFill>
                  <a:srgbClr val="000000"/>
                </a:solidFill>
                <a:latin typeface="Courier New"/>
                <a:ea typeface="Courier New"/>
                <a:cs typeface="Courier New"/>
                <a:sym typeface="Courier New"/>
              </a:rPr>
              <a:t> java.util.*;</a:t>
            </a:r>
            <a:endParaRPr/>
          </a:p>
          <a:p>
            <a:pPr indent="0" lvl="0" marL="0" rtl="0" algn="l">
              <a:lnSpc>
                <a:spcPct val="90000"/>
              </a:lnSpc>
              <a:spcBef>
                <a:spcPts val="750"/>
              </a:spcBef>
              <a:spcAft>
                <a:spcPts val="0"/>
              </a:spcAft>
              <a:buClr>
                <a:schemeClr val="dk1"/>
              </a:buClr>
              <a:buSzPts val="1800"/>
              <a:buNone/>
            </a:pPr>
            <a:r>
              <a:t/>
            </a:r>
            <a:endParaRPr sz="1800">
              <a:solidFill>
                <a:srgbClr val="000000"/>
              </a:solidFill>
              <a:latin typeface="Courier New"/>
              <a:ea typeface="Courier New"/>
              <a:cs typeface="Courier New"/>
              <a:sym typeface="Courier New"/>
            </a:endParaRPr>
          </a:p>
          <a:p>
            <a:pPr indent="0" lvl="0" marL="0" rtl="0" algn="l">
              <a:lnSpc>
                <a:spcPct val="90000"/>
              </a:lnSpc>
              <a:spcBef>
                <a:spcPts val="750"/>
              </a:spcBef>
              <a:spcAft>
                <a:spcPts val="0"/>
              </a:spcAft>
              <a:buClr>
                <a:srgbClr val="0000FF"/>
              </a:buClr>
              <a:buSzPts val="1800"/>
              <a:buNone/>
            </a:pPr>
            <a:r>
              <a:rPr lang="en-US" sz="1800">
                <a:solidFill>
                  <a:srgbClr val="0000FF"/>
                </a:solidFill>
                <a:latin typeface="Courier New"/>
                <a:ea typeface="Courier New"/>
                <a:cs typeface="Courier New"/>
                <a:sym typeface="Courier New"/>
              </a:rPr>
              <a:t>class</a:t>
            </a:r>
            <a:r>
              <a:rPr lang="en-US" sz="1800">
                <a:solidFill>
                  <a:srgbClr val="000000"/>
                </a:solidFill>
                <a:latin typeface="Courier New"/>
                <a:ea typeface="Courier New"/>
                <a:cs typeface="Courier New"/>
                <a:sym typeface="Courier New"/>
              </a:rPr>
              <a:t> Main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public</a:t>
            </a: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static</a:t>
            </a: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void</a:t>
            </a:r>
            <a:r>
              <a:rPr lang="en-US" sz="1800">
                <a:solidFill>
                  <a:srgbClr val="000000"/>
                </a:solidFill>
                <a:latin typeface="Courier New"/>
                <a:ea typeface="Courier New"/>
                <a:cs typeface="Courier New"/>
                <a:sym typeface="Courier New"/>
              </a:rPr>
              <a:t> main(String[] args)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ArrayList&lt;Integer&gt; myList = </a:t>
            </a:r>
            <a:r>
              <a:rPr lang="en-US" sz="1800">
                <a:solidFill>
                  <a:srgbClr val="0000FF"/>
                </a:solidFill>
                <a:latin typeface="Courier New"/>
                <a:ea typeface="Courier New"/>
                <a:cs typeface="Courier New"/>
                <a:sym typeface="Courier New"/>
              </a:rPr>
              <a:t>new</a:t>
            </a:r>
            <a:r>
              <a:rPr lang="en-US" sz="1800">
                <a:solidFill>
                  <a:srgbClr val="000000"/>
                </a:solidFill>
                <a:latin typeface="Courier New"/>
                <a:ea typeface="Courier New"/>
                <a:cs typeface="Courier New"/>
                <a:sym typeface="Courier New"/>
              </a:rPr>
              <a:t> ArrayList&lt;Integer&gt;();</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for</a:t>
            </a: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int</a:t>
            </a:r>
            <a:r>
              <a:rPr lang="en-US" sz="1800">
                <a:solidFill>
                  <a:srgbClr val="000000"/>
                </a:solidFill>
                <a:latin typeface="Courier New"/>
                <a:ea typeface="Courier New"/>
                <a:cs typeface="Courier New"/>
                <a:sym typeface="Courier New"/>
              </a:rPr>
              <a:t> i = </a:t>
            </a:r>
            <a:r>
              <a:rPr lang="en-US" sz="1800">
                <a:solidFill>
                  <a:srgbClr val="137848"/>
                </a:solidFill>
                <a:latin typeface="Courier New"/>
                <a:ea typeface="Courier New"/>
                <a:cs typeface="Courier New"/>
                <a:sym typeface="Courier New"/>
              </a:rPr>
              <a:t>0</a:t>
            </a:r>
            <a:r>
              <a:rPr lang="en-US" sz="1800">
                <a:solidFill>
                  <a:srgbClr val="000000"/>
                </a:solidFill>
                <a:latin typeface="Courier New"/>
                <a:ea typeface="Courier New"/>
                <a:cs typeface="Courier New"/>
                <a:sym typeface="Courier New"/>
              </a:rPr>
              <a:t>; i &lt; </a:t>
            </a:r>
            <a:r>
              <a:rPr lang="en-US" sz="1800">
                <a:solidFill>
                  <a:srgbClr val="137848"/>
                </a:solidFill>
                <a:latin typeface="Courier New"/>
                <a:ea typeface="Courier New"/>
                <a:cs typeface="Courier New"/>
                <a:sym typeface="Courier New"/>
              </a:rPr>
              <a:t>5</a:t>
            </a:r>
            <a:r>
              <a:rPr lang="en-US" sz="1800">
                <a:solidFill>
                  <a:srgbClr val="000000"/>
                </a:solidFill>
                <a:latin typeface="Courier New"/>
                <a:ea typeface="Courier New"/>
                <a:cs typeface="Courier New"/>
                <a:sym typeface="Courier New"/>
              </a:rPr>
              <a:t>; i++)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myList.add(i);</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for</a:t>
            </a:r>
            <a:r>
              <a:rPr lang="en-US" sz="1800">
                <a:solidFill>
                  <a:srgbClr val="000000"/>
                </a:solidFill>
                <a:latin typeface="Courier New"/>
                <a:ea typeface="Courier New"/>
                <a:cs typeface="Courier New"/>
                <a:sym typeface="Courier New"/>
              </a:rPr>
              <a:t> (</a:t>
            </a:r>
            <a:r>
              <a:rPr lang="en-US" sz="1800">
                <a:solidFill>
                  <a:srgbClr val="0000FF"/>
                </a:solidFill>
                <a:latin typeface="Courier New"/>
                <a:ea typeface="Courier New"/>
                <a:cs typeface="Courier New"/>
                <a:sym typeface="Courier New"/>
              </a:rPr>
              <a:t>int</a:t>
            </a:r>
            <a:r>
              <a:rPr lang="en-US" sz="1800">
                <a:solidFill>
                  <a:srgbClr val="000000"/>
                </a:solidFill>
                <a:latin typeface="Courier New"/>
                <a:ea typeface="Courier New"/>
                <a:cs typeface="Courier New"/>
                <a:sym typeface="Courier New"/>
              </a:rPr>
              <a:t> x : myList)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System.out.println (x);</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  }</a:t>
            </a:r>
            <a:endParaRPr/>
          </a:p>
          <a:p>
            <a:pPr indent="0" lvl="0" marL="0" rtl="0" algn="l">
              <a:lnSpc>
                <a:spcPct val="90000"/>
              </a:lnSpc>
              <a:spcBef>
                <a:spcPts val="750"/>
              </a:spcBef>
              <a:spcAft>
                <a:spcPts val="0"/>
              </a:spcAft>
              <a:buClr>
                <a:srgbClr val="000000"/>
              </a:buClr>
              <a:buSzPts val="1800"/>
              <a:buNone/>
            </a:pPr>
            <a:r>
              <a:rPr lang="en-US" sz="1800">
                <a:solidFill>
                  <a:srgbClr val="000000"/>
                </a:solidFill>
                <a:latin typeface="Courier New"/>
                <a:ea typeface="Courier New"/>
                <a:cs typeface="Courier New"/>
                <a:sym typeface="Courier New"/>
              </a:rPr>
              <a:t>}</a:t>
            </a:r>
            <a:endParaRPr/>
          </a:p>
        </p:txBody>
      </p:sp>
      <p:pic>
        <p:nvPicPr>
          <p:cNvPr descr="Java Logo" id="92" name="Google Shape;92;p14"/>
          <p:cNvPicPr preferRelativeResize="0"/>
          <p:nvPr/>
        </p:nvPicPr>
        <p:blipFill rotWithShape="1">
          <a:blip r:embed="rId3">
            <a:alphaModFix/>
          </a:blip>
          <a:srcRect b="0" l="0" r="0" t="0"/>
          <a:stretch/>
        </p:blipFill>
        <p:spPr>
          <a:xfrm>
            <a:off x="7696200" y="563343"/>
            <a:ext cx="1074856" cy="107331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