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9ed0c655f_0_9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09ed0c655f_0_96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309ed0c655f_0_96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9ed0c655f_0_108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309ed0c655f_0_108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09ed0c655f_0_113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309ed0c655f_0_11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09ed0c655f_0_118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09ed0c655f_0_118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309ed0c655f_0_118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09ed0c655f_0_125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309ed0c655f_0_12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09ed0c655f_0_13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309ed0c655f_0_13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9ed0c655f_0_14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09ed0c655f_0_14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309ed0c655f_0_142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9ed0c655f_0_148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309ed0c655f_0_148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09ed0c655f_0_16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309ed0c655f_0_16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09ed0c655f_0_167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309ed0c655f_0_16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309ed0c655f_0_0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309ed0c655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g309ed0c655f_0_0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09ed0c655f_0_172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309ed0c655f_0_17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309ed0c655f_0_7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g309ed0c655f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g309ed0c655f_0_7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09ed0c655f_0_19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09ed0c655f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309ed0c655f_0_19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9ed0c655f_0_34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9ed0c655f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309ed0c655f_0_34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9ed0c655f_0_50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9ed0c655f_0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309ed0c655f_0_50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9600" lIns="89600" spcFirstLastPara="1" rIns="89600" wrap="square" tIns="89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9ed0c655f_0_71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309ed0c655f_0_71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9ed0c655f_0_76:notes"/>
          <p:cNvSpPr/>
          <p:nvPr>
            <p:ph idx="2" type="sldImg"/>
          </p:nvPr>
        </p:nvSpPr>
        <p:spPr>
          <a:xfrm>
            <a:off x="701951" y="1143000"/>
            <a:ext cx="5454000" cy="3085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9ed0c655f_0_76:notes"/>
          <p:cNvSpPr txBox="1"/>
          <p:nvPr>
            <p:ph idx="1" type="body"/>
          </p:nvPr>
        </p:nvSpPr>
        <p:spPr>
          <a:xfrm>
            <a:off x="685800" y="4400550"/>
            <a:ext cx="54861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309ed0c655f_0_76:notes"/>
          <p:cNvSpPr txBox="1"/>
          <p:nvPr>
            <p:ph idx="12" type="sldNum"/>
          </p:nvPr>
        </p:nvSpPr>
        <p:spPr>
          <a:xfrm>
            <a:off x="3884613" y="8685214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9ed0c655f_0_90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09ed0c655f_0_90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309ed0c655f_0_90:notes"/>
          <p:cNvSpPr txBox="1"/>
          <p:nvPr>
            <p:ph idx="12" type="sldNum"/>
          </p:nvPr>
        </p:nvSpPr>
        <p:spPr>
          <a:xfrm>
            <a:off x="3885010" y="8684684"/>
            <a:ext cx="2971800" cy="4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Module 2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Part 3: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Garbage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static keyword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>
            <p:ph type="title"/>
          </p:nvPr>
        </p:nvSpPr>
        <p:spPr>
          <a:xfrm>
            <a:off x="385100" y="39787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if you needed a “shared” variable?</a:t>
            </a:r>
            <a:endParaRPr/>
          </a:p>
        </p:txBody>
      </p:sp>
      <p:sp>
        <p:nvSpPr>
          <p:cNvPr id="121" name="Google Shape;121;p15"/>
          <p:cNvSpPr txBox="1"/>
          <p:nvPr>
            <p:ph idx="1" type="body"/>
          </p:nvPr>
        </p:nvSpPr>
        <p:spPr>
          <a:xfrm>
            <a:off x="362850" y="892675"/>
            <a:ext cx="8418300" cy="356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Imagine you write a set of classes to mimic a fast-food restaurant.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•"/>
            </a:pPr>
            <a:r>
              <a:rPr lang="en-US"/>
              <a:t>One class you write is fryCook.  Your restaurant has 3 fryCook objects.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Each fryCook produces a new set of fries every 15 seconds. 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Where should you store the fries?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•"/>
            </a:pPr>
            <a:r>
              <a:rPr lang="en-US"/>
              <a:t>One option is each fryCook has their own ArrayList of fries</a:t>
            </a:r>
            <a:endParaRPr/>
          </a:p>
          <a:p>
            <a:pPr indent="-346075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This isn’t great for the person packing orders, because they have to ask each fryCook if they have any Fries.</a:t>
            </a:r>
            <a:endParaRPr/>
          </a:p>
          <a:p>
            <a:pPr indent="-375443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•"/>
            </a:pPr>
            <a:r>
              <a:rPr lang="en-US"/>
              <a:t>Another option is that all fryCooks share an ArrayList of fries, that they can put their fries into.</a:t>
            </a:r>
            <a:endParaRPr/>
          </a:p>
          <a:p>
            <a:pPr indent="-346075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Now the order packer just look in the shared ArrayList</a:t>
            </a:r>
            <a:endParaRPr/>
          </a:p>
          <a:p>
            <a:pPr indent="-346075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This could be implemented as a </a:t>
            </a:r>
            <a:r>
              <a:rPr b="1" lang="en-US"/>
              <a:t>static </a:t>
            </a:r>
            <a:r>
              <a:rPr lang="en-US"/>
              <a:t>ArrayList in the fryCook class.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362850" y="42322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Static Variables/Attributes</a:t>
            </a:r>
            <a:endParaRPr/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324250" y="887175"/>
            <a:ext cx="8418300" cy="40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75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Unless you specify otherwise, all attributes in objects are independent from each other.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1800"/>
              <a:t>i.e. object a and object b both have name attributes, but their values are independent.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A static variables (a.k.a class variables) is shared among all instances of a class.</a:t>
            </a:r>
            <a:endParaRPr sz="1800"/>
          </a:p>
          <a:p>
            <a:pPr indent="-342900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1800"/>
              <a:t>i.e. object a and object b both have a maxHeight variable, that holds the SAME value in both objects because it’s shared.</a:t>
            </a:r>
            <a:endParaRPr sz="1800"/>
          </a:p>
          <a:p>
            <a:pPr indent="-342900" lvl="2" marL="1371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 sz="1800"/>
              <a:t>If a updates the static attribute, both a and b see the change.</a:t>
            </a:r>
            <a:endParaRPr sz="1800"/>
          </a:p>
          <a:p>
            <a:pPr indent="-34290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A variable become static by adding the reserved word static</a:t>
            </a:r>
            <a:endParaRPr sz="1800"/>
          </a:p>
          <a:p>
            <a:pPr indent="-342900" lvl="1" marL="9144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US" sz="1800"/>
              <a:t>e . g. </a:t>
            </a:r>
            <a:r>
              <a:rPr lang="en-US" sz="1800">
                <a:solidFill>
                  <a:srgbClr val="2F5496"/>
                </a:solidFill>
              </a:rPr>
              <a:t>static int noOfCars =0;</a:t>
            </a:r>
            <a:endParaRPr sz="1800">
              <a:solidFill>
                <a:srgbClr val="2F5496"/>
              </a:solidFill>
            </a:endParaRPr>
          </a:p>
          <a:p>
            <a:pPr indent="-34290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Constants (final) are often declared static since you only need one copy of the constant.</a:t>
            </a:r>
            <a:endParaRPr sz="18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369875" y="38265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Example of static attributes</a:t>
            </a:r>
            <a:endParaRPr/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369875" y="1191951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dogCounter = </a:t>
            </a:r>
            <a:r>
              <a:rPr lang="en-US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en-US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Shared by all dogs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private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dogID;  </a:t>
            </a:r>
            <a:r>
              <a:rPr lang="en-US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Each dog has its own copy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Dog()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dogID = dogCounter++;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d1 = </a:t>
            </a:r>
            <a:r>
              <a:rPr lang="en-US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 d1’s ID is 0, dogCounter is now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d2 = </a:t>
            </a:r>
            <a:r>
              <a:rPr lang="en-US">
                <a:solidFill>
                  <a:srgbClr val="0432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// d2’s ID is 1, dogCounter is now 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362850" y="37252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/>
              <a:t>Why use a static variable?</a:t>
            </a:r>
            <a:endParaRPr b="1" sz="3700"/>
          </a:p>
        </p:txBody>
      </p:sp>
      <p:sp>
        <p:nvSpPr>
          <p:cNvPr id="140" name="Google Shape;140;p18"/>
          <p:cNvSpPr txBox="1"/>
          <p:nvPr>
            <p:ph idx="1" type="body"/>
          </p:nvPr>
        </p:nvSpPr>
        <p:spPr>
          <a:xfrm>
            <a:off x="369875" y="939994"/>
            <a:ext cx="48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Probably the most common example is when you need to count how many objects of a given class are created, or you need to number those objects.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Think of KSU IDs. 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Each Student/Faculty/Staff is a separate object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Thus each person needs their own unique ID in their object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However, somewhere you must keep track of the last ID you assigned.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This would be the static variable in your class KSU</a:t>
            </a:r>
            <a:endParaRPr sz="1400"/>
          </a:p>
        </p:txBody>
      </p:sp>
      <p:sp>
        <p:nvSpPr>
          <p:cNvPr id="141" name="Google Shape;141;p18"/>
          <p:cNvSpPr txBox="1"/>
          <p:nvPr/>
        </p:nvSpPr>
        <p:spPr>
          <a:xfrm>
            <a:off x="5544775" y="936281"/>
            <a:ext cx="3161400" cy="249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class KSU {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  public static int next_id=0;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  private int id;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  public KSU {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    id=next_id++;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  }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}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362850" y="4333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Static Methods</a:t>
            </a:r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362850" y="968400"/>
            <a:ext cx="8418300" cy="32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4099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359"/>
              <a:t>A Static method (A.K.A class method) are invoked through a class name</a:t>
            </a:r>
            <a:endParaRPr sz="3359"/>
          </a:p>
          <a:p>
            <a:pPr indent="-4099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359"/>
              <a:t>An object is not instantiated</a:t>
            </a:r>
            <a:endParaRPr sz="3359"/>
          </a:p>
          <a:p>
            <a:pPr indent="-4099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359"/>
              <a:t>A method becomes static by adding the static reserved word to the method header:</a:t>
            </a:r>
            <a:endParaRPr sz="3359"/>
          </a:p>
          <a:p>
            <a:pPr indent="-409935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3359"/>
              <a:t>public </a:t>
            </a:r>
            <a:r>
              <a:rPr lang="en-US" sz="3359">
                <a:solidFill>
                  <a:srgbClr val="2F5496"/>
                </a:solidFill>
              </a:rPr>
              <a:t>static</a:t>
            </a:r>
            <a:r>
              <a:rPr lang="en-US" sz="3359"/>
              <a:t> int carCount ()</a:t>
            </a:r>
            <a:endParaRPr sz="3359"/>
          </a:p>
          <a:p>
            <a:pPr indent="-4099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359"/>
              <a:t>The main method in Java is static:</a:t>
            </a:r>
            <a:endParaRPr sz="3359"/>
          </a:p>
          <a:p>
            <a:pPr indent="-409935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3359"/>
              <a:t>public </a:t>
            </a:r>
            <a:r>
              <a:rPr lang="en-US" sz="3359">
                <a:solidFill>
                  <a:srgbClr val="2F5496"/>
                </a:solidFill>
              </a:rPr>
              <a:t>static</a:t>
            </a:r>
            <a:r>
              <a:rPr lang="en-US" sz="3359"/>
              <a:t> void main()</a:t>
            </a:r>
            <a:endParaRPr sz="3359"/>
          </a:p>
          <a:p>
            <a:pPr indent="-40993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359"/>
              <a:t>A static method can access only static variables and local variables</a:t>
            </a:r>
            <a:endParaRPr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title"/>
          </p:nvPr>
        </p:nvSpPr>
        <p:spPr>
          <a:xfrm>
            <a:off x="369875" y="286275"/>
            <a:ext cx="8418300" cy="5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Static Method Example</a:t>
            </a:r>
            <a:endParaRPr/>
          </a:p>
        </p:txBody>
      </p:sp>
      <p:sp>
        <p:nvSpPr>
          <p:cNvPr id="153" name="Google Shape;153;p20"/>
          <p:cNvSpPr txBox="1"/>
          <p:nvPr>
            <p:ph idx="1" type="body"/>
          </p:nvPr>
        </p:nvSpPr>
        <p:spPr>
          <a:xfrm>
            <a:off x="369875" y="781050"/>
            <a:ext cx="84183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{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dogCounter = </a:t>
            </a:r>
            <a:r>
              <a:rPr lang="en-US" sz="12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private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 dogID;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Dog() {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dogID = dogCounter++;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allowed() {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dogCounter *= </a:t>
            </a:r>
            <a:r>
              <a:rPr lang="en-US" sz="12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notAllowed() { </a:t>
            </a:r>
            <a:r>
              <a:rPr lang="en-US" sz="12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Won’t compile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dogID = </a:t>
            </a:r>
            <a:r>
              <a:rPr lang="en-US" sz="12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 d1 = new Dog(); 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d1.allowed();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Dog.allowed();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Dog.notAllowed(); </a:t>
            </a:r>
            <a:r>
              <a:rPr lang="en-US" sz="12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Why doesn’t this work?</a:t>
            </a:r>
            <a:endParaRPr sz="12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85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/>
          <p:nvPr>
            <p:ph type="title"/>
          </p:nvPr>
        </p:nvSpPr>
        <p:spPr>
          <a:xfrm>
            <a:off x="486525" y="43337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 methods to your main class</a:t>
            </a:r>
            <a:endParaRPr/>
          </a:p>
        </p:txBody>
      </p:sp>
      <p:sp>
        <p:nvSpPr>
          <p:cNvPr id="160" name="Google Shape;160;p21"/>
          <p:cNvSpPr txBox="1"/>
          <p:nvPr>
            <p:ph idx="1" type="body"/>
          </p:nvPr>
        </p:nvSpPr>
        <p:spPr>
          <a:xfrm>
            <a:off x="362850" y="892675"/>
            <a:ext cx="8418300" cy="358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You may have noticed that if you add a method to your main class, you have to declare it static.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This is because the main method is static, so everything it calls must be static.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/>
          <p:nvPr>
            <p:ph type="title"/>
          </p:nvPr>
        </p:nvSpPr>
        <p:spPr>
          <a:xfrm>
            <a:off x="405375" y="3775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Calibri"/>
              <a:buNone/>
            </a:pPr>
            <a:r>
              <a:rPr b="1" lang="en-US" sz="3700"/>
              <a:t>Static Variables - Example</a:t>
            </a:r>
            <a:endParaRPr sz="3700"/>
          </a:p>
        </p:txBody>
      </p:sp>
      <p:sp>
        <p:nvSpPr>
          <p:cNvPr id="166" name="Google Shape;166;p22"/>
          <p:cNvSpPr/>
          <p:nvPr/>
        </p:nvSpPr>
        <p:spPr>
          <a:xfrm>
            <a:off x="437750" y="854813"/>
            <a:ext cx="4247700" cy="38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class factoryWorker {</a:t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private String name; 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private int empId;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private </a:t>
            </a:r>
            <a:r>
              <a:rPr lang="en-US" sz="130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static</a:t>
            </a: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 nextId = 1;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public int getId() {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return empId;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}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public void setId() {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 empId = nextId; // set id to next available id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nextId++;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}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public static int getNextId() {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return nextId; // returns static field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} 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300"/>
          </a:p>
        </p:txBody>
      </p:sp>
      <p:sp>
        <p:nvSpPr>
          <p:cNvPr id="167" name="Google Shape;167;p22"/>
          <p:cNvSpPr txBox="1"/>
          <p:nvPr/>
        </p:nvSpPr>
        <p:spPr>
          <a:xfrm>
            <a:off x="4685450" y="854813"/>
            <a:ext cx="4037100" cy="31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class StaticTest {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public static void main(String[] args) {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factoryWorker fw = new factoryWorker();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 int n = factoryWorker.getNextId();      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System.out.println("Next available id=" + n);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}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/>
          <p:nvPr>
            <p:ph type="title"/>
          </p:nvPr>
        </p:nvSpPr>
        <p:spPr>
          <a:xfrm>
            <a:off x="369875" y="286275"/>
            <a:ext cx="8418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 sz="4000"/>
              <a:t>Commonly used Static Method</a:t>
            </a:r>
            <a:endParaRPr b="1" sz="4000"/>
          </a:p>
        </p:txBody>
      </p:sp>
      <p:sp>
        <p:nvSpPr>
          <p:cNvPr id="173" name="Google Shape;173;p23"/>
          <p:cNvSpPr txBox="1"/>
          <p:nvPr>
            <p:ph idx="1" type="body"/>
          </p:nvPr>
        </p:nvSpPr>
        <p:spPr>
          <a:xfrm>
            <a:off x="445950" y="137457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164465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Math Class</a:t>
            </a:r>
            <a:endParaRPr/>
          </a:p>
          <a:p>
            <a:pPr indent="-15954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500"/>
              <a:t>abs ()	</a:t>
            </a:r>
            <a:endParaRPr/>
          </a:p>
          <a:p>
            <a:pPr indent="-15954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500"/>
              <a:t>min()</a:t>
            </a:r>
            <a:endParaRPr/>
          </a:p>
          <a:p>
            <a:pPr indent="-15954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500"/>
              <a:t>max()</a:t>
            </a:r>
            <a:endParaRPr/>
          </a:p>
          <a:p>
            <a:pPr indent="-15954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500"/>
              <a:t>sqrt()</a:t>
            </a:r>
            <a:endParaRPr sz="2500"/>
          </a:p>
          <a:p>
            <a:pPr indent="-203993" lvl="0" marL="1714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500"/>
              <a:t>Integer Class</a:t>
            </a:r>
            <a:endParaRPr sz="2500"/>
          </a:p>
          <a:p>
            <a:pPr indent="-20399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500"/>
              <a:t>parseInt()</a:t>
            </a:r>
            <a:endParaRPr sz="2500"/>
          </a:p>
          <a:p>
            <a:pPr indent="-203993" lvl="0" marL="1714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500"/>
              <a:t>Double Class</a:t>
            </a:r>
            <a:endParaRPr sz="2500"/>
          </a:p>
          <a:p>
            <a:pPr indent="-203993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ct val="100000"/>
              <a:buChar char="•"/>
            </a:pPr>
            <a:r>
              <a:rPr lang="en-US" sz="2500"/>
              <a:t>parseDouble()</a:t>
            </a:r>
            <a:endParaRPr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type="title"/>
          </p:nvPr>
        </p:nvSpPr>
        <p:spPr>
          <a:xfrm>
            <a:off x="362850" y="37252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000"/>
              <a:t>Static Classes</a:t>
            </a:r>
            <a:endParaRPr/>
          </a:p>
        </p:txBody>
      </p:sp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362850" y="1004275"/>
            <a:ext cx="8418300" cy="33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800"/>
              <a:t>Not critical to understand at this point.  </a:t>
            </a:r>
            <a:endParaRPr sz="2800"/>
          </a:p>
          <a:p>
            <a:pPr indent="-37973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800"/>
              <a:t>It is possible, but not common to create classes inside of classes.</a:t>
            </a:r>
            <a:endParaRPr sz="2800"/>
          </a:p>
          <a:p>
            <a:pPr indent="-37973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800"/>
              <a:t>You’ll see an example of this in the Data Structures module near the end of the course.</a:t>
            </a:r>
            <a:endParaRPr sz="2800"/>
          </a:p>
          <a:p>
            <a:pPr indent="-37973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800"/>
              <a:t>When you do that, you can declare the inner class static.</a:t>
            </a:r>
            <a:endParaRPr sz="2800"/>
          </a:p>
          <a:p>
            <a:pPr indent="-37973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-US" sz="2800"/>
              <a:t>It can only access static members of the outer class</a:t>
            </a:r>
            <a:br>
              <a:rPr lang="en-US" sz="2800"/>
            </a:b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This is not something we’ll test you on here, we just want you to be aware it exists.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277406" y="286275"/>
            <a:ext cx="63138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Examples of Garbage</a:t>
            </a:r>
            <a:r>
              <a:rPr b="1" lang="en-US"/>
              <a:t>:</a:t>
            </a:r>
            <a:endParaRPr b="1"/>
          </a:p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69878" y="939994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x=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7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.x=x;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</a:b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Number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rgbClr val="0000FF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" name="Google Shape;33;p7"/>
          <p:cNvSpPr txBox="1"/>
          <p:nvPr/>
        </p:nvSpPr>
        <p:spPr>
          <a:xfrm>
            <a:off x="4584169" y="936281"/>
            <a:ext cx="4204200" cy="3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/>
          <a:p>
            <a:pPr indent="-273050" lvl="0" marL="3429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US" sz="1700"/>
              <a:t>What happened in Main?</a:t>
            </a:r>
            <a:endParaRPr sz="1700"/>
          </a:p>
          <a:p>
            <a:pPr indent="-273050" lvl="1" marL="6858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US" sz="1700"/>
              <a:t>First we defined an attribute called </a:t>
            </a:r>
            <a:r>
              <a:rPr lang="en-US" sz="1700">
                <a:solidFill>
                  <a:schemeClr val="accent1"/>
                </a:solidFill>
              </a:rPr>
              <a:t>a</a:t>
            </a:r>
            <a:r>
              <a:rPr lang="en-US" sz="1700"/>
              <a:t>, which was of type Number</a:t>
            </a:r>
            <a:endParaRPr sz="1700"/>
          </a:p>
          <a:p>
            <a:pPr indent="-273050" lvl="1" marL="6858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-US" sz="1700"/>
              <a:t>On the next line we create a new Number object on top of </a:t>
            </a:r>
            <a:r>
              <a:rPr lang="en-US" sz="1700">
                <a:solidFill>
                  <a:srgbClr val="0432FF"/>
                </a:solidFill>
              </a:rPr>
              <a:t>a</a:t>
            </a:r>
            <a:endParaRPr sz="1700">
              <a:solidFill>
                <a:schemeClr val="dk1"/>
              </a:solidFill>
            </a:endParaRPr>
          </a:p>
          <a:p>
            <a:pPr indent="-27305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</a:rPr>
              <a:t>What happened to the Number object that contained 5?</a:t>
            </a:r>
            <a:endParaRPr sz="1700">
              <a:solidFill>
                <a:schemeClr val="dk1"/>
              </a:solidFill>
            </a:endParaRPr>
          </a:p>
          <a:p>
            <a:pPr indent="-27305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</a:rPr>
              <a:t>It’s gone!....Sorta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99125">
            <a:normAutofit fontScale="90000"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5945"/>
              <a:buFont typeface="Calibri"/>
              <a:buNone/>
            </a:pPr>
            <a:r>
              <a:rPr b="1" lang="en-US" sz="3700"/>
              <a:t>Summary</a:t>
            </a:r>
            <a:endParaRPr b="1" sz="3700"/>
          </a:p>
        </p:txBody>
      </p:sp>
      <p:sp>
        <p:nvSpPr>
          <p:cNvPr id="185" name="Google Shape;185;p25"/>
          <p:cNvSpPr txBox="1"/>
          <p:nvPr>
            <p:ph idx="1" type="body"/>
          </p:nvPr>
        </p:nvSpPr>
        <p:spPr>
          <a:xfrm>
            <a:off x="362850" y="928200"/>
            <a:ext cx="8418300" cy="36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4013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200"/>
              <a:t>Garbage is any attribute that is no longer </a:t>
            </a:r>
            <a:r>
              <a:rPr lang="en-US" sz="3200"/>
              <a:t>accessible</a:t>
            </a:r>
            <a:r>
              <a:rPr lang="en-US" sz="3200"/>
              <a:t>.</a:t>
            </a:r>
            <a:endParaRPr sz="3200"/>
          </a:p>
          <a:p>
            <a:pPr indent="-401319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3200"/>
              <a:t>Garbage collector will clean them up eventually</a:t>
            </a:r>
            <a:endParaRPr sz="3200"/>
          </a:p>
          <a:p>
            <a:pPr indent="-4013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200"/>
              <a:t>Static variables are common across all instances of a class</a:t>
            </a:r>
            <a:endParaRPr sz="3200"/>
          </a:p>
          <a:p>
            <a:pPr indent="-4013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200"/>
              <a:t>Static Methods can be accessed using a class name</a:t>
            </a:r>
            <a:endParaRPr sz="3200"/>
          </a:p>
          <a:p>
            <a:pPr indent="-40132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200"/>
              <a:t>The reserved word </a:t>
            </a:r>
            <a:r>
              <a:rPr lang="en-US" sz="3200">
                <a:solidFill>
                  <a:srgbClr val="2F5496"/>
                </a:solidFill>
              </a:rPr>
              <a:t>static</a:t>
            </a:r>
            <a:r>
              <a:rPr lang="en-US" sz="3200"/>
              <a:t> is used to identify a variable or method as static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77406" y="286275"/>
            <a:ext cx="63138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Let’s look at this example:</a:t>
            </a:r>
            <a:endParaRPr b="1"/>
          </a:p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369878" y="939994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.x=x;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</a:b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Number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rgbClr val="0000FF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41" name="Google Shape;41;p8"/>
          <p:cNvCxnSpPr/>
          <p:nvPr/>
        </p:nvCxnSpPr>
        <p:spPr>
          <a:xfrm rot="10800000">
            <a:off x="3335663" y="3749319"/>
            <a:ext cx="5109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57150" rotWithShape="0" algn="bl" dir="5400000" dist="19050">
              <a:srgbClr val="A31515">
                <a:alpha val="50000"/>
              </a:srgbClr>
            </a:outerShdw>
          </a:effectLst>
        </p:spPr>
      </p:cxnSp>
      <p:sp>
        <p:nvSpPr>
          <p:cNvPr id="42" name="Google Shape;42;p8"/>
          <p:cNvSpPr/>
          <p:nvPr/>
        </p:nvSpPr>
        <p:spPr>
          <a:xfrm>
            <a:off x="53157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8"/>
          <p:cNvCxnSpPr/>
          <p:nvPr/>
        </p:nvCxnSpPr>
        <p:spPr>
          <a:xfrm>
            <a:off x="5900944" y="1482075"/>
            <a:ext cx="0" cy="65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" name="Google Shape;44;p8"/>
          <p:cNvSpPr txBox="1"/>
          <p:nvPr/>
        </p:nvSpPr>
        <p:spPr>
          <a:xfrm>
            <a:off x="5785069" y="1024163"/>
            <a:ext cx="231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432FF"/>
                </a:solidFill>
              </a:rPr>
              <a:t>a</a:t>
            </a:r>
            <a:endParaRPr sz="1700">
              <a:solidFill>
                <a:srgbClr val="0432FF"/>
              </a:solidFill>
            </a:endParaRPr>
          </a:p>
        </p:txBody>
      </p:sp>
      <p:sp>
        <p:nvSpPr>
          <p:cNvPr id="45" name="Google Shape;45;p8"/>
          <p:cNvSpPr txBox="1"/>
          <p:nvPr/>
        </p:nvSpPr>
        <p:spPr>
          <a:xfrm>
            <a:off x="54620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</a:rPr>
              <a:t>x=5</a:t>
            </a:r>
            <a:endParaRPr sz="1800">
              <a:solidFill>
                <a:srgbClr val="0432FF"/>
              </a:solidFill>
            </a:endParaRPr>
          </a:p>
        </p:txBody>
      </p:sp>
      <p:sp>
        <p:nvSpPr>
          <p:cNvPr id="46" name="Google Shape;46;p8"/>
          <p:cNvSpPr txBox="1"/>
          <p:nvPr/>
        </p:nvSpPr>
        <p:spPr>
          <a:xfrm>
            <a:off x="5462025" y="2300869"/>
            <a:ext cx="853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Number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277406" y="286275"/>
            <a:ext cx="63138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Let’s look at this example:</a:t>
            </a:r>
            <a:endParaRPr b="1"/>
          </a:p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369878" y="939994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.x=x;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</a:b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Number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a = </a:t>
            </a:r>
            <a:r>
              <a:rPr lang="en-US" sz="14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4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4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rgbClr val="0000FF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54" name="Google Shape;54;p9"/>
          <p:cNvCxnSpPr/>
          <p:nvPr/>
        </p:nvCxnSpPr>
        <p:spPr>
          <a:xfrm rot="10800000">
            <a:off x="2620438" y="4014419"/>
            <a:ext cx="5109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57150" rotWithShape="0" algn="bl" dir="5400000" dist="19050">
              <a:srgbClr val="A31515">
                <a:alpha val="50000"/>
              </a:srgbClr>
            </a:outerShdw>
            <a:reflection blurRad="0" dir="5400000" dist="38100" endA="0" endPos="30000" fadeDir="5400012" kx="0" rotWithShape="0" algn="bl" stPos="0" sy="-100000" ky="0"/>
          </a:effectLst>
        </p:spPr>
      </p:cxnSp>
      <p:sp>
        <p:nvSpPr>
          <p:cNvPr id="55" name="Google Shape;55;p9"/>
          <p:cNvSpPr/>
          <p:nvPr/>
        </p:nvSpPr>
        <p:spPr>
          <a:xfrm>
            <a:off x="53157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" name="Google Shape;56;p9"/>
          <p:cNvCxnSpPr>
            <a:endCxn id="57" idx="0"/>
          </p:cNvCxnSpPr>
          <p:nvPr/>
        </p:nvCxnSpPr>
        <p:spPr>
          <a:xfrm>
            <a:off x="5900775" y="1482169"/>
            <a:ext cx="1792500" cy="81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8" name="Google Shape;58;p9"/>
          <p:cNvSpPr txBox="1"/>
          <p:nvPr/>
        </p:nvSpPr>
        <p:spPr>
          <a:xfrm>
            <a:off x="5785069" y="1024163"/>
            <a:ext cx="231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432FF"/>
                </a:solidFill>
              </a:rPr>
              <a:t>a</a:t>
            </a:r>
            <a:endParaRPr sz="1700">
              <a:solidFill>
                <a:srgbClr val="0432FF"/>
              </a:solidFill>
            </a:endParaRPr>
          </a:p>
        </p:txBody>
      </p:sp>
      <p:sp>
        <p:nvSpPr>
          <p:cNvPr id="59" name="Google Shape;59;p9"/>
          <p:cNvSpPr txBox="1"/>
          <p:nvPr/>
        </p:nvSpPr>
        <p:spPr>
          <a:xfrm>
            <a:off x="54620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</a:rPr>
              <a:t>x=5</a:t>
            </a:r>
            <a:endParaRPr sz="1800">
              <a:solidFill>
                <a:srgbClr val="0432FF"/>
              </a:solidFill>
            </a:endParaRPr>
          </a:p>
        </p:txBody>
      </p:sp>
      <p:sp>
        <p:nvSpPr>
          <p:cNvPr id="60" name="Google Shape;60;p9"/>
          <p:cNvSpPr txBox="1"/>
          <p:nvPr/>
        </p:nvSpPr>
        <p:spPr>
          <a:xfrm>
            <a:off x="5462025" y="2300869"/>
            <a:ext cx="853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Number</a:t>
            </a:r>
            <a:endParaRPr sz="1500"/>
          </a:p>
        </p:txBody>
      </p:sp>
      <p:sp>
        <p:nvSpPr>
          <p:cNvPr id="61" name="Google Shape;61;p9"/>
          <p:cNvSpPr/>
          <p:nvPr/>
        </p:nvSpPr>
        <p:spPr>
          <a:xfrm>
            <a:off x="71202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9"/>
          <p:cNvSpPr txBox="1"/>
          <p:nvPr/>
        </p:nvSpPr>
        <p:spPr>
          <a:xfrm>
            <a:off x="72665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</a:rPr>
              <a:t>x=8</a:t>
            </a:r>
            <a:endParaRPr sz="1800">
              <a:solidFill>
                <a:srgbClr val="0432FF"/>
              </a:solidFill>
            </a:endParaRPr>
          </a:p>
        </p:txBody>
      </p:sp>
      <p:sp>
        <p:nvSpPr>
          <p:cNvPr id="57" name="Google Shape;57;p9"/>
          <p:cNvSpPr txBox="1"/>
          <p:nvPr/>
        </p:nvSpPr>
        <p:spPr>
          <a:xfrm>
            <a:off x="7266525" y="2300869"/>
            <a:ext cx="853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Number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/>
          <p:nvPr/>
        </p:nvSpPr>
        <p:spPr>
          <a:xfrm>
            <a:off x="4864613" y="1975106"/>
            <a:ext cx="2097000" cy="18168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432FF"/>
              </a:solidFill>
            </a:endParaRPr>
          </a:p>
        </p:txBody>
      </p:sp>
      <p:sp>
        <p:nvSpPr>
          <p:cNvPr id="69" name="Google Shape;69;p10"/>
          <p:cNvSpPr txBox="1"/>
          <p:nvPr>
            <p:ph type="title"/>
          </p:nvPr>
        </p:nvSpPr>
        <p:spPr>
          <a:xfrm>
            <a:off x="277406" y="286275"/>
            <a:ext cx="63138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Let’s look at this example:</a:t>
            </a:r>
            <a:endParaRPr b="1"/>
          </a:p>
        </p:txBody>
      </p:sp>
      <p:cxnSp>
        <p:nvCxnSpPr>
          <p:cNvPr id="70" name="Google Shape;70;p10"/>
          <p:cNvCxnSpPr/>
          <p:nvPr/>
        </p:nvCxnSpPr>
        <p:spPr>
          <a:xfrm>
            <a:off x="3523481" y="2389631"/>
            <a:ext cx="1341300" cy="336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57150" rotWithShape="0" algn="bl" dir="5400000" dist="19050">
              <a:srgbClr val="A31515">
                <a:alpha val="50000"/>
              </a:srgbClr>
            </a:outerShdw>
          </a:effectLst>
        </p:spPr>
      </p:cxnSp>
      <p:sp>
        <p:nvSpPr>
          <p:cNvPr id="71" name="Google Shape;71;p10"/>
          <p:cNvSpPr/>
          <p:nvPr/>
        </p:nvSpPr>
        <p:spPr>
          <a:xfrm>
            <a:off x="53157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2" name="Google Shape;72;p10"/>
          <p:cNvCxnSpPr>
            <a:stCxn id="73" idx="2"/>
            <a:endCxn id="74" idx="0"/>
          </p:cNvCxnSpPr>
          <p:nvPr/>
        </p:nvCxnSpPr>
        <p:spPr>
          <a:xfrm>
            <a:off x="5901019" y="1316663"/>
            <a:ext cx="1792200" cy="98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" name="Google Shape;73;p10"/>
          <p:cNvSpPr txBox="1"/>
          <p:nvPr/>
        </p:nvSpPr>
        <p:spPr>
          <a:xfrm>
            <a:off x="5785069" y="1024163"/>
            <a:ext cx="231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rgbClr val="0432FF"/>
                </a:solidFill>
              </a:rPr>
              <a:t>a</a:t>
            </a:r>
            <a:endParaRPr sz="1700">
              <a:solidFill>
                <a:srgbClr val="0432FF"/>
              </a:solidFill>
            </a:endParaRPr>
          </a:p>
        </p:txBody>
      </p:sp>
      <p:sp>
        <p:nvSpPr>
          <p:cNvPr id="75" name="Google Shape;75;p10"/>
          <p:cNvSpPr txBox="1"/>
          <p:nvPr/>
        </p:nvSpPr>
        <p:spPr>
          <a:xfrm>
            <a:off x="54620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</a:rPr>
              <a:t>x=5</a:t>
            </a:r>
            <a:endParaRPr sz="1800">
              <a:solidFill>
                <a:srgbClr val="0432FF"/>
              </a:solidFill>
            </a:endParaRPr>
          </a:p>
        </p:txBody>
      </p:sp>
      <p:sp>
        <p:nvSpPr>
          <p:cNvPr id="76" name="Google Shape;76;p10"/>
          <p:cNvSpPr txBox="1"/>
          <p:nvPr/>
        </p:nvSpPr>
        <p:spPr>
          <a:xfrm>
            <a:off x="5462025" y="2300869"/>
            <a:ext cx="853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Number</a:t>
            </a:r>
            <a:endParaRPr sz="1500"/>
          </a:p>
        </p:txBody>
      </p:sp>
      <p:sp>
        <p:nvSpPr>
          <p:cNvPr id="77" name="Google Shape;77;p10"/>
          <p:cNvSpPr/>
          <p:nvPr/>
        </p:nvSpPr>
        <p:spPr>
          <a:xfrm>
            <a:off x="71202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0"/>
          <p:cNvSpPr txBox="1"/>
          <p:nvPr/>
        </p:nvSpPr>
        <p:spPr>
          <a:xfrm>
            <a:off x="72665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</a:rPr>
              <a:t>x=8</a:t>
            </a:r>
            <a:endParaRPr sz="1800">
              <a:solidFill>
                <a:srgbClr val="0432FF"/>
              </a:solidFill>
            </a:endParaRPr>
          </a:p>
        </p:txBody>
      </p:sp>
      <p:sp>
        <p:nvSpPr>
          <p:cNvPr id="74" name="Google Shape;74;p10"/>
          <p:cNvSpPr txBox="1"/>
          <p:nvPr/>
        </p:nvSpPr>
        <p:spPr>
          <a:xfrm>
            <a:off x="7266525" y="2300869"/>
            <a:ext cx="853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/>
              <a:t>Number</a:t>
            </a:r>
            <a:endParaRPr sz="1500"/>
          </a:p>
        </p:txBody>
      </p:sp>
      <p:sp>
        <p:nvSpPr>
          <p:cNvPr id="79" name="Google Shape;79;p10"/>
          <p:cNvSpPr txBox="1"/>
          <p:nvPr/>
        </p:nvSpPr>
        <p:spPr>
          <a:xfrm>
            <a:off x="438919" y="987544"/>
            <a:ext cx="3023700" cy="30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 lnSpcReduction="10000"/>
          </a:bodyPr>
          <a:lstStyle/>
          <a:p>
            <a:pPr indent="-2921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This number object is no long referenced by any variable</a:t>
            </a:r>
            <a:br>
              <a:rPr lang="en-US" sz="2000"/>
            </a:br>
            <a:endParaRPr sz="2000"/>
          </a:p>
          <a:p>
            <a:pPr indent="-2921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It is considered garbage</a:t>
            </a:r>
            <a:br>
              <a:rPr lang="en-US" sz="2000"/>
            </a:br>
            <a:endParaRPr sz="2000"/>
          </a:p>
          <a:p>
            <a:pPr indent="-2921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Soon the garbage collector will come along and remove it.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404223" y="397875"/>
            <a:ext cx="8320500" cy="504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What is a garbage collector?</a:t>
            </a:r>
            <a:endParaRPr b="1"/>
          </a:p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>
            <a:off x="297700" y="902825"/>
            <a:ext cx="8462400" cy="2937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1150" lvl="0" marL="3429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task that runs in the background. </a:t>
            </a:r>
            <a:endParaRPr/>
          </a:p>
          <a:p>
            <a:pPr indent="-311150" lvl="0" marL="3429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Any object that you create that is no longer in use, is cleaned up by the garbage collector</a:t>
            </a:r>
            <a:endParaRPr/>
          </a:p>
          <a:p>
            <a:pPr indent="-317500" lvl="1" marL="6858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There is no guarantee of when it will be cleaned up</a:t>
            </a:r>
            <a:endParaRPr/>
          </a:p>
          <a:p>
            <a:pPr indent="-317500" lvl="1" marL="6858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the garbage collector is too aggressive it could hinder performance of your program, so it tends to run when your program is waiting on something like user input.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type="title"/>
          </p:nvPr>
        </p:nvSpPr>
        <p:spPr>
          <a:xfrm>
            <a:off x="369875" y="382650"/>
            <a:ext cx="8418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000"/>
              <a:t>Static Keyword</a:t>
            </a:r>
            <a:endParaRPr/>
          </a:p>
        </p:txBody>
      </p:sp>
      <p:sp>
        <p:nvSpPr>
          <p:cNvPr id="92" name="Google Shape;92;p12"/>
          <p:cNvSpPr txBox="1"/>
          <p:nvPr>
            <p:ph idx="1" type="body"/>
          </p:nvPr>
        </p:nvSpPr>
        <p:spPr>
          <a:xfrm>
            <a:off x="400300" y="892676"/>
            <a:ext cx="8418300" cy="28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In this section we’ll discuss:</a:t>
            </a:r>
            <a:endParaRPr sz="2800"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Static variables</a:t>
            </a:r>
            <a:endParaRPr sz="2800"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Static methods</a:t>
            </a:r>
            <a:endParaRPr sz="2800"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Static classes (briefly)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 txBox="1"/>
          <p:nvPr>
            <p:ph type="title"/>
          </p:nvPr>
        </p:nvSpPr>
        <p:spPr>
          <a:xfrm>
            <a:off x="369875" y="286275"/>
            <a:ext cx="8418300" cy="433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Variables/Attributes in an object</a:t>
            </a:r>
            <a:endParaRPr b="1"/>
          </a:p>
        </p:txBody>
      </p:sp>
      <p:sp>
        <p:nvSpPr>
          <p:cNvPr id="99" name="Google Shape;99;p13"/>
          <p:cNvSpPr txBox="1"/>
          <p:nvPr>
            <p:ph idx="1" type="body"/>
          </p:nvPr>
        </p:nvSpPr>
        <p:spPr>
          <a:xfrm>
            <a:off x="369875" y="705001"/>
            <a:ext cx="8418300" cy="282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 {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x;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x) {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this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.x=x;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</a:b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 {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static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main(String[] args) {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Number a =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8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5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  Number b = </a:t>
            </a:r>
            <a:r>
              <a:rPr lang="en-US" sz="1800">
                <a:solidFill>
                  <a:srgbClr val="0000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Number(</a:t>
            </a:r>
            <a:r>
              <a:rPr lang="en-US" sz="1800">
                <a:solidFill>
                  <a:srgbClr val="09885A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}</a:t>
            </a:r>
            <a:endParaRPr sz="1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0000FF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53157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13"/>
          <p:cNvCxnSpPr>
            <a:endCxn id="100" idx="0"/>
          </p:cNvCxnSpPr>
          <p:nvPr/>
        </p:nvCxnSpPr>
        <p:spPr>
          <a:xfrm>
            <a:off x="5900719" y="1482263"/>
            <a:ext cx="300" cy="116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2" name="Google Shape;102;p13"/>
          <p:cNvSpPr txBox="1"/>
          <p:nvPr/>
        </p:nvSpPr>
        <p:spPr>
          <a:xfrm>
            <a:off x="5785069" y="1024163"/>
            <a:ext cx="231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432FF"/>
                </a:solidFill>
              </a:rPr>
              <a:t>a</a:t>
            </a:r>
            <a:endParaRPr sz="2200">
              <a:solidFill>
                <a:srgbClr val="0432FF"/>
              </a:solidFill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54620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432FF"/>
                </a:solidFill>
              </a:rPr>
              <a:t>x=5</a:t>
            </a:r>
            <a:endParaRPr sz="2400">
              <a:solidFill>
                <a:srgbClr val="0432FF"/>
              </a:solidFill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7120219" y="2645663"/>
            <a:ext cx="1170600" cy="52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7266525" y="2755388"/>
            <a:ext cx="768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432FF"/>
                </a:solidFill>
              </a:rPr>
              <a:t>x=8</a:t>
            </a:r>
            <a:endParaRPr sz="2400">
              <a:solidFill>
                <a:srgbClr val="0432FF"/>
              </a:solidFill>
            </a:endParaRPr>
          </a:p>
        </p:txBody>
      </p:sp>
      <p:cxnSp>
        <p:nvCxnSpPr>
          <p:cNvPr id="106" name="Google Shape;106;p13"/>
          <p:cNvCxnSpPr/>
          <p:nvPr/>
        </p:nvCxnSpPr>
        <p:spPr>
          <a:xfrm>
            <a:off x="7771669" y="1482188"/>
            <a:ext cx="300" cy="116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7" name="Google Shape;107;p13"/>
          <p:cNvSpPr txBox="1"/>
          <p:nvPr/>
        </p:nvSpPr>
        <p:spPr>
          <a:xfrm>
            <a:off x="7506500" y="1024219"/>
            <a:ext cx="453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0432FF"/>
                </a:solidFill>
              </a:rPr>
              <a:t>b</a:t>
            </a:r>
            <a:endParaRPr sz="190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>
            <p:ph type="title"/>
          </p:nvPr>
        </p:nvSpPr>
        <p:spPr>
          <a:xfrm>
            <a:off x="369875" y="286275"/>
            <a:ext cx="8418300" cy="540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Separate x attributes</a:t>
            </a:r>
            <a:endParaRPr/>
          </a:p>
        </p:txBody>
      </p:sp>
      <p:sp>
        <p:nvSpPr>
          <p:cNvPr id="114" name="Google Shape;114;p14"/>
          <p:cNvSpPr txBox="1"/>
          <p:nvPr>
            <p:ph idx="1" type="body"/>
          </p:nvPr>
        </p:nvSpPr>
        <p:spPr>
          <a:xfrm>
            <a:off x="334350" y="933275"/>
            <a:ext cx="8418300" cy="3403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406400" lvl="0" marL="457200" rtl="0" algn="l">
              <a:spcBef>
                <a:spcPts val="750"/>
              </a:spcBef>
              <a:spcAft>
                <a:spcPts val="0"/>
              </a:spcAft>
              <a:buSzPts val="2800"/>
              <a:buChar char="•"/>
            </a:pP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Notice how each object has its own </a:t>
            </a:r>
            <a:r>
              <a:rPr lang="en-US" sz="2800">
                <a:solidFill>
                  <a:srgbClr val="0432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attributes.</a:t>
            </a:r>
            <a:endParaRPr sz="2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nsolas"/>
              <a:buChar char="•"/>
            </a:pP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Changes to the </a:t>
            </a:r>
            <a:r>
              <a:rPr lang="en-US" sz="2800">
                <a:solidFill>
                  <a:srgbClr val="0432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attribute in object </a:t>
            </a:r>
            <a:r>
              <a:rPr lang="en-US" sz="2800">
                <a:solidFill>
                  <a:srgbClr val="0432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will have no effect on changes to the </a:t>
            </a:r>
            <a:r>
              <a:rPr lang="en-US" sz="2800">
                <a:solidFill>
                  <a:srgbClr val="0432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 attribute in object </a:t>
            </a:r>
            <a:r>
              <a:rPr lang="en-US" sz="2800">
                <a:solidFill>
                  <a:srgbClr val="0432FF"/>
                </a:solidFill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b</a:t>
            </a:r>
            <a:endParaRPr sz="2800">
              <a:solidFill>
                <a:srgbClr val="0432FF"/>
              </a:solidFill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nsolas"/>
              <a:buChar char="•"/>
            </a:pP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Each student is a separate object.  </a:t>
            </a:r>
            <a:endParaRPr sz="2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Font typeface="Consolas"/>
              <a:buChar char="•"/>
            </a:pP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You all have a name attribute</a:t>
            </a:r>
            <a:endParaRPr sz="2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Font typeface="Consolas"/>
              <a:buChar char="•"/>
            </a:pPr>
            <a:r>
              <a:rPr lang="en-US" sz="2800">
                <a:highlight>
                  <a:srgbClr val="FFFFFE"/>
                </a:highlight>
                <a:latin typeface="Consolas"/>
                <a:ea typeface="Consolas"/>
                <a:cs typeface="Consolas"/>
                <a:sym typeface="Consolas"/>
              </a:rPr>
              <a:t>However, the value of each of your name attributes is likely different from eachother.</a:t>
            </a:r>
            <a:endParaRPr sz="2800">
              <a:highlight>
                <a:srgbClr val="FFFFFE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