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4A54F0-D521-408E-B176-004031299921}">
  <a:tblStyle styleId="{334A54F0-D521-408E-B176-00403129992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5674eb83c_0_17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5674eb83c_0_17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5674eb83c_0_17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Google Shape;116;p9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9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09f9f61a1e_0_4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09f9f61a1e_0_4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309f9f61a1e_0_4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09f9f61a1e_0_13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09f9f61a1e_0_13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309f9f61a1e_0_13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p23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3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f0fc2e16de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f0fc2e16de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gf0fc2e16de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3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3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7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4" name="Google Shape;254;p37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7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8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Google Shape;261;p38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8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f0fc2e16de_0_12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f0fc2e16de_0_12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f0fc2e16de_0_12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1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5" name="Google Shape;275;p41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41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4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2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20" Type="http://schemas.openxmlformats.org/officeDocument/2006/relationships/image" Target="../media/image2.png"/><Relationship Id="rId11" Type="http://schemas.openxmlformats.org/officeDocument/2006/relationships/hyperlink" Target="https://docs.oracle.com/javase/9/docs/api/java/lang/Object.html#wait--" TargetMode="External"/><Relationship Id="rId10" Type="http://schemas.openxmlformats.org/officeDocument/2006/relationships/hyperlink" Target="https://docs.oracle.com/javase/9/docs/api/java/lang/Object.html#toString--" TargetMode="External"/><Relationship Id="rId13" Type="http://schemas.openxmlformats.org/officeDocument/2006/relationships/hyperlink" Target="https://docs.oracle.com/javase/9/docs/api/java/lang/Object.html#notifyAll--" TargetMode="External"/><Relationship Id="rId12" Type="http://schemas.openxmlformats.org/officeDocument/2006/relationships/hyperlink" Target="https://docs.oracle.com/javase/9/docs/api/java/lang/Object.html#notify--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docs.oracle.com/javase/9/docs/api/java/lang/Object.html#clone--" TargetMode="External"/><Relationship Id="rId4" Type="http://schemas.openxmlformats.org/officeDocument/2006/relationships/hyperlink" Target="https://docs.oracle.com/javase/9/docs/api/java/lang/Object.html#equals-java.lang.Object-" TargetMode="External"/><Relationship Id="rId9" Type="http://schemas.openxmlformats.org/officeDocument/2006/relationships/hyperlink" Target="https://docs.oracle.com/javase/9/docs/api/java/lang/Object.html#notifyAll--" TargetMode="External"/><Relationship Id="rId15" Type="http://schemas.openxmlformats.org/officeDocument/2006/relationships/hyperlink" Target="https://docs.oracle.com/javase/9/docs/api/java/lang/Object.html#notify--" TargetMode="External"/><Relationship Id="rId14" Type="http://schemas.openxmlformats.org/officeDocument/2006/relationships/hyperlink" Target="https://docs.oracle.com/javase/9/docs/api/java/lang/Object.html#wait-long-" TargetMode="External"/><Relationship Id="rId17" Type="http://schemas.openxmlformats.org/officeDocument/2006/relationships/hyperlink" Target="https://docs.oracle.com/javase/9/docs/api/java/lang/Object.html#wait-long-int-" TargetMode="External"/><Relationship Id="rId16" Type="http://schemas.openxmlformats.org/officeDocument/2006/relationships/hyperlink" Target="https://docs.oracle.com/javase/9/docs/api/java/lang/Object.html#notifyAll--" TargetMode="External"/><Relationship Id="rId5" Type="http://schemas.openxmlformats.org/officeDocument/2006/relationships/hyperlink" Target="https://docs.oracle.com/javase/9/docs/api/java/lang/Object.html" TargetMode="External"/><Relationship Id="rId19" Type="http://schemas.openxmlformats.org/officeDocument/2006/relationships/hyperlink" Target="https://docs.oracle.com/javase/9/docs/api/java/lang/Object.html#notifyAll--" TargetMode="External"/><Relationship Id="rId6" Type="http://schemas.openxmlformats.org/officeDocument/2006/relationships/hyperlink" Target="https://docs.oracle.com/javase/9/docs/api/java/lang/Object.html#getClass--" TargetMode="External"/><Relationship Id="rId18" Type="http://schemas.openxmlformats.org/officeDocument/2006/relationships/hyperlink" Target="https://docs.oracle.com/javase/9/docs/api/java/lang/Object.html#notify--" TargetMode="External"/><Relationship Id="rId7" Type="http://schemas.openxmlformats.org/officeDocument/2006/relationships/hyperlink" Target="https://docs.oracle.com/javase/9/docs/api/java/lang/Object.html#hashCode--" TargetMode="External"/><Relationship Id="rId8" Type="http://schemas.openxmlformats.org/officeDocument/2006/relationships/hyperlink" Target="https://docs.oracle.com/javase/9/docs/api/java/lang/Object.html#notify--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1951200" y="25881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1837644" y="3858450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1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Inheritance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Customizing your Dog</a:t>
            </a:r>
            <a:endParaRPr/>
          </a:p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Your Dog is basically no different than a Mammal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At this point, you can: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Add additional attributes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Add additional methods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 can also </a:t>
            </a:r>
            <a:r>
              <a:rPr lang="en-US" sz="2400">
                <a:solidFill>
                  <a:srgbClr val="0432FF"/>
                </a:solidFill>
              </a:rPr>
              <a:t>override</a:t>
            </a:r>
            <a:r>
              <a:rPr lang="en-US" sz="2400"/>
              <a:t> (redefine) inherited methods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Don’t confuse </a:t>
            </a:r>
            <a:r>
              <a:rPr lang="en-US" sz="2400" u="sng"/>
              <a:t>overriding</a:t>
            </a:r>
            <a:r>
              <a:rPr lang="en-US" sz="2400"/>
              <a:t> with </a:t>
            </a:r>
            <a:r>
              <a:rPr lang="en-US" sz="2400" u="sng"/>
              <a:t>overloading</a:t>
            </a:r>
            <a:r>
              <a:rPr lang="en-US" sz="2400"/>
              <a:t> (which is having two methods with the same name)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Terminology</a:t>
            </a:r>
            <a:endParaRPr/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The </a:t>
            </a:r>
            <a:r>
              <a:rPr i="1" lang="en-US" sz="2800">
                <a:solidFill>
                  <a:schemeClr val="dk1"/>
                </a:solidFill>
              </a:rPr>
              <a:t>is-a</a:t>
            </a:r>
            <a:r>
              <a:rPr b="1" i="1" lang="en-US" sz="2800">
                <a:solidFill>
                  <a:schemeClr val="dk1"/>
                </a:solidFill>
              </a:rPr>
              <a:t> </a:t>
            </a:r>
            <a:r>
              <a:rPr b="1" lang="en-US" sz="2800">
                <a:solidFill>
                  <a:schemeClr val="dk1"/>
                </a:solidFill>
              </a:rPr>
              <a:t>relationship</a:t>
            </a:r>
            <a:r>
              <a:rPr lang="en-US" sz="2800">
                <a:solidFill>
                  <a:schemeClr val="dk1"/>
                </a:solidFill>
              </a:rPr>
              <a:t> represents inheritance.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a Dog </a:t>
            </a:r>
            <a:r>
              <a:rPr i="1" lang="en-US" sz="2800">
                <a:solidFill>
                  <a:schemeClr val="dk1"/>
                </a:solidFill>
              </a:rPr>
              <a:t>is a</a:t>
            </a:r>
            <a:r>
              <a:rPr lang="en-US" sz="2800">
                <a:solidFill>
                  <a:schemeClr val="dk1"/>
                </a:solidFill>
              </a:rPr>
              <a:t> Mammal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a Cow </a:t>
            </a:r>
            <a:r>
              <a:rPr i="1" lang="en-US" sz="2800">
                <a:solidFill>
                  <a:schemeClr val="dk1"/>
                </a:solidFill>
              </a:rPr>
              <a:t>is a</a:t>
            </a:r>
            <a:r>
              <a:rPr lang="en-US" sz="2800">
                <a:solidFill>
                  <a:schemeClr val="dk1"/>
                </a:solidFill>
              </a:rPr>
              <a:t> Mammal</a:t>
            </a:r>
            <a:endParaRPr/>
          </a:p>
          <a:p>
            <a:pPr indent="-2794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Mammal is called a super class, parent class, or a </a:t>
            </a:r>
            <a:r>
              <a:rPr lang="en-US" sz="2800" u="sng"/>
              <a:t>base</a:t>
            </a:r>
            <a:r>
              <a:rPr lang="en-US" sz="2800"/>
              <a:t> class (all mean the same thing)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Dog/</a:t>
            </a:r>
            <a:r>
              <a:rPr lang="en-US" sz="2800"/>
              <a:t>Cow/Cat would be a </a:t>
            </a:r>
            <a:r>
              <a:rPr lang="en-US" sz="2800" u="sng"/>
              <a:t>derived</a:t>
            </a:r>
            <a:r>
              <a:rPr lang="en-US" sz="2800"/>
              <a:t> class, a </a:t>
            </a:r>
            <a:r>
              <a:rPr lang="en-US" sz="2800" u="sng"/>
              <a:t>sub</a:t>
            </a:r>
            <a:r>
              <a:rPr lang="en-US" sz="2800"/>
              <a:t> class, or </a:t>
            </a:r>
            <a:r>
              <a:rPr lang="en-US" sz="2800" u="sng"/>
              <a:t>child</a:t>
            </a:r>
            <a:r>
              <a:rPr lang="en-US" sz="2800"/>
              <a:t> class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Inheritance example</a:t>
            </a:r>
            <a:endParaRPr/>
          </a:p>
        </p:txBody>
      </p:sp>
      <p:sp>
        <p:nvSpPr>
          <p:cNvPr id="127" name="Google Shape;127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b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7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 sz="1785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7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t/>
            </a:r>
            <a:endParaRPr sz="1785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There are 2 attributes here that you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can't see because of inheritance!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7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t/>
            </a:r>
            <a:endParaRPr sz="1785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(String[] args)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b="1" lang="en-US" sz="4050"/>
              <a:t>Inheritance Fundamentals</a:t>
            </a:r>
            <a:endParaRPr/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hierarchy can be extended:</a:t>
            </a:r>
            <a:endParaRPr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 Labrador </a:t>
            </a:r>
            <a:r>
              <a:rPr i="1" lang="en-US" sz="2400"/>
              <a:t>is-a</a:t>
            </a:r>
            <a:r>
              <a:rPr lang="en-US" sz="2400"/>
              <a:t> Dog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 Labrador </a:t>
            </a:r>
            <a:r>
              <a:rPr i="1" lang="en-US" sz="2400"/>
              <a:t>is-a</a:t>
            </a:r>
            <a:r>
              <a:rPr lang="en-US" sz="2400"/>
              <a:t> Mammal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 Mammal </a:t>
            </a:r>
            <a:r>
              <a:rPr i="1" lang="en-US" sz="2400"/>
              <a:t>has-a</a:t>
            </a:r>
            <a:r>
              <a:rPr lang="en-US" sz="2400"/>
              <a:t> string (furColor)</a:t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3806959" y="2348183"/>
            <a:ext cx="2149099" cy="4676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 </a:t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3806959" y="3423672"/>
            <a:ext cx="2149099" cy="431813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endParaRPr/>
          </a:p>
        </p:txBody>
      </p:sp>
      <p:cxnSp>
        <p:nvCxnSpPr>
          <p:cNvPr id="136" name="Google Shape;136;p18"/>
          <p:cNvCxnSpPr>
            <a:stCxn id="135" idx="0"/>
            <a:endCxn id="134" idx="2"/>
          </p:cNvCxnSpPr>
          <p:nvPr/>
        </p:nvCxnSpPr>
        <p:spPr>
          <a:xfrm rot="10800000">
            <a:off x="4881509" y="2815872"/>
            <a:ext cx="0" cy="607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7" name="Google Shape;137;p18"/>
          <p:cNvCxnSpPr/>
          <p:nvPr/>
        </p:nvCxnSpPr>
        <p:spPr>
          <a:xfrm rot="10800000">
            <a:off x="4876800" y="3869297"/>
            <a:ext cx="0" cy="52891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8" name="Google Shape;138;p18"/>
          <p:cNvSpPr/>
          <p:nvPr/>
        </p:nvSpPr>
        <p:spPr>
          <a:xfrm>
            <a:off x="3841377" y="4393637"/>
            <a:ext cx="2114681" cy="431813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Labrador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of overriding a method</a:t>
            </a:r>
            <a:endParaRPr/>
          </a:p>
        </p:txBody>
      </p:sp>
      <p:sp>
        <p:nvSpPr>
          <p:cNvPr id="145" name="Google Shape;145;p19"/>
          <p:cNvSpPr txBox="1"/>
          <p:nvPr>
            <p:ph idx="1" type="body"/>
          </p:nvPr>
        </p:nvSpPr>
        <p:spPr>
          <a:xfrm>
            <a:off x="369875" y="1253325"/>
            <a:ext cx="80709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you inherit a method from your parent, but you need to do things slightly differently, you’ll override the method.</a:t>
            </a:r>
            <a:endParaRPr/>
          </a:p>
        </p:txBody>
      </p:sp>
      <p:pic>
        <p:nvPicPr>
          <p:cNvPr id="146" name="Google Shape;14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1712" y="2575008"/>
            <a:ext cx="4267225" cy="2838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@Override keyword</a:t>
            </a:r>
            <a:endParaRPr/>
          </a:p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java the @Override keyword is technically optional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should always include it when you are doing an override.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you put it in, Java can check that you are successfully overriding a method that you inherited.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Without it, Java will let you silently fail to override a method.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is not a successful override…</a:t>
            </a:r>
            <a:endParaRPr/>
          </a:p>
        </p:txBody>
      </p:sp>
      <p:pic>
        <p:nvPicPr>
          <p:cNvPr id="154" name="Google Shape;15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8400" y="4164775"/>
            <a:ext cx="3561001" cy="203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Object is the mother of all classes</a:t>
            </a:r>
            <a:endParaRPr/>
          </a:p>
        </p:txBody>
      </p:sp>
      <p:sp>
        <p:nvSpPr>
          <p:cNvPr id="160" name="Google Shape;160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All classes inherit from Object</a:t>
            </a:r>
            <a:endParaRPr sz="24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you don’t specify, a class directly inherits from Object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This will be “invisible” code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Object defines basic things like toString(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This is why you “</a:t>
            </a:r>
            <a:r>
              <a:rPr lang="en-US" sz="2400" u="sng"/>
              <a:t>override</a:t>
            </a:r>
            <a:r>
              <a:rPr lang="en-US" u="sng"/>
              <a:t>”</a:t>
            </a:r>
            <a:r>
              <a:rPr lang="en-US" sz="2400"/>
              <a:t> toString(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Redefine it to print something meaningful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When overriding, method signature must match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Default: print memory address of object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Example of “Invisible Code” </a:t>
            </a:r>
            <a:endParaRPr/>
          </a:p>
        </p:txBody>
      </p:sp>
      <p:sp>
        <p:nvSpPr>
          <p:cNvPr id="166" name="Google Shape;166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2100"/>
              <a:buNone/>
            </a:pP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This class...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100"/>
              <a:buNone/>
            </a:pP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...is exactly the same thing as this one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Object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2900"/>
              <a:t>Example of Overriding ToString()</a:t>
            </a:r>
            <a:endParaRPr sz="2900"/>
          </a:p>
        </p:txBody>
      </p:sp>
      <p:sp>
        <p:nvSpPr>
          <p:cNvPr id="172" name="Google Shape;172;p2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Object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 sz="1812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()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weight = </a:t>
            </a:r>
            <a:r>
              <a:rPr lang="en-US" sz="1812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iQ = </a:t>
            </a:r>
            <a:r>
              <a:rPr lang="en-US" sz="1812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</a:rPr>
              <a:t>  @Override</a:t>
            </a:r>
            <a:endParaRPr sz="1812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String toString() { </a:t>
            </a:r>
            <a:endParaRPr sz="1812">
              <a:solidFill>
                <a:srgbClr val="4E8F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String s = </a:t>
            </a:r>
            <a:r>
              <a:rPr lang="en-US" sz="18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"Weight is "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weight;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s+= </a:t>
            </a:r>
            <a:r>
              <a:rPr lang="en-US" sz="18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 and IQ is "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iQ + </a:t>
            </a:r>
            <a:r>
              <a:rPr lang="en-US" sz="18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1812">
                <a:solidFill>
                  <a:srgbClr val="FC4CA5"/>
                </a:solidFill>
                <a:latin typeface="Arial"/>
                <a:ea typeface="Arial"/>
                <a:cs typeface="Arial"/>
                <a:sym typeface="Arial"/>
              </a:rPr>
              <a:t>\n</a:t>
            </a:r>
            <a:r>
              <a:rPr lang="en-US" sz="18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System.out.println(d); </a:t>
            </a:r>
            <a:r>
              <a:rPr lang="en-US" sz="18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Weight is 7 and IQ is 45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 </a:t>
            </a:r>
            <a:r>
              <a:rPr lang="en-US" sz="18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@Override tells the compiler to check th</a:t>
            </a:r>
            <a:r>
              <a:rPr lang="en-US" sz="1812">
                <a:solidFill>
                  <a:srgbClr val="4E8F00"/>
                </a:solidFill>
              </a:rPr>
              <a:t>e override</a:t>
            </a:r>
            <a:endParaRPr sz="3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Methods of Object</a:t>
            </a:r>
            <a:endParaRPr b="1" sz="3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graphicFrame>
        <p:nvGraphicFramePr>
          <p:cNvPr id="180" name="Google Shape;180;p24"/>
          <p:cNvGraphicFramePr/>
          <p:nvPr/>
        </p:nvGraphicFramePr>
        <p:xfrm>
          <a:off x="457200" y="118024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{334A54F0-D521-408E-B176-004031299921}</a:tableStyleId>
              </a:tblPr>
              <a:tblGrid>
                <a:gridCol w="2460225"/>
                <a:gridCol w="5597925"/>
              </a:tblGrid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Method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Description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sng" cap="none" strike="noStrike">
                          <a:solidFill>
                            <a:schemeClr val="hlink"/>
                          </a:solidFill>
                          <a:hlinkClick r:id="rId3"/>
                        </a:rPr>
                        <a:t>clone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</a:rPr>
                        <a:t>​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Creates and returns a copy of this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4"/>
                        </a:rPr>
                        <a:t>equals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5"/>
                        </a:rPr>
                        <a:t>Object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 obj)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Indicates whether some other object is "equal to" this one.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getClass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Returns the runtime class of this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7"/>
                        </a:rPr>
                        <a:t>hashCode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Returns a hash code value for the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8"/>
                        </a:rPr>
                        <a:t>notify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Wakes up a single thread that is waiting on this object's monitor.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9"/>
                        </a:rPr>
                        <a:t>notifyAll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Wakes up all threads that are waiting on this object's monitor.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0"/>
                        </a:rPr>
                        <a:t>toString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Returns a string representation of the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591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1"/>
                        </a:rPr>
                        <a:t>wait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Causes the current thread to wait until another thread invokes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2"/>
                        </a:rPr>
                        <a:t>notify()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or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3"/>
                        </a:rPr>
                        <a:t>notifyAll()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for this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89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4"/>
                        </a:rPr>
                        <a:t>wait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​(long timeout)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Causes the current thread to wait until either another thread invokes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5"/>
                        </a:rPr>
                        <a:t>notify()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or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6"/>
                        </a:rPr>
                        <a:t>notifyAll()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for this object, or a specified amount of time has elapsed.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119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7"/>
                        </a:rPr>
                        <a:t>wait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​(long timeout, int nanos)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Causes the current thread to wait until another thread invokes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8"/>
                        </a:rPr>
                        <a:t>notify()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or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9"/>
                        </a:rPr>
                        <a:t>notifyAll()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for this object, or some other thread interrupts the current thread, or a certain amount of real time has elapsed.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pic>
        <p:nvPicPr>
          <p:cNvPr descr="Java Logo" id="181" name="Google Shape;181;p24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7789706" y="428452"/>
            <a:ext cx="771795" cy="7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UML - Unified Modeling Language</a:t>
            </a:r>
            <a:endParaRPr/>
          </a:p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Often you’ll need to discuss design of classes with coworkers.  Being able to visualize your classes in a consistent way is very helpful.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UML allows you to draw the important details of a class for discussion.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Most IDEs have built in way to draw a UML diagram from your code.  Typically teams have an up to date UML on their wall near their work area, so they can quickly reference Methods/Attributes for classes.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Each class is drawn as a rectangle, with the class name at the top, followed by all the attributes, then all the methods.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Constructors are often not mentioned.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Multiple Inheritance not allowed</a:t>
            </a:r>
            <a:endParaRPr/>
          </a:p>
        </p:txBody>
      </p:sp>
      <p:sp>
        <p:nvSpPr>
          <p:cNvPr id="187" name="Google Shape;187;p2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90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Werewolf w = </a:t>
            </a:r>
            <a:r>
              <a:rPr lang="en-US" sz="24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Werewolf( 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w.run(); </a:t>
            </a:r>
            <a:r>
              <a:rPr lang="en-US" sz="2400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which run method is called?</a:t>
            </a:r>
            <a:endParaRPr sz="2800"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188" name="Google Shape;188;p25"/>
          <p:cNvSpPr txBox="1"/>
          <p:nvPr/>
        </p:nvSpPr>
        <p:spPr>
          <a:xfrm>
            <a:off x="24955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189" name="Google Shape;189;p25"/>
          <p:cNvCxnSpPr/>
          <p:nvPr/>
        </p:nvCxnSpPr>
        <p:spPr>
          <a:xfrm>
            <a:off x="24955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0" name="Google Shape;190;p25"/>
          <p:cNvCxnSpPr/>
          <p:nvPr/>
        </p:nvCxnSpPr>
        <p:spPr>
          <a:xfrm>
            <a:off x="24955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1" name="Google Shape;191;p25"/>
          <p:cNvSpPr txBox="1"/>
          <p:nvPr/>
        </p:nvSpPr>
        <p:spPr>
          <a:xfrm>
            <a:off x="55054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192" name="Google Shape;192;p25"/>
          <p:cNvCxnSpPr/>
          <p:nvPr/>
        </p:nvCxnSpPr>
        <p:spPr>
          <a:xfrm>
            <a:off x="55054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25"/>
          <p:cNvCxnSpPr/>
          <p:nvPr/>
        </p:nvCxnSpPr>
        <p:spPr>
          <a:xfrm>
            <a:off x="55054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4" name="Google Shape;194;p25"/>
          <p:cNvSpPr txBox="1"/>
          <p:nvPr/>
        </p:nvSpPr>
        <p:spPr>
          <a:xfrm>
            <a:off x="3962400" y="3429000"/>
            <a:ext cx="1219200" cy="12080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195" name="Google Shape;195;p25"/>
          <p:cNvCxnSpPr/>
          <p:nvPr/>
        </p:nvCxnSpPr>
        <p:spPr>
          <a:xfrm>
            <a:off x="3962400" y="37810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25"/>
          <p:cNvCxnSpPr/>
          <p:nvPr/>
        </p:nvCxnSpPr>
        <p:spPr>
          <a:xfrm>
            <a:off x="3962400" y="4343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25"/>
          <p:cNvCxnSpPr/>
          <p:nvPr/>
        </p:nvCxnSpPr>
        <p:spPr>
          <a:xfrm rot="10800000">
            <a:off x="3581400" y="2895600"/>
            <a:ext cx="381000" cy="5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98" name="Google Shape;198;p25"/>
          <p:cNvCxnSpPr/>
          <p:nvPr/>
        </p:nvCxnSpPr>
        <p:spPr>
          <a:xfrm flipH="1" rot="10800000">
            <a:off x="5181601" y="2895600"/>
            <a:ext cx="380999" cy="52910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Note about </a:t>
            </a:r>
            <a:r>
              <a:rPr b="1" lang="en-US">
                <a:solidFill>
                  <a:srgbClr val="0432FF"/>
                </a:solidFill>
              </a:rPr>
              <a:t>interfaces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204" name="Google Shape;204;p2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0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Keep this example in mind.  We’ll revisit it when talking about interfaces </a:t>
            </a:r>
            <a:r>
              <a:rPr lang="en-US" sz="2400" u="sng"/>
              <a:t>later</a:t>
            </a:r>
            <a:r>
              <a:rPr lang="en-US" sz="2400"/>
              <a:t>.</a:t>
            </a:r>
            <a:endParaRPr sz="2400"/>
          </a:p>
        </p:txBody>
      </p:sp>
      <p:sp>
        <p:nvSpPr>
          <p:cNvPr id="205" name="Google Shape;205;p26"/>
          <p:cNvSpPr txBox="1"/>
          <p:nvPr/>
        </p:nvSpPr>
        <p:spPr>
          <a:xfrm>
            <a:off x="24955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06" name="Google Shape;206;p26"/>
          <p:cNvCxnSpPr/>
          <p:nvPr/>
        </p:nvCxnSpPr>
        <p:spPr>
          <a:xfrm>
            <a:off x="24955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7" name="Google Shape;207;p26"/>
          <p:cNvCxnSpPr/>
          <p:nvPr/>
        </p:nvCxnSpPr>
        <p:spPr>
          <a:xfrm>
            <a:off x="24955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8" name="Google Shape;208;p26"/>
          <p:cNvSpPr txBox="1"/>
          <p:nvPr/>
        </p:nvSpPr>
        <p:spPr>
          <a:xfrm>
            <a:off x="55054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09" name="Google Shape;209;p26"/>
          <p:cNvCxnSpPr/>
          <p:nvPr/>
        </p:nvCxnSpPr>
        <p:spPr>
          <a:xfrm>
            <a:off x="55054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0" name="Google Shape;210;p26"/>
          <p:cNvCxnSpPr/>
          <p:nvPr/>
        </p:nvCxnSpPr>
        <p:spPr>
          <a:xfrm>
            <a:off x="55054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1" name="Google Shape;211;p26"/>
          <p:cNvSpPr txBox="1"/>
          <p:nvPr/>
        </p:nvSpPr>
        <p:spPr>
          <a:xfrm>
            <a:off x="3962400" y="3429000"/>
            <a:ext cx="1219200" cy="12080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12" name="Google Shape;212;p26"/>
          <p:cNvCxnSpPr/>
          <p:nvPr/>
        </p:nvCxnSpPr>
        <p:spPr>
          <a:xfrm>
            <a:off x="3962400" y="37810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3" name="Google Shape;213;p26"/>
          <p:cNvCxnSpPr/>
          <p:nvPr/>
        </p:nvCxnSpPr>
        <p:spPr>
          <a:xfrm>
            <a:off x="3962400" y="4343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4" name="Google Shape;214;p26"/>
          <p:cNvCxnSpPr/>
          <p:nvPr/>
        </p:nvCxnSpPr>
        <p:spPr>
          <a:xfrm rot="10800000">
            <a:off x="3581400" y="2895600"/>
            <a:ext cx="381000" cy="5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5" name="Google Shape;215;p26"/>
          <p:cNvCxnSpPr/>
          <p:nvPr/>
        </p:nvCxnSpPr>
        <p:spPr>
          <a:xfrm flipH="1" rot="10800000">
            <a:off x="5181601" y="2895600"/>
            <a:ext cx="380999" cy="52910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super keyword</a:t>
            </a:r>
            <a:r>
              <a:rPr lang="en-US"/>
              <a:t>s</a:t>
            </a:r>
            <a:endParaRPr b="1">
              <a:solidFill>
                <a:srgbClr val="0432FF"/>
              </a:solidFill>
            </a:endParaRPr>
          </a:p>
        </p:txBody>
      </p:sp>
      <p:sp>
        <p:nvSpPr>
          <p:cNvPr id="221" name="Google Shape;221;p2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22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3200"/>
              <a:buChar char="•"/>
            </a:pPr>
            <a:r>
              <a:rPr lang="en-US" sz="3200">
                <a:solidFill>
                  <a:srgbClr val="0432FF"/>
                </a:solidFill>
              </a:rPr>
              <a:t>super</a:t>
            </a:r>
            <a:r>
              <a:rPr lang="en-US" sz="3200"/>
              <a:t> is how we reference things in the </a:t>
            </a:r>
            <a:r>
              <a:rPr lang="en-US" sz="3200" u="sng"/>
              <a:t>parent</a:t>
            </a:r>
            <a:r>
              <a:rPr lang="en-US" sz="3200"/>
              <a:t> class</a:t>
            </a:r>
            <a:endParaRPr sz="3400"/>
          </a:p>
          <a:p>
            <a:pPr indent="-2222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3400"/>
              <a:t>In the </a:t>
            </a:r>
            <a:r>
              <a:rPr lang="en-US" sz="3400" u="sng"/>
              <a:t>child</a:t>
            </a:r>
            <a:r>
              <a:rPr lang="en-US" sz="3400"/>
              <a:t> classes, you may see code like:</a:t>
            </a:r>
            <a:endParaRPr sz="3400"/>
          </a:p>
          <a:p>
            <a:pPr indent="-2222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3200"/>
              <a:t>super.myMethod( ) – call the parent class’s myMethod()</a:t>
            </a:r>
            <a:endParaRPr sz="3200"/>
          </a:p>
          <a:p>
            <a:pPr indent="-2222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3200"/>
              <a:t>Only needed if the child has overridden a method in the parent, and you want to call the </a:t>
            </a:r>
            <a:r>
              <a:rPr lang="en-US" sz="3200"/>
              <a:t>original</a:t>
            </a:r>
            <a:r>
              <a:rPr lang="en-US" sz="3200"/>
              <a:t> parents version.  (Rare!)</a:t>
            </a:r>
            <a:endParaRPr sz="3200"/>
          </a:p>
          <a:p>
            <a:pPr indent="-2222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3400"/>
              <a:t>Best shown through examples</a:t>
            </a:r>
            <a:endParaRPr sz="3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Calibri"/>
              <a:buNone/>
            </a:pPr>
            <a:r>
              <a:rPr b="1" lang="en-US" sz="2570"/>
              <a:t>Example: Referencing Parent Classes</a:t>
            </a:r>
            <a:endParaRPr sz="2570"/>
          </a:p>
        </p:txBody>
      </p:sp>
      <p:sp>
        <p:nvSpPr>
          <p:cNvPr id="227" name="Google Shape;227;p2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Object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makeNoise()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 sz="23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"AHOOWOOW"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12">
                <a:solidFill>
                  <a:srgbClr val="6D6D6D"/>
                </a:solidFill>
                <a:latin typeface="Arial"/>
                <a:ea typeface="Arial"/>
                <a:cs typeface="Arial"/>
                <a:sym typeface="Arial"/>
              </a:rPr>
              <a:t>@Override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makeNoise()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super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.makeNoise();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</a:t>
            </a:r>
            <a:r>
              <a:rPr lang="en-US" sz="23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"Woof!"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d.makeNoise();  </a:t>
            </a:r>
            <a:r>
              <a:rPr lang="en-US" sz="23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Prints AHOOWOOW then Woof!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Calling a parents constructor</a:t>
            </a:r>
            <a:endParaRPr b="1">
              <a:solidFill>
                <a:srgbClr val="0432FF"/>
              </a:solidFill>
            </a:endParaRPr>
          </a:p>
        </p:txBody>
      </p:sp>
      <p:sp>
        <p:nvSpPr>
          <p:cNvPr id="233" name="Google Shape;233;p2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All constructors in children classes automatically call their parents constructor.</a:t>
            </a:r>
            <a:endParaRPr sz="3000"/>
          </a:p>
          <a:p>
            <a:pPr indent="-2095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If you don’t use the word super in a child’s </a:t>
            </a:r>
            <a:r>
              <a:rPr lang="en-US" sz="3000"/>
              <a:t>constructor</a:t>
            </a:r>
            <a:r>
              <a:rPr lang="en-US" sz="3000"/>
              <a:t>, it’ll automatically call the parents default (ie, no parameters) constructor.</a:t>
            </a:r>
            <a:endParaRPr sz="3000"/>
          </a:p>
          <a:p>
            <a:pPr indent="-2476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/>
              <a:t>This happens </a:t>
            </a:r>
            <a:r>
              <a:rPr lang="en-US" u="sng"/>
              <a:t>whether you like it or not</a:t>
            </a:r>
            <a:r>
              <a:rPr lang="en-US"/>
              <a:t>!!!</a:t>
            </a:r>
            <a:endParaRPr sz="3000"/>
          </a:p>
          <a:p>
            <a:pPr indent="-222250" lvl="1" marL="514350" rtl="0" algn="l">
              <a:spcBef>
                <a:spcPts val="375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This is more “invisible code”</a:t>
            </a:r>
            <a:endParaRPr/>
          </a:p>
          <a:p>
            <a:pPr indent="-2095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If you wish to call a different constructor, you simply add the word </a:t>
            </a:r>
            <a:r>
              <a:rPr lang="en-US" sz="3000">
                <a:solidFill>
                  <a:srgbClr val="0432FF"/>
                </a:solidFill>
              </a:rPr>
              <a:t>super</a:t>
            </a:r>
            <a:r>
              <a:rPr lang="en-US" sz="3000"/>
              <a:t>() passing the appropriate parameters.</a:t>
            </a:r>
            <a:endParaRPr sz="3000"/>
          </a:p>
          <a:p>
            <a:pPr indent="-2095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Best shown through examples</a:t>
            </a:r>
            <a:endParaRPr sz="3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Implicit code is highlighted in yellow</a:t>
            </a:r>
            <a:endParaRPr/>
          </a:p>
        </p:txBody>
      </p:sp>
      <p:sp>
        <p:nvSpPr>
          <p:cNvPr id="239" name="Google Shape;239;p3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375"/>
              <a:buNone/>
            </a:pP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2175">
                <a:solidFill>
                  <a:srgbClr val="0000FF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175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Object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()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 sz="217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"Mammal constructor"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75"/>
              <a:buNone/>
            </a:pP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175">
                <a:solidFill>
                  <a:srgbClr val="0000FF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super</a:t>
            </a:r>
            <a:r>
              <a:rPr lang="en-US" sz="2175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();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</a:t>
            </a:r>
            <a:r>
              <a:rPr lang="en-US" sz="217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"Dog constructor"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75"/>
              <a:buNone/>
            </a:pP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17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Wow! Output is: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375"/>
              <a:buNone/>
            </a:pPr>
            <a:r>
              <a:rPr lang="en-US" sz="217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Mammal constructor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375"/>
              <a:buNone/>
            </a:pPr>
            <a:r>
              <a:rPr lang="en-US" sz="217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Dog constructor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9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Calibri"/>
              <a:buNone/>
            </a:pPr>
            <a:r>
              <a:rPr lang="en-US" sz="2370"/>
              <a:t>This code calls the overloaded constructor in Student</a:t>
            </a:r>
            <a:endParaRPr sz="2370"/>
          </a:p>
        </p:txBody>
      </p:sp>
      <p:sp>
        <p:nvSpPr>
          <p:cNvPr id="245" name="Google Shape;245;p31"/>
          <p:cNvSpPr txBox="1"/>
          <p:nvPr>
            <p:ph idx="1" type="body"/>
          </p:nvPr>
        </p:nvSpPr>
        <p:spPr>
          <a:xfrm>
            <a:off x="369875" y="1210625"/>
            <a:ext cx="8418300" cy="50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public class Student {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String name;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public Student() {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    name="unknown";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}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public Student(String newName) {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    name=newName;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}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}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t/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public class KSUStudent extends Student{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public KSUStudent() {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    super("Unknown KSU Student");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70">
                <a:solidFill>
                  <a:srgbClr val="0000FF"/>
                </a:solidFill>
              </a:rPr>
              <a:t>    }</a:t>
            </a:r>
            <a:endParaRPr sz="237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370">
                <a:solidFill>
                  <a:srgbClr val="0000FF"/>
                </a:solidFill>
              </a:rPr>
              <a:t>}</a:t>
            </a:r>
            <a:endParaRPr sz="237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Access Modifiers</a:t>
            </a:r>
            <a:endParaRPr b="1">
              <a:solidFill>
                <a:srgbClr val="0432FF"/>
              </a:solidFill>
            </a:endParaRPr>
          </a:p>
        </p:txBody>
      </p:sp>
      <p:sp>
        <p:nvSpPr>
          <p:cNvPr id="251" name="Google Shape;251;p3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There are four levels of visibility (for this course)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Here are loose/sloppy definitions: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000"/>
              <a:buChar char="•"/>
            </a:pPr>
            <a:r>
              <a:rPr lang="en-US" sz="2000">
                <a:solidFill>
                  <a:srgbClr val="0432FF"/>
                </a:solidFill>
              </a:rPr>
              <a:t>public</a:t>
            </a:r>
            <a:r>
              <a:rPr lang="en-US" sz="2000"/>
              <a:t> – is visible everywhere in the code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000"/>
              <a:buChar char="•"/>
            </a:pPr>
            <a:r>
              <a:rPr lang="en-US" sz="2000">
                <a:solidFill>
                  <a:srgbClr val="0432FF"/>
                </a:solidFill>
              </a:rPr>
              <a:t>private</a:t>
            </a:r>
            <a:r>
              <a:rPr lang="en-US" sz="2000"/>
              <a:t> – is visible only within the class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000"/>
              <a:buChar char="•"/>
            </a:pPr>
            <a:r>
              <a:rPr lang="en-US" sz="2000">
                <a:solidFill>
                  <a:srgbClr val="0432FF"/>
                </a:solidFill>
              </a:rPr>
              <a:t>protected</a:t>
            </a:r>
            <a:r>
              <a:rPr lang="en-US" sz="2000"/>
              <a:t> – is visible only within the class or child classes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default – varies by language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In general, visible to class in the same package/namespace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Note: You do not specify ‘default’ in your code when labeling attributes/methods in a class.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Note: </a:t>
            </a:r>
            <a:r>
              <a:rPr lang="en-US" sz="1600">
                <a:solidFill>
                  <a:srgbClr val="0432FF"/>
                </a:solidFill>
              </a:rPr>
              <a:t>default</a:t>
            </a:r>
            <a:r>
              <a:rPr lang="en-US" sz="1600"/>
              <a:t> is a keyword used in switch statements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Access Modifiers in Inheritance</a:t>
            </a:r>
            <a:endParaRPr/>
          </a:p>
        </p:txBody>
      </p:sp>
      <p:graphicFrame>
        <p:nvGraphicFramePr>
          <p:cNvPr id="258" name="Google Shape;258;p33"/>
          <p:cNvGraphicFramePr/>
          <p:nvPr/>
        </p:nvGraphicFramePr>
        <p:xfrm>
          <a:off x="762000" y="14477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{334A54F0-D521-408E-B176-004031299921}</a:tableStyleId>
              </a:tblPr>
              <a:tblGrid>
                <a:gridCol w="2300450"/>
                <a:gridCol w="1363225"/>
                <a:gridCol w="1363225"/>
                <a:gridCol w="1363225"/>
                <a:gridCol w="1363225"/>
              </a:tblGrid>
              <a:tr h="414575">
                <a:tc rowSpan="2"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Access Location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Access Modifiers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hMerge="1"/>
                <a:tc hMerge="1"/>
                <a:tc hMerge="1"/>
              </a:tr>
              <a:tr h="414575">
                <a:tc vMerge="1"/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public</a:t>
                      </a:r>
                      <a:endParaRPr b="1" sz="4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protected</a:t>
                      </a:r>
                      <a:endParaRPr b="1" sz="4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default</a:t>
                      </a:r>
                      <a:endParaRPr b="1" sz="4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private</a:t>
                      </a:r>
                      <a:endParaRPr b="1" sz="4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599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Same Class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solidFill>
                            <a:srgbClr val="00B050"/>
                          </a:solidFill>
                        </a:rPr>
                        <a:t> Yes</a:t>
                      </a:r>
                      <a:endParaRPr b="1" sz="3200" u="none" cap="none" strike="noStrik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702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Sub-Class of the Same Package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702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Another Class of the Same Package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702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Sub-Class of Another Package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B050"/>
                          </a:solidFill>
                        </a:rPr>
                        <a:t> NO</a:t>
                      </a:r>
                      <a:endParaRPr b="1" sz="3200" u="none" cap="none" strike="noStrik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822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Sub-Class/ Class of Another Package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</a:t>
                      </a:r>
                      <a:r>
                        <a:rPr lang="en-US" sz="2000" u="none" cap="none" strike="noStrike">
                          <a:solidFill>
                            <a:srgbClr val="00B050"/>
                          </a:solidFill>
                        </a:rPr>
                        <a:t>No</a:t>
                      </a:r>
                      <a:endParaRPr b="1" sz="3200" u="none" cap="none" strike="noStrik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370050"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/>
                        <a:t>Figure: Base Class Member’s Visibility Modes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4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2800"/>
              <a:t>Access Modifiers</a:t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3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Most things are public by default in Java</a:t>
            </a:r>
            <a:endParaRPr/>
          </a:p>
          <a:p>
            <a:pPr indent="-450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This is desirable for methods, but undesirable for attributes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432FF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432FF"/>
                </a:solidFill>
              </a:rPr>
              <a:t>private</a:t>
            </a:r>
            <a:r>
              <a:rPr lang="en-US" sz="2400">
                <a:solidFill>
                  <a:schemeClr val="dk1"/>
                </a:solidFill>
              </a:rPr>
              <a:t> members </a:t>
            </a:r>
            <a:r>
              <a:rPr lang="en-US" sz="2400" u="sng">
                <a:solidFill>
                  <a:schemeClr val="dk1"/>
                </a:solidFill>
              </a:rPr>
              <a:t>are not</a:t>
            </a:r>
            <a:r>
              <a:rPr lang="en-US" sz="2400">
                <a:solidFill>
                  <a:schemeClr val="dk1"/>
                </a:solidFill>
              </a:rPr>
              <a:t> inherited and are </a:t>
            </a:r>
            <a:r>
              <a:rPr lang="en-US" sz="2400" u="sng">
                <a:solidFill>
                  <a:schemeClr val="dk1"/>
                </a:solidFill>
              </a:rPr>
              <a:t>not directly accessible</a:t>
            </a:r>
            <a:r>
              <a:rPr lang="en-US" sz="2400">
                <a:solidFill>
                  <a:schemeClr val="dk1"/>
                </a:solidFill>
              </a:rPr>
              <a:t> by child-class methods and properties.</a:t>
            </a:r>
            <a:endParaRPr sz="24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solidFill>
                  <a:schemeClr val="dk1"/>
                </a:solidFill>
              </a:rPr>
              <a:t>Must access a parent’s private variables by methods of that parent class</a:t>
            </a:r>
            <a:endParaRPr/>
          </a:p>
          <a:p>
            <a:pPr indent="-3238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  <a:p>
            <a:pPr indent="-3048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238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UML permissions</a:t>
            </a:r>
            <a:endParaRPr/>
          </a:p>
        </p:txBody>
      </p:sp>
      <p:sp>
        <p:nvSpPr>
          <p:cNvPr id="44" name="Google Shape;44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Attributes and methods that are public will have a + on front of them.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Attributes and methods that are private will have a - on front of them.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Protected attributes we’ll discuss later are represented by a #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Example: private variables</a:t>
            </a:r>
            <a:endParaRPr/>
          </a:p>
        </p:txBody>
      </p:sp>
      <p:sp>
        <p:nvSpPr>
          <p:cNvPr id="272" name="Google Shape;272;p3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private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bodyTemp;     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only Mammal can see this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getTemp() {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bodyTemp;}   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Accessor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protected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changeTemp(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newTemp) {  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Modifier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bodyTemp = newTemp;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Dog doesn't have access to bodyTemp, so use Mammal's accessor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changeTemp(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newTemp)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super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.changeTemp(newTemp);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(String[] args)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d.changeTemp(</a:t>
            </a:r>
            <a:r>
              <a:rPr lang="en-US" sz="1870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99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               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Correct way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System.out.println(d.getTemp());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99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d.bodyTemp = </a:t>
            </a:r>
            <a:r>
              <a:rPr lang="en-US" sz="1870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95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                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Doesn't compile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6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Odds and Ends</a:t>
            </a:r>
            <a:endParaRPr/>
          </a:p>
        </p:txBody>
      </p:sp>
      <p:sp>
        <p:nvSpPr>
          <p:cNvPr id="280" name="Google Shape;280;p3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Declaring instance variables as </a:t>
            </a:r>
            <a:r>
              <a:rPr lang="en-US" sz="2800">
                <a:solidFill>
                  <a:srgbClr val="0432FF"/>
                </a:solidFill>
              </a:rPr>
              <a:t>private</a:t>
            </a:r>
            <a:r>
              <a:rPr lang="en-US" sz="2800">
                <a:solidFill>
                  <a:schemeClr val="dk1"/>
                </a:solidFill>
              </a:rPr>
              <a:t> and providing getters/setters helps enforce good design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A change in a parent class propagates down to child classes – good for </a:t>
            </a:r>
            <a:r>
              <a:rPr lang="en-US" sz="2800"/>
              <a:t>maintenance</a:t>
            </a:r>
            <a:r>
              <a:rPr lang="en-US" sz="2800"/>
              <a:t>/design</a:t>
            </a:r>
            <a:endParaRPr sz="2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Constructors are </a:t>
            </a:r>
            <a:r>
              <a:rPr lang="en-US" sz="2800" u="sng">
                <a:solidFill>
                  <a:schemeClr val="dk1"/>
                </a:solidFill>
              </a:rPr>
              <a:t>not</a:t>
            </a:r>
            <a:r>
              <a:rPr lang="en-US" sz="2800">
                <a:solidFill>
                  <a:schemeClr val="dk1"/>
                </a:solidFill>
              </a:rPr>
              <a:t> inherited.  Why not?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Class Object’s default (empty) constructor does nothing</a:t>
            </a:r>
            <a:r>
              <a:rPr lang="en-US" sz="2800"/>
              <a:t>, but will always be called.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Summary</a:t>
            </a:r>
            <a:endParaRPr/>
          </a:p>
        </p:txBody>
      </p:sp>
      <p:sp>
        <p:nvSpPr>
          <p:cNvPr id="286" name="Google Shape;286;p3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78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Inheritance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One class “absorbs” members from another class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Doesn’t absorb constructors or private members</a:t>
            </a:r>
            <a:endParaRPr/>
          </a:p>
          <a:p>
            <a:pPr indent="-127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t/>
            </a:r>
            <a:endParaRPr sz="2500"/>
          </a:p>
          <a:p>
            <a:pPr indent="-1778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can only inherit from one class</a:t>
            </a:r>
            <a:endParaRPr/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can access parent methods/variables using </a:t>
            </a:r>
            <a:r>
              <a:rPr lang="en-US" sz="2800">
                <a:solidFill>
                  <a:srgbClr val="0432FF"/>
                </a:solidFill>
              </a:rPr>
              <a:t>super</a:t>
            </a:r>
            <a:endParaRPr/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Access modifiers change what’s inherited and what is visible</a:t>
            </a:r>
            <a:endParaRPr sz="2500"/>
          </a:p>
          <a:p>
            <a:pPr indent="-3365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An Example – Mammal Class</a:t>
            </a:r>
            <a:endParaRPr/>
          </a:p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What do all mammals have?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Temperature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Weight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Intelligence level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Fur color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What do all mammals do?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Eat(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Drink(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Move(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GiveBirth( 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So far, no inheritance</a:t>
            </a:r>
            <a:endParaRPr/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51" name="Google Shape;51;p9"/>
          <p:cNvSpPr txBox="1"/>
          <p:nvPr/>
        </p:nvSpPr>
        <p:spPr>
          <a:xfrm>
            <a:off x="5181600" y="1825625"/>
            <a:ext cx="3124200" cy="313932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iQ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furColor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GiveBirth( )</a:t>
            </a:r>
            <a:endParaRPr/>
          </a:p>
        </p:txBody>
      </p:sp>
      <p:cxnSp>
        <p:nvCxnSpPr>
          <p:cNvPr id="52" name="Google Shape;52;p9"/>
          <p:cNvCxnSpPr/>
          <p:nvPr/>
        </p:nvCxnSpPr>
        <p:spPr>
          <a:xfrm>
            <a:off x="5181600" y="2286000"/>
            <a:ext cx="3124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" name="Google Shape;53;p9"/>
          <p:cNvCxnSpPr/>
          <p:nvPr/>
        </p:nvCxnSpPr>
        <p:spPr>
          <a:xfrm>
            <a:off x="5181600" y="3657600"/>
            <a:ext cx="3124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" name="Google Shape;54;p9"/>
          <p:cNvCxnSpPr/>
          <p:nvPr/>
        </p:nvCxnSpPr>
        <p:spPr>
          <a:xfrm flipH="1" rot="10800000">
            <a:off x="4648200" y="5029200"/>
            <a:ext cx="533400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5" name="Google Shape;55;p9"/>
          <p:cNvSpPr txBox="1"/>
          <p:nvPr/>
        </p:nvSpPr>
        <p:spPr>
          <a:xfrm>
            <a:off x="3886200" y="5562760"/>
            <a:ext cx="177484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called a 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UML Diagram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Inheritance </a:t>
            </a:r>
            <a:r>
              <a:rPr b="1" lang="en-US"/>
              <a:t>Introduction </a:t>
            </a:r>
            <a:endParaRPr/>
          </a:p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b="1" lang="en-US" sz="3300">
                <a:solidFill>
                  <a:schemeClr val="dk1"/>
                </a:solidFill>
              </a:rPr>
              <a:t>Inheritance</a:t>
            </a:r>
            <a:r>
              <a:rPr lang="en-US" sz="3300">
                <a:solidFill>
                  <a:schemeClr val="dk1"/>
                </a:solidFill>
              </a:rPr>
              <a:t> allows a new class to “absorb” an existing class’s members.</a:t>
            </a:r>
            <a:endParaRPr sz="3300">
              <a:solidFill>
                <a:schemeClr val="dk1"/>
              </a:solidFill>
            </a:endParaRPr>
          </a:p>
          <a:p>
            <a:pPr indent="-2667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-US" sz="3300"/>
              <a:t>All non-private attributes and methods of the parent are now available to the child.</a:t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Inheritance </a:t>
            </a:r>
            <a:r>
              <a:rPr lang="en-US" sz="3300" u="sng">
                <a:solidFill>
                  <a:schemeClr val="dk1"/>
                </a:solidFill>
              </a:rPr>
              <a:t>saves time</a:t>
            </a:r>
            <a:r>
              <a:rPr lang="en-US" sz="3300">
                <a:solidFill>
                  <a:schemeClr val="dk1"/>
                </a:solidFill>
              </a:rPr>
              <a:t> by reusing proven and debugged high-quality software.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Best shown through </a:t>
            </a:r>
            <a:r>
              <a:rPr lang="en-US" sz="3300" u="sng">
                <a:solidFill>
                  <a:schemeClr val="dk1"/>
                </a:solidFill>
              </a:rPr>
              <a:t>an example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Dog Class</a:t>
            </a:r>
            <a:endParaRPr/>
          </a:p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What we </a:t>
            </a:r>
            <a:r>
              <a:rPr lang="en-US" sz="2400" u="sng"/>
              <a:t>could</a:t>
            </a:r>
            <a:r>
              <a:rPr lang="en-US" sz="2400"/>
              <a:t> do is just </a:t>
            </a:r>
            <a:br>
              <a:rPr lang="en-US" sz="2400"/>
            </a:br>
            <a:r>
              <a:rPr lang="en-US" sz="2400"/>
              <a:t>copy/paste the code and </a:t>
            </a:r>
            <a:br>
              <a:rPr lang="en-US" sz="2400"/>
            </a:br>
            <a:r>
              <a:rPr lang="en-US" sz="2400"/>
              <a:t>rename to Dog</a:t>
            </a:r>
            <a:br>
              <a:rPr lang="en-US" sz="2400"/>
            </a:br>
            <a:endParaRPr sz="2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 the same thing for: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Cat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Elephant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Boar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Cow</a:t>
            </a:r>
            <a:endParaRPr/>
          </a:p>
          <a:p>
            <a:pPr indent="0" lvl="1" marL="3429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No copy/pasting!  BAD!</a:t>
            </a:r>
            <a:br>
              <a:rPr lang="en-US" sz="2400"/>
            </a:br>
            <a:r>
              <a:rPr lang="en-US" sz="2400"/>
              <a:t>USE INHERITANCE when classes are similar</a:t>
            </a:r>
            <a:endParaRPr/>
          </a:p>
          <a:p>
            <a:pPr indent="-44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70" name="Google Shape;70;p11"/>
          <p:cNvSpPr txBox="1"/>
          <p:nvPr/>
        </p:nvSpPr>
        <p:spPr>
          <a:xfrm>
            <a:off x="5181600" y="1825625"/>
            <a:ext cx="3124200" cy="313932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   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iQ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furColor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GiveBirth( )</a:t>
            </a:r>
            <a:endParaRPr/>
          </a:p>
        </p:txBody>
      </p:sp>
      <p:cxnSp>
        <p:nvCxnSpPr>
          <p:cNvPr id="71" name="Google Shape;71;p11"/>
          <p:cNvCxnSpPr/>
          <p:nvPr/>
        </p:nvCxnSpPr>
        <p:spPr>
          <a:xfrm>
            <a:off x="5181600" y="2286000"/>
            <a:ext cx="3124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" name="Google Shape;72;p11"/>
          <p:cNvCxnSpPr/>
          <p:nvPr/>
        </p:nvCxnSpPr>
        <p:spPr>
          <a:xfrm>
            <a:off x="5181600" y="3657600"/>
            <a:ext cx="3124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" name="Google Shape;73;p11"/>
          <p:cNvCxnSpPr/>
          <p:nvPr/>
        </p:nvCxnSpPr>
        <p:spPr>
          <a:xfrm>
            <a:off x="5181600" y="1846866"/>
            <a:ext cx="933450" cy="290512"/>
          </a:xfrm>
          <a:prstGeom prst="straightConnector1">
            <a:avLst/>
          </a:prstGeom>
          <a:noFill/>
          <a:ln cap="flat" cmpd="sng" w="539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" name="Google Shape;74;p11"/>
          <p:cNvCxnSpPr/>
          <p:nvPr/>
        </p:nvCxnSpPr>
        <p:spPr>
          <a:xfrm flipH="1" rot="10800000">
            <a:off x="5181600" y="1870076"/>
            <a:ext cx="933450" cy="249727"/>
          </a:xfrm>
          <a:prstGeom prst="straightConnector1">
            <a:avLst/>
          </a:prstGeom>
          <a:noFill/>
          <a:ln cap="flat" cmpd="sng" w="539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Inheritance</a:t>
            </a:r>
            <a:endParaRPr/>
          </a:p>
        </p:txBody>
      </p:sp>
      <p:sp>
        <p:nvSpPr>
          <p:cNvPr id="80" name="Google Shape;80;p12"/>
          <p:cNvSpPr txBox="1"/>
          <p:nvPr/>
        </p:nvSpPr>
        <p:spPr>
          <a:xfrm>
            <a:off x="3733800" y="914400"/>
            <a:ext cx="1981200" cy="220060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+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+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+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iQ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+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furColor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GiveBirth( )</a:t>
            </a:r>
            <a:endParaRPr/>
          </a:p>
        </p:txBody>
      </p:sp>
      <p:cxnSp>
        <p:nvCxnSpPr>
          <p:cNvPr id="81" name="Google Shape;81;p12"/>
          <p:cNvCxnSpPr/>
          <p:nvPr/>
        </p:nvCxnSpPr>
        <p:spPr>
          <a:xfrm>
            <a:off x="3733800" y="1298575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" name="Google Shape;82;p12"/>
          <p:cNvCxnSpPr/>
          <p:nvPr/>
        </p:nvCxnSpPr>
        <p:spPr>
          <a:xfrm>
            <a:off x="3733800" y="2212975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3" name="Google Shape;83;p12"/>
          <p:cNvSpPr txBox="1"/>
          <p:nvPr/>
        </p:nvSpPr>
        <p:spPr>
          <a:xfrm>
            <a:off x="1524000" y="421136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" name="Google Shape;84;p12"/>
          <p:cNvCxnSpPr/>
          <p:nvPr/>
        </p:nvCxnSpPr>
        <p:spPr>
          <a:xfrm>
            <a:off x="1524000" y="459236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12"/>
          <p:cNvCxnSpPr/>
          <p:nvPr/>
        </p:nvCxnSpPr>
        <p:spPr>
          <a:xfrm>
            <a:off x="1524000" y="489716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12"/>
          <p:cNvSpPr txBox="1"/>
          <p:nvPr/>
        </p:nvSpPr>
        <p:spPr>
          <a:xfrm>
            <a:off x="4114800" y="41910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2"/>
          <p:cNvCxnSpPr/>
          <p:nvPr/>
        </p:nvCxnSpPr>
        <p:spPr>
          <a:xfrm>
            <a:off x="4114800" y="45720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12"/>
          <p:cNvCxnSpPr/>
          <p:nvPr/>
        </p:nvCxnSpPr>
        <p:spPr>
          <a:xfrm>
            <a:off x="4114800" y="48768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12"/>
          <p:cNvSpPr txBox="1"/>
          <p:nvPr/>
        </p:nvSpPr>
        <p:spPr>
          <a:xfrm>
            <a:off x="7086600" y="41910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" name="Google Shape;90;p12"/>
          <p:cNvCxnSpPr/>
          <p:nvPr/>
        </p:nvCxnSpPr>
        <p:spPr>
          <a:xfrm>
            <a:off x="7086600" y="45720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" name="Google Shape;91;p12"/>
          <p:cNvCxnSpPr/>
          <p:nvPr/>
        </p:nvCxnSpPr>
        <p:spPr>
          <a:xfrm>
            <a:off x="7086600" y="48768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12"/>
          <p:cNvCxnSpPr>
            <a:stCxn id="83" idx="0"/>
          </p:cNvCxnSpPr>
          <p:nvPr/>
        </p:nvCxnSpPr>
        <p:spPr>
          <a:xfrm flipH="1" rot="10800000">
            <a:off x="2133600" y="3114860"/>
            <a:ext cx="1600200" cy="1096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93" name="Google Shape;93;p12"/>
          <p:cNvCxnSpPr>
            <a:stCxn id="86" idx="0"/>
          </p:cNvCxnSpPr>
          <p:nvPr/>
        </p:nvCxnSpPr>
        <p:spPr>
          <a:xfrm rot="10800000">
            <a:off x="4724400" y="3170100"/>
            <a:ext cx="0" cy="1020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94" name="Google Shape;94;p12"/>
          <p:cNvCxnSpPr>
            <a:stCxn id="89" idx="0"/>
          </p:cNvCxnSpPr>
          <p:nvPr/>
        </p:nvCxnSpPr>
        <p:spPr>
          <a:xfrm rot="10800000">
            <a:off x="5715000" y="3122400"/>
            <a:ext cx="1981200" cy="1068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95" name="Google Shape;95;p12"/>
          <p:cNvSpPr txBox="1"/>
          <p:nvPr/>
        </p:nvSpPr>
        <p:spPr>
          <a:xfrm>
            <a:off x="628650" y="5638800"/>
            <a:ext cx="49423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arrows point up to class they inherit from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Inheritance</a:t>
            </a:r>
            <a:endParaRPr/>
          </a:p>
        </p:txBody>
      </p:sp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Trick questions: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many attributes does Dog have?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many methods does Dog have?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Inheritance</a:t>
            </a:r>
            <a:endParaRPr/>
          </a:p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Trick questions: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many attributes does Dog have?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many methods does Dog have?</a:t>
            </a:r>
            <a:endParaRPr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Dog, Cat, and Cow have 4 attributes and 4 methods, </a:t>
            </a:r>
            <a:r>
              <a:rPr i="1" lang="en-US" sz="2700"/>
              <a:t>even though you can’t see them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No need to redeclare those attributes</a:t>
            </a:r>
            <a:endParaRPr b="1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i="1" sz="27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It’s </a:t>
            </a:r>
            <a:r>
              <a:rPr lang="en-US" sz="2700" u="sng"/>
              <a:t>because of inheritance</a:t>
            </a:r>
            <a:r>
              <a:rPr lang="en-US" sz="2700"/>
              <a:t>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