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y="6858000" cx="9144000"/>
  <p:notesSz cx="9144000" cy="6858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34A54F0-D521-408E-B176-004031299921}">
  <a:tblStyle styleId="{334A54F0-D521-408E-B176-00403129992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962400" cy="344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180013" y="0"/>
            <a:ext cx="3962400" cy="344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ge5674eb83c_0_17:notes"/>
          <p:cNvSpPr/>
          <p:nvPr>
            <p:ph idx="2" type="sldImg"/>
          </p:nvPr>
        </p:nvSpPr>
        <p:spPr>
          <a:xfrm>
            <a:off x="1571649" y="514804"/>
            <a:ext cx="6000900" cy="25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6" name="Google Shape;26;ge5674eb83c_0_17:notes"/>
          <p:cNvSpPr txBox="1"/>
          <p:nvPr>
            <p:ph idx="1" type="body"/>
          </p:nvPr>
        </p:nvSpPr>
        <p:spPr>
          <a:xfrm>
            <a:off x="1218406" y="3257777"/>
            <a:ext cx="6707400" cy="30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ge5674eb83c_0_17:notes"/>
          <p:cNvSpPr txBox="1"/>
          <p:nvPr>
            <p:ph idx="12" type="sldNum"/>
          </p:nvPr>
        </p:nvSpPr>
        <p:spPr>
          <a:xfrm>
            <a:off x="5181204" y="6515554"/>
            <a:ext cx="3962700" cy="3423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8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8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9:notes"/>
          <p:cNvSpPr/>
          <p:nvPr>
            <p:ph idx="2" type="sldImg"/>
          </p:nvPr>
        </p:nvSpPr>
        <p:spPr>
          <a:xfrm>
            <a:off x="1257300" y="719138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6" name="Google Shape;116;p9:notes"/>
          <p:cNvSpPr txBox="1"/>
          <p:nvPr>
            <p:ph idx="1" type="body"/>
          </p:nvPr>
        </p:nvSpPr>
        <p:spPr>
          <a:xfrm>
            <a:off x="731838" y="4560888"/>
            <a:ext cx="5851525" cy="4321175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9:notes"/>
          <p:cNvSpPr txBox="1"/>
          <p:nvPr/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1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1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2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09f9f61a1e_0_4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309f9f61a1e_0_4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g309f9f61a1e_0_4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09f9f61a1e_0_13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309f9f61a1e_0_13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g309f9f61a1e_0_13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7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7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8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8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1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1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3:notes"/>
          <p:cNvSpPr/>
          <p:nvPr>
            <p:ph idx="2" type="sldImg"/>
          </p:nvPr>
        </p:nvSpPr>
        <p:spPr>
          <a:xfrm>
            <a:off x="1257300" y="719138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5" name="Google Shape;175;p23:notes"/>
          <p:cNvSpPr txBox="1"/>
          <p:nvPr>
            <p:ph idx="1" type="body"/>
          </p:nvPr>
        </p:nvSpPr>
        <p:spPr>
          <a:xfrm>
            <a:off x="731838" y="4560888"/>
            <a:ext cx="5851525" cy="4321175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23:notes"/>
          <p:cNvSpPr txBox="1"/>
          <p:nvPr/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f0fc2e16de_0_0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Google Shape;33;gf0fc2e16de_0_0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gf0fc2e16de_0_0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4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4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5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5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8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8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9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29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1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31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5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35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4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34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6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36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7:notes"/>
          <p:cNvSpPr/>
          <p:nvPr>
            <p:ph idx="2" type="sldImg"/>
          </p:nvPr>
        </p:nvSpPr>
        <p:spPr>
          <a:xfrm>
            <a:off x="1257300" y="719138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4" name="Google Shape;254;p37:notes"/>
          <p:cNvSpPr txBox="1"/>
          <p:nvPr>
            <p:ph idx="1" type="body"/>
          </p:nvPr>
        </p:nvSpPr>
        <p:spPr>
          <a:xfrm>
            <a:off x="731838" y="4560888"/>
            <a:ext cx="5851525" cy="4321175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37:notes"/>
          <p:cNvSpPr txBox="1"/>
          <p:nvPr/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8:notes"/>
          <p:cNvSpPr/>
          <p:nvPr>
            <p:ph idx="2" type="sldImg"/>
          </p:nvPr>
        </p:nvSpPr>
        <p:spPr>
          <a:xfrm>
            <a:off x="1257300" y="719138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1" name="Google Shape;261;p38:notes"/>
          <p:cNvSpPr txBox="1"/>
          <p:nvPr>
            <p:ph idx="1" type="body"/>
          </p:nvPr>
        </p:nvSpPr>
        <p:spPr>
          <a:xfrm>
            <a:off x="731838" y="4560888"/>
            <a:ext cx="5851525" cy="4321175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38:notes"/>
          <p:cNvSpPr txBox="1"/>
          <p:nvPr/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f0fc2e16de_0_12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Google Shape;40;gf0fc2e16de_0_12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gf0fc2e16de_0_12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9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39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1:notes"/>
          <p:cNvSpPr/>
          <p:nvPr>
            <p:ph idx="2" type="sldImg"/>
          </p:nvPr>
        </p:nvSpPr>
        <p:spPr>
          <a:xfrm>
            <a:off x="1257300" y="719138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5" name="Google Shape;275;p41:notes"/>
          <p:cNvSpPr txBox="1"/>
          <p:nvPr>
            <p:ph idx="1" type="body"/>
          </p:nvPr>
        </p:nvSpPr>
        <p:spPr>
          <a:xfrm>
            <a:off x="731838" y="4560888"/>
            <a:ext cx="5851525" cy="4321175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41:notes"/>
          <p:cNvSpPr txBox="1"/>
          <p:nvPr/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2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42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3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/>
          <p:nvPr>
            <p:ph idx="2" type="sldImg"/>
          </p:nvPr>
        </p:nvSpPr>
        <p:spPr>
          <a:xfrm>
            <a:off x="1257300" y="719138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8" name="Google Shape;58;p2:notes"/>
          <p:cNvSpPr txBox="1"/>
          <p:nvPr>
            <p:ph idx="1" type="body"/>
          </p:nvPr>
        </p:nvSpPr>
        <p:spPr>
          <a:xfrm>
            <a:off x="731838" y="4560888"/>
            <a:ext cx="5851525" cy="4321175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2:notes"/>
          <p:cNvSpPr txBox="1"/>
          <p:nvPr/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4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5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6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7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143000" y="3602037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46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600"/>
            </a:lvl1pPr>
            <a:lvl2pPr indent="-3810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873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200"/>
            </a:lvl3pPr>
            <a:lvl4pPr indent="-355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302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175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88200" y="488833"/>
            <a:ext cx="8400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581748"/>
            <a:ext cx="30861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20" Type="http://schemas.openxmlformats.org/officeDocument/2006/relationships/image" Target="../media/image2.png"/><Relationship Id="rId11" Type="http://schemas.openxmlformats.org/officeDocument/2006/relationships/hyperlink" Target="https://docs.oracle.com/javase/9/docs/api/java/lang/Object.html#wait--" TargetMode="External"/><Relationship Id="rId10" Type="http://schemas.openxmlformats.org/officeDocument/2006/relationships/hyperlink" Target="https://docs.oracle.com/javase/9/docs/api/java/lang/Object.html#toString--" TargetMode="External"/><Relationship Id="rId13" Type="http://schemas.openxmlformats.org/officeDocument/2006/relationships/hyperlink" Target="https://docs.oracle.com/javase/9/docs/api/java/lang/Object.html#notifyAll--" TargetMode="External"/><Relationship Id="rId12" Type="http://schemas.openxmlformats.org/officeDocument/2006/relationships/hyperlink" Target="https://docs.oracle.com/javase/9/docs/api/java/lang/Object.html#notify--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docs.oracle.com/javase/9/docs/api/java/lang/Object.html#clone--" TargetMode="External"/><Relationship Id="rId4" Type="http://schemas.openxmlformats.org/officeDocument/2006/relationships/hyperlink" Target="https://docs.oracle.com/javase/9/docs/api/java/lang/Object.html#equals-java.lang.Object-" TargetMode="External"/><Relationship Id="rId9" Type="http://schemas.openxmlformats.org/officeDocument/2006/relationships/hyperlink" Target="https://docs.oracle.com/javase/9/docs/api/java/lang/Object.html#notifyAll--" TargetMode="External"/><Relationship Id="rId15" Type="http://schemas.openxmlformats.org/officeDocument/2006/relationships/hyperlink" Target="https://docs.oracle.com/javase/9/docs/api/java/lang/Object.html#notify--" TargetMode="External"/><Relationship Id="rId14" Type="http://schemas.openxmlformats.org/officeDocument/2006/relationships/hyperlink" Target="https://docs.oracle.com/javase/9/docs/api/java/lang/Object.html#wait-long-" TargetMode="External"/><Relationship Id="rId17" Type="http://schemas.openxmlformats.org/officeDocument/2006/relationships/hyperlink" Target="https://docs.oracle.com/javase/9/docs/api/java/lang/Object.html#wait-long-int-" TargetMode="External"/><Relationship Id="rId16" Type="http://schemas.openxmlformats.org/officeDocument/2006/relationships/hyperlink" Target="https://docs.oracle.com/javase/9/docs/api/java/lang/Object.html#notifyAll--" TargetMode="External"/><Relationship Id="rId5" Type="http://schemas.openxmlformats.org/officeDocument/2006/relationships/hyperlink" Target="https://docs.oracle.com/javase/9/docs/api/java/lang/Object.html" TargetMode="External"/><Relationship Id="rId19" Type="http://schemas.openxmlformats.org/officeDocument/2006/relationships/hyperlink" Target="https://docs.oracle.com/javase/9/docs/api/java/lang/Object.html#notifyAll--" TargetMode="External"/><Relationship Id="rId6" Type="http://schemas.openxmlformats.org/officeDocument/2006/relationships/hyperlink" Target="https://docs.oracle.com/javase/9/docs/api/java/lang/Object.html#getClass--" TargetMode="External"/><Relationship Id="rId18" Type="http://schemas.openxmlformats.org/officeDocument/2006/relationships/hyperlink" Target="https://docs.oracle.com/javase/9/docs/api/java/lang/Object.html#notify--" TargetMode="External"/><Relationship Id="rId7" Type="http://schemas.openxmlformats.org/officeDocument/2006/relationships/hyperlink" Target="https://docs.oracle.com/javase/9/docs/api/java/lang/Object.html#hashCode--" TargetMode="External"/><Relationship Id="rId8" Type="http://schemas.openxmlformats.org/officeDocument/2006/relationships/hyperlink" Target="https://docs.oracle.com/javase/9/docs/api/java/lang/Object.html#notify--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ctrTitle"/>
          </p:nvPr>
        </p:nvSpPr>
        <p:spPr>
          <a:xfrm>
            <a:off x="1951200" y="2588100"/>
            <a:ext cx="52416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lang="en-US"/>
              <a:t>Module 3</a:t>
            </a:r>
            <a:endParaRPr/>
          </a:p>
        </p:txBody>
      </p:sp>
      <p:sp>
        <p:nvSpPr>
          <p:cNvPr id="30" name="Google Shape;30;p6"/>
          <p:cNvSpPr txBox="1"/>
          <p:nvPr>
            <p:ph idx="1" type="subTitle"/>
          </p:nvPr>
        </p:nvSpPr>
        <p:spPr>
          <a:xfrm>
            <a:off x="1837644" y="3858450"/>
            <a:ext cx="5468700" cy="14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Part 1</a:t>
            </a:r>
            <a:endParaRPr sz="32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Inheritance</a:t>
            </a:r>
            <a:endParaRPr sz="28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5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Customizing your Dog</a:t>
            </a:r>
            <a:endParaRPr/>
          </a:p>
        </p:txBody>
      </p:sp>
      <p:sp>
        <p:nvSpPr>
          <p:cNvPr id="113" name="Google Shape;113;p15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Your Dog is basically no different than a Mammal</a:t>
            </a:r>
            <a:endParaRPr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At this point, you can: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Add additional attributes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Add additional methods</a:t>
            </a:r>
            <a:endParaRPr/>
          </a:p>
          <a:p>
            <a:pPr indent="-44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You can also </a:t>
            </a:r>
            <a:r>
              <a:rPr lang="en-US" sz="2400">
                <a:solidFill>
                  <a:srgbClr val="0432FF"/>
                </a:solidFill>
              </a:rPr>
              <a:t>override</a:t>
            </a:r>
            <a:r>
              <a:rPr lang="en-US" sz="2400"/>
              <a:t> (redefine) inherited methods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Don’t confuse </a:t>
            </a:r>
            <a:r>
              <a:rPr lang="en-US" sz="2400" u="sng"/>
              <a:t>overriding</a:t>
            </a:r>
            <a:r>
              <a:rPr lang="en-US" sz="2400"/>
              <a:t> with </a:t>
            </a:r>
            <a:r>
              <a:rPr lang="en-US" sz="2400" u="sng"/>
              <a:t>overloading</a:t>
            </a:r>
            <a:r>
              <a:rPr lang="en-US" sz="2400"/>
              <a:t> (which is having two methods with the same name)</a:t>
            </a:r>
            <a:endParaRPr/>
          </a:p>
          <a:p>
            <a:pPr indent="-44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/>
          <p:nvPr/>
        </p:nvSpPr>
        <p:spPr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6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Terminology</a:t>
            </a:r>
            <a:endParaRPr/>
          </a:p>
        </p:txBody>
      </p:sp>
      <p:sp>
        <p:nvSpPr>
          <p:cNvPr id="121" name="Google Shape;121;p16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</a:rPr>
              <a:t>The </a:t>
            </a:r>
            <a:r>
              <a:rPr i="1" lang="en-US" sz="2800">
                <a:solidFill>
                  <a:schemeClr val="dk1"/>
                </a:solidFill>
              </a:rPr>
              <a:t>is-a</a:t>
            </a:r>
            <a:r>
              <a:rPr b="1" i="1" lang="en-US" sz="2800">
                <a:solidFill>
                  <a:schemeClr val="dk1"/>
                </a:solidFill>
              </a:rPr>
              <a:t> </a:t>
            </a:r>
            <a:r>
              <a:rPr b="1" lang="en-US" sz="2800">
                <a:solidFill>
                  <a:schemeClr val="dk1"/>
                </a:solidFill>
              </a:rPr>
              <a:t>relationship</a:t>
            </a:r>
            <a:r>
              <a:rPr lang="en-US" sz="2800">
                <a:solidFill>
                  <a:schemeClr val="dk1"/>
                </a:solidFill>
              </a:rPr>
              <a:t> represents inheritance.</a:t>
            </a:r>
            <a:endParaRPr/>
          </a:p>
          <a:p>
            <a:pPr indent="-457200" lvl="1" marL="8001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>
                <a:solidFill>
                  <a:schemeClr val="dk1"/>
                </a:solidFill>
              </a:rPr>
              <a:t>a Dog </a:t>
            </a:r>
            <a:r>
              <a:rPr i="1" lang="en-US" sz="2800">
                <a:solidFill>
                  <a:schemeClr val="dk1"/>
                </a:solidFill>
              </a:rPr>
              <a:t>is a</a:t>
            </a:r>
            <a:r>
              <a:rPr lang="en-US" sz="2800">
                <a:solidFill>
                  <a:schemeClr val="dk1"/>
                </a:solidFill>
              </a:rPr>
              <a:t> Mammal</a:t>
            </a:r>
            <a:endParaRPr/>
          </a:p>
          <a:p>
            <a:pPr indent="-457200" lvl="1" marL="8001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>
                <a:solidFill>
                  <a:schemeClr val="dk1"/>
                </a:solidFill>
              </a:rPr>
              <a:t>a Cow </a:t>
            </a:r>
            <a:r>
              <a:rPr i="1" lang="en-US" sz="2800">
                <a:solidFill>
                  <a:schemeClr val="dk1"/>
                </a:solidFill>
              </a:rPr>
              <a:t>is a</a:t>
            </a:r>
            <a:r>
              <a:rPr lang="en-US" sz="2800">
                <a:solidFill>
                  <a:schemeClr val="dk1"/>
                </a:solidFill>
              </a:rPr>
              <a:t> Mammal</a:t>
            </a:r>
            <a:endParaRPr/>
          </a:p>
          <a:p>
            <a:pPr indent="-279400" lvl="1" marL="8001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Mammal is called a super class, parent class, or a </a:t>
            </a:r>
            <a:r>
              <a:rPr lang="en-US" sz="2800" u="sng"/>
              <a:t>base</a:t>
            </a:r>
            <a:r>
              <a:rPr lang="en-US" sz="2800"/>
              <a:t> class (all mean the same thing)</a:t>
            </a:r>
            <a:endParaRPr/>
          </a:p>
          <a:p>
            <a:pPr indent="-2794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>
                <a:solidFill>
                  <a:schemeClr val="dk1"/>
                </a:solidFill>
              </a:rPr>
              <a:t>Dog/</a:t>
            </a:r>
            <a:r>
              <a:rPr lang="en-US" sz="2800"/>
              <a:t>Cow/Cat would be a </a:t>
            </a:r>
            <a:r>
              <a:rPr lang="en-US" sz="2800" u="sng"/>
              <a:t>derived</a:t>
            </a:r>
            <a:r>
              <a:rPr lang="en-US" sz="2800"/>
              <a:t> class, a </a:t>
            </a:r>
            <a:r>
              <a:rPr lang="en-US" sz="2800" u="sng"/>
              <a:t>sub</a:t>
            </a:r>
            <a:r>
              <a:rPr lang="en-US" sz="2800"/>
              <a:t> class, or </a:t>
            </a:r>
            <a:r>
              <a:rPr lang="en-US" sz="2800" u="sng"/>
              <a:t>child</a:t>
            </a:r>
            <a:r>
              <a:rPr lang="en-US" sz="2800"/>
              <a:t> class</a:t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7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Inheritance example</a:t>
            </a:r>
            <a:endParaRPr/>
          </a:p>
        </p:txBody>
      </p:sp>
      <p:sp>
        <p:nvSpPr>
          <p:cNvPr id="127" name="Google Shape;127;p17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785"/>
              <a:buNone/>
            </a:pPr>
            <a:r>
              <a:rPr lang="en-US" sz="17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import</a:t>
            </a: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java.util.*;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b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78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785"/>
              <a:buNone/>
            </a:pPr>
            <a:r>
              <a:rPr lang="en-US" sz="17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Mammal {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7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7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float</a:t>
            </a: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weight;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7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7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iQ;</a:t>
            </a:r>
            <a:endParaRPr sz="1785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78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t/>
            </a:r>
            <a:endParaRPr sz="1785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785"/>
              <a:buNone/>
            </a:pPr>
            <a:r>
              <a:rPr lang="en-US" sz="17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 </a:t>
            </a:r>
            <a:r>
              <a:rPr lang="en-US" sz="17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extends</a:t>
            </a: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Mammal {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785">
                <a:solidFill>
                  <a:srgbClr val="9A9A9A"/>
                </a:solidFill>
                <a:latin typeface="Arial"/>
                <a:ea typeface="Arial"/>
                <a:cs typeface="Arial"/>
                <a:sym typeface="Arial"/>
              </a:rPr>
              <a:t>// There are 2 attributes here that you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785">
                <a:solidFill>
                  <a:srgbClr val="9A9A9A"/>
                </a:solidFill>
                <a:latin typeface="Arial"/>
                <a:ea typeface="Arial"/>
                <a:cs typeface="Arial"/>
                <a:sym typeface="Arial"/>
              </a:rPr>
              <a:t>// can't see because of inheritance!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78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t/>
            </a:r>
            <a:endParaRPr sz="1785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785"/>
              <a:buNone/>
            </a:pPr>
            <a:r>
              <a:rPr lang="en-US" sz="17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7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7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7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(String[] args) {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Dog d = </a:t>
            </a:r>
            <a:r>
              <a:rPr lang="en-US" sz="178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Dog();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785"/>
              <a:buNone/>
            </a:pPr>
            <a:r>
              <a:rPr lang="en-US" sz="17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50"/>
              <a:buFont typeface="Calibri"/>
              <a:buNone/>
            </a:pPr>
            <a:r>
              <a:rPr b="1" lang="en-US" sz="4050"/>
              <a:t>Inheritance Fundamentals</a:t>
            </a:r>
            <a:endParaRPr/>
          </a:p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The hierarchy can be extended:</a:t>
            </a:r>
            <a:endParaRPr/>
          </a:p>
          <a:p>
            <a:pPr indent="-190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br>
              <a:rPr lang="en-US" sz="2400"/>
            </a:br>
            <a:br>
              <a:rPr lang="en-US" sz="2400"/>
            </a:br>
            <a:br>
              <a:rPr lang="en-US" sz="2400"/>
            </a:br>
            <a:endParaRPr sz="2400"/>
          </a:p>
          <a:p>
            <a:pPr indent="-190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A Labrador </a:t>
            </a:r>
            <a:r>
              <a:rPr i="1" lang="en-US" sz="2400"/>
              <a:t>is-a</a:t>
            </a:r>
            <a:r>
              <a:rPr lang="en-US" sz="2400"/>
              <a:t> Dog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A Labrador </a:t>
            </a:r>
            <a:r>
              <a:rPr i="1" lang="en-US" sz="2400"/>
              <a:t>is-a</a:t>
            </a:r>
            <a:r>
              <a:rPr lang="en-US" sz="2400"/>
              <a:t> Mammal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A Mammal </a:t>
            </a:r>
            <a:r>
              <a:rPr i="1" lang="en-US" sz="2400"/>
              <a:t>has-a</a:t>
            </a:r>
            <a:r>
              <a:rPr lang="en-US" sz="2400"/>
              <a:t> string (furColor)</a:t>
            </a:r>
            <a:endParaRPr/>
          </a:p>
        </p:txBody>
      </p:sp>
      <p:sp>
        <p:nvSpPr>
          <p:cNvPr id="134" name="Google Shape;134;p18"/>
          <p:cNvSpPr/>
          <p:nvPr/>
        </p:nvSpPr>
        <p:spPr>
          <a:xfrm>
            <a:off x="3806959" y="2348183"/>
            <a:ext cx="2149099" cy="46766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Mammal </a:t>
            </a:r>
            <a:endParaRPr/>
          </a:p>
        </p:txBody>
      </p:sp>
      <p:sp>
        <p:nvSpPr>
          <p:cNvPr id="135" name="Google Shape;135;p18"/>
          <p:cNvSpPr/>
          <p:nvPr/>
        </p:nvSpPr>
        <p:spPr>
          <a:xfrm>
            <a:off x="3806959" y="3423672"/>
            <a:ext cx="2149099" cy="431813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Dog</a:t>
            </a:r>
            <a:endParaRPr/>
          </a:p>
        </p:txBody>
      </p:sp>
      <p:cxnSp>
        <p:nvCxnSpPr>
          <p:cNvPr id="136" name="Google Shape;136;p18"/>
          <p:cNvCxnSpPr>
            <a:stCxn id="135" idx="0"/>
            <a:endCxn id="134" idx="2"/>
          </p:cNvCxnSpPr>
          <p:nvPr/>
        </p:nvCxnSpPr>
        <p:spPr>
          <a:xfrm rot="10800000">
            <a:off x="4881509" y="2815872"/>
            <a:ext cx="0" cy="607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37" name="Google Shape;137;p18"/>
          <p:cNvCxnSpPr/>
          <p:nvPr/>
        </p:nvCxnSpPr>
        <p:spPr>
          <a:xfrm rot="10800000">
            <a:off x="4876800" y="3869297"/>
            <a:ext cx="0" cy="528917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38" name="Google Shape;138;p18"/>
          <p:cNvSpPr/>
          <p:nvPr/>
        </p:nvSpPr>
        <p:spPr>
          <a:xfrm>
            <a:off x="3841377" y="4393637"/>
            <a:ext cx="2114681" cy="431813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Labrador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Example of overriding a method</a:t>
            </a:r>
            <a:endParaRPr/>
          </a:p>
        </p:txBody>
      </p:sp>
      <p:sp>
        <p:nvSpPr>
          <p:cNvPr id="145" name="Google Shape;145;p19"/>
          <p:cNvSpPr txBox="1"/>
          <p:nvPr>
            <p:ph idx="1" type="body"/>
          </p:nvPr>
        </p:nvSpPr>
        <p:spPr>
          <a:xfrm>
            <a:off x="369875" y="1253325"/>
            <a:ext cx="80709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If you inherit a method from your parent, but you need to do things slightly differently, you’ll override the method.</a:t>
            </a:r>
            <a:endParaRPr/>
          </a:p>
        </p:txBody>
      </p:sp>
      <p:pic>
        <p:nvPicPr>
          <p:cNvPr id="146" name="Google Shape;14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71712" y="2575008"/>
            <a:ext cx="4267225" cy="28384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@Override keyword</a:t>
            </a:r>
            <a:endParaRPr/>
          </a:p>
        </p:txBody>
      </p:sp>
      <p:sp>
        <p:nvSpPr>
          <p:cNvPr id="153" name="Google Shape;153;p20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In java the @Override keyword is technically optional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You should always include it when you are doing an override.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If you put it in, Java can check that you are successfully overriding a method that you inherited.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Without it, Java will let you silently fail to override a method.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This is not a successful override…</a:t>
            </a:r>
            <a:endParaRPr/>
          </a:p>
        </p:txBody>
      </p:sp>
      <p:pic>
        <p:nvPicPr>
          <p:cNvPr id="154" name="Google Shape;15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8400" y="4164775"/>
            <a:ext cx="3561001" cy="2036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1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Object is the mother of all classes</a:t>
            </a:r>
            <a:endParaRPr/>
          </a:p>
        </p:txBody>
      </p:sp>
      <p:sp>
        <p:nvSpPr>
          <p:cNvPr id="160" name="Google Shape;160;p21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78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All classes inherit from Object</a:t>
            </a:r>
            <a:endParaRPr sz="2400"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If you don’t specify, a class directly inherits from Object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This will be “invisible” code</a:t>
            </a:r>
            <a:endParaRPr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Object defines basic things like toString( )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This is why you “</a:t>
            </a:r>
            <a:r>
              <a:rPr lang="en-US" sz="2400" u="sng"/>
              <a:t>override</a:t>
            </a:r>
            <a:r>
              <a:rPr lang="en-US" u="sng"/>
              <a:t>”</a:t>
            </a:r>
            <a:r>
              <a:rPr lang="en-US" sz="2400"/>
              <a:t> toString( )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Redefine it to print something meaningful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When overriding, method signature must match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Default: print memory address of object</a:t>
            </a:r>
            <a:endParaRPr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2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Example of “Invisible Code” </a:t>
            </a:r>
            <a:endParaRPr/>
          </a:p>
        </p:txBody>
      </p:sp>
      <p:sp>
        <p:nvSpPr>
          <p:cNvPr id="166" name="Google Shape;166;p22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E8F00"/>
              </a:buClr>
              <a:buSzPts val="2100"/>
              <a:buNone/>
            </a:pPr>
            <a:r>
              <a:rPr lang="en-US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This class...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2100"/>
              <a:buNone/>
            </a:pP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Mammal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float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weight;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iQ;</a:t>
            </a:r>
            <a:endParaRPr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E8F00"/>
              </a:buClr>
              <a:buSzPts val="2100"/>
              <a:buNone/>
            </a:pPr>
            <a:r>
              <a:rPr lang="en-US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...is exactly the same thing as this one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2100"/>
              <a:buNone/>
            </a:pP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Mammal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extends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Object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float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weight;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iQ;</a:t>
            </a:r>
            <a:endParaRPr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 sz="2900"/>
              <a:t>Example of Overriding ToString()</a:t>
            </a:r>
            <a:endParaRPr sz="2900"/>
          </a:p>
        </p:txBody>
      </p:sp>
      <p:sp>
        <p:nvSpPr>
          <p:cNvPr id="172" name="Google Shape;172;p2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312"/>
              <a:buNone/>
            </a:pPr>
            <a:r>
              <a:rPr lang="en-US" sz="18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Mammal </a:t>
            </a:r>
            <a:r>
              <a:rPr lang="en-US" sz="18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extends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Object {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float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weight;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iQ;</a:t>
            </a:r>
            <a:endParaRPr sz="1812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Mammal () {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weight = </a:t>
            </a:r>
            <a:r>
              <a:rPr lang="en-US" sz="1812">
                <a:solidFill>
                  <a:srgbClr val="137848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iQ = </a:t>
            </a:r>
            <a:r>
              <a:rPr lang="en-US" sz="1812">
                <a:solidFill>
                  <a:srgbClr val="137848"/>
                </a:solidFill>
                <a:latin typeface="Arial"/>
                <a:ea typeface="Arial"/>
                <a:cs typeface="Arial"/>
                <a:sym typeface="Arial"/>
              </a:rPr>
              <a:t>45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312"/>
              <a:buNone/>
            </a:pPr>
            <a:r>
              <a:rPr lang="en-US" sz="18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 </a:t>
            </a:r>
            <a:r>
              <a:rPr lang="en-US" sz="18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extends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Mammal {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1812">
                <a:solidFill>
                  <a:srgbClr val="000000"/>
                </a:solidFill>
              </a:rPr>
              <a:t>  @Override</a:t>
            </a:r>
            <a:endParaRPr sz="1812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String toString() { </a:t>
            </a:r>
            <a:endParaRPr sz="1812">
              <a:solidFill>
                <a:srgbClr val="4E8F00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String s = </a:t>
            </a:r>
            <a:r>
              <a:rPr lang="en-US" sz="1812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"Weight is "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+ weight;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s+= </a:t>
            </a:r>
            <a:r>
              <a:rPr lang="en-US" sz="1812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 and IQ is "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+ iQ + </a:t>
            </a:r>
            <a:r>
              <a:rPr lang="en-US" sz="1812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</a:t>
            </a:r>
            <a:r>
              <a:rPr lang="en-US" sz="1812">
                <a:solidFill>
                  <a:srgbClr val="FC4CA5"/>
                </a:solidFill>
                <a:latin typeface="Arial"/>
                <a:ea typeface="Arial"/>
                <a:cs typeface="Arial"/>
                <a:sym typeface="Arial"/>
              </a:rPr>
              <a:t>\n</a:t>
            </a:r>
            <a:r>
              <a:rPr lang="en-US" sz="1812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return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s;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312"/>
              <a:buNone/>
            </a:pPr>
            <a:r>
              <a:rPr lang="en-US" sz="18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main(String[] args) {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Dog d = </a:t>
            </a:r>
            <a:r>
              <a:rPr lang="en-US" sz="18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Dog();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System.out.println(d); </a:t>
            </a:r>
            <a:r>
              <a:rPr lang="en-US" sz="181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Weight is 7 and IQ is 45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 sz="31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18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 </a:t>
            </a:r>
            <a:r>
              <a:rPr lang="en-US" sz="181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@Override tells the compiler to check th</a:t>
            </a:r>
            <a:r>
              <a:rPr lang="en-US" sz="1812">
                <a:solidFill>
                  <a:srgbClr val="4E8F00"/>
                </a:solidFill>
              </a:rPr>
              <a:t>e override</a:t>
            </a:r>
            <a:endParaRPr sz="31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4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en-US" sz="3600"/>
              <a:t>Methods of Object</a:t>
            </a:r>
            <a:endParaRPr b="1" sz="36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179" name="Google Shape;179;p24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graphicFrame>
        <p:nvGraphicFramePr>
          <p:cNvPr id="180" name="Google Shape;180;p24"/>
          <p:cNvGraphicFramePr/>
          <p:nvPr/>
        </p:nvGraphicFramePr>
        <p:xfrm>
          <a:off x="457200" y="118024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{334A54F0-D521-408E-B176-004031299921}</a:tableStyleId>
              </a:tblPr>
              <a:tblGrid>
                <a:gridCol w="2460225"/>
                <a:gridCol w="5597925"/>
              </a:tblGrid>
              <a:tr h="289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</a:rPr>
                        <a:t>Method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</a:rPr>
                        <a:t>Description</a:t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</a:tr>
              <a:tr h="289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sng" cap="none" strike="noStrike">
                          <a:solidFill>
                            <a:schemeClr val="hlink"/>
                          </a:solidFill>
                          <a:hlinkClick r:id="rId3"/>
                        </a:rPr>
                        <a:t>clone</a:t>
                      </a:r>
                      <a:r>
                        <a:rPr b="0" lang="en-US" sz="1400" u="none" cap="none" strike="noStrike">
                          <a:solidFill>
                            <a:schemeClr val="dk1"/>
                          </a:solidFill>
                        </a:rPr>
                        <a:t>​</a:t>
                      </a: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()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Creates and returns a copy of this object.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</a:tr>
              <a:tr h="289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 cap="none" strike="noStrike">
                          <a:solidFill>
                            <a:schemeClr val="hlink"/>
                          </a:solidFill>
                          <a:hlinkClick r:id="rId4"/>
                        </a:rPr>
                        <a:t>equals</a:t>
                      </a: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​(</a:t>
                      </a:r>
                      <a:r>
                        <a:rPr lang="en-US" sz="1400" u="sng" cap="none" strike="noStrike">
                          <a:solidFill>
                            <a:schemeClr val="hlink"/>
                          </a:solidFill>
                          <a:hlinkClick r:id="rId5"/>
                        </a:rPr>
                        <a:t>Object</a:t>
                      </a: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 obj)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Indicates whether some other object is "equal to" this one.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</a:tr>
              <a:tr h="289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 cap="none" strike="noStrike">
                          <a:solidFill>
                            <a:schemeClr val="hlink"/>
                          </a:solidFill>
                          <a:hlinkClick r:id="rId6"/>
                        </a:rPr>
                        <a:t>getClass</a:t>
                      </a: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​()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Returns the runtime class of this Object.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</a:tr>
              <a:tr h="289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 cap="none" strike="noStrike">
                          <a:solidFill>
                            <a:schemeClr val="hlink"/>
                          </a:solidFill>
                          <a:hlinkClick r:id="rId7"/>
                        </a:rPr>
                        <a:t>hashCode</a:t>
                      </a: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​()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Returns a hash code value for the object.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</a:tr>
              <a:tr h="289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 cap="none" strike="noStrike">
                          <a:solidFill>
                            <a:schemeClr val="hlink"/>
                          </a:solidFill>
                          <a:hlinkClick r:id="rId8"/>
                        </a:rPr>
                        <a:t>notify</a:t>
                      </a: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​()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Wakes up a single thread that is waiting on this object's monitor.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</a:tr>
              <a:tr h="289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 cap="none" strike="noStrike">
                          <a:solidFill>
                            <a:schemeClr val="hlink"/>
                          </a:solidFill>
                          <a:hlinkClick r:id="rId9"/>
                        </a:rPr>
                        <a:t>notifyAll</a:t>
                      </a: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​()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Wakes up all threads that are waiting on this object's monitor.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</a:tr>
              <a:tr h="289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 cap="none" strike="noStrike">
                          <a:solidFill>
                            <a:schemeClr val="hlink"/>
                          </a:solidFill>
                          <a:hlinkClick r:id="rId10"/>
                        </a:rPr>
                        <a:t>toString</a:t>
                      </a: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​()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Returns a string representation of the object.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</a:tr>
              <a:tr h="591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 cap="none" strike="noStrike">
                          <a:solidFill>
                            <a:schemeClr val="hlink"/>
                          </a:solidFill>
                          <a:hlinkClick r:id="rId11"/>
                        </a:rPr>
                        <a:t>wait</a:t>
                      </a: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​()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Causes the current thread to wait until another thread invokes the </a:t>
                      </a:r>
                      <a:r>
                        <a:rPr lang="en-US" sz="1400" u="sng" cap="none" strike="noStrike">
                          <a:solidFill>
                            <a:schemeClr val="hlink"/>
                          </a:solidFill>
                          <a:hlinkClick r:id="rId12"/>
                        </a:rPr>
                        <a:t>notify()</a:t>
                      </a: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 method or the </a:t>
                      </a:r>
                      <a:r>
                        <a:rPr lang="en-US" sz="1400" u="sng" cap="none" strike="noStrike">
                          <a:solidFill>
                            <a:schemeClr val="hlink"/>
                          </a:solidFill>
                          <a:hlinkClick r:id="rId13"/>
                        </a:rPr>
                        <a:t>notifyAll()</a:t>
                      </a: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 method for this object.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</a:tr>
              <a:tr h="894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 cap="none" strike="noStrike">
                          <a:solidFill>
                            <a:schemeClr val="hlink"/>
                          </a:solidFill>
                          <a:hlinkClick r:id="rId14"/>
                        </a:rPr>
                        <a:t>wait</a:t>
                      </a: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​(long timeout)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Causes the current thread to wait until either another thread invokes the </a:t>
                      </a:r>
                      <a:r>
                        <a:rPr lang="en-US" sz="1400" u="sng" cap="none" strike="noStrike">
                          <a:solidFill>
                            <a:schemeClr val="hlink"/>
                          </a:solidFill>
                          <a:hlinkClick r:id="rId15"/>
                        </a:rPr>
                        <a:t>notify()</a:t>
                      </a: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 method or the </a:t>
                      </a:r>
                      <a:r>
                        <a:rPr lang="en-US" sz="1400" u="sng" cap="none" strike="noStrike">
                          <a:solidFill>
                            <a:schemeClr val="hlink"/>
                          </a:solidFill>
                          <a:hlinkClick r:id="rId16"/>
                        </a:rPr>
                        <a:t>notifyAll()</a:t>
                      </a: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 method for this object, or a specified amount of time has elapsed.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</a:tr>
              <a:tr h="1196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 cap="none" strike="noStrike">
                          <a:solidFill>
                            <a:schemeClr val="hlink"/>
                          </a:solidFill>
                          <a:hlinkClick r:id="rId17"/>
                        </a:rPr>
                        <a:t>wait</a:t>
                      </a: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​(long timeout, int nanos)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Causes the current thread to wait until another thread invokes the </a:t>
                      </a:r>
                      <a:r>
                        <a:rPr lang="en-US" sz="1400" u="sng" cap="none" strike="noStrike">
                          <a:solidFill>
                            <a:schemeClr val="hlink"/>
                          </a:solidFill>
                          <a:hlinkClick r:id="rId18"/>
                        </a:rPr>
                        <a:t>notify()</a:t>
                      </a: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 method or the </a:t>
                      </a:r>
                      <a:r>
                        <a:rPr lang="en-US" sz="1400" u="sng" cap="none" strike="noStrike">
                          <a:solidFill>
                            <a:schemeClr val="hlink"/>
                          </a:solidFill>
                          <a:hlinkClick r:id="rId19"/>
                        </a:rPr>
                        <a:t>notifyAll()</a:t>
                      </a: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 method for this object, or some other thread interrupts the current thread, or a certain amount of real time has elapsed.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pic>
        <p:nvPicPr>
          <p:cNvPr descr="Java Logo" id="181" name="Google Shape;181;p24"/>
          <p:cNvPicPr preferRelativeResize="0"/>
          <p:nvPr/>
        </p:nvPicPr>
        <p:blipFill rotWithShape="1">
          <a:blip r:embed="rId20">
            <a:alphaModFix/>
          </a:blip>
          <a:srcRect b="0" l="0" r="0" t="0"/>
          <a:stretch/>
        </p:blipFill>
        <p:spPr>
          <a:xfrm>
            <a:off x="7789706" y="428452"/>
            <a:ext cx="771795" cy="77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UML - Unified Modeling Language</a:t>
            </a:r>
            <a:endParaRPr/>
          </a:p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•"/>
            </a:pPr>
            <a:r>
              <a:rPr lang="en-US"/>
              <a:t>Often you’ll need to discuss design of classes with coworkers.  Being able to visualize your classes in a consistent way is very helpful. 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-US"/>
              <a:t>UML allows you to draw the important details of a class for discussion.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Most IDEs have built in way to draw a UML diagram from your code.  Typically teams have an up to date UML on their wall near their work area, so they can quickly reference Methods/Attributes for classes.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-US"/>
              <a:t>Each class is drawn as a rectangle, with the class name at the top, followed by all the attributes, then all the methods.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Constructors are often not mentioned.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5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Multiple Inheritance not allowed</a:t>
            </a:r>
            <a:endParaRPr/>
          </a:p>
        </p:txBody>
      </p:sp>
      <p:sp>
        <p:nvSpPr>
          <p:cNvPr id="187" name="Google Shape;187;p25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190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>
                <a:latin typeface="Courier New"/>
                <a:ea typeface="Courier New"/>
                <a:cs typeface="Courier New"/>
                <a:sym typeface="Courier New"/>
              </a:rPr>
              <a:t>Werewolf w = </a:t>
            </a:r>
            <a:r>
              <a:rPr lang="en-US" sz="24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lang="en-US" sz="2400">
                <a:latin typeface="Courier New"/>
                <a:ea typeface="Courier New"/>
                <a:cs typeface="Courier New"/>
                <a:sym typeface="Courier New"/>
              </a:rPr>
              <a:t> Werewolf( 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>
                <a:latin typeface="Courier New"/>
                <a:ea typeface="Courier New"/>
                <a:cs typeface="Courier New"/>
                <a:sym typeface="Courier New"/>
              </a:rPr>
              <a:t>w.run(); </a:t>
            </a:r>
            <a:r>
              <a:rPr lang="en-US" sz="2400">
                <a:solidFill>
                  <a:srgbClr val="4E8F00"/>
                </a:solidFill>
                <a:latin typeface="Courier New"/>
                <a:ea typeface="Courier New"/>
                <a:cs typeface="Courier New"/>
                <a:sym typeface="Courier New"/>
              </a:rPr>
              <a:t>// which run method is called?</a:t>
            </a:r>
            <a:endParaRPr sz="2800"/>
          </a:p>
          <a:p>
            <a:pPr indent="-190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</p:txBody>
      </p:sp>
      <p:sp>
        <p:nvSpPr>
          <p:cNvPr id="188" name="Google Shape;188;p25"/>
          <p:cNvSpPr txBox="1"/>
          <p:nvPr/>
        </p:nvSpPr>
        <p:spPr>
          <a:xfrm>
            <a:off x="2495550" y="1752600"/>
            <a:ext cx="1219200" cy="104644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</a:t>
            </a:r>
            <a:b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0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weight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run( )</a:t>
            </a:r>
            <a:endParaRPr/>
          </a:p>
        </p:txBody>
      </p:sp>
      <p:cxnSp>
        <p:nvCxnSpPr>
          <p:cNvPr id="189" name="Google Shape;189;p25"/>
          <p:cNvCxnSpPr/>
          <p:nvPr/>
        </p:nvCxnSpPr>
        <p:spPr>
          <a:xfrm>
            <a:off x="2495550" y="2104697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0" name="Google Shape;190;p25"/>
          <p:cNvCxnSpPr/>
          <p:nvPr/>
        </p:nvCxnSpPr>
        <p:spPr>
          <a:xfrm>
            <a:off x="2495550" y="243840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1" name="Google Shape;191;p25"/>
          <p:cNvSpPr txBox="1"/>
          <p:nvPr/>
        </p:nvSpPr>
        <p:spPr>
          <a:xfrm>
            <a:off x="5505450" y="1752600"/>
            <a:ext cx="1219200" cy="104644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Wolf</a:t>
            </a:r>
            <a:b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0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num puppies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run( )</a:t>
            </a:r>
            <a:endParaRPr/>
          </a:p>
        </p:txBody>
      </p:sp>
      <p:cxnSp>
        <p:nvCxnSpPr>
          <p:cNvPr id="192" name="Google Shape;192;p25"/>
          <p:cNvCxnSpPr/>
          <p:nvPr/>
        </p:nvCxnSpPr>
        <p:spPr>
          <a:xfrm>
            <a:off x="5505450" y="2104697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3" name="Google Shape;193;p25"/>
          <p:cNvCxnSpPr/>
          <p:nvPr/>
        </p:nvCxnSpPr>
        <p:spPr>
          <a:xfrm>
            <a:off x="5505450" y="243840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4" name="Google Shape;194;p25"/>
          <p:cNvSpPr txBox="1"/>
          <p:nvPr/>
        </p:nvSpPr>
        <p:spPr>
          <a:xfrm>
            <a:off x="3962400" y="3429000"/>
            <a:ext cx="1219200" cy="120802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Werewolf</a:t>
            </a:r>
            <a:b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0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weight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num puppies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run( )</a:t>
            </a:r>
            <a:endParaRPr/>
          </a:p>
        </p:txBody>
      </p:sp>
      <p:cxnSp>
        <p:nvCxnSpPr>
          <p:cNvPr id="195" name="Google Shape;195;p25"/>
          <p:cNvCxnSpPr/>
          <p:nvPr/>
        </p:nvCxnSpPr>
        <p:spPr>
          <a:xfrm>
            <a:off x="3962400" y="3781097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6" name="Google Shape;196;p25"/>
          <p:cNvCxnSpPr/>
          <p:nvPr/>
        </p:nvCxnSpPr>
        <p:spPr>
          <a:xfrm>
            <a:off x="3962400" y="434340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7" name="Google Shape;197;p25"/>
          <p:cNvCxnSpPr/>
          <p:nvPr/>
        </p:nvCxnSpPr>
        <p:spPr>
          <a:xfrm rot="10800000">
            <a:off x="3581400" y="2895600"/>
            <a:ext cx="381000" cy="533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98" name="Google Shape;198;p25"/>
          <p:cNvCxnSpPr/>
          <p:nvPr/>
        </p:nvCxnSpPr>
        <p:spPr>
          <a:xfrm flipH="1" rot="10800000">
            <a:off x="5181601" y="2895600"/>
            <a:ext cx="380999" cy="529104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6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Note about </a:t>
            </a:r>
            <a:r>
              <a:rPr b="1" lang="en-US">
                <a:solidFill>
                  <a:srgbClr val="0432FF"/>
                </a:solidFill>
              </a:rPr>
              <a:t>interfaces</a:t>
            </a:r>
            <a:endParaRPr sz="2400">
              <a:solidFill>
                <a:srgbClr val="0432FF"/>
              </a:solidFill>
            </a:endParaRPr>
          </a:p>
        </p:txBody>
      </p:sp>
      <p:sp>
        <p:nvSpPr>
          <p:cNvPr id="204" name="Google Shape;204;p26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90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Keep this example in mind.  We’ll revisit it when talking about interfaces </a:t>
            </a:r>
            <a:r>
              <a:rPr lang="en-US" sz="2400" u="sng"/>
              <a:t>later</a:t>
            </a:r>
            <a:r>
              <a:rPr lang="en-US" sz="2400"/>
              <a:t>.</a:t>
            </a:r>
            <a:endParaRPr sz="2400"/>
          </a:p>
        </p:txBody>
      </p:sp>
      <p:sp>
        <p:nvSpPr>
          <p:cNvPr id="205" name="Google Shape;205;p26"/>
          <p:cNvSpPr txBox="1"/>
          <p:nvPr/>
        </p:nvSpPr>
        <p:spPr>
          <a:xfrm>
            <a:off x="2495550" y="1752600"/>
            <a:ext cx="1219200" cy="104644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</a:t>
            </a:r>
            <a:b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0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weight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run( )</a:t>
            </a:r>
            <a:endParaRPr/>
          </a:p>
        </p:txBody>
      </p:sp>
      <p:cxnSp>
        <p:nvCxnSpPr>
          <p:cNvPr id="206" name="Google Shape;206;p26"/>
          <p:cNvCxnSpPr/>
          <p:nvPr/>
        </p:nvCxnSpPr>
        <p:spPr>
          <a:xfrm>
            <a:off x="2495550" y="2104697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7" name="Google Shape;207;p26"/>
          <p:cNvCxnSpPr/>
          <p:nvPr/>
        </p:nvCxnSpPr>
        <p:spPr>
          <a:xfrm>
            <a:off x="2495550" y="243840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8" name="Google Shape;208;p26"/>
          <p:cNvSpPr txBox="1"/>
          <p:nvPr/>
        </p:nvSpPr>
        <p:spPr>
          <a:xfrm>
            <a:off x="5505450" y="1752600"/>
            <a:ext cx="1219200" cy="104644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Wolf</a:t>
            </a:r>
            <a:b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0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num puppies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run( )</a:t>
            </a:r>
            <a:endParaRPr/>
          </a:p>
        </p:txBody>
      </p:sp>
      <p:cxnSp>
        <p:nvCxnSpPr>
          <p:cNvPr id="209" name="Google Shape;209;p26"/>
          <p:cNvCxnSpPr/>
          <p:nvPr/>
        </p:nvCxnSpPr>
        <p:spPr>
          <a:xfrm>
            <a:off x="5505450" y="2104697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10" name="Google Shape;210;p26"/>
          <p:cNvCxnSpPr/>
          <p:nvPr/>
        </p:nvCxnSpPr>
        <p:spPr>
          <a:xfrm>
            <a:off x="5505450" y="243840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11" name="Google Shape;211;p26"/>
          <p:cNvSpPr txBox="1"/>
          <p:nvPr/>
        </p:nvSpPr>
        <p:spPr>
          <a:xfrm>
            <a:off x="3962400" y="3429000"/>
            <a:ext cx="1219200" cy="120802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Werewolf</a:t>
            </a:r>
            <a:b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0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weight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num puppies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run( )</a:t>
            </a:r>
            <a:endParaRPr/>
          </a:p>
        </p:txBody>
      </p:sp>
      <p:cxnSp>
        <p:nvCxnSpPr>
          <p:cNvPr id="212" name="Google Shape;212;p26"/>
          <p:cNvCxnSpPr/>
          <p:nvPr/>
        </p:nvCxnSpPr>
        <p:spPr>
          <a:xfrm>
            <a:off x="3962400" y="3781097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13" name="Google Shape;213;p26"/>
          <p:cNvCxnSpPr/>
          <p:nvPr/>
        </p:nvCxnSpPr>
        <p:spPr>
          <a:xfrm>
            <a:off x="3962400" y="434340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14" name="Google Shape;214;p26"/>
          <p:cNvCxnSpPr/>
          <p:nvPr/>
        </p:nvCxnSpPr>
        <p:spPr>
          <a:xfrm rot="10800000">
            <a:off x="3581400" y="2895600"/>
            <a:ext cx="381000" cy="533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5" name="Google Shape;215;p26"/>
          <p:cNvCxnSpPr/>
          <p:nvPr/>
        </p:nvCxnSpPr>
        <p:spPr>
          <a:xfrm flipH="1" rot="10800000">
            <a:off x="5181601" y="2895600"/>
            <a:ext cx="380999" cy="529104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7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super keyword</a:t>
            </a:r>
            <a:r>
              <a:rPr lang="en-US"/>
              <a:t>s</a:t>
            </a:r>
            <a:endParaRPr b="1">
              <a:solidFill>
                <a:srgbClr val="0432FF"/>
              </a:solidFill>
            </a:endParaRPr>
          </a:p>
        </p:txBody>
      </p:sp>
      <p:sp>
        <p:nvSpPr>
          <p:cNvPr id="221" name="Google Shape;221;p27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22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3200"/>
              <a:buChar char="•"/>
            </a:pPr>
            <a:r>
              <a:rPr lang="en-US" sz="3200">
                <a:solidFill>
                  <a:srgbClr val="0432FF"/>
                </a:solidFill>
              </a:rPr>
              <a:t>super</a:t>
            </a:r>
            <a:r>
              <a:rPr lang="en-US" sz="3200"/>
              <a:t> is how we reference things in the </a:t>
            </a:r>
            <a:r>
              <a:rPr lang="en-US" sz="3200" u="sng"/>
              <a:t>parent</a:t>
            </a:r>
            <a:r>
              <a:rPr lang="en-US" sz="3200"/>
              <a:t> class</a:t>
            </a:r>
            <a:endParaRPr sz="3400"/>
          </a:p>
          <a:p>
            <a:pPr indent="-2222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US" sz="3400"/>
              <a:t>In the </a:t>
            </a:r>
            <a:r>
              <a:rPr lang="en-US" sz="3400" u="sng"/>
              <a:t>child</a:t>
            </a:r>
            <a:r>
              <a:rPr lang="en-US" sz="3400"/>
              <a:t> classes, you may see code like:</a:t>
            </a:r>
            <a:endParaRPr sz="3400"/>
          </a:p>
          <a:p>
            <a:pPr indent="-2222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 sz="3200"/>
              <a:t>super.myMethod( ) – call the parent class’s myMethod()</a:t>
            </a:r>
            <a:endParaRPr sz="3200"/>
          </a:p>
          <a:p>
            <a:pPr indent="-2222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US" sz="3200"/>
              <a:t>Only needed if the child has overridden a method in the parent, and you want to call the </a:t>
            </a:r>
            <a:r>
              <a:rPr lang="en-US" sz="3200"/>
              <a:t>original</a:t>
            </a:r>
            <a:r>
              <a:rPr lang="en-US" sz="3200"/>
              <a:t> parents version.  (Rare!)</a:t>
            </a:r>
            <a:endParaRPr sz="3200"/>
          </a:p>
          <a:p>
            <a:pPr indent="-2222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US" sz="3400"/>
              <a:t>Best shown through examples</a:t>
            </a:r>
            <a:endParaRPr sz="3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8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70"/>
              <a:buFont typeface="Calibri"/>
              <a:buNone/>
            </a:pPr>
            <a:r>
              <a:rPr b="1" lang="en-US" sz="2570"/>
              <a:t>Example: Referencing Parent Classes</a:t>
            </a:r>
            <a:endParaRPr sz="2570"/>
          </a:p>
        </p:txBody>
      </p:sp>
      <p:sp>
        <p:nvSpPr>
          <p:cNvPr id="227" name="Google Shape;227;p28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312"/>
              <a:buNone/>
            </a:pPr>
            <a:r>
              <a:rPr lang="en-US" sz="23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Mammal </a:t>
            </a:r>
            <a:r>
              <a:rPr lang="en-US" sz="23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extends</a:t>
            </a: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Object {</a:t>
            </a:r>
            <a:endParaRPr sz="3600"/>
          </a:p>
          <a:p>
            <a:pPr indent="0" lvl="0" marL="0" rtl="0" algn="l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23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3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makeNoise() {</a:t>
            </a:r>
            <a:endParaRPr sz="3600"/>
          </a:p>
          <a:p>
            <a:pPr indent="0" lvl="0" marL="0" rtl="0" algn="l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System.out.println (</a:t>
            </a:r>
            <a:r>
              <a:rPr lang="en-US" sz="2312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"AHOOWOOW"</a:t>
            </a: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 sz="3600"/>
          </a:p>
          <a:p>
            <a:pPr indent="0" lvl="0" marL="0" rtl="0" algn="l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 sz="3600"/>
          </a:p>
          <a:p>
            <a:pPr indent="0" lvl="0" marL="0" rtl="0" algn="l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3600"/>
          </a:p>
          <a:p>
            <a:pPr indent="0" lvl="0" marL="0" rtl="0" algn="l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312"/>
              <a:buNone/>
            </a:pPr>
            <a:r>
              <a:rPr lang="en-US" sz="23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 </a:t>
            </a:r>
            <a:r>
              <a:rPr lang="en-US" sz="23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extends</a:t>
            </a: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Mammal {</a:t>
            </a:r>
            <a:endParaRPr sz="3600"/>
          </a:p>
          <a:p>
            <a:pPr indent="0" lvl="0" marL="0" rtl="0" algn="l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2312">
                <a:solidFill>
                  <a:srgbClr val="6D6D6D"/>
                </a:solidFill>
                <a:latin typeface="Arial"/>
                <a:ea typeface="Arial"/>
                <a:cs typeface="Arial"/>
                <a:sym typeface="Arial"/>
              </a:rPr>
              <a:t>@Override</a:t>
            </a:r>
            <a:endParaRPr sz="3600"/>
          </a:p>
          <a:p>
            <a:pPr indent="0" lvl="0" marL="0" rtl="0" algn="l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23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3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makeNoise() {</a:t>
            </a:r>
            <a:endParaRPr sz="3600"/>
          </a:p>
          <a:p>
            <a:pPr indent="0" lvl="0" marL="0" rtl="0" algn="l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23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super</a:t>
            </a: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.makeNoise();</a:t>
            </a:r>
            <a:endParaRPr sz="3600"/>
          </a:p>
          <a:p>
            <a:pPr indent="0" lvl="0" marL="0" rtl="0" algn="l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System.out.println(</a:t>
            </a:r>
            <a:r>
              <a:rPr lang="en-US" sz="2312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"Woof!"</a:t>
            </a: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 sz="3600"/>
          </a:p>
          <a:p>
            <a:pPr indent="0" lvl="0" marL="0" rtl="0" algn="l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 sz="3600"/>
          </a:p>
          <a:p>
            <a:pPr indent="0" lvl="0" marL="0" rtl="0" algn="l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3600"/>
          </a:p>
          <a:p>
            <a:pPr indent="0" lvl="0" marL="0" rtl="0" algn="l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312"/>
              <a:buNone/>
            </a:pPr>
            <a:r>
              <a:rPr lang="en-US" sz="23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 sz="3600"/>
          </a:p>
          <a:p>
            <a:pPr indent="0" lvl="0" marL="0" rtl="0" algn="l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23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3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3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main(String[] args) {</a:t>
            </a:r>
            <a:endParaRPr sz="3600"/>
          </a:p>
          <a:p>
            <a:pPr indent="0" lvl="0" marL="0" rtl="0" algn="l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Dog d = </a:t>
            </a:r>
            <a:r>
              <a:rPr lang="en-US" sz="2312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Dog();</a:t>
            </a:r>
            <a:endParaRPr sz="3600"/>
          </a:p>
          <a:p>
            <a:pPr indent="0" lvl="0" marL="0" rtl="0" algn="l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d.makeNoise();  </a:t>
            </a:r>
            <a:r>
              <a:rPr lang="en-US" sz="2312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Prints AHOOWOOW then Woof!</a:t>
            </a:r>
            <a:endParaRPr sz="3600"/>
          </a:p>
          <a:p>
            <a:pPr indent="0" lvl="0" marL="0" rtl="0" algn="l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 sz="3600"/>
          </a:p>
          <a:p>
            <a:pPr indent="0" lvl="0" marL="0" rtl="0" algn="l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12"/>
              <a:buNone/>
            </a:pPr>
            <a:r>
              <a:rPr lang="en-US" sz="23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36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Calling a parents constructor</a:t>
            </a:r>
            <a:endParaRPr b="1">
              <a:solidFill>
                <a:srgbClr val="0432FF"/>
              </a:solidFill>
            </a:endParaRPr>
          </a:p>
        </p:txBody>
      </p:sp>
      <p:sp>
        <p:nvSpPr>
          <p:cNvPr id="233" name="Google Shape;233;p29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95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All constructors in children classes automatically call their parents constructor.</a:t>
            </a:r>
            <a:endParaRPr sz="3000"/>
          </a:p>
          <a:p>
            <a:pPr indent="-2095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If you don’t use the word super in a child’s </a:t>
            </a:r>
            <a:r>
              <a:rPr lang="en-US" sz="3000"/>
              <a:t>constructor</a:t>
            </a:r>
            <a:r>
              <a:rPr lang="en-US" sz="3000"/>
              <a:t>, it’ll automatically call the parents default (ie, no parameters) constructor.</a:t>
            </a:r>
            <a:endParaRPr sz="3000"/>
          </a:p>
          <a:p>
            <a:pPr indent="-2476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/>
              <a:t>This happens </a:t>
            </a:r>
            <a:r>
              <a:rPr lang="en-US" u="sng"/>
              <a:t>whether you like it or not</a:t>
            </a:r>
            <a:r>
              <a:rPr lang="en-US"/>
              <a:t>!!!</a:t>
            </a:r>
            <a:endParaRPr sz="3000"/>
          </a:p>
          <a:p>
            <a:pPr indent="-222250" lvl="1" marL="514350" rtl="0" algn="l">
              <a:spcBef>
                <a:spcPts val="375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This is more “invisible code”</a:t>
            </a:r>
            <a:endParaRPr/>
          </a:p>
          <a:p>
            <a:pPr indent="-2095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If you wish to call a different constructor, you simply add the word </a:t>
            </a:r>
            <a:r>
              <a:rPr lang="en-US" sz="3000">
                <a:solidFill>
                  <a:srgbClr val="0432FF"/>
                </a:solidFill>
              </a:rPr>
              <a:t>super</a:t>
            </a:r>
            <a:r>
              <a:rPr lang="en-US" sz="3000"/>
              <a:t>() passing the appropriate parameters.</a:t>
            </a:r>
            <a:endParaRPr sz="3000"/>
          </a:p>
          <a:p>
            <a:pPr indent="-2095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Best shown through examples</a:t>
            </a:r>
            <a:endParaRPr sz="32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0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Implicit code is highlighted in yellow</a:t>
            </a:r>
            <a:endParaRPr/>
          </a:p>
        </p:txBody>
      </p:sp>
      <p:sp>
        <p:nvSpPr>
          <p:cNvPr id="239" name="Google Shape;239;p30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375"/>
              <a:buNone/>
            </a:pPr>
            <a:r>
              <a:rPr lang="en-US" sz="217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Mammal </a:t>
            </a:r>
            <a:r>
              <a:rPr lang="en-US" sz="2175">
                <a:solidFill>
                  <a:srgbClr val="0000FF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extends</a:t>
            </a:r>
            <a:r>
              <a:rPr lang="en-US" sz="2175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 Object</a:t>
            </a: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{</a:t>
            </a:r>
            <a:endParaRPr sz="34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75"/>
              <a:buNone/>
            </a:pP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217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Mammal () {</a:t>
            </a:r>
            <a:endParaRPr sz="34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75"/>
              <a:buNone/>
            </a:pP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System.out.println (</a:t>
            </a:r>
            <a:r>
              <a:rPr lang="en-US" sz="2175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"Mammal constructor"</a:t>
            </a: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 sz="34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75"/>
              <a:buNone/>
            </a:pP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 sz="34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75"/>
              <a:buNone/>
            </a:pP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34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375"/>
              <a:buNone/>
            </a:pPr>
            <a:r>
              <a:rPr lang="en-US" sz="217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 </a:t>
            </a:r>
            <a:r>
              <a:rPr lang="en-US" sz="217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extends</a:t>
            </a: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Mammal {</a:t>
            </a:r>
            <a:endParaRPr sz="34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75"/>
              <a:buNone/>
            </a:pP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217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 {</a:t>
            </a:r>
            <a:endParaRPr sz="34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75"/>
              <a:buNone/>
            </a:pP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2175">
                <a:solidFill>
                  <a:srgbClr val="0000FF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super</a:t>
            </a:r>
            <a:r>
              <a:rPr lang="en-US" sz="2175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();</a:t>
            </a:r>
            <a:endParaRPr sz="34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75"/>
              <a:buNone/>
            </a:pP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System.out.println(</a:t>
            </a:r>
            <a:r>
              <a:rPr lang="en-US" sz="2175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"Dog constructor"</a:t>
            </a: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 sz="34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75"/>
              <a:buNone/>
            </a:pP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 sz="34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75"/>
              <a:buNone/>
            </a:pP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34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375"/>
              <a:buNone/>
            </a:pPr>
            <a:r>
              <a:rPr lang="en-US" sz="217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 sz="34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75"/>
              <a:buNone/>
            </a:pP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217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7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7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main(String[] args) {</a:t>
            </a:r>
            <a:endParaRPr sz="34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75"/>
              <a:buNone/>
            </a:pP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2175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Wow! Output is:</a:t>
            </a:r>
            <a:endParaRPr sz="34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4E8F00"/>
              </a:buClr>
              <a:buSzPts val="1375"/>
              <a:buNone/>
            </a:pPr>
            <a:r>
              <a:rPr lang="en-US" sz="2175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    // Mammal constructor</a:t>
            </a:r>
            <a:endParaRPr sz="34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4E8F00"/>
              </a:buClr>
              <a:buSzPts val="1375"/>
              <a:buNone/>
            </a:pPr>
            <a:r>
              <a:rPr lang="en-US" sz="2175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    // Dog constructor</a:t>
            </a:r>
            <a:endParaRPr sz="34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75"/>
              <a:buNone/>
            </a:pP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Dog d = </a:t>
            </a:r>
            <a:r>
              <a:rPr lang="en-US" sz="2175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Dog();</a:t>
            </a:r>
            <a:endParaRPr sz="34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75"/>
              <a:buNone/>
            </a:pP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 sz="34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375"/>
              <a:buNone/>
            </a:pPr>
            <a:r>
              <a:rPr lang="en-US" sz="21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95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1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70"/>
              <a:buFont typeface="Calibri"/>
              <a:buNone/>
            </a:pPr>
            <a:r>
              <a:rPr lang="en-US" sz="2370"/>
              <a:t>This code calls the overloaded constructor in Student</a:t>
            </a:r>
            <a:endParaRPr sz="2370"/>
          </a:p>
        </p:txBody>
      </p:sp>
      <p:sp>
        <p:nvSpPr>
          <p:cNvPr id="245" name="Google Shape;245;p31"/>
          <p:cNvSpPr txBox="1"/>
          <p:nvPr>
            <p:ph idx="1" type="body"/>
          </p:nvPr>
        </p:nvSpPr>
        <p:spPr>
          <a:xfrm>
            <a:off x="369875" y="1210625"/>
            <a:ext cx="8418300" cy="50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70">
                <a:solidFill>
                  <a:srgbClr val="0000FF"/>
                </a:solidFill>
              </a:rPr>
              <a:t>public class Student {</a:t>
            </a:r>
            <a:endParaRPr sz="237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70">
                <a:solidFill>
                  <a:srgbClr val="0000FF"/>
                </a:solidFill>
              </a:rPr>
              <a:t>    String name;</a:t>
            </a:r>
            <a:endParaRPr sz="237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37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70">
                <a:solidFill>
                  <a:srgbClr val="0000FF"/>
                </a:solidFill>
              </a:rPr>
              <a:t>    public Student() {</a:t>
            </a:r>
            <a:endParaRPr sz="237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70">
                <a:solidFill>
                  <a:srgbClr val="0000FF"/>
                </a:solidFill>
              </a:rPr>
              <a:t>        name="unknown";</a:t>
            </a:r>
            <a:endParaRPr sz="237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70">
                <a:solidFill>
                  <a:srgbClr val="0000FF"/>
                </a:solidFill>
              </a:rPr>
              <a:t>    }</a:t>
            </a:r>
            <a:endParaRPr sz="237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37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70">
                <a:solidFill>
                  <a:srgbClr val="0000FF"/>
                </a:solidFill>
              </a:rPr>
              <a:t>    public Student(String newName) {</a:t>
            </a:r>
            <a:endParaRPr sz="237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70">
                <a:solidFill>
                  <a:srgbClr val="0000FF"/>
                </a:solidFill>
              </a:rPr>
              <a:t>        name=newName;</a:t>
            </a:r>
            <a:endParaRPr sz="237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70">
                <a:solidFill>
                  <a:srgbClr val="0000FF"/>
                </a:solidFill>
              </a:rPr>
              <a:t>    }</a:t>
            </a:r>
            <a:endParaRPr sz="237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70">
                <a:solidFill>
                  <a:srgbClr val="0000FF"/>
                </a:solidFill>
              </a:rPr>
              <a:t>}</a:t>
            </a:r>
            <a:endParaRPr sz="237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470"/>
              <a:buNone/>
            </a:pPr>
            <a:r>
              <a:t/>
            </a:r>
            <a:endParaRPr sz="237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70">
                <a:solidFill>
                  <a:srgbClr val="0000FF"/>
                </a:solidFill>
              </a:rPr>
              <a:t>public class KSUStudent extends Student{</a:t>
            </a:r>
            <a:endParaRPr sz="237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70">
                <a:solidFill>
                  <a:srgbClr val="0000FF"/>
                </a:solidFill>
              </a:rPr>
              <a:t>    public KSUStudent() {</a:t>
            </a:r>
            <a:endParaRPr sz="237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70">
                <a:solidFill>
                  <a:srgbClr val="0000FF"/>
                </a:solidFill>
              </a:rPr>
              <a:t>        super("Unknown KSU Student");</a:t>
            </a:r>
            <a:endParaRPr sz="237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70">
                <a:solidFill>
                  <a:srgbClr val="0000FF"/>
                </a:solidFill>
              </a:rPr>
              <a:t>    }</a:t>
            </a:r>
            <a:endParaRPr sz="237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sz="2370">
                <a:solidFill>
                  <a:srgbClr val="0000FF"/>
                </a:solidFill>
              </a:rPr>
              <a:t>}</a:t>
            </a:r>
            <a:endParaRPr sz="237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2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Access Modifiers</a:t>
            </a:r>
            <a:endParaRPr b="1">
              <a:solidFill>
                <a:srgbClr val="0432FF"/>
              </a:solidFill>
            </a:endParaRPr>
          </a:p>
        </p:txBody>
      </p:sp>
      <p:sp>
        <p:nvSpPr>
          <p:cNvPr id="251" name="Google Shape;251;p32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There are four levels of visibility (for this course)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Here are loose/sloppy definitions: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432FF"/>
              </a:buClr>
              <a:buSzPts val="2000"/>
              <a:buChar char="•"/>
            </a:pPr>
            <a:r>
              <a:rPr lang="en-US" sz="2000">
                <a:solidFill>
                  <a:srgbClr val="0432FF"/>
                </a:solidFill>
              </a:rPr>
              <a:t>public</a:t>
            </a:r>
            <a:r>
              <a:rPr lang="en-US" sz="2000"/>
              <a:t> – is visible everywhere in the code 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432FF"/>
              </a:buClr>
              <a:buSzPts val="2000"/>
              <a:buChar char="•"/>
            </a:pPr>
            <a:r>
              <a:rPr lang="en-US" sz="2000">
                <a:solidFill>
                  <a:srgbClr val="0432FF"/>
                </a:solidFill>
              </a:rPr>
              <a:t>private</a:t>
            </a:r>
            <a:r>
              <a:rPr lang="en-US" sz="2000"/>
              <a:t> – is visible only within the class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432FF"/>
              </a:buClr>
              <a:buSzPts val="2000"/>
              <a:buChar char="•"/>
            </a:pPr>
            <a:r>
              <a:rPr lang="en-US" sz="2000">
                <a:solidFill>
                  <a:srgbClr val="0432FF"/>
                </a:solidFill>
              </a:rPr>
              <a:t>protected</a:t>
            </a:r>
            <a:r>
              <a:rPr lang="en-US" sz="2000"/>
              <a:t> – is visible only within the class or child classes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default – varies by language</a:t>
            </a:r>
            <a:endParaRPr/>
          </a:p>
          <a:p>
            <a:pPr indent="-171450" lvl="2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/>
              <a:t>In general, visible to class in the same package/namespace</a:t>
            </a:r>
            <a:endParaRPr/>
          </a:p>
          <a:p>
            <a:pPr indent="-171450" lvl="2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/>
              <a:t>Note: You do not specify ‘default’ in your code when labeling attributes/methods in a class.</a:t>
            </a:r>
            <a:endParaRPr/>
          </a:p>
          <a:p>
            <a:pPr indent="-171450" lvl="2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/>
              <a:t>Note: </a:t>
            </a:r>
            <a:r>
              <a:rPr lang="en-US" sz="1600">
                <a:solidFill>
                  <a:srgbClr val="0432FF"/>
                </a:solidFill>
              </a:rPr>
              <a:t>default</a:t>
            </a:r>
            <a:r>
              <a:rPr lang="en-US" sz="1600"/>
              <a:t> is a keyword used in switch statements</a:t>
            </a:r>
            <a:endParaRPr/>
          </a:p>
          <a:p>
            <a:pPr indent="-44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en-US" sz="3600"/>
              <a:t>Access Modifiers in Inheritance</a:t>
            </a:r>
            <a:endParaRPr/>
          </a:p>
        </p:txBody>
      </p:sp>
      <p:graphicFrame>
        <p:nvGraphicFramePr>
          <p:cNvPr id="258" name="Google Shape;258;p33"/>
          <p:cNvGraphicFramePr/>
          <p:nvPr/>
        </p:nvGraphicFramePr>
        <p:xfrm>
          <a:off x="762000" y="144779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{334A54F0-D521-408E-B176-004031299921}</a:tableStyleId>
              </a:tblPr>
              <a:tblGrid>
                <a:gridCol w="2300450"/>
                <a:gridCol w="1363225"/>
                <a:gridCol w="1363225"/>
                <a:gridCol w="1363225"/>
                <a:gridCol w="1363225"/>
              </a:tblGrid>
              <a:tr h="414575">
                <a:tc rowSpan="2"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Access Location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Access Modifiers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 hMerge="1"/>
                <a:tc hMerge="1"/>
                <a:tc hMerge="1"/>
              </a:tr>
              <a:tr h="414575">
                <a:tc vMerge="1"/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 u="none" cap="none" strike="noStrike"/>
                        <a:t>public</a:t>
                      </a:r>
                      <a:endParaRPr b="1" sz="4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 u="none" cap="none" strike="noStrike"/>
                        <a:t>protected</a:t>
                      </a:r>
                      <a:endParaRPr b="1" sz="4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 u="none" cap="none" strike="noStrike"/>
                        <a:t>default</a:t>
                      </a:r>
                      <a:endParaRPr b="1" sz="4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 u="none" cap="none" strike="noStrike"/>
                        <a:t>private</a:t>
                      </a:r>
                      <a:endParaRPr b="1" sz="4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</a:tr>
              <a:tr h="599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Same Class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Yes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Yes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 Yes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>
                          <a:solidFill>
                            <a:srgbClr val="00B050"/>
                          </a:solidFill>
                        </a:rPr>
                        <a:t> Yes</a:t>
                      </a:r>
                      <a:endParaRPr b="1" sz="3200" u="none" cap="none" strike="noStrike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</a:tr>
              <a:tr h="702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Sub-Class of the Same Package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Yes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 Yes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 Yes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 NO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</a:tr>
              <a:tr h="702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Another Class of the Same Package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Yes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 Yes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 Yes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NO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</a:tr>
              <a:tr h="702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Sub-Class of Another Package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Yes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 Yes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00B050"/>
                          </a:solidFill>
                        </a:rPr>
                        <a:t> NO</a:t>
                      </a:r>
                      <a:endParaRPr b="1" sz="3200" u="none" cap="none" strike="noStrike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NO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</a:tr>
              <a:tr h="8223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Sub-Class/ Class of Another Package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Yes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 </a:t>
                      </a:r>
                      <a:r>
                        <a:rPr lang="en-US" sz="2000" u="none" cap="none" strike="noStrike">
                          <a:solidFill>
                            <a:srgbClr val="00B050"/>
                          </a:solidFill>
                        </a:rPr>
                        <a:t>No</a:t>
                      </a:r>
                      <a:endParaRPr b="1" sz="3200" u="none" cap="none" strike="noStrike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 NO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 NO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</a:tr>
              <a:tr h="370050">
                <a:tc gridSpan="5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 u="none" cap="none" strike="noStrike"/>
                        <a:t>Figure: Base Class Member’s Visibility Modes</a:t>
                      </a:r>
                      <a:endParaRPr b="1" sz="3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  <a:tc hMerge="1"/>
                <a:tc hMerge="1"/>
                <a:tc hMerge="1"/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4"/>
          <p:cNvSpPr txBox="1"/>
          <p:nvPr/>
        </p:nvSpPr>
        <p:spPr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34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 sz="2800"/>
              <a:t>Access Modifiers</a:t>
            </a:r>
            <a:endParaRPr b="1" sz="2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34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Most things are public by default in Java</a:t>
            </a:r>
            <a:endParaRPr/>
          </a:p>
          <a:p>
            <a:pPr indent="-4508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-US"/>
              <a:t>This is desirable for methods, but undesirable for attributes</a:t>
            </a:r>
            <a:endParaRPr/>
          </a:p>
          <a:p>
            <a:pPr indent="-3048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rgbClr val="0432FF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432FF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rgbClr val="0432FF"/>
                </a:solidFill>
              </a:rPr>
              <a:t>private</a:t>
            </a:r>
            <a:r>
              <a:rPr lang="en-US" sz="2400">
                <a:solidFill>
                  <a:schemeClr val="dk1"/>
                </a:solidFill>
              </a:rPr>
              <a:t> members </a:t>
            </a:r>
            <a:r>
              <a:rPr lang="en-US" sz="2400" u="sng">
                <a:solidFill>
                  <a:schemeClr val="dk1"/>
                </a:solidFill>
              </a:rPr>
              <a:t>are not</a:t>
            </a:r>
            <a:r>
              <a:rPr lang="en-US" sz="2400">
                <a:solidFill>
                  <a:schemeClr val="dk1"/>
                </a:solidFill>
              </a:rPr>
              <a:t> inherited and are </a:t>
            </a:r>
            <a:r>
              <a:rPr lang="en-US" sz="2400" u="sng">
                <a:solidFill>
                  <a:schemeClr val="dk1"/>
                </a:solidFill>
              </a:rPr>
              <a:t>not directly accessible</a:t>
            </a:r>
            <a:r>
              <a:rPr lang="en-US" sz="2400">
                <a:solidFill>
                  <a:schemeClr val="dk1"/>
                </a:solidFill>
              </a:rPr>
              <a:t> by child-class methods and properties.</a:t>
            </a:r>
            <a:endParaRPr sz="2400"/>
          </a:p>
          <a:p>
            <a:pPr indent="-457200" lvl="1" marL="8001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 sz="2100">
                <a:solidFill>
                  <a:schemeClr val="dk1"/>
                </a:solidFill>
              </a:rPr>
              <a:t>Must access a parent’s private variables by methods of that parent class</a:t>
            </a:r>
            <a:endParaRPr/>
          </a:p>
          <a:p>
            <a:pPr indent="-323850" lvl="1" marL="8001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2100"/>
          </a:p>
          <a:p>
            <a:pPr indent="-3048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-323850" lvl="1" marL="8001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UML permissions</a:t>
            </a:r>
            <a:endParaRPr/>
          </a:p>
        </p:txBody>
      </p:sp>
      <p:sp>
        <p:nvSpPr>
          <p:cNvPr id="44" name="Google Shape;44;p8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Attributes and methods that are public will have a + on front of them.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Attributes and methods that are private will have a - on front of them.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Protected attributes we’ll discuss later are represented by a #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5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Example: private variables</a:t>
            </a:r>
            <a:endParaRPr/>
          </a:p>
        </p:txBody>
      </p:sp>
      <p:sp>
        <p:nvSpPr>
          <p:cNvPr id="272" name="Google Shape;272;p35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70"/>
              <a:buNone/>
            </a:pPr>
            <a:r>
              <a:rPr lang="en-US" sz="187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Mammal {</a:t>
            </a:r>
            <a:endParaRPr sz="30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470"/>
              <a:buNone/>
            </a:pP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7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private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7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bodyTemp;      </a:t>
            </a:r>
            <a:r>
              <a:rPr lang="en-US" sz="1870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only Mammal can see this</a:t>
            </a:r>
            <a:endParaRPr sz="30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470"/>
              <a:buNone/>
            </a:pP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7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7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getTemp() {</a:t>
            </a:r>
            <a:r>
              <a:rPr lang="en-US" sz="187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return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bodyTemp;}    </a:t>
            </a:r>
            <a:r>
              <a:rPr lang="en-US" sz="1870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Accessor</a:t>
            </a:r>
            <a:endParaRPr sz="30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470"/>
              <a:buNone/>
            </a:pP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7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protected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7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changeTemp(</a:t>
            </a:r>
            <a:r>
              <a:rPr lang="en-US" sz="187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newTemp) {   </a:t>
            </a:r>
            <a:r>
              <a:rPr lang="en-US" sz="1870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Modifier</a:t>
            </a:r>
            <a:endParaRPr sz="30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470"/>
              <a:buNone/>
            </a:pP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bodyTemp = newTemp;</a:t>
            </a:r>
            <a:endParaRPr sz="30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470"/>
              <a:buNone/>
            </a:pP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 sz="30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470"/>
              <a:buNone/>
            </a:pP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30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470"/>
              <a:buNone/>
            </a:pPr>
            <a:r>
              <a:rPr lang="en-US" sz="187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 </a:t>
            </a:r>
            <a:r>
              <a:rPr lang="en-US" sz="187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extends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Mammal {</a:t>
            </a:r>
            <a:endParaRPr sz="30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470"/>
              <a:buNone/>
            </a:pP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70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Dog doesn't have access to bodyTemp, so use Mammal's accessor</a:t>
            </a:r>
            <a:endParaRPr sz="30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470"/>
              <a:buNone/>
            </a:pP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7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7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changeTemp(</a:t>
            </a:r>
            <a:r>
              <a:rPr lang="en-US" sz="187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newTemp) {</a:t>
            </a:r>
            <a:endParaRPr sz="30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470"/>
              <a:buNone/>
            </a:pP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7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super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.changeTemp(newTemp);</a:t>
            </a:r>
            <a:endParaRPr sz="30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470"/>
              <a:buNone/>
            </a:pP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 sz="30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470"/>
              <a:buNone/>
            </a:pP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30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1470"/>
              <a:buNone/>
            </a:pPr>
            <a:r>
              <a:rPr lang="en-US" sz="187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 sz="30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470"/>
              <a:buNone/>
            </a:pP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7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7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7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(String[] args) {</a:t>
            </a:r>
            <a:endParaRPr sz="30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470"/>
              <a:buNone/>
            </a:pP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Dog d = </a:t>
            </a:r>
            <a:r>
              <a:rPr lang="en-US" sz="187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Dog();</a:t>
            </a:r>
            <a:endParaRPr sz="30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470"/>
              <a:buNone/>
            </a:pP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d.changeTemp(</a:t>
            </a:r>
            <a:r>
              <a:rPr lang="en-US" sz="1870">
                <a:solidFill>
                  <a:srgbClr val="137848"/>
                </a:solidFill>
                <a:latin typeface="Arial"/>
                <a:ea typeface="Arial"/>
                <a:cs typeface="Arial"/>
                <a:sym typeface="Arial"/>
              </a:rPr>
              <a:t>99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                </a:t>
            </a:r>
            <a:r>
              <a:rPr lang="en-US" sz="1870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Correct way</a:t>
            </a:r>
            <a:endParaRPr sz="30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470"/>
              <a:buNone/>
            </a:pP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System.out.println(d.getTemp()); </a:t>
            </a:r>
            <a:r>
              <a:rPr lang="en-US" sz="1870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99</a:t>
            </a:r>
            <a:endParaRPr sz="30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470"/>
              <a:buNone/>
            </a:pP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d.bodyTemp = </a:t>
            </a:r>
            <a:r>
              <a:rPr lang="en-US" sz="1870">
                <a:solidFill>
                  <a:srgbClr val="137848"/>
                </a:solidFill>
                <a:latin typeface="Arial"/>
                <a:ea typeface="Arial"/>
                <a:cs typeface="Arial"/>
                <a:sym typeface="Arial"/>
              </a:rPr>
              <a:t>95</a:t>
            </a: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                 </a:t>
            </a:r>
            <a:r>
              <a:rPr lang="en-US" sz="1870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Doesn't compile</a:t>
            </a:r>
            <a:endParaRPr sz="30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470"/>
              <a:buNone/>
            </a:pP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 sz="3000"/>
          </a:p>
          <a:p>
            <a:pPr indent="0" lvl="0" marL="0" rtl="0" algn="l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470"/>
              <a:buNone/>
            </a:pPr>
            <a:r>
              <a:rPr lang="en-US" sz="18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30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6"/>
          <p:cNvSpPr txBox="1"/>
          <p:nvPr/>
        </p:nvSpPr>
        <p:spPr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36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en-US" sz="3600"/>
              <a:t>Odds and Ends</a:t>
            </a:r>
            <a:endParaRPr/>
          </a:p>
        </p:txBody>
      </p:sp>
      <p:sp>
        <p:nvSpPr>
          <p:cNvPr id="280" name="Google Shape;280;p36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</a:rPr>
              <a:t>Declaring instance variables as </a:t>
            </a:r>
            <a:r>
              <a:rPr lang="en-US" sz="2800">
                <a:solidFill>
                  <a:srgbClr val="0432FF"/>
                </a:solidFill>
              </a:rPr>
              <a:t>private</a:t>
            </a:r>
            <a:r>
              <a:rPr lang="en-US" sz="2800">
                <a:solidFill>
                  <a:schemeClr val="dk1"/>
                </a:solidFill>
              </a:rPr>
              <a:t> and providing getters/setters helps enforce good design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/>
              <a:t>A change in a parent class propagates down to child classes – good for </a:t>
            </a:r>
            <a:r>
              <a:rPr lang="en-US" sz="2800"/>
              <a:t>maintenance</a:t>
            </a:r>
            <a:r>
              <a:rPr lang="en-US" sz="2800"/>
              <a:t>/design</a:t>
            </a:r>
            <a:endParaRPr sz="28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</a:rPr>
              <a:t>Constructors are </a:t>
            </a:r>
            <a:r>
              <a:rPr lang="en-US" sz="2800" u="sng">
                <a:solidFill>
                  <a:schemeClr val="dk1"/>
                </a:solidFill>
              </a:rPr>
              <a:t>not</a:t>
            </a:r>
            <a:r>
              <a:rPr lang="en-US" sz="2800">
                <a:solidFill>
                  <a:schemeClr val="dk1"/>
                </a:solidFill>
              </a:rPr>
              <a:t> inherited.  Why not?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</a:rPr>
              <a:t>Class Object’s default (empty) constructor does nothing</a:t>
            </a:r>
            <a:r>
              <a:rPr lang="en-US" sz="2800"/>
              <a:t>, but will always be called.</a:t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7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199125">
            <a:norm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en-US" sz="3600"/>
              <a:t>Summary</a:t>
            </a:r>
            <a:endParaRPr/>
          </a:p>
        </p:txBody>
      </p:sp>
      <p:sp>
        <p:nvSpPr>
          <p:cNvPr id="286" name="Google Shape;286;p37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17780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Inheritance</a:t>
            </a:r>
            <a:endParaRPr/>
          </a:p>
          <a:p>
            <a:pPr indent="-1714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US" sz="2500"/>
              <a:t>One class “absorbs” members from another class</a:t>
            </a:r>
            <a:endParaRPr/>
          </a:p>
          <a:p>
            <a:pPr indent="-1714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US" sz="2500"/>
              <a:t>Doesn’t absorb constructors or private members</a:t>
            </a:r>
            <a:endParaRPr/>
          </a:p>
          <a:p>
            <a:pPr indent="-1270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</a:pPr>
            <a:r>
              <a:t/>
            </a:r>
            <a:endParaRPr sz="2500"/>
          </a:p>
          <a:p>
            <a:pPr indent="-17780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You can only inherit from one class</a:t>
            </a:r>
            <a:endParaRPr/>
          </a:p>
          <a:p>
            <a:pPr indent="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17780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You can access parent methods/variables using </a:t>
            </a:r>
            <a:r>
              <a:rPr lang="en-US" sz="2800">
                <a:solidFill>
                  <a:srgbClr val="0432FF"/>
                </a:solidFill>
              </a:rPr>
              <a:t>super</a:t>
            </a:r>
            <a:endParaRPr/>
          </a:p>
          <a:p>
            <a:pPr indent="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17780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Access modifiers change what’s inherited and what is visible</a:t>
            </a:r>
            <a:endParaRPr sz="2500"/>
          </a:p>
          <a:p>
            <a:pPr indent="-336550" lvl="0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An Example – Mammal Class</a:t>
            </a:r>
            <a:endParaRPr/>
          </a:p>
        </p:txBody>
      </p:sp>
      <p:sp>
        <p:nvSpPr>
          <p:cNvPr id="50" name="Google Shape;50;p9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What do all mammals have?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Temperature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Weight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Intelligence level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Fur color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What do all mammals do?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Eat( )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Drink( )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Move( )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GiveBirth( )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So far, no inheritance</a:t>
            </a:r>
            <a:endParaRPr/>
          </a:p>
          <a:p>
            <a:pPr indent="-571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51" name="Google Shape;51;p9"/>
          <p:cNvSpPr txBox="1"/>
          <p:nvPr/>
        </p:nvSpPr>
        <p:spPr>
          <a:xfrm>
            <a:off x="5181600" y="1825625"/>
            <a:ext cx="3124200" cy="3139321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Mammal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chemeClr val="dk1"/>
                </a:solidFill>
              </a:rPr>
              <a:t>+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temp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chemeClr val="dk1"/>
                </a:solidFill>
              </a:rPr>
              <a:t>+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weight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chemeClr val="dk1"/>
                </a:solidFill>
              </a:rPr>
              <a:t>+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iQ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chemeClr val="dk1"/>
                </a:solidFill>
              </a:rPr>
              <a:t>+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furColor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Eat(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Drink(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Move(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GiveBirth( )</a:t>
            </a:r>
            <a:endParaRPr/>
          </a:p>
        </p:txBody>
      </p:sp>
      <p:cxnSp>
        <p:nvCxnSpPr>
          <p:cNvPr id="52" name="Google Shape;52;p9"/>
          <p:cNvCxnSpPr/>
          <p:nvPr/>
        </p:nvCxnSpPr>
        <p:spPr>
          <a:xfrm>
            <a:off x="5181600" y="2286000"/>
            <a:ext cx="3124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3" name="Google Shape;53;p9"/>
          <p:cNvCxnSpPr/>
          <p:nvPr/>
        </p:nvCxnSpPr>
        <p:spPr>
          <a:xfrm>
            <a:off x="5181600" y="3657600"/>
            <a:ext cx="3124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4" name="Google Shape;54;p9"/>
          <p:cNvCxnSpPr/>
          <p:nvPr/>
        </p:nvCxnSpPr>
        <p:spPr>
          <a:xfrm flipH="1" rot="10800000">
            <a:off x="4648200" y="5029200"/>
            <a:ext cx="533400" cy="457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5" name="Google Shape;55;p9"/>
          <p:cNvSpPr txBox="1"/>
          <p:nvPr/>
        </p:nvSpPr>
        <p:spPr>
          <a:xfrm>
            <a:off x="3886200" y="5562760"/>
            <a:ext cx="177484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is called a </a:t>
            </a:r>
            <a:b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UML Diagram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/>
          <p:nvPr/>
        </p:nvSpPr>
        <p:spPr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0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Inheritance </a:t>
            </a:r>
            <a:r>
              <a:rPr b="1" lang="en-US"/>
              <a:t>Introduction </a:t>
            </a:r>
            <a:endParaRPr/>
          </a:p>
        </p:txBody>
      </p:sp>
      <p:sp>
        <p:nvSpPr>
          <p:cNvPr id="63" name="Google Shape;63;p10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•"/>
            </a:pPr>
            <a:r>
              <a:rPr b="1" lang="en-US" sz="3300">
                <a:solidFill>
                  <a:schemeClr val="dk1"/>
                </a:solidFill>
              </a:rPr>
              <a:t>Inheritance</a:t>
            </a:r>
            <a:r>
              <a:rPr lang="en-US" sz="3300">
                <a:solidFill>
                  <a:schemeClr val="dk1"/>
                </a:solidFill>
              </a:rPr>
              <a:t> allows a new class to “absorb” an existing class’s members.</a:t>
            </a:r>
            <a:endParaRPr sz="3300">
              <a:solidFill>
                <a:schemeClr val="dk1"/>
              </a:solidFill>
            </a:endParaRPr>
          </a:p>
          <a:p>
            <a:pPr indent="-26670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300"/>
              <a:buChar char="•"/>
            </a:pPr>
            <a:r>
              <a:rPr lang="en-US" sz="3300"/>
              <a:t>All non-private attributes and methods of the parent are now available to the child.</a:t>
            </a:r>
            <a:endParaRPr sz="3300"/>
          </a:p>
          <a:p>
            <a:pPr indent="-24765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t/>
            </a:r>
            <a:endParaRPr sz="33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•"/>
            </a:pPr>
            <a:r>
              <a:rPr lang="en-US" sz="3300">
                <a:solidFill>
                  <a:schemeClr val="dk1"/>
                </a:solidFill>
              </a:rPr>
              <a:t>Inheritance </a:t>
            </a:r>
            <a:r>
              <a:rPr lang="en-US" sz="3300" u="sng">
                <a:solidFill>
                  <a:schemeClr val="dk1"/>
                </a:solidFill>
              </a:rPr>
              <a:t>saves time</a:t>
            </a:r>
            <a:r>
              <a:rPr lang="en-US" sz="3300">
                <a:solidFill>
                  <a:schemeClr val="dk1"/>
                </a:solidFill>
              </a:rPr>
              <a:t> by reusing proven and debugged high-quality software.</a:t>
            </a:r>
            <a:endParaRPr/>
          </a:p>
          <a:p>
            <a:pPr indent="-24765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t/>
            </a:r>
            <a:endParaRPr sz="3300"/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•"/>
            </a:pPr>
            <a:r>
              <a:rPr lang="en-US" sz="3300">
                <a:solidFill>
                  <a:schemeClr val="dk1"/>
                </a:solidFill>
              </a:rPr>
              <a:t>Best shown through </a:t>
            </a:r>
            <a:r>
              <a:rPr lang="en-US" sz="3300" u="sng">
                <a:solidFill>
                  <a:schemeClr val="dk1"/>
                </a:solidFill>
              </a:rPr>
              <a:t>an example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The Dog Class</a:t>
            </a:r>
            <a:endParaRPr/>
          </a:p>
        </p:txBody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What we </a:t>
            </a:r>
            <a:r>
              <a:rPr lang="en-US" sz="2400" u="sng"/>
              <a:t>could</a:t>
            </a:r>
            <a:r>
              <a:rPr lang="en-US" sz="2400"/>
              <a:t> do is just </a:t>
            </a:r>
            <a:br>
              <a:rPr lang="en-US" sz="2400"/>
            </a:br>
            <a:r>
              <a:rPr lang="en-US" sz="2400"/>
              <a:t>copy/paste the code and </a:t>
            </a:r>
            <a:br>
              <a:rPr lang="en-US" sz="2400"/>
            </a:br>
            <a:r>
              <a:rPr lang="en-US" sz="2400"/>
              <a:t>rename to Dog</a:t>
            </a:r>
            <a:br>
              <a:rPr lang="en-US" sz="2400"/>
            </a:br>
            <a:endParaRPr sz="2400"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Do the same thing for:</a:t>
            </a:r>
            <a:endParaRPr/>
          </a:p>
          <a:p>
            <a:pPr indent="-171450" lvl="1" marL="514350" rtl="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Cat</a:t>
            </a:r>
            <a:endParaRPr/>
          </a:p>
          <a:p>
            <a:pPr indent="-171450" lvl="1" marL="514350" rtl="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Elephant</a:t>
            </a:r>
            <a:endParaRPr/>
          </a:p>
          <a:p>
            <a:pPr indent="-171450" lvl="1" marL="514350" rtl="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Boar</a:t>
            </a:r>
            <a:endParaRPr/>
          </a:p>
          <a:p>
            <a:pPr indent="-171450" lvl="1" marL="514350" rtl="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Cow</a:t>
            </a:r>
            <a:endParaRPr/>
          </a:p>
          <a:p>
            <a:pPr indent="0" lvl="1" marL="342900" rtl="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No copy/pasting!  BAD!</a:t>
            </a:r>
            <a:br>
              <a:rPr lang="en-US" sz="2400"/>
            </a:br>
            <a:r>
              <a:rPr lang="en-US" sz="2400"/>
              <a:t>USE INHERITANCE when classes are similar</a:t>
            </a:r>
            <a:endParaRPr/>
          </a:p>
          <a:p>
            <a:pPr indent="-44450" lvl="1" marL="514350" rtl="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44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  <p:sp>
        <p:nvSpPr>
          <p:cNvPr id="70" name="Google Shape;70;p11"/>
          <p:cNvSpPr txBox="1"/>
          <p:nvPr/>
        </p:nvSpPr>
        <p:spPr>
          <a:xfrm>
            <a:off x="5181600" y="1825625"/>
            <a:ext cx="3124200" cy="3139321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Mammal   Dog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chemeClr val="dk1"/>
                </a:solidFill>
              </a:rPr>
              <a:t>+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temp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chemeClr val="dk1"/>
                </a:solidFill>
              </a:rPr>
              <a:t>+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weight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chemeClr val="dk1"/>
                </a:solidFill>
              </a:rPr>
              <a:t>+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iQ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chemeClr val="dk1"/>
                </a:solidFill>
              </a:rPr>
              <a:t>+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furColor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Eat(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Drink(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Move(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GiveBirth( )</a:t>
            </a:r>
            <a:endParaRPr/>
          </a:p>
        </p:txBody>
      </p:sp>
      <p:cxnSp>
        <p:nvCxnSpPr>
          <p:cNvPr id="71" name="Google Shape;71;p11"/>
          <p:cNvCxnSpPr/>
          <p:nvPr/>
        </p:nvCxnSpPr>
        <p:spPr>
          <a:xfrm>
            <a:off x="5181600" y="2286000"/>
            <a:ext cx="3124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" name="Google Shape;72;p11"/>
          <p:cNvCxnSpPr/>
          <p:nvPr/>
        </p:nvCxnSpPr>
        <p:spPr>
          <a:xfrm>
            <a:off x="5181600" y="3657600"/>
            <a:ext cx="3124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3" name="Google Shape;73;p11"/>
          <p:cNvCxnSpPr/>
          <p:nvPr/>
        </p:nvCxnSpPr>
        <p:spPr>
          <a:xfrm>
            <a:off x="5181600" y="1846866"/>
            <a:ext cx="933450" cy="290512"/>
          </a:xfrm>
          <a:prstGeom prst="straightConnector1">
            <a:avLst/>
          </a:prstGeom>
          <a:noFill/>
          <a:ln cap="flat" cmpd="sng" w="5397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" name="Google Shape;74;p11"/>
          <p:cNvCxnSpPr/>
          <p:nvPr/>
        </p:nvCxnSpPr>
        <p:spPr>
          <a:xfrm flipH="1" rot="10800000">
            <a:off x="5181600" y="1870076"/>
            <a:ext cx="933450" cy="249727"/>
          </a:xfrm>
          <a:prstGeom prst="straightConnector1">
            <a:avLst/>
          </a:prstGeom>
          <a:noFill/>
          <a:ln cap="flat" cmpd="sng" w="5397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Inheritance</a:t>
            </a:r>
            <a:endParaRPr/>
          </a:p>
        </p:txBody>
      </p:sp>
      <p:sp>
        <p:nvSpPr>
          <p:cNvPr id="80" name="Google Shape;80;p12"/>
          <p:cNvSpPr txBox="1"/>
          <p:nvPr/>
        </p:nvSpPr>
        <p:spPr>
          <a:xfrm>
            <a:off x="3733800" y="914400"/>
            <a:ext cx="1981200" cy="2200602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Mammal</a:t>
            </a:r>
            <a:b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>
                <a:solidFill>
                  <a:schemeClr val="dk1"/>
                </a:solidFill>
              </a:rPr>
              <a:t>+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temp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>
                <a:solidFill>
                  <a:schemeClr val="dk1"/>
                </a:solidFill>
              </a:rPr>
              <a:t>+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weight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>
                <a:solidFill>
                  <a:schemeClr val="dk1"/>
                </a:solidFill>
              </a:rPr>
              <a:t>+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iQ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>
                <a:solidFill>
                  <a:schemeClr val="dk1"/>
                </a:solidFill>
              </a:rPr>
              <a:t>+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furColor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95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Eat(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Drink(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Move(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GiveBirth( )</a:t>
            </a:r>
            <a:endParaRPr/>
          </a:p>
        </p:txBody>
      </p:sp>
      <p:cxnSp>
        <p:nvCxnSpPr>
          <p:cNvPr id="81" name="Google Shape;81;p12"/>
          <p:cNvCxnSpPr/>
          <p:nvPr/>
        </p:nvCxnSpPr>
        <p:spPr>
          <a:xfrm>
            <a:off x="3733800" y="1298575"/>
            <a:ext cx="1981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2" name="Google Shape;82;p12"/>
          <p:cNvCxnSpPr/>
          <p:nvPr/>
        </p:nvCxnSpPr>
        <p:spPr>
          <a:xfrm>
            <a:off x="3733800" y="2212975"/>
            <a:ext cx="1981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3" name="Google Shape;83;p12"/>
          <p:cNvSpPr txBox="1"/>
          <p:nvPr/>
        </p:nvSpPr>
        <p:spPr>
          <a:xfrm>
            <a:off x="1524000" y="4211360"/>
            <a:ext cx="1219200" cy="104644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4" name="Google Shape;84;p12"/>
          <p:cNvCxnSpPr/>
          <p:nvPr/>
        </p:nvCxnSpPr>
        <p:spPr>
          <a:xfrm>
            <a:off x="1524000" y="459236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5" name="Google Shape;85;p12"/>
          <p:cNvCxnSpPr/>
          <p:nvPr/>
        </p:nvCxnSpPr>
        <p:spPr>
          <a:xfrm>
            <a:off x="1524000" y="489716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6" name="Google Shape;86;p12"/>
          <p:cNvSpPr txBox="1"/>
          <p:nvPr/>
        </p:nvSpPr>
        <p:spPr>
          <a:xfrm>
            <a:off x="4114800" y="4191000"/>
            <a:ext cx="1219200" cy="104644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7" name="Google Shape;87;p12"/>
          <p:cNvCxnSpPr/>
          <p:nvPr/>
        </p:nvCxnSpPr>
        <p:spPr>
          <a:xfrm>
            <a:off x="4114800" y="457200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8" name="Google Shape;88;p12"/>
          <p:cNvCxnSpPr/>
          <p:nvPr/>
        </p:nvCxnSpPr>
        <p:spPr>
          <a:xfrm>
            <a:off x="4114800" y="487680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9" name="Google Shape;89;p12"/>
          <p:cNvSpPr txBox="1"/>
          <p:nvPr/>
        </p:nvSpPr>
        <p:spPr>
          <a:xfrm>
            <a:off x="7086600" y="4191000"/>
            <a:ext cx="1219200" cy="104644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Cow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0" name="Google Shape;90;p12"/>
          <p:cNvCxnSpPr/>
          <p:nvPr/>
        </p:nvCxnSpPr>
        <p:spPr>
          <a:xfrm>
            <a:off x="7086600" y="457200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1" name="Google Shape;91;p12"/>
          <p:cNvCxnSpPr/>
          <p:nvPr/>
        </p:nvCxnSpPr>
        <p:spPr>
          <a:xfrm>
            <a:off x="7086600" y="487680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2" name="Google Shape;92;p12"/>
          <p:cNvCxnSpPr>
            <a:stCxn id="83" idx="0"/>
          </p:cNvCxnSpPr>
          <p:nvPr/>
        </p:nvCxnSpPr>
        <p:spPr>
          <a:xfrm flipH="1" rot="10800000">
            <a:off x="2133600" y="3114860"/>
            <a:ext cx="1600200" cy="10965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93" name="Google Shape;93;p12"/>
          <p:cNvCxnSpPr>
            <a:stCxn id="86" idx="0"/>
          </p:cNvCxnSpPr>
          <p:nvPr/>
        </p:nvCxnSpPr>
        <p:spPr>
          <a:xfrm rot="10800000">
            <a:off x="4724400" y="3170100"/>
            <a:ext cx="0" cy="1020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94" name="Google Shape;94;p12"/>
          <p:cNvCxnSpPr>
            <a:stCxn id="89" idx="0"/>
          </p:cNvCxnSpPr>
          <p:nvPr/>
        </p:nvCxnSpPr>
        <p:spPr>
          <a:xfrm rot="10800000">
            <a:off x="5715000" y="3122400"/>
            <a:ext cx="1981200" cy="10686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95" name="Google Shape;95;p12"/>
          <p:cNvSpPr txBox="1"/>
          <p:nvPr/>
        </p:nvSpPr>
        <p:spPr>
          <a:xfrm>
            <a:off x="628650" y="5638800"/>
            <a:ext cx="49423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Note: arrows point up to class they inherit from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Inheritance</a:t>
            </a:r>
            <a:endParaRPr/>
          </a:p>
        </p:txBody>
      </p:sp>
      <p:sp>
        <p:nvSpPr>
          <p:cNvPr id="101" name="Google Shape;101;p1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78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Trick questions: 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how many attributes does Dog have?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how many methods does Dog have?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4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Inheritance</a:t>
            </a:r>
            <a:endParaRPr/>
          </a:p>
        </p:txBody>
      </p:sp>
      <p:sp>
        <p:nvSpPr>
          <p:cNvPr id="107" name="Google Shape;107;p14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78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Trick questions: 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how many attributes does Dog have?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how many methods does Dog have?</a:t>
            </a:r>
            <a:endParaRPr/>
          </a:p>
          <a:p>
            <a:pPr indent="-190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/>
              <a:t>Dog, Cat, and Cow have 4 attributes and 4 methods, </a:t>
            </a:r>
            <a:r>
              <a:rPr i="1" lang="en-US" sz="2700"/>
              <a:t>even though you can’t see them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/>
              <a:t>No need to redeclare those attributes</a:t>
            </a:r>
            <a:endParaRPr b="1"/>
          </a:p>
          <a:p>
            <a:pPr indent="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</a:pPr>
            <a:r>
              <a:t/>
            </a:r>
            <a:endParaRPr i="1" sz="27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/>
              <a:t>It’s </a:t>
            </a:r>
            <a:r>
              <a:rPr lang="en-US" sz="2700" u="sng"/>
              <a:t>because of inheritance</a:t>
            </a:r>
            <a:r>
              <a:rPr lang="en-US" sz="2700"/>
              <a:t>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