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7220308a3_0_21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7220308a3_0_21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7220308a3_0_21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p7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Google Shape;125;p9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9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017920a98_0_34:notes"/>
          <p:cNvSpPr/>
          <p:nvPr>
            <p:ph idx="2" type="sldImg"/>
          </p:nvPr>
        </p:nvSpPr>
        <p:spPr>
          <a:xfrm>
            <a:off x="1257300" y="719138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Google Shape;132;gc017920a98_0_34:notes"/>
          <p:cNvSpPr txBox="1"/>
          <p:nvPr>
            <p:ph idx="1" type="body"/>
          </p:nvPr>
        </p:nvSpPr>
        <p:spPr>
          <a:xfrm>
            <a:off x="731838" y="4560888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c017920a98_0_34:notes"/>
          <p:cNvSpPr txBox="1"/>
          <p:nvPr/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017920a98_0_42:notes"/>
          <p:cNvSpPr/>
          <p:nvPr>
            <p:ph idx="2" type="sldImg"/>
          </p:nvPr>
        </p:nvSpPr>
        <p:spPr>
          <a:xfrm>
            <a:off x="1257300" y="719138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9" name="Google Shape;139;gc017920a98_0_42:notes"/>
          <p:cNvSpPr txBox="1"/>
          <p:nvPr>
            <p:ph idx="1" type="body"/>
          </p:nvPr>
        </p:nvSpPr>
        <p:spPr>
          <a:xfrm>
            <a:off x="731838" y="4560888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c017920a98_0_42:notes"/>
          <p:cNvSpPr txBox="1"/>
          <p:nvPr/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Google Shape;33;p2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2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" name="Google Shape;41;p3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" name="Google Shape;49;p4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017920a98_0_0:notes"/>
          <p:cNvSpPr/>
          <p:nvPr>
            <p:ph idx="2" type="sldImg"/>
          </p:nvPr>
        </p:nvSpPr>
        <p:spPr>
          <a:xfrm>
            <a:off x="1257300" y="719138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Google Shape;57;gc017920a98_0_0:notes"/>
          <p:cNvSpPr txBox="1"/>
          <p:nvPr>
            <p:ph idx="1" type="body"/>
          </p:nvPr>
        </p:nvSpPr>
        <p:spPr>
          <a:xfrm>
            <a:off x="731838" y="4560888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c017920a98_0_0:notes"/>
          <p:cNvSpPr txBox="1"/>
          <p:nvPr/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017920a98_0_9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017920a98_0_9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c017920a98_0_9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017920a98_0_16:notes"/>
          <p:cNvSpPr/>
          <p:nvPr>
            <p:ph idx="2" type="sldImg"/>
          </p:nvPr>
        </p:nvSpPr>
        <p:spPr>
          <a:xfrm>
            <a:off x="1257300" y="719138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Google Shape;93;gc017920a98_0_16:notes"/>
          <p:cNvSpPr txBox="1"/>
          <p:nvPr>
            <p:ph idx="1" type="body"/>
          </p:nvPr>
        </p:nvSpPr>
        <p:spPr>
          <a:xfrm>
            <a:off x="731838" y="4560888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c017920a98_0_16:notes"/>
          <p:cNvSpPr txBox="1"/>
          <p:nvPr/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017920a98_0_25:notes"/>
          <p:cNvSpPr/>
          <p:nvPr>
            <p:ph idx="2" type="sldImg"/>
          </p:nvPr>
        </p:nvSpPr>
        <p:spPr>
          <a:xfrm>
            <a:off x="1257300" y="719138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Google Shape;101;gc017920a98_0_25:notes"/>
          <p:cNvSpPr txBox="1"/>
          <p:nvPr>
            <p:ph idx="1" type="body"/>
          </p:nvPr>
        </p:nvSpPr>
        <p:spPr>
          <a:xfrm>
            <a:off x="731838" y="4560888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c017920a98_0_25:notes"/>
          <p:cNvSpPr txBox="1"/>
          <p:nvPr/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3 - Part 2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Abstract Classes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/>
        </p:nvSpPr>
        <p:spPr>
          <a:xfrm>
            <a:off x="7010400" y="-508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Creating an object with an Abstract Class</a:t>
            </a:r>
            <a:endParaRPr/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Mammal m = new Mammal 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i="1" lang="en-US" sz="3300"/>
              <a:t>//</a:t>
            </a:r>
            <a:r>
              <a:rPr i="1" lang="en-US" sz="3300">
                <a:solidFill>
                  <a:srgbClr val="C00000"/>
                </a:solidFill>
              </a:rPr>
              <a:t>results in a compile error!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Mammal m = new Dog ();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Mammal m = new Cat ();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Mammal m = new Cow ();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i="1" lang="en-US" sz="3300"/>
              <a:t>All of these are valid statements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/>
        </p:nvSpPr>
        <p:spPr>
          <a:xfrm>
            <a:off x="7010400" y="-508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970"/>
              <a:buFont typeface="Calibri"/>
              <a:buNone/>
            </a:pPr>
            <a:r>
              <a:rPr b="1" lang="en-US" sz="2770"/>
              <a:t>Creating an object with subclass that extends an Abstract class</a:t>
            </a:r>
            <a:endParaRPr sz="2770"/>
          </a:p>
        </p:txBody>
      </p:sp>
      <p:sp>
        <p:nvSpPr>
          <p:cNvPr id="122" name="Google Shape;122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Dog d = new Dog ();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d.Eat()</a:t>
            </a:r>
            <a:endParaRPr/>
          </a:p>
          <a:p>
            <a:pPr indent="-2667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i="1" lang="en-US" sz="3300"/>
              <a:t> </a:t>
            </a:r>
            <a:r>
              <a:rPr lang="en-US" sz="3300"/>
              <a:t>// </a:t>
            </a:r>
            <a:r>
              <a:rPr i="1" lang="en-US" sz="3300">
                <a:solidFill>
                  <a:srgbClr val="C00000"/>
                </a:solidFill>
              </a:rPr>
              <a:t>is valid!!!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en-US" sz="3200"/>
              <a:t>Implementing Polymorphism with Abstract Classes</a:t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Consider</a:t>
            </a:r>
            <a:endParaRPr/>
          </a:p>
          <a:p>
            <a:pPr indent="-457200" lvl="3" marL="1485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US" sz="2550"/>
              <a:t>Mammal m;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Since LHS can be the parent class 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And multiple sub classes can inherit the parent</a:t>
            </a:r>
            <a:endParaRPr/>
          </a:p>
          <a:p>
            <a:pPr indent="-457200" lvl="2" marL="1143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m = new Cat () OR m = new Cow():</a:t>
            </a:r>
            <a:endParaRPr/>
          </a:p>
          <a:p>
            <a:pPr indent="-285750" lvl="2" marL="1143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sz="27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We now can call </a:t>
            </a:r>
            <a:endParaRPr/>
          </a:p>
          <a:p>
            <a:pPr indent="-457200" lvl="2" marL="1143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m.makeSound();</a:t>
            </a:r>
            <a:endParaRPr/>
          </a:p>
          <a:p>
            <a:pPr indent="-285750" lvl="2" marL="1143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sz="27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</a:pPr>
            <a:r>
              <a:rPr lang="en-US" sz="3300"/>
              <a:t>The result could be “</a:t>
            </a:r>
            <a:r>
              <a:rPr b="1" lang="en-US" sz="3300">
                <a:solidFill>
                  <a:srgbClr val="C00000"/>
                </a:solidFill>
              </a:rPr>
              <a:t>meow</a:t>
            </a:r>
            <a:r>
              <a:rPr lang="en-US" sz="3300"/>
              <a:t>” </a:t>
            </a:r>
            <a:br>
              <a:rPr lang="en-US" sz="3300"/>
            </a:br>
            <a:r>
              <a:rPr lang="en-US" sz="3300"/>
              <a:t>OR “</a:t>
            </a:r>
            <a:r>
              <a:rPr b="1" lang="en-US" sz="3300">
                <a:solidFill>
                  <a:srgbClr val="C00000"/>
                </a:solidFill>
              </a:rPr>
              <a:t>moo</a:t>
            </a:r>
            <a:r>
              <a:rPr lang="en-US" sz="3300"/>
              <a:t>”  </a:t>
            </a:r>
            <a:r>
              <a:rPr lang="en-US" sz="3300">
                <a:latin typeface="Times New Roman"/>
                <a:ea typeface="Times New Roman"/>
                <a:cs typeface="Times New Roman"/>
                <a:sym typeface="Times New Roman"/>
              </a:rPr>
              <a:t>☺</a:t>
            </a:r>
            <a:endParaRPr sz="3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Calibri"/>
              <a:buNone/>
            </a:pPr>
            <a:r>
              <a:rPr b="1" lang="en-US" sz="3200"/>
              <a:t>Calling methods in abstract classes</a:t>
            </a:r>
            <a:endParaRPr/>
          </a:p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abstract class A {</a:t>
            </a:r>
            <a:endParaRPr sz="2000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public abstract void do_things();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}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class B extends A {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@Override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public void do_things() {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  PRINT(“I’m do_things1 in B”);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}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}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If you make an object as follows:  A myObj = new B();</a:t>
            </a:r>
            <a:endParaRPr sz="2000"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You have defined myObj to be of type A</a:t>
            </a:r>
            <a:endParaRPr sz="2000"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You created a new object B and placed it on myObj.</a:t>
            </a:r>
            <a:endParaRPr sz="2000"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If you then call:  myObj.do_things() you’ll get the overridden method from B.</a:t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Calibri"/>
              <a:buNone/>
            </a:pPr>
            <a:r>
              <a:rPr b="1" lang="en-US" sz="3200"/>
              <a:t>Interesting future thought.</a:t>
            </a:r>
            <a:endParaRPr/>
          </a:p>
        </p:txBody>
      </p:sp>
      <p:sp>
        <p:nvSpPr>
          <p:cNvPr id="143" name="Google Shape;143;p19"/>
          <p:cNvSpPr txBox="1"/>
          <p:nvPr>
            <p:ph idx="1" type="body"/>
          </p:nvPr>
        </p:nvSpPr>
        <p:spPr>
          <a:xfrm>
            <a:off x="369875" y="1253325"/>
            <a:ext cx="84183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abstract class A {</a:t>
            </a:r>
            <a:endParaRPr sz="1800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 public abstract void do_things();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}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class B extends A {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  @Override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  public void do_things() {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    PRINT(“I’m do_things1 in B”);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  }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  public void do_b_things() {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    PRINT(“I’m do_b_things in B”);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  }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/>
              <a:t>}</a:t>
            </a:r>
            <a:endParaRPr sz="1800"/>
          </a:p>
          <a:p>
            <a:pPr indent="-359667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ct val="120419"/>
              <a:buChar char="●"/>
            </a:pPr>
            <a:r>
              <a:rPr lang="en-US" sz="2448"/>
              <a:t>If you make an object as follows:  A myObj = new B();</a:t>
            </a:r>
            <a:endParaRPr sz="2448"/>
          </a:p>
          <a:p>
            <a:pPr indent="-33528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You will NOT be able to call myObj.do_b_things().  </a:t>
            </a:r>
            <a:endParaRPr/>
          </a:p>
          <a:p>
            <a:pPr indent="-33528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If you want that, you need an abstract method in A with the same name.</a:t>
            </a:r>
            <a:endParaRPr/>
          </a:p>
          <a:p>
            <a:pPr indent="-33528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This is because the COMPILER will see myObj is of type A, but A has no method called do_b_things.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99125">
            <a:norm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Summary</a:t>
            </a:r>
            <a:endParaRPr/>
          </a:p>
        </p:txBody>
      </p:sp>
      <p:sp>
        <p:nvSpPr>
          <p:cNvPr id="149" name="Google Shape;149;p20"/>
          <p:cNvSpPr txBox="1"/>
          <p:nvPr/>
        </p:nvSpPr>
        <p:spPr>
          <a:xfrm>
            <a:off x="324250" y="1021400"/>
            <a:ext cx="8284800" cy="51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Abstract Classes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Can’t be instantiated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May have 0, 1 or 50+ abstract methods in them.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■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If there is at least 1 abstract method, the class MUST be abstract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Can inherit from other abstract classes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■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May choose to implement any abstract methods, or “pass them down” to their children as abstract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Concrete Classes: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Can have NO abstract methods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Can be instantiated.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Polymorphism allows you to make an arraylist of the parent class, and add children to it.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Introduction </a:t>
            </a:r>
            <a:endParaRPr/>
          </a:p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Inheritance major advantage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R</a:t>
            </a:r>
            <a:r>
              <a:rPr lang="en-US" sz="3000">
                <a:solidFill>
                  <a:schemeClr val="dk1"/>
                </a:solidFill>
              </a:rPr>
              <a:t>eusing proven and debugged high-quality software.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/>
              <a:t>Some methods are not implemented in the parent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But in the child / sub class(es)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These methods are called </a:t>
            </a:r>
            <a:r>
              <a:rPr b="1" lang="en-US" sz="3000"/>
              <a:t>Abstract</a:t>
            </a:r>
            <a:endParaRPr sz="30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/>
        </p:nvSpPr>
        <p:spPr>
          <a:xfrm>
            <a:off x="7010400" y="-508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Abstract classes – super class</a:t>
            </a:r>
            <a:endParaRPr/>
          </a:p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8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</a:rPr>
              <a:t>Cannot be instantiated</a:t>
            </a:r>
            <a:endParaRPr sz="3000"/>
          </a:p>
          <a:p>
            <a:pPr indent="-4381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The class header will have the word </a:t>
            </a:r>
            <a:r>
              <a:rPr b="1" lang="en-US" sz="3000"/>
              <a:t>abstract</a:t>
            </a:r>
            <a:r>
              <a:rPr lang="en-US" sz="3000"/>
              <a:t> in it</a:t>
            </a:r>
            <a:endParaRPr sz="1800"/>
          </a:p>
          <a:p>
            <a:pPr indent="-4381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At least one method </a:t>
            </a:r>
            <a:r>
              <a:rPr b="1" lang="en-US" sz="3000"/>
              <a:t>may</a:t>
            </a:r>
            <a:r>
              <a:rPr lang="en-US" sz="3000"/>
              <a:t> have the word </a:t>
            </a:r>
            <a:r>
              <a:rPr b="1" lang="en-US" sz="3000"/>
              <a:t>abstract</a:t>
            </a:r>
            <a:r>
              <a:rPr lang="en-US" sz="3000"/>
              <a:t> in the method header* </a:t>
            </a:r>
            <a:endParaRPr sz="3000"/>
          </a:p>
          <a:p>
            <a:pPr indent="-247650" lvl="2" marL="8572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We’ll come back to this later in this presentation</a:t>
            </a:r>
            <a:endParaRPr sz="3000"/>
          </a:p>
          <a:p>
            <a:pPr indent="-4381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Like other super classes</a:t>
            </a:r>
            <a:endParaRPr sz="1800"/>
          </a:p>
          <a:p>
            <a:pPr indent="-4381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Declare attributes/variables</a:t>
            </a:r>
            <a:endParaRPr sz="1500"/>
          </a:p>
          <a:p>
            <a:pPr indent="-4381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Implement methods</a:t>
            </a:r>
            <a:endParaRPr sz="1500"/>
          </a:p>
          <a:p>
            <a:pPr indent="-4381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Constructors/ toString ( )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/>
        </p:nvSpPr>
        <p:spPr>
          <a:xfrm>
            <a:off x="7010400" y="-508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Abstract classes – super class</a:t>
            </a:r>
            <a:endParaRPr/>
          </a:p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Purpose of abstract (super class)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Eliminate redundancy</a:t>
            </a:r>
            <a:endParaRPr/>
          </a:p>
          <a:p>
            <a:pPr indent="-2857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sz="27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Force the sub-classes (child class) to implement the abstract method</a:t>
            </a:r>
            <a:endParaRPr/>
          </a:p>
          <a:p>
            <a:pPr indent="-2857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sz="2700"/>
          </a:p>
          <a:p>
            <a:pPr indent="-2857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sz="27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/>
        </p:nvSpPr>
        <p:spPr>
          <a:xfrm>
            <a:off x="7010400" y="-50800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Abstract classes – super class</a:t>
            </a:r>
            <a:endParaRPr/>
          </a:p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42576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300"/>
              <a:t>An abstract class can have a mixture of methods which are abstract and concrete.</a:t>
            </a:r>
            <a:endParaRPr sz="3300"/>
          </a:p>
          <a:p>
            <a:pPr indent="-42576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300"/>
              <a:t>Concrete Method:</a:t>
            </a:r>
            <a:endParaRPr sz="3300"/>
          </a:p>
          <a:p>
            <a:pPr indent="-235267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300"/>
              <a:t>Implies there is a method body</a:t>
            </a:r>
            <a:endParaRPr sz="3300"/>
          </a:p>
          <a:p>
            <a:pPr indent="-235267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300"/>
              <a:t>public void do_stuff() { x=7;} is a concrete method</a:t>
            </a:r>
            <a:endParaRPr sz="3300"/>
          </a:p>
          <a:p>
            <a:pPr indent="-235267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300"/>
              <a:t>   Abstract Method:</a:t>
            </a:r>
            <a:endParaRPr sz="3300"/>
          </a:p>
          <a:p>
            <a:pPr indent="-235267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300"/>
              <a:t>Implies there is NO method body:</a:t>
            </a:r>
            <a:endParaRPr sz="3300"/>
          </a:p>
          <a:p>
            <a:pPr indent="-235267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300"/>
              <a:t>public abstract void do_stuff();</a:t>
            </a:r>
            <a:endParaRPr sz="3300"/>
          </a:p>
          <a:p>
            <a:pPr indent="-235267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300"/>
              <a:t>Notice there is no {}’s.</a:t>
            </a:r>
            <a:endParaRPr sz="3300"/>
          </a:p>
          <a:p>
            <a:pPr indent="-2857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700"/>
          </a:p>
          <a:p>
            <a:pPr indent="-2857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7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3300"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70"/>
              <a:t>Rules for Child Classes</a:t>
            </a:r>
            <a:endParaRPr/>
          </a:p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369875" y="1253326"/>
            <a:ext cx="8418300" cy="4469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Typically, the child class of an abstract class will implement all the abstract methods it </a:t>
            </a:r>
            <a:r>
              <a:rPr lang="en-US"/>
              <a:t>inherited</a:t>
            </a:r>
            <a:r>
              <a:rPr lang="en-US"/>
              <a:t>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 can still access all public/protected methods it </a:t>
            </a:r>
            <a:r>
              <a:rPr lang="en-US"/>
              <a:t>inherited</a:t>
            </a:r>
            <a:r>
              <a:rPr lang="en-US"/>
              <a:t> from it’s parent as normal.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the child class implements ALL the abstract methods, it can be </a:t>
            </a:r>
            <a:r>
              <a:rPr lang="en-US"/>
              <a:t>declared</a:t>
            </a:r>
            <a:r>
              <a:rPr lang="en-US"/>
              <a:t> as an abstract or concrete class, it’s the user’s choice.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 it’s not </a:t>
            </a:r>
            <a:r>
              <a:rPr lang="en-US"/>
              <a:t>declared</a:t>
            </a:r>
            <a:r>
              <a:rPr lang="en-US"/>
              <a:t> abstract, it can be instantiated.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at least one method remains abstract in this child, the child class must be marked abstract also.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970"/>
              <a:buFont typeface="Calibri"/>
              <a:buNone/>
            </a:pPr>
            <a:r>
              <a:rPr b="1" lang="en-US" sz="2970"/>
              <a:t>Recollect slide from Inheritance</a:t>
            </a:r>
            <a:endParaRPr/>
          </a:p>
        </p:txBody>
      </p:sp>
      <p:sp>
        <p:nvSpPr>
          <p:cNvPr id="75" name="Google Shape;75;p12"/>
          <p:cNvSpPr txBox="1"/>
          <p:nvPr/>
        </p:nvSpPr>
        <p:spPr>
          <a:xfrm>
            <a:off x="3733800" y="987262"/>
            <a:ext cx="1981192" cy="220060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temp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iQ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furColor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Drink(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+(</a:t>
            </a:r>
            <a:r>
              <a:rPr b="1"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1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makeSound(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cxnSp>
        <p:nvCxnSpPr>
          <p:cNvPr id="76" name="Google Shape;76;p12"/>
          <p:cNvCxnSpPr/>
          <p:nvPr/>
        </p:nvCxnSpPr>
        <p:spPr>
          <a:xfrm>
            <a:off x="3733800" y="1298575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7" name="Google Shape;77;p12"/>
          <p:cNvCxnSpPr/>
          <p:nvPr/>
        </p:nvCxnSpPr>
        <p:spPr>
          <a:xfrm>
            <a:off x="3733800" y="2212975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8" name="Google Shape;78;p12"/>
          <p:cNvSpPr txBox="1"/>
          <p:nvPr/>
        </p:nvSpPr>
        <p:spPr>
          <a:xfrm>
            <a:off x="1524000" y="4211360"/>
            <a:ext cx="1219200" cy="123110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makeSound(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79" name="Google Shape;79;p12"/>
          <p:cNvCxnSpPr/>
          <p:nvPr/>
        </p:nvCxnSpPr>
        <p:spPr>
          <a:xfrm>
            <a:off x="1524000" y="459236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" name="Google Shape;80;p12"/>
          <p:cNvCxnSpPr/>
          <p:nvPr/>
        </p:nvCxnSpPr>
        <p:spPr>
          <a:xfrm>
            <a:off x="1524000" y="489716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1" name="Google Shape;81;p12"/>
          <p:cNvSpPr txBox="1"/>
          <p:nvPr/>
        </p:nvSpPr>
        <p:spPr>
          <a:xfrm>
            <a:off x="4114800" y="4191000"/>
            <a:ext cx="1219200" cy="123110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makeSound(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2" name="Google Shape;82;p12"/>
          <p:cNvCxnSpPr/>
          <p:nvPr/>
        </p:nvCxnSpPr>
        <p:spPr>
          <a:xfrm>
            <a:off x="4114800" y="45720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" name="Google Shape;83;p12"/>
          <p:cNvCxnSpPr/>
          <p:nvPr/>
        </p:nvCxnSpPr>
        <p:spPr>
          <a:xfrm>
            <a:off x="4114800" y="48768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4" name="Google Shape;84;p12"/>
          <p:cNvSpPr txBox="1"/>
          <p:nvPr/>
        </p:nvSpPr>
        <p:spPr>
          <a:xfrm>
            <a:off x="7086599" y="4114815"/>
            <a:ext cx="1219187" cy="135421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Cow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makeSound(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7086600" y="4572000"/>
            <a:ext cx="1219186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6" name="Google Shape;86;p12"/>
          <p:cNvCxnSpPr>
            <a:stCxn id="84" idx="1"/>
            <a:endCxn id="84" idx="3"/>
          </p:cNvCxnSpPr>
          <p:nvPr/>
        </p:nvCxnSpPr>
        <p:spPr>
          <a:xfrm>
            <a:off x="7086599" y="4791923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" name="Google Shape;87;p12"/>
          <p:cNvCxnSpPr>
            <a:stCxn id="78" idx="0"/>
          </p:cNvCxnSpPr>
          <p:nvPr/>
        </p:nvCxnSpPr>
        <p:spPr>
          <a:xfrm flipH="1" rot="10800000">
            <a:off x="2133600" y="3114860"/>
            <a:ext cx="1600200" cy="1096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88" name="Google Shape;88;p12"/>
          <p:cNvCxnSpPr>
            <a:stCxn id="81" idx="0"/>
          </p:cNvCxnSpPr>
          <p:nvPr/>
        </p:nvCxnSpPr>
        <p:spPr>
          <a:xfrm rot="10800000">
            <a:off x="4724400" y="3170100"/>
            <a:ext cx="0" cy="1020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89" name="Google Shape;89;p12"/>
          <p:cNvCxnSpPr>
            <a:stCxn id="84" idx="0"/>
          </p:cNvCxnSpPr>
          <p:nvPr/>
        </p:nvCxnSpPr>
        <p:spPr>
          <a:xfrm rot="10800000">
            <a:off x="5714993" y="3122415"/>
            <a:ext cx="1981200" cy="99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90" name="Google Shape;90;p12"/>
          <p:cNvSpPr txBox="1"/>
          <p:nvPr/>
        </p:nvSpPr>
        <p:spPr>
          <a:xfrm>
            <a:off x="628650" y="5638800"/>
            <a:ext cx="49423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arrows point up to class they inherit from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/>
        </p:nvSpPr>
        <p:spPr>
          <a:xfrm>
            <a:off x="7010400" y="-50800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Getting to a concrete class.</a:t>
            </a:r>
            <a:endParaRPr/>
          </a:p>
        </p:txBody>
      </p:sp>
      <p:sp>
        <p:nvSpPr>
          <p:cNvPr id="98" name="Google Shape;98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Picture a parent class Mammal that is abstract.  Let’s imagine it has 4 abstract methods: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eat(), drink(), move(), and use_hand()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We may have another abstract class which inherits from Mammal called Primates.  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It may choose to implement use_hand() because all Primates have </a:t>
            </a:r>
            <a:r>
              <a:rPr lang="en-US" sz="2600"/>
              <a:t>dexterous</a:t>
            </a:r>
            <a:r>
              <a:rPr lang="en-US" sz="2600"/>
              <a:t> hands, but may choose to not implement eat, drink or move()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Finally we may have a concrete class Human, which inherits from Primate and implements eat(), drink()  and move().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We can make objects of type Human, but not Primate or Mammal.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/>
          <p:nvPr/>
        </p:nvSpPr>
        <p:spPr>
          <a:xfrm>
            <a:off x="7010400" y="-50800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00"/>
              <a:buFont typeface="Calibri"/>
              <a:buNone/>
            </a:pPr>
            <a:r>
              <a:rPr b="1" lang="en-US"/>
              <a:t>Common Misunderstanding</a:t>
            </a:r>
            <a:endParaRPr/>
          </a:p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If any method in a class is abstract, the class must be marked abstract.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This is TRUE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Do not simplify this to think that all abstract classes have abstract methods.  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It’s absolutely possible to have an abstract class, which has all methods implemented. 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An abstract class can have 0, 1, 2 or 50 abstract methods.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A concrete class must have 0 abstract methods.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