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67fe2f15c_0_15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67fe2f15c_0_15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67fe2f15c_0_15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bae9b73729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bae9b73729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gbae9b73729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bae9b73729_0_7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bae9b73729_0_7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bae9b73729_0_7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4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665"/>
              <a:buNone/>
            </a:pP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Java version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1665"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 </a:t>
            </a: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talk is both public and abstract!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t/>
            </a:r>
            <a:endParaRPr sz="16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Note: talk must be public here too because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665"/>
              <a:buNone/>
            </a:pP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// by default it is protected, which is more restrictive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rPr>
              <a:t>@Override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166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"Woof"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t/>
            </a:r>
            <a:endParaRPr sz="16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d.talk();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15" name="Google Shape;115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Example Interface - Java</a:t>
            </a:r>
            <a:endParaRPr/>
          </a:p>
        </p:txBody>
      </p:sp>
      <p:pic>
        <p:nvPicPr>
          <p:cNvPr descr="Java Logo"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665"/>
              <a:buNone/>
            </a:pPr>
            <a:r>
              <a:rPr lang="en-US" sz="19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C# version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ITalkable {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  </a:t>
            </a:r>
            <a:r>
              <a:rPr lang="en-US" sz="19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talk is both public and abstract!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b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9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ITalkable {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9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Note: talk must be public here too because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665"/>
              <a:buNone/>
            </a:pPr>
            <a:r>
              <a:rPr lang="en-US" sz="19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// by default it is protected, which is more restrictive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196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"Woof"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b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9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196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9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d.talk();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29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9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900"/>
          </a:p>
        </p:txBody>
      </p:sp>
      <p:sp>
        <p:nvSpPr>
          <p:cNvPr id="122" name="Google Shape;122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Example Interface C#</a:t>
            </a:r>
            <a:endParaRPr/>
          </a:p>
        </p:txBody>
      </p:sp>
      <p:pic>
        <p:nvPicPr>
          <p:cNvPr descr="C Sharp Logo"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Last rule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 class that implements an interface has a choice:</a:t>
            </a:r>
            <a:endParaRPr/>
          </a:p>
          <a:p>
            <a:pPr indent="-514350" lvl="1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/>
              <a:t>Override the methods, OR</a:t>
            </a:r>
            <a:endParaRPr/>
          </a:p>
          <a:p>
            <a:pPr indent="-514350" lvl="1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/>
              <a:t>Declare itself as abstract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implement an interface but not override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// talk is still abstract</a:t>
            </a:r>
            <a:endParaRPr sz="1800"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inherited abstract method, so class must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// override or be abstract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 longer allowable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//Dog d = new Dog();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35" name="Google Shape;135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Abstract class implementing interface</a:t>
            </a:r>
            <a:endParaRPr sz="3100"/>
          </a:p>
        </p:txBody>
      </p:sp>
      <p:pic>
        <p:nvPicPr>
          <p:cNvPr descr="Java Logo" id="136" name="Google Shape;13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000"/>
              <a:t>Implementing more than one interface</a:t>
            </a:r>
            <a:endParaRPr sz="3000"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C# version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ITalkable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one method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</a:pPr>
            <a:r>
              <a:t/>
            </a: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IConsumer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eat();  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another method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ITalkable, IConsumer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Override methods from both interfaces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 Console.WriteLine(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"Talk"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 () { Console.WriteLine(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"Eat"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  <p:pic>
        <p:nvPicPr>
          <p:cNvPr descr="C Sharp Logo" id="143" name="Google Shape;14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000"/>
              <a:t>Implementing more than one interface</a:t>
            </a:r>
            <a:endParaRPr sz="3000"/>
          </a:p>
        </p:txBody>
      </p:sp>
      <p:sp>
        <p:nvSpPr>
          <p:cNvPr id="149" name="Google Shape;149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Java version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 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one method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Consumer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eat(); 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second method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Talkable, Consumer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Override methods from both interfaces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{System.out.println 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"Talk"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eat() {System.out.println 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"Eat"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  <p:pic>
        <p:nvPicPr>
          <p:cNvPr descr="Java Logo" id="150" name="Google Shape;15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Imagine you’re building a video game that uses Artificial Intelligence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It’s a magical world and non-animate objects can come to life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could interfaces be used here?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162" name="Google Shape;162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Interfaces</a:t>
            </a:r>
            <a:endParaRPr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Are an alternate to multiple inheritance and the Diamond of Death</a:t>
            </a:r>
            <a:endParaRPr/>
          </a:p>
          <a:p>
            <a:pPr indent="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Are similar to abstract classes</a:t>
            </a:r>
            <a:endParaRPr/>
          </a:p>
          <a:p>
            <a:pPr indent="-171450" lvl="2" marL="8572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Contain only abstract methods and attributes</a:t>
            </a:r>
            <a:endParaRPr/>
          </a:p>
          <a:p>
            <a:pPr indent="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class “implements” an interface</a:t>
            </a:r>
            <a:endParaRPr sz="2500"/>
          </a:p>
          <a:p>
            <a:pPr indent="-3365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Introduction </a:t>
            </a:r>
            <a:endParaRPr/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/>
              <a:t>To understand interfaces, let’s do two things:</a:t>
            </a:r>
            <a:endParaRPr sz="33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AutoNum type="arabicPeriod"/>
            </a:pPr>
            <a:r>
              <a:rPr lang="en-US" sz="3300"/>
              <a:t>Start with a real world example</a:t>
            </a:r>
            <a:endParaRPr sz="3300"/>
          </a:p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AutoNum type="arabicPeriod"/>
            </a:pPr>
            <a:r>
              <a:rPr lang="en-US" sz="3300"/>
              <a:t>Revisit an old problem from OOP</a:t>
            </a:r>
            <a:endParaRPr sz="3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Interfaces in the real world</a:t>
            </a:r>
            <a:endParaRPr/>
          </a:p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In order to succeed in this class you need to have access to a computer.</a:t>
            </a:r>
            <a:endParaRPr/>
          </a:p>
          <a:p>
            <a:pPr indent="-369569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You need the computer to code your labs, your assignments, to see the slides and perhaps watch the lectures</a:t>
            </a:r>
            <a:endParaRPr/>
          </a:p>
          <a:p>
            <a:pPr indent="-369569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You need the computer to take the quizzes and tests.</a:t>
            </a:r>
            <a:endParaRPr/>
          </a:p>
          <a:p>
            <a:pPr indent="-375443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3636"/>
              <a:buChar char="•"/>
            </a:pPr>
            <a:r>
              <a:rPr lang="en-US"/>
              <a:t>In order to take the test, you need a </a:t>
            </a:r>
            <a:r>
              <a:rPr lang="en-US"/>
              <a:t>webcam</a:t>
            </a:r>
            <a:endParaRPr/>
          </a:p>
          <a:p>
            <a:pPr indent="-369569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Perhaps you need to be able to print.</a:t>
            </a:r>
            <a:endParaRPr/>
          </a:p>
          <a:p>
            <a:pPr indent="-36369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If the requirements for this class were put in the most nerdy of terms, you would be required to implement have_access_to_computer.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interface have_access_to_computer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run_IDE();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has_web_cam();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can_print();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Thoughts about have_access_to_computer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52742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Note that it doesn’t say you have to have a Mac, PC, Chromebook, Tablet or Linux Machine, it just says computer.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Any computer that can </a:t>
            </a:r>
            <a:r>
              <a:rPr lang="en-US"/>
              <a:t>satisfy</a:t>
            </a:r>
            <a:r>
              <a:rPr lang="en-US"/>
              <a:t> the requirements (ie, that can implement the required methods) will </a:t>
            </a:r>
            <a:r>
              <a:rPr lang="en-US"/>
              <a:t>satisfy</a:t>
            </a:r>
            <a:r>
              <a:rPr lang="en-US"/>
              <a:t> the interface.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Different students may have very different implementations of this interface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Again, to make it nerdy: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/>
              <a:t>class student implements have_access_to_computer {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/>
              <a:t>}</a:t>
            </a:r>
            <a:br>
              <a:rPr lang="en-US"/>
            </a:b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The simplest way to think of an interface is a set of requirements that must be met by all classes which implement that interface.</a:t>
            </a:r>
            <a:endParaRPr/>
          </a:p>
          <a:p>
            <a:pPr indent="-35274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In the real world, they are used to enforce standards and break up work across developers.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Review – Multiple Inheritance not allowed</a:t>
            </a:r>
            <a:br>
              <a:rPr lang="en-US"/>
            </a:br>
            <a:r>
              <a:rPr lang="en-US" sz="2400"/>
              <a:t>(except in C++)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Werewolf w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Werewolf( 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w.run(); </a:t>
            </a:r>
            <a:r>
              <a:rPr lang="en-US" sz="24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which run method is called?</a:t>
            </a:r>
            <a:r>
              <a:rPr lang="en-US"/>
              <a:t>?</a:t>
            </a:r>
            <a:endParaRPr sz="2400"/>
          </a:p>
        </p:txBody>
      </p:sp>
      <p:sp>
        <p:nvSpPr>
          <p:cNvPr id="59" name="Google Shape;59;p10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60" name="Google Shape;60;p10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" name="Google Shape;61;p10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" name="Google Shape;62;p10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63" name="Google Shape;63;p10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" name="Google Shape;64;p10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10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66" name="Google Shape;66;p10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" name="Google Shape;67;p10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10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9" name="Google Shape;69;p10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Better example</a:t>
            </a:r>
            <a:endParaRPr sz="3600"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369875" y="5739200"/>
            <a:ext cx="61638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200"/>
              <a:t>Programmers call this the “Diamond of Death”</a:t>
            </a:r>
            <a:endParaRPr sz="2200"/>
          </a:p>
        </p:txBody>
      </p:sp>
      <p:sp>
        <p:nvSpPr>
          <p:cNvPr id="76" name="Google Shape;76;p11"/>
          <p:cNvSpPr txBox="1"/>
          <p:nvPr/>
        </p:nvSpPr>
        <p:spPr>
          <a:xfrm>
            <a:off x="2590800" y="2655408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77" name="Google Shape;77;p11"/>
          <p:cNvCxnSpPr/>
          <p:nvPr/>
        </p:nvCxnSpPr>
        <p:spPr>
          <a:xfrm>
            <a:off x="2590800" y="30075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" name="Google Shape;78;p11"/>
          <p:cNvCxnSpPr/>
          <p:nvPr/>
        </p:nvCxnSpPr>
        <p:spPr>
          <a:xfrm>
            <a:off x="2590800" y="3341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" name="Google Shape;79;p11"/>
          <p:cNvSpPr txBox="1"/>
          <p:nvPr/>
        </p:nvSpPr>
        <p:spPr>
          <a:xfrm>
            <a:off x="5600700" y="2655408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80" name="Google Shape;80;p11"/>
          <p:cNvCxnSpPr/>
          <p:nvPr/>
        </p:nvCxnSpPr>
        <p:spPr>
          <a:xfrm>
            <a:off x="5600700" y="30075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" name="Google Shape;81;p11"/>
          <p:cNvCxnSpPr/>
          <p:nvPr/>
        </p:nvCxnSpPr>
        <p:spPr>
          <a:xfrm>
            <a:off x="5600700" y="3341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2" name="Google Shape;82;p11"/>
          <p:cNvSpPr txBox="1"/>
          <p:nvPr/>
        </p:nvSpPr>
        <p:spPr>
          <a:xfrm>
            <a:off x="4057650" y="4331808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83" name="Google Shape;83;p11"/>
          <p:cNvCxnSpPr/>
          <p:nvPr/>
        </p:nvCxnSpPr>
        <p:spPr>
          <a:xfrm>
            <a:off x="4057650" y="46839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11"/>
          <p:cNvCxnSpPr/>
          <p:nvPr/>
        </p:nvCxnSpPr>
        <p:spPr>
          <a:xfrm>
            <a:off x="4057650" y="5246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1"/>
          <p:cNvCxnSpPr/>
          <p:nvPr/>
        </p:nvCxnSpPr>
        <p:spPr>
          <a:xfrm rot="10800000">
            <a:off x="3676650" y="3798408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6" name="Google Shape;86;p11"/>
          <p:cNvCxnSpPr/>
          <p:nvPr/>
        </p:nvCxnSpPr>
        <p:spPr>
          <a:xfrm flipH="1" rot="10800000">
            <a:off x="5276851" y="3798408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7" name="Google Shape;87;p11"/>
          <p:cNvSpPr txBox="1"/>
          <p:nvPr/>
        </p:nvSpPr>
        <p:spPr>
          <a:xfrm>
            <a:off x="4057650" y="9144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88" name="Google Shape;88;p11"/>
          <p:cNvCxnSpPr/>
          <p:nvPr/>
        </p:nvCxnSpPr>
        <p:spPr>
          <a:xfrm>
            <a:off x="4057650" y="12664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" name="Google Shape;89;p11"/>
          <p:cNvCxnSpPr/>
          <p:nvPr/>
        </p:nvCxnSpPr>
        <p:spPr>
          <a:xfrm>
            <a:off x="4057650" y="16002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11"/>
          <p:cNvCxnSpPr>
            <a:stCxn id="76" idx="0"/>
          </p:cNvCxnSpPr>
          <p:nvPr/>
        </p:nvCxnSpPr>
        <p:spPr>
          <a:xfrm flipH="1" rot="10800000">
            <a:off x="3200400" y="2001708"/>
            <a:ext cx="857400" cy="653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1" name="Google Shape;91;p11"/>
          <p:cNvCxnSpPr>
            <a:stCxn id="79" idx="0"/>
          </p:cNvCxnSpPr>
          <p:nvPr/>
        </p:nvCxnSpPr>
        <p:spPr>
          <a:xfrm rot="10800000">
            <a:off x="5353200" y="2001708"/>
            <a:ext cx="857100" cy="653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Diamond of Death</a:t>
            </a:r>
            <a:endParaRPr/>
          </a:p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Man and Wolf inherit from Mammal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If both override run( ), which version does Werewolf inherit?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What’s the solution to this?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Don’t allow multiple inheritance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Instead, use </a:t>
            </a:r>
            <a:r>
              <a:rPr lang="en-US" sz="2400">
                <a:solidFill>
                  <a:srgbClr val="0432FF"/>
                </a:solidFill>
              </a:rPr>
              <a:t>interface</a:t>
            </a:r>
            <a:r>
              <a:rPr lang="en-US" sz="2400"/>
              <a:t>s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What is an interface?</a:t>
            </a:r>
            <a:endParaRPr/>
          </a:p>
        </p:txBody>
      </p:sp>
      <p:sp>
        <p:nvSpPr>
          <p:cNvPr id="103" name="Google Shape;103;p13"/>
          <p:cNvSpPr txBox="1"/>
          <p:nvPr>
            <p:ph idx="1" type="body"/>
          </p:nvPr>
        </p:nvSpPr>
        <p:spPr>
          <a:xfrm>
            <a:off x="369875" y="1253326"/>
            <a:ext cx="84183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032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u="sng"/>
              <a:t>Very</a:t>
            </a:r>
            <a:r>
              <a:rPr lang="en-US" sz="3200"/>
              <a:t> similar to an abstract class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0320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Allows unrelated classes to share common methods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0320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The “rules”:</a:t>
            </a:r>
            <a:endParaRPr/>
          </a:p>
          <a:p>
            <a:pPr indent="-17780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Methods must be abstract methods (i.e. no code)</a:t>
            </a:r>
            <a:endParaRPr/>
          </a:p>
          <a:p>
            <a:pPr indent="-171450" lvl="2" marL="8572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Even if you don’t list the word </a:t>
            </a:r>
            <a:r>
              <a:rPr lang="en-US" sz="2000">
                <a:solidFill>
                  <a:srgbClr val="0432FF"/>
                </a:solidFill>
              </a:rPr>
              <a:t>abstract</a:t>
            </a:r>
            <a:r>
              <a:rPr lang="en-US" sz="2000"/>
              <a:t> or </a:t>
            </a:r>
            <a:r>
              <a:rPr lang="en-US" sz="2000">
                <a:solidFill>
                  <a:srgbClr val="0432FF"/>
                </a:solidFill>
              </a:rPr>
              <a:t>virtual</a:t>
            </a:r>
            <a:endParaRPr sz="2000"/>
          </a:p>
          <a:p>
            <a:pPr indent="-17780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Interfaces do not contain a constructor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More rules</a:t>
            </a:r>
            <a:endParaRPr/>
          </a:p>
        </p:txBody>
      </p:sp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Convention says to use a capital I as the first letter for the name of the interface (e.g. ITalkable) – C#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“implement” multiple interfaces using a comma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</a:t>
            </a:r>
            <a:r>
              <a:rPr lang="en-US" sz="2800" u="sng"/>
              <a:t>cannot</a:t>
            </a:r>
            <a:r>
              <a:rPr lang="en-US" sz="2800"/>
              <a:t> instantiate it (i.e. make an object)</a:t>
            </a:r>
            <a:br>
              <a:rPr lang="en-US" sz="2800"/>
            </a:b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Interfaces can have attributes in Java, but they must be initialized at declaration.  In C# you cannot have attributes in an interface.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