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67fe2f15c_0_15:notes"/>
          <p:cNvSpPr/>
          <p:nvPr>
            <p:ph idx="2" type="sldImg"/>
          </p:nvPr>
        </p:nvSpPr>
        <p:spPr>
          <a:xfrm>
            <a:off x="1571649" y="514804"/>
            <a:ext cx="6000900" cy="25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67fe2f15c_0_15:notes"/>
          <p:cNvSpPr txBox="1"/>
          <p:nvPr>
            <p:ph idx="1" type="body"/>
          </p:nvPr>
        </p:nvSpPr>
        <p:spPr>
          <a:xfrm>
            <a:off x="1218406" y="3257777"/>
            <a:ext cx="6707400" cy="30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67fe2f15c_0_15:notes"/>
          <p:cNvSpPr txBox="1"/>
          <p:nvPr>
            <p:ph idx="12" type="sldNum"/>
          </p:nvPr>
        </p:nvSpPr>
        <p:spPr>
          <a:xfrm>
            <a:off x="5181204" y="6515554"/>
            <a:ext cx="3962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1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32bb4b10930_0_6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32bb4b10930_0_6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g32bb4b10930_0_6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bae9b73729_0_0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bae9b73729_0_0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bae9b73729_0_0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bae9b73729_0_7:notes"/>
          <p:cNvSpPr/>
          <p:nvPr>
            <p:ph idx="2" type="sldImg"/>
          </p:nvPr>
        </p:nvSpPr>
        <p:spPr>
          <a:xfrm>
            <a:off x="3028950" y="857250"/>
            <a:ext cx="3086100" cy="231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bae9b73729_0_7:notes"/>
          <p:cNvSpPr txBox="1"/>
          <p:nvPr>
            <p:ph idx="1" type="body"/>
          </p:nvPr>
        </p:nvSpPr>
        <p:spPr>
          <a:xfrm>
            <a:off x="914400" y="3300413"/>
            <a:ext cx="7315200" cy="27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bae9b73729_0_7:notes"/>
          <p:cNvSpPr txBox="1"/>
          <p:nvPr>
            <p:ph idx="12" type="sldNum"/>
          </p:nvPr>
        </p:nvSpPr>
        <p:spPr>
          <a:xfrm>
            <a:off x="5180013" y="6513513"/>
            <a:ext cx="3962400" cy="344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1951200" y="195235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3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1837644" y="3458150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Part 4</a:t>
            </a:r>
            <a:endParaRPr sz="32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Interfaces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1665"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 </a:t>
            </a: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talk is both public and abstract!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t/>
            </a:r>
            <a:endParaRPr sz="16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Note: talk must be public here too because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665"/>
              <a:buNone/>
            </a:pPr>
            <a:r>
              <a:rPr lang="en-US" sz="1665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// by default it is protected, which is more restrictive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6D6D6D"/>
                </a:solidFill>
                <a:latin typeface="Arial"/>
                <a:ea typeface="Arial"/>
                <a:cs typeface="Arial"/>
                <a:sym typeface="Arial"/>
              </a:rPr>
              <a:t>@Override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System.out.println (</a:t>
            </a:r>
            <a:r>
              <a:rPr lang="en-US" sz="1665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"Woof"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65"/>
              <a:buNone/>
            </a:pPr>
            <a:r>
              <a:t/>
            </a:r>
            <a:endParaRPr sz="166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665"/>
              <a:buNone/>
            </a:pP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 d = </a:t>
            </a:r>
            <a:r>
              <a:rPr lang="en-US" sz="1665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d.talk();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665"/>
              <a:buNone/>
            </a:pPr>
            <a:r>
              <a:rPr lang="en-US" sz="166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14" name="Google Shape;114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Example Interface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Last rule</a:t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A class that implements an interface has a choice:</a:t>
            </a:r>
            <a:endParaRPr/>
          </a:p>
          <a:p>
            <a:pPr indent="-514350" lvl="1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/>
              <a:t>Override the methods, OR</a:t>
            </a:r>
            <a:endParaRPr/>
          </a:p>
          <a:p>
            <a:pPr indent="-514350" lvl="1" marL="8572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 sz="2800"/>
              <a:t>Declare itself as abstract</a:t>
            </a:r>
            <a:endParaRPr/>
          </a:p>
          <a:p>
            <a:pPr indent="-44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implement an interface but not override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// talk is still abstract</a:t>
            </a:r>
            <a:endParaRPr sz="1800">
              <a:solidFill>
                <a:srgbClr val="9A9A9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abstract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inherited abstract method, so class must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  // override or be abstract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800"/>
              <a:buNone/>
            </a:pP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main(String[] args) {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no longer allowable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4E8F00"/>
              </a:buClr>
              <a:buSzPts val="1800"/>
              <a:buNone/>
            </a:pPr>
            <a:r>
              <a:rPr lang="en-US" sz="18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    //Dog d = new Dog();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  <p:sp>
        <p:nvSpPr>
          <p:cNvPr id="126" name="Google Shape;126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/>
              <a:t>Abstract class implementing interface</a:t>
            </a:r>
            <a:endParaRPr sz="3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sz="3000"/>
              <a:t>Implementing more than one interface</a:t>
            </a:r>
            <a:endParaRPr sz="3000"/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E8F00"/>
              </a:buClr>
              <a:buSzPts val="1942"/>
              <a:buNone/>
            </a:pP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Java version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talk(); 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one method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Consumer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eat();  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second method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234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FF"/>
              </a:buClr>
              <a:buSzPts val="1942"/>
              <a:buNone/>
            </a:pP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implements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Talkable, Consumer {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342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Override methods from both interfaces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talk() {System.out.println 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"Talk"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342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eat() {System.out.println (</a:t>
            </a:r>
            <a:r>
              <a:rPr lang="en-US" sz="2342">
                <a:solidFill>
                  <a:srgbClr val="900112"/>
                </a:solidFill>
                <a:latin typeface="Arial"/>
                <a:ea typeface="Arial"/>
                <a:cs typeface="Arial"/>
                <a:sym typeface="Arial"/>
              </a:rPr>
              <a:t>"Eat"</a:t>
            </a: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);}</a:t>
            </a:r>
            <a:endParaRPr sz="3000"/>
          </a:p>
          <a:p>
            <a:pPr indent="0" lvl="0" marL="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942"/>
              <a:buNone/>
            </a:pPr>
            <a:r>
              <a:rPr lang="en-US" sz="234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Another Example</a:t>
            </a:r>
            <a:endParaRPr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Imagine you’re building a video game that uses Artificial Intelligence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It’s a magical world and non-animate objects can come to life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How could interfaces be used here?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Summary</a:t>
            </a:r>
            <a:endParaRPr/>
          </a:p>
        </p:txBody>
      </p:sp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Interfaces</a:t>
            </a:r>
            <a:endParaRPr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Are an alternate to multiple inheritance and the Diamond of Death</a:t>
            </a:r>
            <a:endParaRPr/>
          </a:p>
          <a:p>
            <a:pPr indent="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Are similar to abstract classes</a:t>
            </a:r>
            <a:endParaRPr/>
          </a:p>
          <a:p>
            <a:pPr indent="-171450" lvl="2" marL="8572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Contain only abstract methods and attributes</a:t>
            </a:r>
            <a:endParaRPr/>
          </a:p>
          <a:p>
            <a:pPr indent="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class “implements” an interface</a:t>
            </a:r>
            <a:endParaRPr sz="2500"/>
          </a:p>
          <a:p>
            <a:pPr indent="-33655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</a:t>
            </a:r>
            <a:endParaRPr/>
          </a:p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To understand interfaces, let’s do two things: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AutoNum type="arabicPeriod"/>
            </a:pPr>
            <a:r>
              <a:rPr lang="en-US"/>
              <a:t>Start with a real world example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-US"/>
              <a:t>Revisit an old problem from OOP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Interfaces in the real world</a:t>
            </a:r>
            <a:endParaRPr/>
          </a:p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In order to succeed in this class you need to have access to a computer.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You need the computer to code your labs, your assignments, to see the slides and perhaps watch the lectures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You need the computer to take the quizzes and tests.</a:t>
            </a:r>
            <a:endParaRPr/>
          </a:p>
          <a:p>
            <a:pPr indent="-363537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3636"/>
              <a:buChar char="•"/>
            </a:pPr>
            <a:r>
              <a:rPr lang="en-US"/>
              <a:t>In order to take the test, you need a </a:t>
            </a:r>
            <a:r>
              <a:rPr lang="en-US"/>
              <a:t>webcam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Perhaps you need to be able to print.</a:t>
            </a:r>
            <a:endParaRPr/>
          </a:p>
          <a:p>
            <a:pPr indent="-35274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If the requirements for this class were put in the most nerdy of terms, you would be required to implement have_access_to_computer.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interface have_access_to_computer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run_IDE();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has_web_cam();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  public void can_print();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Thoughts about have_access_to_computer</a:t>
            </a:r>
            <a:endParaRPr/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52742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Note that it doesn’t say you have to have a Mac, PC, Chromebook, Tablet or Linux Machine, it just says computer.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Any computer that can </a:t>
            </a:r>
            <a:r>
              <a:rPr lang="en-US"/>
              <a:t>satisfy</a:t>
            </a:r>
            <a:r>
              <a:rPr lang="en-US"/>
              <a:t> the requirements (ie, that can implement the required methods) will </a:t>
            </a:r>
            <a:r>
              <a:rPr lang="en-US"/>
              <a:t>satisfy</a:t>
            </a:r>
            <a:r>
              <a:rPr lang="en-US"/>
              <a:t> the interface.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Different students may have very different implementations of this interface</a:t>
            </a: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Again, to make it nerdy: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/>
              <a:t>class student implements have_access_to_computer {</a:t>
            </a:r>
            <a:endParaRPr sz="21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100"/>
              <a:t>}</a:t>
            </a:r>
            <a:br>
              <a:rPr lang="en-US"/>
            </a:br>
            <a:endParaRPr/>
          </a:p>
          <a:p>
            <a:pPr indent="-358140" lvl="1" marL="91440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The simplest way to think of an interface is a set of requirements that must be met by all classes which implement that interface.</a:t>
            </a:r>
            <a:endParaRPr/>
          </a:p>
          <a:p>
            <a:pPr indent="-352742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In the real world, they are used to enforce standards and break up work across developers.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Review – Multiple Inheritance not allowed</a:t>
            </a:r>
            <a:br>
              <a:rPr lang="en-US"/>
            </a:br>
            <a:r>
              <a:rPr lang="en-US" sz="2400"/>
              <a:t>(except in C++)</a:t>
            </a:r>
            <a:endParaRPr/>
          </a:p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0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-190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Werewolf w = </a:t>
            </a:r>
            <a:r>
              <a:rPr lang="en-US" sz="24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 Werewolf( 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>
                <a:latin typeface="Courier New"/>
                <a:ea typeface="Courier New"/>
                <a:cs typeface="Courier New"/>
                <a:sym typeface="Courier New"/>
              </a:rPr>
              <a:t>w.run(); </a:t>
            </a:r>
            <a:r>
              <a:rPr lang="en-US" sz="2400">
                <a:solidFill>
                  <a:srgbClr val="4E8F00"/>
                </a:solidFill>
                <a:latin typeface="Courier New"/>
                <a:ea typeface="Courier New"/>
                <a:cs typeface="Courier New"/>
                <a:sym typeface="Courier New"/>
              </a:rPr>
              <a:t>// which run method is called?</a:t>
            </a:r>
            <a:r>
              <a:rPr lang="en-US"/>
              <a:t>?</a:t>
            </a:r>
            <a:endParaRPr sz="2400"/>
          </a:p>
        </p:txBody>
      </p:sp>
      <p:sp>
        <p:nvSpPr>
          <p:cNvPr id="58" name="Google Shape;58;p10"/>
          <p:cNvSpPr txBox="1"/>
          <p:nvPr/>
        </p:nvSpPr>
        <p:spPr>
          <a:xfrm>
            <a:off x="24955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59" name="Google Shape;59;p10"/>
          <p:cNvCxnSpPr/>
          <p:nvPr/>
        </p:nvCxnSpPr>
        <p:spPr>
          <a:xfrm>
            <a:off x="24955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0" name="Google Shape;60;p10"/>
          <p:cNvCxnSpPr/>
          <p:nvPr/>
        </p:nvCxnSpPr>
        <p:spPr>
          <a:xfrm>
            <a:off x="24955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" name="Google Shape;61;p10"/>
          <p:cNvSpPr txBox="1"/>
          <p:nvPr/>
        </p:nvSpPr>
        <p:spPr>
          <a:xfrm>
            <a:off x="5505450" y="17526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62" name="Google Shape;62;p10"/>
          <p:cNvCxnSpPr/>
          <p:nvPr/>
        </p:nvCxnSpPr>
        <p:spPr>
          <a:xfrm>
            <a:off x="5505450" y="21046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" name="Google Shape;63;p10"/>
          <p:cNvCxnSpPr/>
          <p:nvPr/>
        </p:nvCxnSpPr>
        <p:spPr>
          <a:xfrm>
            <a:off x="5505450" y="2438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0"/>
          <p:cNvSpPr txBox="1"/>
          <p:nvPr/>
        </p:nvSpPr>
        <p:spPr>
          <a:xfrm>
            <a:off x="3962400" y="3429000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65" name="Google Shape;65;p10"/>
          <p:cNvCxnSpPr/>
          <p:nvPr/>
        </p:nvCxnSpPr>
        <p:spPr>
          <a:xfrm>
            <a:off x="3962400" y="37810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6" name="Google Shape;66;p10"/>
          <p:cNvCxnSpPr/>
          <p:nvPr/>
        </p:nvCxnSpPr>
        <p:spPr>
          <a:xfrm>
            <a:off x="3962400" y="43434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" name="Google Shape;67;p10"/>
          <p:cNvCxnSpPr/>
          <p:nvPr/>
        </p:nvCxnSpPr>
        <p:spPr>
          <a:xfrm rot="10800000">
            <a:off x="3581400" y="2895600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8" name="Google Shape;68;p10"/>
          <p:cNvCxnSpPr/>
          <p:nvPr/>
        </p:nvCxnSpPr>
        <p:spPr>
          <a:xfrm flipH="1" rot="10800000">
            <a:off x="5181601" y="2895600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Better example</a:t>
            </a:r>
            <a:endParaRPr sz="3600"/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69875" y="5739200"/>
            <a:ext cx="6163800" cy="5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200"/>
              <a:t>Programmers call this the “Diamond of Death”</a:t>
            </a:r>
            <a:endParaRPr sz="2200"/>
          </a:p>
        </p:txBody>
      </p:sp>
      <p:sp>
        <p:nvSpPr>
          <p:cNvPr id="75" name="Google Shape;75;p11"/>
          <p:cNvSpPr txBox="1"/>
          <p:nvPr/>
        </p:nvSpPr>
        <p:spPr>
          <a:xfrm>
            <a:off x="2590800" y="2655408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76" name="Google Shape;76;p11"/>
          <p:cNvCxnSpPr/>
          <p:nvPr/>
        </p:nvCxnSpPr>
        <p:spPr>
          <a:xfrm>
            <a:off x="2590800" y="30075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7" name="Google Shape;77;p11"/>
          <p:cNvCxnSpPr/>
          <p:nvPr/>
        </p:nvCxnSpPr>
        <p:spPr>
          <a:xfrm>
            <a:off x="2590800" y="3341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8" name="Google Shape;78;p11"/>
          <p:cNvSpPr txBox="1"/>
          <p:nvPr/>
        </p:nvSpPr>
        <p:spPr>
          <a:xfrm>
            <a:off x="5600700" y="2655408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79" name="Google Shape;79;p11"/>
          <p:cNvCxnSpPr/>
          <p:nvPr/>
        </p:nvCxnSpPr>
        <p:spPr>
          <a:xfrm>
            <a:off x="5600700" y="30075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0" name="Google Shape;80;p11"/>
          <p:cNvCxnSpPr/>
          <p:nvPr/>
        </p:nvCxnSpPr>
        <p:spPr>
          <a:xfrm>
            <a:off x="5600700" y="3341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" name="Google Shape;81;p11"/>
          <p:cNvSpPr txBox="1"/>
          <p:nvPr/>
        </p:nvSpPr>
        <p:spPr>
          <a:xfrm>
            <a:off x="4057650" y="4331808"/>
            <a:ext cx="1219200" cy="120802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Werewolf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num puppies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82" name="Google Shape;82;p11"/>
          <p:cNvCxnSpPr/>
          <p:nvPr/>
        </p:nvCxnSpPr>
        <p:spPr>
          <a:xfrm>
            <a:off x="4057650" y="4683905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3" name="Google Shape;83;p11"/>
          <p:cNvCxnSpPr/>
          <p:nvPr/>
        </p:nvCxnSpPr>
        <p:spPr>
          <a:xfrm>
            <a:off x="4057650" y="5246208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11"/>
          <p:cNvCxnSpPr/>
          <p:nvPr/>
        </p:nvCxnSpPr>
        <p:spPr>
          <a:xfrm rot="10800000">
            <a:off x="3676650" y="3798408"/>
            <a:ext cx="381000" cy="5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5" name="Google Shape;85;p11"/>
          <p:cNvCxnSpPr/>
          <p:nvPr/>
        </p:nvCxnSpPr>
        <p:spPr>
          <a:xfrm flipH="1" rot="10800000">
            <a:off x="5276851" y="3798408"/>
            <a:ext cx="380999" cy="529104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6" name="Google Shape;86;p11"/>
          <p:cNvSpPr txBox="1"/>
          <p:nvPr/>
        </p:nvSpPr>
        <p:spPr>
          <a:xfrm>
            <a:off x="4057650" y="914400"/>
            <a:ext cx="1219200" cy="104644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Mammal</a:t>
            </a:r>
            <a:b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0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weight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run( )</a:t>
            </a:r>
            <a:endParaRPr/>
          </a:p>
        </p:txBody>
      </p:sp>
      <p:cxnSp>
        <p:nvCxnSpPr>
          <p:cNvPr id="87" name="Google Shape;87;p11"/>
          <p:cNvCxnSpPr/>
          <p:nvPr/>
        </p:nvCxnSpPr>
        <p:spPr>
          <a:xfrm>
            <a:off x="4057650" y="1266497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1"/>
          <p:cNvCxnSpPr/>
          <p:nvPr/>
        </p:nvCxnSpPr>
        <p:spPr>
          <a:xfrm>
            <a:off x="4057650" y="1600200"/>
            <a:ext cx="1219200" cy="0"/>
          </a:xfrm>
          <a:prstGeom prst="straightConnector1">
            <a:avLst/>
          </a:prstGeom>
          <a:noFill/>
          <a:ln cap="flat" cmpd="sng" w="158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" name="Google Shape;89;p11"/>
          <p:cNvCxnSpPr>
            <a:stCxn id="75" idx="0"/>
          </p:cNvCxnSpPr>
          <p:nvPr/>
        </p:nvCxnSpPr>
        <p:spPr>
          <a:xfrm flipH="1" rot="10800000">
            <a:off x="3200400" y="2001708"/>
            <a:ext cx="857400" cy="653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0" name="Google Shape;90;p11"/>
          <p:cNvCxnSpPr>
            <a:stCxn id="78" idx="0"/>
          </p:cNvCxnSpPr>
          <p:nvPr/>
        </p:nvCxnSpPr>
        <p:spPr>
          <a:xfrm rot="10800000">
            <a:off x="5353200" y="2001708"/>
            <a:ext cx="857100" cy="653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Diamond of Death</a:t>
            </a:r>
            <a:endParaRPr/>
          </a:p>
        </p:txBody>
      </p:sp>
      <p:sp>
        <p:nvSpPr>
          <p:cNvPr id="96" name="Google Shape;96;p1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Man and Wolf inherit from Mammal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If both override run( ), which version does Werewolf inherit?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What’s the solution to this?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Don’t allow multiple inheritance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Instead, use </a:t>
            </a:r>
            <a:r>
              <a:rPr lang="en-US" sz="2400">
                <a:solidFill>
                  <a:schemeClr val="accent1"/>
                </a:solidFill>
              </a:rPr>
              <a:t>interfaces</a:t>
            </a:r>
            <a:endParaRPr>
              <a:solidFill>
                <a:schemeClr val="accent1"/>
              </a:solidFill>
            </a:endParaRPr>
          </a:p>
          <a:p>
            <a:pPr indent="-190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What is an interface?</a:t>
            </a:r>
            <a:endParaRPr/>
          </a:p>
        </p:txBody>
      </p:sp>
      <p:sp>
        <p:nvSpPr>
          <p:cNvPr id="102" name="Google Shape;102;p13"/>
          <p:cNvSpPr txBox="1"/>
          <p:nvPr>
            <p:ph idx="1" type="body"/>
          </p:nvPr>
        </p:nvSpPr>
        <p:spPr>
          <a:xfrm>
            <a:off x="369875" y="1253326"/>
            <a:ext cx="84183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18796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 u="sng"/>
              <a:t>Very</a:t>
            </a:r>
            <a:r>
              <a:rPr lang="en-US" sz="3200"/>
              <a:t> similar to an abstract class</a:t>
            </a:r>
            <a:endParaRPr/>
          </a:p>
          <a:p>
            <a:pPr indent="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/>
          </a:p>
          <a:p>
            <a:pPr indent="-18796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Allows unrelated classes to share common methods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/>
          </a:p>
          <a:p>
            <a:pPr indent="-187960" lvl="0" marL="17145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The “rules”:</a:t>
            </a:r>
            <a:endParaRPr/>
          </a:p>
          <a:p>
            <a:pPr indent="-164465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Methods must be all abstract methods (i.e. no code)</a:t>
            </a:r>
            <a:endParaRPr sz="2800"/>
          </a:p>
          <a:p>
            <a:pPr indent="-221615" lvl="2" marL="8572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800"/>
              <a:t>You don’t even have to use the keyword abstract, it’s implicit.</a:t>
            </a:r>
            <a:endParaRPr sz="2800"/>
          </a:p>
          <a:p>
            <a:pPr indent="-221615" lvl="1" marL="514350" rtl="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800"/>
              <a:t>Interfaces do not contain a constructor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More rules</a:t>
            </a:r>
            <a:endParaRPr/>
          </a:p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Interfaces are often named I followed by a name to indicate they are interfaces, this is not required</a:t>
            </a:r>
            <a:r>
              <a:rPr lang="en-US" sz="2800"/>
              <a:t> (e.g. ITalkable)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can “implement” multiple interfaces using a comma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You </a:t>
            </a:r>
            <a:r>
              <a:rPr lang="en-US" sz="2800" u="sng"/>
              <a:t>cannot</a:t>
            </a:r>
            <a:r>
              <a:rPr lang="en-US" sz="2800"/>
              <a:t> instantiate it (i.e. make an object)</a:t>
            </a:r>
            <a:br>
              <a:rPr lang="en-US" sz="2800"/>
            </a:b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Interfaces can have attributes in Java, but they must be initialized at declaration.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