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e724e66ed4_0_23:notes"/>
          <p:cNvSpPr/>
          <p:nvPr>
            <p:ph idx="2" type="sldImg"/>
          </p:nvPr>
        </p:nvSpPr>
        <p:spPr>
          <a:xfrm>
            <a:off x="1178737" y="686405"/>
            <a:ext cx="45006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" name="Google Shape;35;ge724e66ed4_0_23:notes"/>
          <p:cNvSpPr txBox="1"/>
          <p:nvPr>
            <p:ph idx="1" type="body"/>
          </p:nvPr>
        </p:nvSpPr>
        <p:spPr>
          <a:xfrm>
            <a:off x="913805" y="4343703"/>
            <a:ext cx="5030700" cy="41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ge724e66ed4_0_23:notes"/>
          <p:cNvSpPr txBox="1"/>
          <p:nvPr>
            <p:ph idx="12" type="sldNum"/>
          </p:nvPr>
        </p:nvSpPr>
        <p:spPr>
          <a:xfrm>
            <a:off x="3885903" y="8687405"/>
            <a:ext cx="29721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3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3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3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3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3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3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6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3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9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4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4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4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5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Google Shape;786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7" name="Google Shape;787;p4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6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8" name="Google Shape;818;p4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7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9" name="Google Shape;849;p4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8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4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9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4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4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9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4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6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" name="Google Shape;997;p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5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3" name="Shape 10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Google Shape;1024;p5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5" name="Google Shape;1025;p5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2" name="Shape 1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Google Shape;1053;p5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4" name="Google Shape;1054;p5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5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5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7" name="Google Shape;1077;p5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8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p5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0" name="Google Shape;1100;p5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1" name="Shape 1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Google Shape;1122;p5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3" name="Google Shape;1123;p5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6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5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8" name="Google Shape;1148;p5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6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p5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8" name="Google Shape;1168;p5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Google Shape;1187;p5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8" name="Google Shape;1188;p5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2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Google Shape;1193;p5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4" name="Google Shape;1194;p5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8" name="Shape 1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Google Shape;1199;p6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0" name="Google Shape;1200;p6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4" name="Shape 1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Google Shape;1205;p6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6" name="Google Shape;1206;p6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0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p6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2" name="Google Shape;1212;p6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6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6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8" name="Google Shape;1218;p6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6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4" name="Google Shape;1224;p6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5" name="Google Shape;1225;p6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6446525" y="5532125"/>
            <a:ext cx="2240400" cy="76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6286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028950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457950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2.png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Relationship Id="rId3" Type="http://schemas.openxmlformats.org/officeDocument/2006/relationships/image" Target="../media/image4.png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4 - Part 2</a:t>
            </a:r>
            <a:endParaRPr/>
          </a:p>
        </p:txBody>
      </p:sp>
      <p:sp>
        <p:nvSpPr>
          <p:cNvPr id="39" name="Google Shape;39;p8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Recursion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Recursion</a:t>
            </a:r>
            <a:endParaRPr/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When a method calls itself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Easy to identify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Going to create “clones” of the function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Usually, the clone has a </a:t>
            </a:r>
            <a:r>
              <a:rPr i="1" lang="en-US" sz="2400"/>
              <a:t>smaller</a:t>
            </a:r>
            <a:r>
              <a:rPr lang="en-US" sz="2400"/>
              <a:t> problem to work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Requirements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Must have the recursive call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Must have a terminating condition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Must make progress towards terminating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Recursion</a:t>
            </a:r>
            <a:endParaRPr/>
          </a:p>
        </p:txBody>
      </p:sp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A recursive method works like this:</a:t>
            </a:r>
            <a:endParaRPr sz="2800"/>
          </a:p>
          <a:p>
            <a:pPr indent="-2349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If it’s asked the simplest problem, it directly solves it.  This is called the base condition/base case.</a:t>
            </a:r>
            <a:endParaRPr sz="2800"/>
          </a:p>
          <a:p>
            <a:pPr indent="-234950" lvl="1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If it’s asked a more </a:t>
            </a:r>
            <a:r>
              <a:rPr lang="en-US" sz="2800"/>
              <a:t>complex</a:t>
            </a:r>
            <a:r>
              <a:rPr lang="en-US" sz="2800"/>
              <a:t> question it breaks that question into a slightly more simple problem and makes a </a:t>
            </a:r>
            <a:r>
              <a:rPr lang="en-US" sz="2800"/>
              <a:t>recursive call to solve the simpler problem.</a:t>
            </a:r>
            <a:endParaRPr sz="2800"/>
          </a:p>
          <a:p>
            <a:pPr indent="-2349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Eventually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Recursive Technique Design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First:  Determine the base case, i.e. the stopping point for the recursion.  It should normally be the simplest case.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Second:  What is the case that is just one step above it?  Can it be generalized enough to fit?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Recursive Factorial Calculations</a:t>
            </a:r>
            <a:endParaRPr/>
          </a:p>
        </p:txBody>
      </p:sp>
      <p:sp>
        <p:nvSpPr>
          <p:cNvPr id="122" name="Google Shape;122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A recursive declaration of the factorial method is arrived at by observing the following relationship:</a:t>
            </a:r>
            <a:endParaRPr i="1" sz="3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i="1" lang="en-US" sz="3300">
                <a:solidFill>
                  <a:schemeClr val="dk1"/>
                </a:solidFill>
              </a:rPr>
              <a:t>            n</a:t>
            </a:r>
            <a:r>
              <a:rPr lang="en-US" sz="3300">
                <a:solidFill>
                  <a:schemeClr val="dk1"/>
                </a:solidFill>
              </a:rPr>
              <a:t>! = </a:t>
            </a:r>
            <a:r>
              <a:rPr i="1" lang="en-US" sz="3300">
                <a:solidFill>
                  <a:schemeClr val="dk1"/>
                </a:solidFill>
              </a:rPr>
              <a:t>n </a:t>
            </a:r>
            <a:r>
              <a:rPr baseline="30000" i="1" lang="en-US" sz="3300">
                <a:solidFill>
                  <a:schemeClr val="dk1"/>
                </a:solidFill>
              </a:rPr>
              <a:t>. </a:t>
            </a:r>
            <a:r>
              <a:rPr lang="en-US" sz="3300">
                <a:solidFill>
                  <a:schemeClr val="dk1"/>
                </a:solidFill>
              </a:rPr>
              <a:t>(</a:t>
            </a:r>
            <a:r>
              <a:rPr i="1" lang="en-US" sz="3300">
                <a:solidFill>
                  <a:schemeClr val="dk1"/>
                </a:solidFill>
              </a:rPr>
              <a:t>n</a:t>
            </a:r>
            <a:r>
              <a:rPr lang="en-US" sz="3300">
                <a:solidFill>
                  <a:schemeClr val="dk1"/>
                </a:solidFill>
              </a:rPr>
              <a:t> – 1)!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What is the simplest case/ terminating state?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</a:pPr>
            <a:r>
              <a:rPr lang="en-US" sz="3300">
                <a:solidFill>
                  <a:schemeClr val="dk1"/>
                </a:solidFill>
              </a:rPr>
              <a:t>	 you could use either    0! =1   or   1!=1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</a:pPr>
            <a:r>
              <a:rPr lang="en-US" sz="3300">
                <a:solidFill>
                  <a:schemeClr val="dk1"/>
                </a:solidFill>
              </a:rPr>
              <a:t>so …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base case / stopping state</a:t>
            </a:r>
            <a:endParaRPr/>
          </a:p>
        </p:txBody>
      </p:sp>
      <p:sp>
        <p:nvSpPr>
          <p:cNvPr id="128" name="Google Shape;128;p21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3300"/>
              <a:buFont typeface="Arial"/>
              <a:buNone/>
            </a:pPr>
            <a:r>
              <a:rPr lang="en-US" sz="33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int</a:t>
            </a: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factorial(</a:t>
            </a:r>
            <a:r>
              <a:rPr lang="en-US" sz="33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33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if </a:t>
            </a: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(n==1) </a:t>
            </a:r>
            <a:r>
              <a:rPr lang="en-US" sz="33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1;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-US" sz="33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…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What if n == 2?</a:t>
            </a:r>
            <a:endParaRPr/>
          </a:p>
        </p:txBody>
      </p:sp>
      <p:sp>
        <p:nvSpPr>
          <p:cNvPr id="134" name="Google Shape;134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</a:rPr>
              <a:t>2! = 2 *1!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</a:rPr>
              <a:t>which leads to the rest of the code: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</a:rPr>
              <a:t>      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 * factorial(n-1);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A recursive factorial method</a:t>
            </a:r>
            <a:endParaRPr/>
          </a:p>
        </p:txBody>
      </p:sp>
      <p:sp>
        <p:nvSpPr>
          <p:cNvPr id="140" name="Google Shape;140;p2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int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factorial(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if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(n==1)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1;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n* factorial(n-1);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latin typeface="Courier"/>
              <a:ea typeface="Courier"/>
              <a:cs typeface="Courier"/>
              <a:sym typeface="Courier"/>
            </a:endParaRPr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Let’s trace it!</a:t>
            </a:r>
            <a:endParaRPr sz="32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/>
          <p:nvPr/>
        </p:nvSpPr>
        <p:spPr>
          <a:xfrm>
            <a:off x="6384575" y="5552875"/>
            <a:ext cx="2286000" cy="762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5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52" name="Google Shape;152;p2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3" name="Google Shape;153;p25"/>
          <p:cNvSpPr txBox="1"/>
          <p:nvPr/>
        </p:nvSpPr>
        <p:spPr>
          <a:xfrm>
            <a:off x="6681026" y="2743200"/>
            <a:ext cx="149694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 stack</a:t>
            </a:r>
            <a:endParaRPr/>
          </a:p>
        </p:txBody>
      </p:sp>
      <p:cxnSp>
        <p:nvCxnSpPr>
          <p:cNvPr id="154" name="Google Shape;154;p2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5" name="Google Shape;155;p2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0" name="Google Shape;160;p2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1" name="Google Shape;161;p2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2" name="Google Shape;162;p26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63" name="Google Shape;163;p26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164" name="Google Shape;164;p26"/>
          <p:cNvCxnSpPr/>
          <p:nvPr/>
        </p:nvCxnSpPr>
        <p:spPr>
          <a:xfrm>
            <a:off x="152400" y="5257800"/>
            <a:ext cx="3810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165" name="Google Shape;165;p2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6" name="Google Shape;166;p2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7" name="Google Shape;167;p26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45" name="Google Shape;45;p9"/>
          <p:cNvSpPr txBox="1"/>
          <p:nvPr/>
        </p:nvSpPr>
        <p:spPr>
          <a:xfrm>
            <a:off x="2438400" y="2971800"/>
            <a:ext cx="43059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6! = 6*5*4*3*2*1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Google Shape;172;p2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3" name="Google Shape;173;p2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4" name="Google Shape;174;p2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6" name="Google Shape;176;p27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77" name="Google Shape;177;p27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178" name="Google Shape;178;p27"/>
          <p:cNvCxnSpPr/>
          <p:nvPr/>
        </p:nvCxnSpPr>
        <p:spPr>
          <a:xfrm>
            <a:off x="68643" y="140938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79" name="Google Shape;179;p27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180" name="Google Shape;180;p27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81" name="Google Shape;181;p27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82" name="Google Shape;182;p2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3" name="Google Shape;183;p2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2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5" name="Google Shape;185;p2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0" name="Google Shape;190;p2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1" name="Google Shape;191;p2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2" name="Google Shape;192;p2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3" name="Google Shape;193;p2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4" name="Google Shape;194;p28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95" name="Google Shape;195;p28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196" name="Google Shape;196;p28"/>
          <p:cNvCxnSpPr/>
          <p:nvPr/>
        </p:nvCxnSpPr>
        <p:spPr>
          <a:xfrm>
            <a:off x="68643" y="164554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97" name="Google Shape;197;p28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98" name="Google Shape;198;p28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199" name="Google Shape;199;p28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200" name="Google Shape;200;p2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1" name="Google Shape;201;p2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2" name="Google Shape;202;p2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3" name="Google Shape;203;p2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8" name="Google Shape;208;p2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9" name="Google Shape;209;p2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0" name="Google Shape;210;p2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1" name="Google Shape;211;p2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2" name="Google Shape;212;p29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13" name="Google Shape;213;p29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214" name="Google Shape;214;p29"/>
          <p:cNvCxnSpPr/>
          <p:nvPr/>
        </p:nvCxnSpPr>
        <p:spPr>
          <a:xfrm>
            <a:off x="68643" y="164554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215" name="Google Shape;215;p29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9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17" name="Google Shape;217;p29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218" name="Google Shape;218;p29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219" name="Google Shape;219;p29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220" name="Google Shape;220;p29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221" name="Google Shape;221;p2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2" name="Google Shape;222;p2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3" name="Google Shape;223;p2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4" name="Google Shape;224;p2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9" name="Google Shape;229;p3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0" name="Google Shape;230;p3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1" name="Google Shape;231;p3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2" name="Google Shape;232;p3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3" name="Google Shape;233;p30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34" name="Google Shape;234;p30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235" name="Google Shape;235;p30"/>
          <p:cNvCxnSpPr/>
          <p:nvPr/>
        </p:nvCxnSpPr>
        <p:spPr>
          <a:xfrm>
            <a:off x="68643" y="1935228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236" name="Google Shape;236;p30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0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38" name="Google Shape;238;p30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239" name="Google Shape;239;p30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240" name="Google Shape;240;p30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241" name="Google Shape;241;p30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242" name="Google Shape;242;p3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3" name="Google Shape;243;p3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4" name="Google Shape;244;p3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5" name="Google Shape;245;p3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0" name="Google Shape;250;p3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1" name="Google Shape;251;p3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2" name="Google Shape;252;p3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3" name="Google Shape;253;p3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4" name="Google Shape;254;p31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55" name="Google Shape;255;p31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256" name="Google Shape;256;p31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257" name="Google Shape;257;p31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1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59" name="Google Shape;259;p31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260" name="Google Shape;260;p31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261" name="Google Shape;261;p31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262" name="Google Shape;262;p31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263" name="Google Shape;263;p3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4" name="Google Shape;264;p3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5" name="Google Shape;265;p3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6" name="Google Shape;266;p3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1" name="Google Shape;271;p3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2" name="Google Shape;272;p3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3" name="Google Shape;273;p3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4" name="Google Shape;274;p3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75" name="Google Shape;275;p32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76" name="Google Shape;276;p32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277" name="Google Shape;277;p32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278" name="Google Shape;278;p32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2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280" name="Google Shape;280;p32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281" name="Google Shape;281;p32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282" name="Google Shape;282;p32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283" name="Google Shape;283;p32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284" name="Google Shape;284;p32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285" name="Google Shape;285;p3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6" name="Google Shape;286;p3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7" name="Google Shape;287;p3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8" name="Google Shape;288;p3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9" name="Google Shape;289;p3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4" name="Google Shape;294;p3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5" name="Google Shape;295;p3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6" name="Google Shape;296;p3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7" name="Google Shape;297;p3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8" name="Google Shape;298;p33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299" name="Google Shape;299;p33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300" name="Google Shape;300;p33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01" name="Google Shape;301;p33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3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03" name="Google Shape;303;p33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304" name="Google Shape;304;p33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305" name="Google Shape;305;p33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306" name="Google Shape;306;p33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sp>
        <p:nvSpPr>
          <p:cNvPr id="307" name="Google Shape;307;p33"/>
          <p:cNvSpPr txBox="1"/>
          <p:nvPr/>
        </p:nvSpPr>
        <p:spPr>
          <a:xfrm>
            <a:off x="3571324" y="3887792"/>
            <a:ext cx="207364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Pending Work!</a:t>
            </a:r>
            <a:endParaRPr/>
          </a:p>
        </p:txBody>
      </p:sp>
      <p:sp>
        <p:nvSpPr>
          <p:cNvPr id="308" name="Google Shape;308;p33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309" name="Google Shape;309;p3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0" name="Google Shape;310;p3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1" name="Google Shape;311;p3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2" name="Google Shape;312;p3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3" name="Google Shape;313;p3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8" name="Google Shape;318;p3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9" name="Google Shape;319;p3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0" name="Google Shape;320;p3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1" name="Google Shape;321;p3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2" name="Google Shape;322;p34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23" name="Google Shape;323;p34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324" name="Google Shape;324;p34"/>
          <p:cNvCxnSpPr/>
          <p:nvPr/>
        </p:nvCxnSpPr>
        <p:spPr>
          <a:xfrm>
            <a:off x="68643" y="141001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25" name="Google Shape;325;p34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34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27" name="Google Shape;327;p34"/>
          <p:cNvSpPr txBox="1"/>
          <p:nvPr/>
        </p:nvSpPr>
        <p:spPr>
          <a:xfrm>
            <a:off x="6165869" y="494985"/>
            <a:ext cx="32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328" name="Google Shape;328;p34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329" name="Google Shape;329;p34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330" name="Google Shape;330;p34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331" name="Google Shape;331;p3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32" name="Google Shape;332;p34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333" name="Google Shape;333;p34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334" name="Google Shape;334;p3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5" name="Google Shape;335;p3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6" name="Google Shape;336;p3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7" name="Google Shape;337;p3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8" name="Google Shape;338;p3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3" name="Google Shape;343;p3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4" name="Google Shape;344;p3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5" name="Google Shape;345;p3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46" name="Google Shape;346;p3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7" name="Google Shape;347;p35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48" name="Google Shape;348;p35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349" name="Google Shape;349;p35"/>
          <p:cNvCxnSpPr/>
          <p:nvPr/>
        </p:nvCxnSpPr>
        <p:spPr>
          <a:xfrm>
            <a:off x="68643" y="1676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50" name="Google Shape;350;p35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5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52" name="Google Shape;352;p35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353" name="Google Shape;353;p35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354" name="Google Shape;354;p35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355" name="Google Shape;355;p35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356" name="Google Shape;356;p3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7" name="Google Shape;357;p35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358" name="Google Shape;358;p35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359" name="Google Shape;359;p3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0" name="Google Shape;360;p3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1" name="Google Shape;361;p3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2" name="Google Shape;362;p3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3" name="Google Shape;363;p3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Google Shape;368;p3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69" name="Google Shape;369;p3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0" name="Google Shape;370;p3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1" name="Google Shape;371;p3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2" name="Google Shape;372;p36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73" name="Google Shape;373;p36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374" name="Google Shape;374;p36"/>
          <p:cNvCxnSpPr/>
          <p:nvPr/>
        </p:nvCxnSpPr>
        <p:spPr>
          <a:xfrm>
            <a:off x="68643" y="194341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375" name="Google Shape;375;p36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36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377" name="Google Shape;377;p36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378" name="Google Shape;378;p36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379" name="Google Shape;379;p36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380" name="Google Shape;380;p36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381" name="Google Shape;381;p3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2" name="Google Shape;382;p36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383" name="Google Shape;383;p36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384" name="Google Shape;384;p3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5" name="Google Shape;385;p3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6" name="Google Shape;386;p3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7" name="Google Shape;387;p3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8" name="Google Shape;388;p3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51" name="Google Shape;51;p10"/>
          <p:cNvSpPr txBox="1"/>
          <p:nvPr/>
        </p:nvSpPr>
        <p:spPr>
          <a:xfrm>
            <a:off x="3603783" y="2971800"/>
            <a:ext cx="226055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???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3" name="Google Shape;393;p3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4" name="Google Shape;394;p3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5" name="Google Shape;395;p3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6" name="Google Shape;396;p3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97" name="Google Shape;397;p37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398" name="Google Shape;398;p37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399" name="Google Shape;399;p37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00" name="Google Shape;400;p37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37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402" name="Google Shape;402;p37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403" name="Google Shape;403;p37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404" name="Google Shape;404;p37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405" name="Google Shape;405;p37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406" name="Google Shape;406;p3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07" name="Google Shape;407;p37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408" name="Google Shape;408;p37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sp>
        <p:nvSpPr>
          <p:cNvPr id="409" name="Google Shape;409;p37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410" name="Google Shape;410;p3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1" name="Google Shape;411;p3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2" name="Google Shape;412;p3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3" name="Google Shape;413;p3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4" name="Google Shape;414;p3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9" name="Google Shape;419;p3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0" name="Google Shape;420;p3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1" name="Google Shape;421;p3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2" name="Google Shape;422;p3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23" name="Google Shape;423;p38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424" name="Google Shape;424;p38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425" name="Google Shape;425;p38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26" name="Google Shape;426;p38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p38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428" name="Google Shape;428;p38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429" name="Google Shape;429;p38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430" name="Google Shape;430;p38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431" name="Google Shape;431;p38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432" name="Google Shape;432;p38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33" name="Google Shape;433;p38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434" name="Google Shape;434;p38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sp>
        <p:nvSpPr>
          <p:cNvPr id="435" name="Google Shape;435;p38"/>
          <p:cNvSpPr txBox="1"/>
          <p:nvPr/>
        </p:nvSpPr>
        <p:spPr>
          <a:xfrm>
            <a:off x="3571324" y="3887792"/>
            <a:ext cx="207364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Pending Work!</a:t>
            </a:r>
            <a:endParaRPr/>
          </a:p>
        </p:txBody>
      </p:sp>
      <p:sp>
        <p:nvSpPr>
          <p:cNvPr id="436" name="Google Shape;436;p38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437" name="Google Shape;437;p3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8" name="Google Shape;438;p3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9" name="Google Shape;439;p3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0" name="Google Shape;440;p3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1" name="Google Shape;441;p38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6" name="Google Shape;446;p3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7" name="Google Shape;447;p3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8" name="Google Shape;448;p3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9" name="Google Shape;449;p3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0" name="Google Shape;450;p39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451" name="Google Shape;451;p39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452" name="Google Shape;452;p39"/>
          <p:cNvCxnSpPr/>
          <p:nvPr/>
        </p:nvCxnSpPr>
        <p:spPr>
          <a:xfrm>
            <a:off x="68643" y="140938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53" name="Google Shape;453;p39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Google Shape;454;p39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455" name="Google Shape;455;p39"/>
          <p:cNvSpPr txBox="1"/>
          <p:nvPr/>
        </p:nvSpPr>
        <p:spPr>
          <a:xfrm>
            <a:off x="6165869" y="494985"/>
            <a:ext cx="32252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456" name="Google Shape;456;p39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457" name="Google Shape;457;p39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458" name="Google Shape;458;p39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459" name="Google Shape;459;p39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60" name="Google Shape;460;p39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461" name="Google Shape;461;p39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462" name="Google Shape;462;p39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63" name="Google Shape;463;p39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464" name="Google Shape;464;p39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465" name="Google Shape;465;p3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66" name="Google Shape;466;p3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67" name="Google Shape;467;p3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68" name="Google Shape;468;p3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69" name="Google Shape;469;p39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0" name="Google Shape;470;p39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5" name="Google Shape;475;p4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6" name="Google Shape;476;p4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7" name="Google Shape;477;p4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78" name="Google Shape;478;p4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79" name="Google Shape;479;p40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480" name="Google Shape;480;p40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481" name="Google Shape;481;p40"/>
          <p:cNvCxnSpPr/>
          <p:nvPr/>
        </p:nvCxnSpPr>
        <p:spPr>
          <a:xfrm>
            <a:off x="68643" y="1638615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482" name="Google Shape;482;p40"/>
          <p:cNvSpPr/>
          <p:nvPr/>
        </p:nvSpPr>
        <p:spPr>
          <a:xfrm>
            <a:off x="6174100" y="249577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3" name="Google Shape;483;p40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484" name="Google Shape;484;p40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485" name="Google Shape;485;p40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486" name="Google Shape;486;p40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487" name="Google Shape;487;p40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488" name="Google Shape;488;p40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9" name="Google Shape;489;p40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490" name="Google Shape;490;p40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491" name="Google Shape;491;p40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2" name="Google Shape;492;p40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493" name="Google Shape;493;p40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494" name="Google Shape;494;p4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5" name="Google Shape;495;p4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6" name="Google Shape;496;p4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7" name="Google Shape;497;p4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8" name="Google Shape;498;p40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99" name="Google Shape;499;p40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4" name="Google Shape;504;p4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5" name="Google Shape;505;p4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6" name="Google Shape;506;p4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07" name="Google Shape;507;p4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08" name="Google Shape;508;p41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509" name="Google Shape;509;p41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510" name="Google Shape;510;p41"/>
          <p:cNvCxnSpPr/>
          <p:nvPr/>
        </p:nvCxnSpPr>
        <p:spPr>
          <a:xfrm>
            <a:off x="68643" y="1905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511" name="Google Shape;511;p41"/>
          <p:cNvSpPr/>
          <p:nvPr/>
        </p:nvSpPr>
        <p:spPr>
          <a:xfrm>
            <a:off x="6151839" y="244011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2" name="Google Shape;512;p41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513" name="Google Shape;513;p41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514" name="Google Shape;514;p41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515" name="Google Shape;515;p41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516" name="Google Shape;516;p41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517" name="Google Shape;517;p41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18" name="Google Shape;518;p41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519" name="Google Shape;519;p41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520" name="Google Shape;520;p41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1" name="Google Shape;521;p41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522" name="Google Shape;522;p41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523" name="Google Shape;523;p4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4" name="Google Shape;524;p4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5" name="Google Shape;525;p4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6" name="Google Shape;526;p4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7" name="Google Shape;527;p41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28" name="Google Shape;528;p41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3" name="Google Shape;533;p4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4" name="Google Shape;534;p4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5" name="Google Shape;535;p4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36" name="Google Shape;536;p4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37" name="Google Shape;537;p42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538" name="Google Shape;538;p42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539" name="Google Shape;539;p42"/>
          <p:cNvCxnSpPr/>
          <p:nvPr/>
        </p:nvCxnSpPr>
        <p:spPr>
          <a:xfrm>
            <a:off x="68643" y="29718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540" name="Google Shape;540;p42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1" name="Google Shape;541;p42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542" name="Google Shape;542;p42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543" name="Google Shape;543;p42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544" name="Google Shape;544;p42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545" name="Google Shape;545;p42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546" name="Google Shape;546;p4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7" name="Google Shape;547;p42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548" name="Google Shape;548;p42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549" name="Google Shape;549;p42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50" name="Google Shape;550;p42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551" name="Google Shape;551;p42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sp>
        <p:nvSpPr>
          <p:cNvPr id="552" name="Google Shape;552;p42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553" name="Google Shape;553;p4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4" name="Google Shape;554;p4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5" name="Google Shape;555;p4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6" name="Google Shape;556;p4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7" name="Google Shape;557;p4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8" name="Google Shape;558;p42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3" name="Google Shape;563;p4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64" name="Google Shape;564;p4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65" name="Google Shape;565;p4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66" name="Google Shape;566;p4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67" name="Google Shape;567;p43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568" name="Google Shape;568;p43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569" name="Google Shape;569;p43"/>
          <p:cNvCxnSpPr/>
          <p:nvPr/>
        </p:nvCxnSpPr>
        <p:spPr>
          <a:xfrm>
            <a:off x="68643" y="29718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570" name="Google Shape;570;p43"/>
          <p:cNvSpPr/>
          <p:nvPr/>
        </p:nvSpPr>
        <p:spPr>
          <a:xfrm>
            <a:off x="6153026" y="237162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1" name="Google Shape;571;p43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572" name="Google Shape;572;p43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573" name="Google Shape;573;p43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574" name="Google Shape;574;p43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575" name="Google Shape;575;p43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576" name="Google Shape;576;p4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7" name="Google Shape;577;p43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578" name="Google Shape;578;p43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579" name="Google Shape;579;p43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80" name="Google Shape;580;p43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581" name="Google Shape;581;p43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sp>
        <p:nvSpPr>
          <p:cNvPr id="582" name="Google Shape;582;p43"/>
          <p:cNvSpPr txBox="1"/>
          <p:nvPr/>
        </p:nvSpPr>
        <p:spPr>
          <a:xfrm>
            <a:off x="3571324" y="3887792"/>
            <a:ext cx="207364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Pending Work!</a:t>
            </a:r>
            <a:endParaRPr/>
          </a:p>
        </p:txBody>
      </p:sp>
      <p:sp>
        <p:nvSpPr>
          <p:cNvPr id="583" name="Google Shape;583;p43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584" name="Google Shape;584;p4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5" name="Google Shape;585;p4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6" name="Google Shape;586;p4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7" name="Google Shape;587;p4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8" name="Google Shape;588;p4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9" name="Google Shape;589;p43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4" name="Google Shape;594;p4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5" name="Google Shape;595;p4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6" name="Google Shape;596;p4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97" name="Google Shape;597;p4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98" name="Google Shape;598;p44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599" name="Google Shape;599;p44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600" name="Google Shape;600;p44"/>
          <p:cNvCxnSpPr/>
          <p:nvPr/>
        </p:nvCxnSpPr>
        <p:spPr>
          <a:xfrm>
            <a:off x="68643" y="1394901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601" name="Google Shape;601;p44"/>
          <p:cNvSpPr/>
          <p:nvPr/>
        </p:nvSpPr>
        <p:spPr>
          <a:xfrm>
            <a:off x="6165869" y="3048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44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603" name="Google Shape;603;p44"/>
          <p:cNvSpPr txBox="1"/>
          <p:nvPr/>
        </p:nvSpPr>
        <p:spPr>
          <a:xfrm>
            <a:off x="6165869" y="494985"/>
            <a:ext cx="32252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604" name="Google Shape;604;p44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1</a:t>
            </a:r>
            <a:endParaRPr/>
          </a:p>
        </p:txBody>
      </p:sp>
      <p:sp>
        <p:nvSpPr>
          <p:cNvPr id="605" name="Google Shape;605;p44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606" name="Google Shape;606;p44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607" name="Google Shape;607;p4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8" name="Google Shape;608;p44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609" name="Google Shape;609;p44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610" name="Google Shape;610;p44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11" name="Google Shape;611;p44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612" name="Google Shape;612;p44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613" name="Google Shape;613;p44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14" name="Google Shape;614;p44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615" name="Google Shape;615;p44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616" name="Google Shape;616;p4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7" name="Google Shape;617;p4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8" name="Google Shape;618;p4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9" name="Google Shape;619;p4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0" name="Google Shape;620;p4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1" name="Google Shape;621;p44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2" name="Google Shape;622;p44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6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7" name="Google Shape;627;p4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8" name="Google Shape;628;p4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29" name="Google Shape;629;p4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30" name="Google Shape;630;p4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31" name="Google Shape;631;p45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632" name="Google Shape;632;p45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633" name="Google Shape;633;p45"/>
          <p:cNvCxnSpPr/>
          <p:nvPr/>
        </p:nvCxnSpPr>
        <p:spPr>
          <a:xfrm>
            <a:off x="68643" y="1653729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634" name="Google Shape;634;p45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5" name="Google Shape;635;p45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636" name="Google Shape;636;p45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637" name="Google Shape;637;p45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1</a:t>
            </a:r>
            <a:endParaRPr/>
          </a:p>
        </p:txBody>
      </p:sp>
      <p:sp>
        <p:nvSpPr>
          <p:cNvPr id="638" name="Google Shape;638;p45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639" name="Google Shape;639;p45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640" name="Google Shape;640;p4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1" name="Google Shape;641;p45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642" name="Google Shape;642;p45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643" name="Google Shape;643;p45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4" name="Google Shape;644;p45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645" name="Google Shape;645;p45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646" name="Google Shape;646;p45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7" name="Google Shape;647;p45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648" name="Google Shape;648;p45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649" name="Google Shape;649;p4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0" name="Google Shape;650;p4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1" name="Google Shape;651;p4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2" name="Google Shape;652;p4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3" name="Google Shape;653;p4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4" name="Google Shape;654;p45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55" name="Google Shape;655;p45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0" name="Google Shape;660;p4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61" name="Google Shape;661;p4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62" name="Google Shape;662;p4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63" name="Google Shape;663;p4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64" name="Google Shape;664;p46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665" name="Google Shape;665;p46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666" name="Google Shape;666;p46"/>
          <p:cNvCxnSpPr/>
          <p:nvPr/>
        </p:nvCxnSpPr>
        <p:spPr>
          <a:xfrm>
            <a:off x="68643" y="1905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667" name="Google Shape;667;p46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8" name="Google Shape;668;p46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669" name="Google Shape;669;p46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670" name="Google Shape;670;p46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1</a:t>
            </a:r>
            <a:endParaRPr/>
          </a:p>
        </p:txBody>
      </p:sp>
      <p:sp>
        <p:nvSpPr>
          <p:cNvPr id="671" name="Google Shape;671;p46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672" name="Google Shape;672;p46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673" name="Google Shape;673;p4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74" name="Google Shape;674;p46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675" name="Google Shape;675;p46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676" name="Google Shape;676;p46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77" name="Google Shape;677;p46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678" name="Google Shape;678;p46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679" name="Google Shape;679;p46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0" name="Google Shape;680;p46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681" name="Google Shape;681;p46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682" name="Google Shape;682;p4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4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4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4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4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7" name="Google Shape;687;p46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8" name="Google Shape;688;p46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57" name="Google Shape;57;p11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3" name="Google Shape;693;p4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4" name="Google Shape;694;p4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5" name="Google Shape;695;p4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96" name="Google Shape;696;p4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97" name="Google Shape;697;p47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698" name="Google Shape;698;p47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cxnSp>
        <p:nvCxnSpPr>
          <p:cNvPr id="699" name="Google Shape;699;p47"/>
          <p:cNvCxnSpPr/>
          <p:nvPr/>
        </p:nvCxnSpPr>
        <p:spPr>
          <a:xfrm>
            <a:off x="68643" y="22098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700" name="Google Shape;700;p47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1" name="Google Shape;701;p47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702" name="Google Shape;702;p47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703" name="Google Shape;703;p47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1</a:t>
            </a:r>
            <a:endParaRPr/>
          </a:p>
        </p:txBody>
      </p:sp>
      <p:sp>
        <p:nvSpPr>
          <p:cNvPr id="704" name="Google Shape;704;p47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705" name="Google Shape;705;p47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706" name="Google Shape;706;p4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07" name="Google Shape;707;p47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708" name="Google Shape;708;p47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709" name="Google Shape;709;p47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0" name="Google Shape;710;p47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711" name="Google Shape;711;p47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712" name="Google Shape;712;p47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3" name="Google Shape;713;p47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714" name="Google Shape;714;p47"/>
          <p:cNvSpPr txBox="1"/>
          <p:nvPr/>
        </p:nvSpPr>
        <p:spPr>
          <a:xfrm>
            <a:off x="381000" y="482025"/>
            <a:ext cx="304083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“terminated”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5" name="Google Shape;715;p47"/>
          <p:cNvSpPr txBox="1"/>
          <p:nvPr/>
        </p:nvSpPr>
        <p:spPr>
          <a:xfrm>
            <a:off x="6126228" y="3810000"/>
            <a:ext cx="9466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1</a:t>
            </a:r>
            <a:endParaRPr/>
          </a:p>
        </p:txBody>
      </p:sp>
      <p:sp>
        <p:nvSpPr>
          <p:cNvPr id="716" name="Google Shape;716;p47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717" name="Google Shape;717;p4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8" name="Google Shape;718;p4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9" name="Google Shape;719;p4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0" name="Google Shape;720;p4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1" name="Google Shape;721;p4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2" name="Google Shape;722;p47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3" name="Google Shape;723;p47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8" name="Google Shape;728;p4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29" name="Google Shape;729;p4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0" name="Google Shape;730;p4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31" name="Google Shape;731;p4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32" name="Google Shape;732;p48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733" name="Google Shape;733;p48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734" name="Google Shape;734;p48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5" name="Google Shape;735;p48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736" name="Google Shape;736;p48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737" name="Google Shape;737;p48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738" name="Google Shape;738;p48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739" name="Google Shape;739;p48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0" name="Google Shape;740;p48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741" name="Google Shape;741;p48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742" name="Google Shape;742;p48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3" name="Google Shape;743;p48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744" name="Google Shape;744;p48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745" name="Google Shape;745;p48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6" name="Google Shape;746;p48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747" name="Google Shape;747;p48"/>
          <p:cNvSpPr txBox="1"/>
          <p:nvPr/>
        </p:nvSpPr>
        <p:spPr>
          <a:xfrm>
            <a:off x="347955" y="457200"/>
            <a:ext cx="5196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8" name="Google Shape;748;p48"/>
          <p:cNvSpPr txBox="1"/>
          <p:nvPr/>
        </p:nvSpPr>
        <p:spPr>
          <a:xfrm>
            <a:off x="6126228" y="3810000"/>
            <a:ext cx="9466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1</a:t>
            </a:r>
            <a:endParaRPr/>
          </a:p>
        </p:txBody>
      </p:sp>
      <p:sp>
        <p:nvSpPr>
          <p:cNvPr id="749" name="Google Shape;749;p48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750" name="Google Shape;750;p4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1" name="Google Shape;751;p4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2" name="Google Shape;752;p4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3" name="Google Shape;753;p4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4" name="Google Shape;754;p48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5" name="Google Shape;755;p48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56" name="Google Shape;756;p48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1" name="Google Shape;761;p4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62" name="Google Shape;762;p4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63" name="Google Shape;763;p4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64" name="Google Shape;764;p4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65" name="Google Shape;765;p49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766" name="Google Shape;766;p49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767" name="Google Shape;767;p49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8" name="Google Shape;768;p49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769" name="Google Shape;769;p49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770" name="Google Shape;770;p49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771" name="Google Shape;771;p49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772" name="Google Shape;772;p49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73" name="Google Shape;773;p49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774" name="Google Shape;774;p49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775" name="Google Shape;775;p49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76" name="Google Shape;776;p49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777" name="Google Shape;777;p49"/>
          <p:cNvSpPr txBox="1"/>
          <p:nvPr/>
        </p:nvSpPr>
        <p:spPr>
          <a:xfrm>
            <a:off x="6126228" y="426720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factorial(1)</a:t>
            </a:r>
            <a:endParaRPr/>
          </a:p>
        </p:txBody>
      </p:sp>
      <p:cxnSp>
        <p:nvCxnSpPr>
          <p:cNvPr id="778" name="Google Shape;778;p49"/>
          <p:cNvCxnSpPr/>
          <p:nvPr/>
        </p:nvCxnSpPr>
        <p:spPr>
          <a:xfrm>
            <a:off x="6096000" y="4191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79" name="Google Shape;779;p49"/>
          <p:cNvSpPr txBox="1"/>
          <p:nvPr/>
        </p:nvSpPr>
        <p:spPr>
          <a:xfrm>
            <a:off x="5378072" y="38100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fact(1)</a:t>
            </a:r>
            <a:endParaRPr/>
          </a:p>
        </p:txBody>
      </p:sp>
      <p:sp>
        <p:nvSpPr>
          <p:cNvPr id="780" name="Google Shape;780;p49"/>
          <p:cNvSpPr txBox="1"/>
          <p:nvPr/>
        </p:nvSpPr>
        <p:spPr>
          <a:xfrm>
            <a:off x="6126228" y="3810000"/>
            <a:ext cx="94666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 1</a:t>
            </a:r>
            <a:endParaRPr/>
          </a:p>
        </p:txBody>
      </p:sp>
      <p:sp>
        <p:nvSpPr>
          <p:cNvPr id="781" name="Google Shape;781;p49"/>
          <p:cNvSpPr/>
          <p:nvPr/>
        </p:nvSpPr>
        <p:spPr>
          <a:xfrm rot="441420">
            <a:off x="6126228" y="3976648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2" name="Google Shape;782;p49"/>
          <p:cNvSpPr/>
          <p:nvPr/>
        </p:nvSpPr>
        <p:spPr>
          <a:xfrm rot="-433124">
            <a:off x="6096000" y="3960415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3" name="Google Shape;783;p49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sp>
        <p:nvSpPr>
          <p:cNvPr id="784" name="Google Shape;784;p49"/>
          <p:cNvSpPr txBox="1"/>
          <p:nvPr/>
        </p:nvSpPr>
        <p:spPr>
          <a:xfrm>
            <a:off x="347954" y="457200"/>
            <a:ext cx="4953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8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9" name="Google Shape;789;p5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90" name="Google Shape;790;p5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91" name="Google Shape;791;p5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92" name="Google Shape;792;p5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93" name="Google Shape;793;p50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794" name="Google Shape;794;p50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795" name="Google Shape;795;p50"/>
          <p:cNvSpPr/>
          <p:nvPr/>
        </p:nvSpPr>
        <p:spPr>
          <a:xfrm>
            <a:off x="6172200" y="23685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6" name="Google Shape;796;p50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797" name="Google Shape;797;p50"/>
          <p:cNvSpPr txBox="1"/>
          <p:nvPr/>
        </p:nvSpPr>
        <p:spPr>
          <a:xfrm>
            <a:off x="6165869" y="494985"/>
            <a:ext cx="32252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</p:txBody>
      </p:sp>
      <p:sp>
        <p:nvSpPr>
          <p:cNvPr id="798" name="Google Shape;798;p50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799" name="Google Shape;799;p50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800" name="Google Shape;800;p50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01" name="Google Shape;801;p50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802" name="Google Shape;802;p50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803" name="Google Shape;803;p50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04" name="Google Shape;804;p50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805" name="Google Shape;805;p50"/>
          <p:cNvSpPr txBox="1"/>
          <p:nvPr/>
        </p:nvSpPr>
        <p:spPr>
          <a:xfrm>
            <a:off x="6126228" y="4267200"/>
            <a:ext cx="13951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</a:t>
            </a:r>
            <a:endParaRPr/>
          </a:p>
        </p:txBody>
      </p:sp>
      <p:cxnSp>
        <p:nvCxnSpPr>
          <p:cNvPr id="806" name="Google Shape;806;p50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807" name="Google Shape;807;p50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808" name="Google Shape;808;p50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809" name="Google Shape;809;p5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0" name="Google Shape;810;p5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1" name="Google Shape;811;p5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2" name="Google Shape;812;p5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3" name="Google Shape;813;p50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14" name="Google Shape;814;p50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15" name="Google Shape;815;p50"/>
          <p:cNvSpPr txBox="1"/>
          <p:nvPr/>
        </p:nvSpPr>
        <p:spPr>
          <a:xfrm>
            <a:off x="347954" y="457200"/>
            <a:ext cx="4791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9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0" name="Google Shape;820;p5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1" name="Google Shape;821;p5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2" name="Google Shape;822;p5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23" name="Google Shape;823;p5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24" name="Google Shape;824;p51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825" name="Google Shape;825;p51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826" name="Google Shape;826;p51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7" name="Google Shape;827;p51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828" name="Google Shape;828;p51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829" name="Google Shape;829;p51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830" name="Google Shape;830;p51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831" name="Google Shape;831;p51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32" name="Google Shape;832;p51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833" name="Google Shape;833;p51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834" name="Google Shape;834;p51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35" name="Google Shape;835;p51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836" name="Google Shape;836;p51"/>
          <p:cNvSpPr txBox="1"/>
          <p:nvPr/>
        </p:nvSpPr>
        <p:spPr>
          <a:xfrm>
            <a:off x="6126228" y="4267200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 = 2</a:t>
            </a:r>
            <a:endParaRPr/>
          </a:p>
        </p:txBody>
      </p:sp>
      <p:cxnSp>
        <p:nvCxnSpPr>
          <p:cNvPr id="837" name="Google Shape;837;p51"/>
          <p:cNvCxnSpPr/>
          <p:nvPr/>
        </p:nvCxnSpPr>
        <p:spPr>
          <a:xfrm>
            <a:off x="68643" y="3291714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838" name="Google Shape;838;p51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839" name="Google Shape;839;p51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840" name="Google Shape;840;p5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1" name="Google Shape;841;p5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2" name="Google Shape;842;p5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3" name="Google Shape;843;p5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4" name="Google Shape;844;p51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5" name="Google Shape;845;p51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46" name="Google Shape;846;p51"/>
          <p:cNvSpPr txBox="1"/>
          <p:nvPr/>
        </p:nvSpPr>
        <p:spPr>
          <a:xfrm>
            <a:off x="347954" y="457200"/>
            <a:ext cx="4807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0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1" name="Google Shape;851;p5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2" name="Google Shape;852;p5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3" name="Google Shape;853;p5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4" name="Google Shape;854;p5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55" name="Google Shape;855;p52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856" name="Google Shape;856;p52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857" name="Google Shape;857;p52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8" name="Google Shape;858;p52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859" name="Google Shape;859;p52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860" name="Google Shape;860;p52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861" name="Google Shape;861;p52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862" name="Google Shape;862;p5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3" name="Google Shape;863;p52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864" name="Google Shape;864;p52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865" name="Google Shape;865;p52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6" name="Google Shape;866;p52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867" name="Google Shape;867;p52"/>
          <p:cNvSpPr txBox="1"/>
          <p:nvPr/>
        </p:nvSpPr>
        <p:spPr>
          <a:xfrm>
            <a:off x="6126228" y="4267200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 = 2</a:t>
            </a:r>
            <a:endParaRPr/>
          </a:p>
        </p:txBody>
      </p:sp>
      <p:cxnSp>
        <p:nvCxnSpPr>
          <p:cNvPr id="868" name="Google Shape;868;p52"/>
          <p:cNvCxnSpPr/>
          <p:nvPr/>
        </p:nvCxnSpPr>
        <p:spPr>
          <a:xfrm>
            <a:off x="68643" y="362737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869" name="Google Shape;869;p52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870" name="Google Shape;870;p52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871" name="Google Shape;871;p5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2" name="Google Shape;872;p5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3" name="Google Shape;873;p5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4" name="Google Shape;874;p5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5" name="Google Shape;875;p52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6" name="Google Shape;876;p52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77" name="Google Shape;877;p52"/>
          <p:cNvSpPr txBox="1"/>
          <p:nvPr/>
        </p:nvSpPr>
        <p:spPr>
          <a:xfrm>
            <a:off x="347953" y="457200"/>
            <a:ext cx="4694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2" name="Google Shape;882;p5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3" name="Google Shape;883;p5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4" name="Google Shape;884;p5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5" name="Google Shape;885;p5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6" name="Google Shape;886;p53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887" name="Google Shape;887;p53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888" name="Google Shape;888;p53"/>
          <p:cNvSpPr/>
          <p:nvPr/>
        </p:nvSpPr>
        <p:spPr>
          <a:xfrm>
            <a:off x="6172200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9" name="Google Shape;889;p53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890" name="Google Shape;890;p53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891" name="Google Shape;891;p53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892" name="Google Shape;892;p53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893" name="Google Shape;893;p5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4" name="Google Shape;894;p53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895" name="Google Shape;895;p53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896" name="Google Shape;896;p53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97" name="Google Shape;897;p53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898" name="Google Shape;898;p53"/>
          <p:cNvSpPr txBox="1"/>
          <p:nvPr/>
        </p:nvSpPr>
        <p:spPr>
          <a:xfrm>
            <a:off x="6126228" y="4267200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 = 2</a:t>
            </a:r>
            <a:endParaRPr/>
          </a:p>
        </p:txBody>
      </p:sp>
      <p:cxnSp>
        <p:nvCxnSpPr>
          <p:cNvPr id="899" name="Google Shape;899;p53"/>
          <p:cNvCxnSpPr/>
          <p:nvPr/>
        </p:nvCxnSpPr>
        <p:spPr>
          <a:xfrm>
            <a:off x="68643" y="362737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900" name="Google Shape;900;p53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901" name="Google Shape;901;p53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902" name="Google Shape;902;p5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3" name="Google Shape;903;p5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4" name="Google Shape;904;p5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5" name="Google Shape;905;p5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6" name="Google Shape;906;p53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07" name="Google Shape;907;p53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8" name="Google Shape;908;p53"/>
          <p:cNvSpPr txBox="1"/>
          <p:nvPr/>
        </p:nvSpPr>
        <p:spPr>
          <a:xfrm>
            <a:off x="347953" y="457200"/>
            <a:ext cx="467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2" name="Shape 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3" name="Google Shape;913;p5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4" name="Google Shape;914;p5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5" name="Google Shape;915;p5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6" name="Google Shape;916;p5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17" name="Google Shape;917;p54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918" name="Google Shape;918;p54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919" name="Google Shape;919;p54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0" name="Google Shape;920;p54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921" name="Google Shape;921;p54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922" name="Google Shape;922;p54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923" name="Google Shape;923;p54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924" name="Google Shape;924;p5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5" name="Google Shape;925;p54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926" name="Google Shape;926;p54"/>
          <p:cNvSpPr txBox="1"/>
          <p:nvPr/>
        </p:nvSpPr>
        <p:spPr>
          <a:xfrm>
            <a:off x="6126228" y="4736068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factorial(2)</a:t>
            </a:r>
            <a:endParaRPr/>
          </a:p>
        </p:txBody>
      </p:sp>
      <p:cxnSp>
        <p:nvCxnSpPr>
          <p:cNvPr id="927" name="Google Shape;927;p54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8" name="Google Shape;928;p54"/>
          <p:cNvSpPr txBox="1"/>
          <p:nvPr/>
        </p:nvSpPr>
        <p:spPr>
          <a:xfrm>
            <a:off x="5379972" y="42672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fact(2)</a:t>
            </a:r>
            <a:endParaRPr/>
          </a:p>
        </p:txBody>
      </p:sp>
      <p:sp>
        <p:nvSpPr>
          <p:cNvPr id="929" name="Google Shape;929;p54"/>
          <p:cNvSpPr txBox="1"/>
          <p:nvPr/>
        </p:nvSpPr>
        <p:spPr>
          <a:xfrm>
            <a:off x="6126228" y="4267200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2 * 1 = 2</a:t>
            </a:r>
            <a:endParaRPr/>
          </a:p>
        </p:txBody>
      </p:sp>
      <p:cxnSp>
        <p:nvCxnSpPr>
          <p:cNvPr id="930" name="Google Shape;930;p54"/>
          <p:cNvCxnSpPr/>
          <p:nvPr/>
        </p:nvCxnSpPr>
        <p:spPr>
          <a:xfrm>
            <a:off x="68643" y="362737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931" name="Google Shape;931;p54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2</a:t>
            </a:r>
            <a:endParaRPr/>
          </a:p>
        </p:txBody>
      </p:sp>
      <p:sp>
        <p:nvSpPr>
          <p:cNvPr id="932" name="Google Shape;932;p54"/>
          <p:cNvSpPr/>
          <p:nvPr/>
        </p:nvSpPr>
        <p:spPr>
          <a:xfrm rot="441420">
            <a:off x="6126228" y="4372718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3" name="Google Shape;933;p54"/>
          <p:cNvSpPr/>
          <p:nvPr/>
        </p:nvSpPr>
        <p:spPr>
          <a:xfrm rot="-433124">
            <a:off x="6096000" y="4356485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4" name="Google Shape;934;p54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935" name="Google Shape;935;p5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6" name="Google Shape;936;p5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7" name="Google Shape;937;p5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8" name="Google Shape;938;p5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9" name="Google Shape;939;p54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0" name="Google Shape;940;p54"/>
          <p:cNvCxnSpPr/>
          <p:nvPr/>
        </p:nvCxnSpPr>
        <p:spPr>
          <a:xfrm>
            <a:off x="6096000" y="46482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1" name="Google Shape;941;p54"/>
          <p:cNvSpPr txBox="1"/>
          <p:nvPr/>
        </p:nvSpPr>
        <p:spPr>
          <a:xfrm>
            <a:off x="347953" y="457200"/>
            <a:ext cx="4645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5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6" name="Google Shape;946;p5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7" name="Google Shape;947;p5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8" name="Google Shape;948;p5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9" name="Google Shape;949;p5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0" name="Google Shape;950;p55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951" name="Google Shape;951;p55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952" name="Google Shape;952;p55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3" name="Google Shape;953;p55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954" name="Google Shape;954;p55"/>
          <p:cNvSpPr txBox="1"/>
          <p:nvPr/>
        </p:nvSpPr>
        <p:spPr>
          <a:xfrm>
            <a:off x="6165869" y="494985"/>
            <a:ext cx="322524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</p:txBody>
      </p:sp>
      <p:sp>
        <p:nvSpPr>
          <p:cNvPr id="955" name="Google Shape;955;p55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956" name="Google Shape;956;p55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957" name="Google Shape;957;p5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8" name="Google Shape;958;p55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959" name="Google Shape;959;p55"/>
          <p:cNvSpPr txBox="1"/>
          <p:nvPr/>
        </p:nvSpPr>
        <p:spPr>
          <a:xfrm>
            <a:off x="6126228" y="4736068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2 = 6</a:t>
            </a:r>
            <a:endParaRPr/>
          </a:p>
        </p:txBody>
      </p:sp>
      <p:cxnSp>
        <p:nvCxnSpPr>
          <p:cNvPr id="960" name="Google Shape;960;p55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961" name="Google Shape;961;p55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962" name="Google Shape;962;p55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963" name="Google Shape;963;p55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4" name="Google Shape;964;p55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5" name="Google Shape;965;p55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6" name="Google Shape;966;p55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7" name="Google Shape;967;p55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68" name="Google Shape;968;p55"/>
          <p:cNvSpPr txBox="1"/>
          <p:nvPr/>
        </p:nvSpPr>
        <p:spPr>
          <a:xfrm>
            <a:off x="347953" y="457200"/>
            <a:ext cx="4661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3" name="Google Shape;973;p5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4" name="Google Shape;974;p5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5" name="Google Shape;975;p5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6" name="Google Shape;976;p5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77" name="Google Shape;977;p56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978" name="Google Shape;978;p56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979" name="Google Shape;979;p56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0" name="Google Shape;980;p56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981" name="Google Shape;981;p56"/>
          <p:cNvSpPr txBox="1"/>
          <p:nvPr/>
        </p:nvSpPr>
        <p:spPr>
          <a:xfrm>
            <a:off x="6165869" y="494985"/>
            <a:ext cx="3225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982" name="Google Shape;982;p56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983" name="Google Shape;983;p56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984" name="Google Shape;984;p5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85" name="Google Shape;985;p56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986" name="Google Shape;986;p56"/>
          <p:cNvSpPr txBox="1"/>
          <p:nvPr/>
        </p:nvSpPr>
        <p:spPr>
          <a:xfrm>
            <a:off x="6126228" y="4736068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2 = 6</a:t>
            </a:r>
            <a:endParaRPr/>
          </a:p>
        </p:txBody>
      </p:sp>
      <p:cxnSp>
        <p:nvCxnSpPr>
          <p:cNvPr id="987" name="Google Shape;987;p56"/>
          <p:cNvCxnSpPr/>
          <p:nvPr/>
        </p:nvCxnSpPr>
        <p:spPr>
          <a:xfrm>
            <a:off x="68643" y="32766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988" name="Google Shape;988;p56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989" name="Google Shape;989;p56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990" name="Google Shape;990;p56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1" name="Google Shape;991;p56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2" name="Google Shape;992;p56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3" name="Google Shape;993;p56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4" name="Google Shape;994;p56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95" name="Google Shape;995;p56"/>
          <p:cNvSpPr txBox="1"/>
          <p:nvPr/>
        </p:nvSpPr>
        <p:spPr>
          <a:xfrm>
            <a:off x="347954" y="457200"/>
            <a:ext cx="4710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63" name="Google Shape;63;p12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2"/>
          <p:cNvSpPr/>
          <p:nvPr/>
        </p:nvSpPr>
        <p:spPr>
          <a:xfrm>
            <a:off x="3886200" y="2514600"/>
            <a:ext cx="2286000" cy="4572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2"/>
          <p:cNvSpPr txBox="1"/>
          <p:nvPr/>
        </p:nvSpPr>
        <p:spPr>
          <a:xfrm>
            <a:off x="3410097" y="4343400"/>
            <a:ext cx="2762103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Defined in terms of itself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9" name="Shape 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0" name="Google Shape;1000;p5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01" name="Google Shape;1001;p5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02" name="Google Shape;1002;p5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03" name="Google Shape;1003;p5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04" name="Google Shape;1004;p57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005" name="Google Shape;1005;p57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006" name="Google Shape;1006;p57"/>
          <p:cNvSpPr/>
          <p:nvPr/>
        </p:nvSpPr>
        <p:spPr>
          <a:xfrm>
            <a:off x="6165869" y="238874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7" name="Google Shape;1007;p57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008" name="Google Shape;1008;p57"/>
          <p:cNvSpPr txBox="1"/>
          <p:nvPr/>
        </p:nvSpPr>
        <p:spPr>
          <a:xfrm>
            <a:off x="6165869" y="494985"/>
            <a:ext cx="3225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1009" name="Google Shape;1009;p57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1010" name="Google Shape;1010;p57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011" name="Google Shape;1011;p5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12" name="Google Shape;1012;p57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1013" name="Google Shape;1013;p57"/>
          <p:cNvSpPr txBox="1"/>
          <p:nvPr/>
        </p:nvSpPr>
        <p:spPr>
          <a:xfrm>
            <a:off x="6126228" y="4736068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2 = 6</a:t>
            </a:r>
            <a:endParaRPr/>
          </a:p>
        </p:txBody>
      </p:sp>
      <p:cxnSp>
        <p:nvCxnSpPr>
          <p:cNvPr id="1014" name="Google Shape;1014;p57"/>
          <p:cNvCxnSpPr/>
          <p:nvPr/>
        </p:nvCxnSpPr>
        <p:spPr>
          <a:xfrm>
            <a:off x="68643" y="3581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015" name="Google Shape;1015;p57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1016" name="Google Shape;1016;p57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017" name="Google Shape;1017;p57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8" name="Google Shape;1018;p57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9" name="Google Shape;1019;p57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0" name="Google Shape;1020;p57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1" name="Google Shape;1021;p57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22" name="Google Shape;1022;p57"/>
          <p:cNvSpPr txBox="1"/>
          <p:nvPr/>
        </p:nvSpPr>
        <p:spPr>
          <a:xfrm>
            <a:off x="347953" y="457200"/>
            <a:ext cx="4515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6" name="Shape 10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7" name="Google Shape;1027;p5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8" name="Google Shape;1028;p5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9" name="Google Shape;1029;p5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30" name="Google Shape;1030;p5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31" name="Google Shape;1031;p58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032" name="Google Shape;1032;p58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033" name="Google Shape;1033;p58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4" name="Google Shape;1034;p58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035" name="Google Shape;1035;p58"/>
          <p:cNvSpPr txBox="1"/>
          <p:nvPr/>
        </p:nvSpPr>
        <p:spPr>
          <a:xfrm>
            <a:off x="6165869" y="494985"/>
            <a:ext cx="3225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1036" name="Google Shape;1036;p58"/>
          <p:cNvSpPr txBox="1"/>
          <p:nvPr/>
        </p:nvSpPr>
        <p:spPr>
          <a:xfrm>
            <a:off x="6128953" y="5180970"/>
            <a:ext cx="23037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factorial(3)</a:t>
            </a:r>
            <a:endParaRPr/>
          </a:p>
        </p:txBody>
      </p:sp>
      <p:sp>
        <p:nvSpPr>
          <p:cNvPr id="1037" name="Google Shape;1037;p58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038" name="Google Shape;1038;p58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39" name="Google Shape;1039;p58"/>
          <p:cNvSpPr txBox="1"/>
          <p:nvPr/>
        </p:nvSpPr>
        <p:spPr>
          <a:xfrm>
            <a:off x="5378072" y="47244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fact(3)</a:t>
            </a:r>
            <a:endParaRPr/>
          </a:p>
        </p:txBody>
      </p:sp>
      <p:sp>
        <p:nvSpPr>
          <p:cNvPr id="1040" name="Google Shape;1040;p58"/>
          <p:cNvSpPr txBox="1"/>
          <p:nvPr/>
        </p:nvSpPr>
        <p:spPr>
          <a:xfrm>
            <a:off x="6126228" y="4736068"/>
            <a:ext cx="173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3 * 2 = 6</a:t>
            </a:r>
            <a:endParaRPr/>
          </a:p>
        </p:txBody>
      </p:sp>
      <p:cxnSp>
        <p:nvCxnSpPr>
          <p:cNvPr id="1041" name="Google Shape;1041;p58"/>
          <p:cNvCxnSpPr/>
          <p:nvPr/>
        </p:nvCxnSpPr>
        <p:spPr>
          <a:xfrm>
            <a:off x="68643" y="3581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042" name="Google Shape;1042;p58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3</a:t>
            </a:r>
            <a:endParaRPr/>
          </a:p>
        </p:txBody>
      </p:sp>
      <p:sp>
        <p:nvSpPr>
          <p:cNvPr id="1043" name="Google Shape;1043;p58"/>
          <p:cNvSpPr/>
          <p:nvPr/>
        </p:nvSpPr>
        <p:spPr>
          <a:xfrm rot="441420">
            <a:off x="6126228" y="4891048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4" name="Google Shape;1044;p58"/>
          <p:cNvSpPr/>
          <p:nvPr/>
        </p:nvSpPr>
        <p:spPr>
          <a:xfrm rot="-433124">
            <a:off x="6096000" y="4874815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5" name="Google Shape;1045;p58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046" name="Google Shape;1046;p58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7" name="Google Shape;1047;p58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8" name="Google Shape;1048;p58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9" name="Google Shape;1049;p58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0" name="Google Shape;1050;p58"/>
          <p:cNvCxnSpPr/>
          <p:nvPr/>
        </p:nvCxnSpPr>
        <p:spPr>
          <a:xfrm>
            <a:off x="6096000" y="51054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51" name="Google Shape;1051;p58"/>
          <p:cNvSpPr txBox="1"/>
          <p:nvPr/>
        </p:nvSpPr>
        <p:spPr>
          <a:xfrm>
            <a:off x="347954" y="457200"/>
            <a:ext cx="5030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5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6" name="Google Shape;1056;p5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7" name="Google Shape;1057;p5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8" name="Google Shape;1058;p5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9" name="Google Shape;1059;p5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60" name="Google Shape;1060;p59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061" name="Google Shape;1061;p59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062" name="Google Shape;1062;p59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3" name="Google Shape;1063;p59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064" name="Google Shape;1064;p59"/>
          <p:cNvSpPr txBox="1"/>
          <p:nvPr/>
        </p:nvSpPr>
        <p:spPr>
          <a:xfrm>
            <a:off x="6165869" y="494985"/>
            <a:ext cx="32252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</p:txBody>
      </p:sp>
      <p:sp>
        <p:nvSpPr>
          <p:cNvPr id="1065" name="Google Shape;1065;p59"/>
          <p:cNvSpPr txBox="1"/>
          <p:nvPr/>
        </p:nvSpPr>
        <p:spPr>
          <a:xfrm>
            <a:off x="6128953" y="5180970"/>
            <a:ext cx="18503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6 = 24</a:t>
            </a:r>
            <a:endParaRPr/>
          </a:p>
        </p:txBody>
      </p:sp>
      <p:sp>
        <p:nvSpPr>
          <p:cNvPr id="1066" name="Google Shape;1066;p59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067" name="Google Shape;1067;p59"/>
          <p:cNvCxnSpPr/>
          <p:nvPr/>
        </p:nvCxnSpPr>
        <p:spPr>
          <a:xfrm>
            <a:off x="68643" y="3048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068" name="Google Shape;1068;p59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069" name="Google Shape;1069;p59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b="1"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b="1"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070" name="Google Shape;1070;p59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1" name="Google Shape;1071;p59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2" name="Google Shape;1072;p59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3" name="Google Shape;1073;p59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74" name="Google Shape;1074;p59"/>
          <p:cNvSpPr txBox="1"/>
          <p:nvPr/>
        </p:nvSpPr>
        <p:spPr>
          <a:xfrm>
            <a:off x="347954" y="457200"/>
            <a:ext cx="4824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9" name="Google Shape;1079;p6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0" name="Google Shape;1080;p6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1" name="Google Shape;1081;p6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2" name="Google Shape;1082;p6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3" name="Google Shape;1083;p60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084" name="Google Shape;1084;p60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085" name="Google Shape;1085;p60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6" name="Google Shape;1086;p60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087" name="Google Shape;1087;p60"/>
          <p:cNvSpPr txBox="1"/>
          <p:nvPr/>
        </p:nvSpPr>
        <p:spPr>
          <a:xfrm>
            <a:off x="6165869" y="494985"/>
            <a:ext cx="32252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1088" name="Google Shape;1088;p60"/>
          <p:cNvSpPr txBox="1"/>
          <p:nvPr/>
        </p:nvSpPr>
        <p:spPr>
          <a:xfrm>
            <a:off x="6128953" y="5180970"/>
            <a:ext cx="18503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6 = 24</a:t>
            </a:r>
            <a:endParaRPr/>
          </a:p>
        </p:txBody>
      </p:sp>
      <p:sp>
        <p:nvSpPr>
          <p:cNvPr id="1089" name="Google Shape;1089;p60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090" name="Google Shape;1090;p60"/>
          <p:cNvCxnSpPr/>
          <p:nvPr/>
        </p:nvCxnSpPr>
        <p:spPr>
          <a:xfrm>
            <a:off x="68643" y="3321942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091" name="Google Shape;1091;p60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092" name="Google Shape;1092;p60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093" name="Google Shape;1093;p60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4" name="Google Shape;1094;p60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5" name="Google Shape;1095;p60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6" name="Google Shape;1096;p60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97" name="Google Shape;1097;p60"/>
          <p:cNvSpPr txBox="1"/>
          <p:nvPr/>
        </p:nvSpPr>
        <p:spPr>
          <a:xfrm>
            <a:off x="347954" y="457200"/>
            <a:ext cx="4710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2" name="Google Shape;1102;p6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3" name="Google Shape;1103;p6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4" name="Google Shape;1104;p6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5" name="Google Shape;1105;p6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06" name="Google Shape;1106;p61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107" name="Google Shape;1107;p61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108" name="Google Shape;1108;p61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9" name="Google Shape;1109;p61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110" name="Google Shape;1110;p61"/>
          <p:cNvSpPr txBox="1"/>
          <p:nvPr/>
        </p:nvSpPr>
        <p:spPr>
          <a:xfrm>
            <a:off x="6165869" y="494985"/>
            <a:ext cx="32252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1111" name="Google Shape;1111;p61"/>
          <p:cNvSpPr txBox="1"/>
          <p:nvPr/>
        </p:nvSpPr>
        <p:spPr>
          <a:xfrm>
            <a:off x="6128953" y="5180970"/>
            <a:ext cx="18503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6 = 24</a:t>
            </a:r>
            <a:endParaRPr/>
          </a:p>
        </p:txBody>
      </p:sp>
      <p:sp>
        <p:nvSpPr>
          <p:cNvPr id="1112" name="Google Shape;1112;p61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113" name="Google Shape;1113;p61"/>
          <p:cNvCxnSpPr/>
          <p:nvPr/>
        </p:nvCxnSpPr>
        <p:spPr>
          <a:xfrm>
            <a:off x="68643" y="3581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114" name="Google Shape;1114;p61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115" name="Google Shape;1115;p61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116" name="Google Shape;1116;p61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7" name="Google Shape;1117;p61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8" name="Google Shape;1118;p61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9" name="Google Shape;1119;p61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20" name="Google Shape;1120;p61"/>
          <p:cNvSpPr txBox="1"/>
          <p:nvPr/>
        </p:nvSpPr>
        <p:spPr>
          <a:xfrm>
            <a:off x="347954" y="457200"/>
            <a:ext cx="47268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4" name="Shape 1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5" name="Google Shape;1125;p6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6" name="Google Shape;1126;p6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7" name="Google Shape;1127;p6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8" name="Google Shape;1128;p6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29" name="Google Shape;1129;p62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130" name="Google Shape;1130;p62"/>
          <p:cNvSpPr txBox="1"/>
          <p:nvPr/>
        </p:nvSpPr>
        <p:spPr>
          <a:xfrm>
            <a:off x="6127454" y="5650468"/>
            <a:ext cx="15020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factorial(4)</a:t>
            </a:r>
            <a:endParaRPr/>
          </a:p>
        </p:txBody>
      </p:sp>
      <p:sp>
        <p:nvSpPr>
          <p:cNvPr id="1131" name="Google Shape;1131;p62"/>
          <p:cNvSpPr/>
          <p:nvPr/>
        </p:nvSpPr>
        <p:spPr>
          <a:xfrm>
            <a:off x="6165869" y="24658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2" name="Google Shape;1132;p62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133" name="Google Shape;1133;p62"/>
          <p:cNvSpPr txBox="1"/>
          <p:nvPr/>
        </p:nvSpPr>
        <p:spPr>
          <a:xfrm>
            <a:off x="6165869" y="494985"/>
            <a:ext cx="32252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sp>
        <p:nvSpPr>
          <p:cNvPr id="1134" name="Google Shape;1134;p62"/>
          <p:cNvSpPr txBox="1"/>
          <p:nvPr/>
        </p:nvSpPr>
        <p:spPr>
          <a:xfrm>
            <a:off x="6128953" y="5180970"/>
            <a:ext cx="18503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 = 4 * 6 = 24</a:t>
            </a:r>
            <a:endParaRPr/>
          </a:p>
        </p:txBody>
      </p:sp>
      <p:sp>
        <p:nvSpPr>
          <p:cNvPr id="1135" name="Google Shape;1135;p62"/>
          <p:cNvSpPr txBox="1"/>
          <p:nvPr/>
        </p:nvSpPr>
        <p:spPr>
          <a:xfrm>
            <a:off x="5378072" y="5181600"/>
            <a:ext cx="79412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fact(4)</a:t>
            </a:r>
            <a:endParaRPr/>
          </a:p>
        </p:txBody>
      </p:sp>
      <p:cxnSp>
        <p:nvCxnSpPr>
          <p:cNvPr id="1136" name="Google Shape;1136;p62"/>
          <p:cNvCxnSpPr/>
          <p:nvPr/>
        </p:nvCxnSpPr>
        <p:spPr>
          <a:xfrm>
            <a:off x="68643" y="35814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137" name="Google Shape;1137;p62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138" name="Google Shape;1138;p62"/>
          <p:cNvSpPr/>
          <p:nvPr/>
        </p:nvSpPr>
        <p:spPr>
          <a:xfrm rot="441420">
            <a:off x="6126228" y="5348248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9" name="Google Shape;1139;p62"/>
          <p:cNvSpPr/>
          <p:nvPr/>
        </p:nvSpPr>
        <p:spPr>
          <a:xfrm rot="-433124">
            <a:off x="6096000" y="5332015"/>
            <a:ext cx="2636772" cy="45719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0" name="Google Shape;1140;p62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141" name="Google Shape;1141;p62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2" name="Google Shape;1142;p62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3" name="Google Shape;1143;p62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4" name="Google Shape;1144;p62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5" name="Google Shape;1145;p62"/>
          <p:cNvSpPr txBox="1"/>
          <p:nvPr/>
        </p:nvSpPr>
        <p:spPr>
          <a:xfrm>
            <a:off x="347954" y="457200"/>
            <a:ext cx="4937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0" name="Google Shape;1150;p6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1" name="Google Shape;1151;p6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2" name="Google Shape;1152;p6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3" name="Google Shape;1153;p63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54" name="Google Shape;1154;p63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155" name="Google Shape;1155;p63"/>
          <p:cNvSpPr txBox="1"/>
          <p:nvPr/>
        </p:nvSpPr>
        <p:spPr>
          <a:xfrm>
            <a:off x="6127454" y="5650468"/>
            <a:ext cx="7104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24</a:t>
            </a:r>
            <a:endParaRPr/>
          </a:p>
        </p:txBody>
      </p:sp>
      <p:sp>
        <p:nvSpPr>
          <p:cNvPr id="1156" name="Google Shape;1156;p63"/>
          <p:cNvSpPr/>
          <p:nvPr/>
        </p:nvSpPr>
        <p:spPr>
          <a:xfrm>
            <a:off x="6165869" y="237162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7" name="Google Shape;1157;p63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158" name="Google Shape;1158;p63"/>
          <p:cNvSpPr txBox="1"/>
          <p:nvPr/>
        </p:nvSpPr>
        <p:spPr>
          <a:xfrm>
            <a:off x="6165869" y="494985"/>
            <a:ext cx="322524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</p:txBody>
      </p:sp>
      <p:cxnSp>
        <p:nvCxnSpPr>
          <p:cNvPr id="1159" name="Google Shape;1159;p63"/>
          <p:cNvCxnSpPr/>
          <p:nvPr/>
        </p:nvCxnSpPr>
        <p:spPr>
          <a:xfrm>
            <a:off x="68643" y="49530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160" name="Google Shape;1160;p63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161" name="Google Shape;1161;p63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162" name="Google Shape;1162;p63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3" name="Google Shape;1163;p63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4" name="Google Shape;1164;p63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5" name="Google Shape;1165;p63"/>
          <p:cNvSpPr txBox="1"/>
          <p:nvPr/>
        </p:nvSpPr>
        <p:spPr>
          <a:xfrm>
            <a:off x="347953" y="457200"/>
            <a:ext cx="46131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0" name="Google Shape;1170;p6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1" name="Google Shape;1171;p6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2" name="Google Shape;1172;p6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3" name="Google Shape;1173;p64"/>
          <p:cNvCxnSpPr/>
          <p:nvPr/>
        </p:nvCxnSpPr>
        <p:spPr>
          <a:xfrm>
            <a:off x="6096000" y="55626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74" name="Google Shape;1174;p64"/>
          <p:cNvSpPr txBox="1"/>
          <p:nvPr/>
        </p:nvSpPr>
        <p:spPr>
          <a:xfrm>
            <a:off x="5441654" y="5650468"/>
            <a:ext cx="6543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</a:t>
            </a:r>
            <a:endParaRPr/>
          </a:p>
        </p:txBody>
      </p:sp>
      <p:sp>
        <p:nvSpPr>
          <p:cNvPr id="1175" name="Google Shape;1175;p64"/>
          <p:cNvSpPr txBox="1"/>
          <p:nvPr/>
        </p:nvSpPr>
        <p:spPr>
          <a:xfrm>
            <a:off x="6127454" y="5650468"/>
            <a:ext cx="7104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 = 24</a:t>
            </a:r>
            <a:endParaRPr/>
          </a:p>
        </p:txBody>
      </p:sp>
      <p:sp>
        <p:nvSpPr>
          <p:cNvPr id="1176" name="Google Shape;1176;p64"/>
          <p:cNvSpPr/>
          <p:nvPr/>
        </p:nvSpPr>
        <p:spPr>
          <a:xfrm>
            <a:off x="6165869" y="228600"/>
            <a:ext cx="2483146" cy="25146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7" name="Google Shape;1177;p64"/>
          <p:cNvSpPr/>
          <p:nvPr/>
        </p:nvSpPr>
        <p:spPr>
          <a:xfrm>
            <a:off x="6165869" y="228600"/>
            <a:ext cx="2483146" cy="304800"/>
          </a:xfrm>
          <a:prstGeom prst="rect">
            <a:avLst/>
          </a:prstGeom>
          <a:solidFill>
            <a:srgbClr val="00206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/>
          </a:p>
        </p:txBody>
      </p:sp>
      <p:sp>
        <p:nvSpPr>
          <p:cNvPr id="1178" name="Google Shape;1178;p64"/>
          <p:cNvSpPr txBox="1"/>
          <p:nvPr/>
        </p:nvSpPr>
        <p:spPr>
          <a:xfrm>
            <a:off x="6165869" y="494985"/>
            <a:ext cx="460382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24</a:t>
            </a:r>
            <a:endParaRPr/>
          </a:p>
        </p:txBody>
      </p:sp>
      <p:cxnSp>
        <p:nvCxnSpPr>
          <p:cNvPr id="1179" name="Google Shape;1179;p64"/>
          <p:cNvCxnSpPr/>
          <p:nvPr/>
        </p:nvCxnSpPr>
        <p:spPr>
          <a:xfrm>
            <a:off x="68643" y="5257800"/>
            <a:ext cx="3048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med" w="med" type="stealth"/>
          </a:ln>
        </p:spPr>
      </p:cxnSp>
      <p:sp>
        <p:nvSpPr>
          <p:cNvPr id="1180" name="Google Shape;1180;p64"/>
          <p:cNvSpPr txBox="1"/>
          <p:nvPr/>
        </p:nvSpPr>
        <p:spPr>
          <a:xfrm>
            <a:off x="3382067" y="857425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== 4</a:t>
            </a:r>
            <a:endParaRPr/>
          </a:p>
        </p:txBody>
      </p:sp>
      <p:sp>
        <p:nvSpPr>
          <p:cNvPr id="1181" name="Google Shape;1181;p64"/>
          <p:cNvSpPr txBox="1"/>
          <p:nvPr/>
        </p:nvSpPr>
        <p:spPr>
          <a:xfrm>
            <a:off x="347940" y="1219200"/>
            <a:ext cx="5333511" cy="4801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static 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factorial (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(n == 1)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 = n * factorial(n-1);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PRINT(n);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result;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M/main (S/string[] args)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00">
                <a:solidFill>
                  <a:srgbClr val="0432FF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f = factorial(4);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PRINT(f);</a:t>
            </a:r>
            <a:b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</a:t>
            </a:r>
            <a:endParaRPr/>
          </a:p>
        </p:txBody>
      </p:sp>
      <p:cxnSp>
        <p:nvCxnSpPr>
          <p:cNvPr id="1182" name="Google Shape;1182;p64"/>
          <p:cNvCxnSpPr/>
          <p:nvPr/>
        </p:nvCxnSpPr>
        <p:spPr>
          <a:xfrm>
            <a:off x="6096000" y="3429000"/>
            <a:ext cx="0" cy="26670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3" name="Google Shape;1183;p64"/>
          <p:cNvCxnSpPr/>
          <p:nvPr/>
        </p:nvCxnSpPr>
        <p:spPr>
          <a:xfrm>
            <a:off x="8763000" y="3352800"/>
            <a:ext cx="0" cy="274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4" name="Google Shape;1184;p64"/>
          <p:cNvCxnSpPr/>
          <p:nvPr/>
        </p:nvCxnSpPr>
        <p:spPr>
          <a:xfrm>
            <a:off x="6096000" y="6096000"/>
            <a:ext cx="26670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85" name="Google Shape;1185;p64"/>
          <p:cNvSpPr txBox="1"/>
          <p:nvPr/>
        </p:nvSpPr>
        <p:spPr>
          <a:xfrm>
            <a:off x="347954" y="457200"/>
            <a:ext cx="4905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the stack…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9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Google Shape;1190;p65"/>
          <p:cNvSpPr txBox="1"/>
          <p:nvPr>
            <p:ph type="ctrTitle"/>
          </p:nvPr>
        </p:nvSpPr>
        <p:spPr>
          <a:xfrm>
            <a:off x="762000" y="533400"/>
            <a:ext cx="78486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-US" sz="3600"/>
              <a:t>Common Programming Error</a:t>
            </a:r>
            <a:endParaRPr b="1"/>
          </a:p>
        </p:txBody>
      </p:sp>
      <p:sp>
        <p:nvSpPr>
          <p:cNvPr id="1191" name="Google Shape;1191;p65"/>
          <p:cNvSpPr txBox="1"/>
          <p:nvPr>
            <p:ph idx="1" type="subTitle"/>
          </p:nvPr>
        </p:nvSpPr>
        <p:spPr>
          <a:xfrm>
            <a:off x="304800" y="1371600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Either omitting the base case or writing the recursion step incorrectly so that it does not converge on the base case will cause infinite recursion, eventually exhausting memory.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This error is analogous to the problem of an infinite loop in an iterative (non-recursive) solution</a:t>
            </a:r>
            <a:r>
              <a:rPr b="1" lang="en-US" sz="3200">
                <a:solidFill>
                  <a:schemeClr val="dk1"/>
                </a:solidFill>
              </a:rPr>
              <a:t>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5" name="Shape 1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Google Shape;1196;p6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/>
              <a:t>Stack Overflow</a:t>
            </a:r>
            <a:endParaRPr/>
          </a:p>
        </p:txBody>
      </p:sp>
      <p:sp>
        <p:nvSpPr>
          <p:cNvPr id="1197" name="Google Shape;1197;p66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Avoid stack overflow.  Stack overflow occurs when you recurse too many times and run out of memory.  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Often, it is more efficient to perform calculations via iteration (looping), but it can also be easier to express an algorithm via recursion.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</a:rPr>
              <a:t>Recursion is especially useful for non-linear situations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3886200" y="2514600"/>
            <a:ext cx="2286000" cy="457200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286000" y="4343400"/>
            <a:ext cx="516455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solve this problem, we need to figure out 74!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1" name="Shape 1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Google Shape;1202;p6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Challenge</a:t>
            </a:r>
            <a:endParaRPr/>
          </a:p>
        </p:txBody>
      </p:sp>
      <p:sp>
        <p:nvSpPr>
          <p:cNvPr id="1203" name="Google Shape;1203;p6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32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</a:rPr>
              <a:t>Write the recursive process for the following:   x^y </a:t>
            </a:r>
            <a:endParaRPr/>
          </a:p>
          <a:p>
            <a:pPr indent="-2032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>
                <a:solidFill>
                  <a:schemeClr val="dk1"/>
                </a:solidFill>
              </a:rPr>
              <a:t>You may assume that x and y are both positive integers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7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Google Shape;1208;p6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x^y solution</a:t>
            </a:r>
            <a:endParaRPr/>
          </a:p>
        </p:txBody>
      </p:sp>
      <p:sp>
        <p:nvSpPr>
          <p:cNvPr id="1209" name="Google Shape;1209;p68"/>
          <p:cNvSpPr txBox="1"/>
          <p:nvPr>
            <p:ph idx="1" type="body"/>
          </p:nvPr>
        </p:nvSpPr>
        <p:spPr>
          <a:xfrm>
            <a:off x="628650" y="1825625"/>
            <a:ext cx="8362950" cy="43513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long 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power(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x,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y)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if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( y ==1)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return x;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</a:t>
            </a:r>
            <a:r>
              <a:rPr lang="en-US" sz="32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x*power(x, y-1);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3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p69"/>
          <p:cNvSpPr txBox="1"/>
          <p:nvPr>
            <p:ph type="ctrTitle"/>
          </p:nvPr>
        </p:nvSpPr>
        <p:spPr>
          <a:xfrm>
            <a:off x="533400" y="533400"/>
            <a:ext cx="7772400" cy="612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x^y solution with a Java Program</a:t>
            </a:r>
            <a:endParaRPr/>
          </a:p>
        </p:txBody>
      </p:sp>
      <p:pic>
        <p:nvPicPr>
          <p:cNvPr id="1215" name="Google Shape;1215;p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215950"/>
            <a:ext cx="8324850" cy="512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9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Google Shape;1220;p70"/>
          <p:cNvSpPr txBox="1"/>
          <p:nvPr>
            <p:ph type="ctrTitle"/>
          </p:nvPr>
        </p:nvSpPr>
        <p:spPr>
          <a:xfrm>
            <a:off x="533400" y="533400"/>
            <a:ext cx="7772400" cy="6127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x^y solution with a C# Program</a:t>
            </a:r>
            <a:endParaRPr/>
          </a:p>
        </p:txBody>
      </p:sp>
      <p:pic>
        <p:nvPicPr>
          <p:cNvPr id="1221" name="Google Shape;1221;p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6675" y="1264600"/>
            <a:ext cx="8190675" cy="506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6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Google Shape;1227;p71"/>
          <p:cNvSpPr txBox="1"/>
          <p:nvPr>
            <p:ph type="title"/>
          </p:nvPr>
        </p:nvSpPr>
        <p:spPr>
          <a:xfrm>
            <a:off x="628650" y="365127"/>
            <a:ext cx="7886700" cy="777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/>
              <a:t>What is generated by PrintNumbers(30)?</a:t>
            </a:r>
            <a:r>
              <a:rPr lang="en-US" sz="3600"/>
              <a:t> </a:t>
            </a:r>
            <a:endParaRPr/>
          </a:p>
        </p:txBody>
      </p:sp>
      <p:sp>
        <p:nvSpPr>
          <p:cNvPr id="1228" name="Google Shape;1228;p71"/>
          <p:cNvSpPr txBox="1"/>
          <p:nvPr>
            <p:ph idx="1" type="body"/>
          </p:nvPr>
        </p:nvSpPr>
        <p:spPr>
          <a:xfrm>
            <a:off x="304800" y="1767150"/>
            <a:ext cx="4114800" cy="3785700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>
                <a:solidFill>
                  <a:schemeClr val="dk1"/>
                </a:solidFill>
              </a:rPr>
              <a:t>public void PrintNumbers(int n)</a:t>
            </a:r>
            <a:r>
              <a:rPr lang="en-US" sz="1700"/>
              <a:t>  </a:t>
            </a:r>
            <a:r>
              <a:rPr lang="en-US" sz="2000">
                <a:solidFill>
                  <a:schemeClr val="dk1"/>
                </a:solidFill>
              </a:rPr>
              <a:t>{</a:t>
            </a:r>
            <a:endParaRPr sz="1700"/>
          </a:p>
          <a:p>
            <a:pPr indent="-171450" lvl="0" marL="17145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>
                <a:solidFill>
                  <a:schemeClr val="dk1"/>
                </a:solidFill>
              </a:rPr>
              <a:t>    if (n &gt; 0</a:t>
            </a:r>
            <a:r>
              <a:rPr lang="en-US" sz="2000"/>
              <a:t>)</a:t>
            </a:r>
            <a:r>
              <a:rPr lang="en-US" sz="2000">
                <a:solidFill>
                  <a:schemeClr val="dk1"/>
                </a:solidFill>
              </a:rPr>
              <a:t>  {</a:t>
            </a:r>
            <a:endParaRPr sz="1700"/>
          </a:p>
          <a:p>
            <a:pPr indent="-171450" lvl="0" marL="17145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>
                <a:solidFill>
                  <a:schemeClr val="dk1"/>
                </a:solidFill>
              </a:rPr>
              <a:t>  </a:t>
            </a:r>
            <a:r>
              <a:rPr lang="en-US" sz="2000"/>
              <a:t>    </a:t>
            </a:r>
            <a:r>
              <a:rPr lang="en-US" sz="2000">
                <a:solidFill>
                  <a:schemeClr val="dk1"/>
                </a:solidFill>
              </a:rPr>
              <a:t>Console.Write(n + " ");</a:t>
            </a:r>
            <a:endParaRPr sz="1700"/>
          </a:p>
          <a:p>
            <a:pPr indent="-171450" lvl="0" marL="17145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>
                <a:solidFill>
                  <a:schemeClr val="dk1"/>
                </a:solidFill>
              </a:rPr>
              <a:t>      PrintNumbers(n - 1);</a:t>
            </a:r>
            <a:endParaRPr sz="1700"/>
          </a:p>
          <a:p>
            <a:pPr indent="-171450" lvl="0" marL="17145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>
                <a:solidFill>
                  <a:schemeClr val="dk1"/>
                </a:solidFill>
              </a:rPr>
              <a:t>      Console.Write(n + " ");</a:t>
            </a:r>
            <a:endParaRPr sz="1700"/>
          </a:p>
          <a:p>
            <a:pPr indent="-171450" lvl="0" marL="17145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>
                <a:solidFill>
                  <a:schemeClr val="dk1"/>
                </a:solidFill>
              </a:rPr>
              <a:t>  </a:t>
            </a:r>
            <a:r>
              <a:rPr lang="en-US" sz="2000"/>
              <a:t>  </a:t>
            </a:r>
            <a:r>
              <a:rPr lang="en-US" sz="2000">
                <a:solidFill>
                  <a:schemeClr val="dk1"/>
                </a:solidFill>
              </a:rPr>
              <a:t>}</a:t>
            </a:r>
            <a:endParaRPr sz="1700"/>
          </a:p>
          <a:p>
            <a:pPr indent="-171450" lvl="0" marL="17145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000">
                <a:solidFill>
                  <a:schemeClr val="dk1"/>
                </a:solidFill>
              </a:rPr>
              <a:t>}</a:t>
            </a:r>
            <a:endParaRPr sz="2000">
              <a:solidFill>
                <a:schemeClr val="dk1"/>
              </a:solidFill>
            </a:endParaRPr>
          </a:p>
          <a:p>
            <a:pPr indent="-38100" lvl="0" marL="17145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1229" name="Google Shape;1229;p71"/>
          <p:cNvSpPr txBox="1"/>
          <p:nvPr>
            <p:ph idx="2" type="body"/>
          </p:nvPr>
        </p:nvSpPr>
        <p:spPr>
          <a:xfrm>
            <a:off x="4419600" y="1767138"/>
            <a:ext cx="4270500" cy="3785700"/>
          </a:xfrm>
          <a:prstGeom prst="rect">
            <a:avLst/>
          </a:prstGeom>
          <a:solidFill>
            <a:srgbClr val="996633">
              <a:alpha val="6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900">
                <a:solidFill>
                  <a:schemeClr val="dk1"/>
                </a:solidFill>
              </a:rPr>
              <a:t>public void PrintNumbers(int n)</a:t>
            </a:r>
            <a:r>
              <a:rPr lang="en-US" sz="1600"/>
              <a:t>  </a:t>
            </a:r>
            <a:r>
              <a:rPr lang="en-US" sz="1900">
                <a:solidFill>
                  <a:schemeClr val="dk1"/>
                </a:solidFill>
              </a:rPr>
              <a:t>{</a:t>
            </a:r>
            <a:endParaRPr sz="16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900"/>
              <a:t>  </a:t>
            </a:r>
            <a:r>
              <a:rPr lang="en-US" sz="1900">
                <a:solidFill>
                  <a:schemeClr val="dk1"/>
                </a:solidFill>
              </a:rPr>
              <a:t>if (n &gt; 0)</a:t>
            </a:r>
            <a:r>
              <a:rPr lang="en-US" sz="1600"/>
              <a:t>  </a:t>
            </a:r>
            <a:r>
              <a:rPr lang="en-US" sz="1900">
                <a:solidFill>
                  <a:schemeClr val="dk1"/>
                </a:solidFill>
              </a:rPr>
              <a:t>{</a:t>
            </a:r>
            <a:endParaRPr sz="16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900">
                <a:solidFill>
                  <a:schemeClr val="dk1"/>
                </a:solidFill>
              </a:rPr>
              <a:t>    System.out.print(n + " ");</a:t>
            </a:r>
            <a:endParaRPr sz="16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900">
                <a:solidFill>
                  <a:schemeClr val="dk1"/>
                </a:solidFill>
              </a:rPr>
              <a:t>    PrintNumbers(n - 1);</a:t>
            </a:r>
            <a:endParaRPr sz="16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900">
                <a:solidFill>
                  <a:schemeClr val="dk1"/>
                </a:solidFill>
              </a:rPr>
              <a:t>    System.out.print(n + " ");</a:t>
            </a:r>
            <a:endParaRPr sz="16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900">
                <a:solidFill>
                  <a:schemeClr val="dk1"/>
                </a:solidFill>
              </a:rPr>
              <a:t>  }</a:t>
            </a:r>
            <a:endParaRPr sz="1600"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900">
                <a:solidFill>
                  <a:schemeClr val="dk1"/>
                </a:solidFill>
              </a:rPr>
              <a:t>}</a:t>
            </a:r>
            <a:endParaRPr sz="1900">
              <a:solidFill>
                <a:schemeClr val="dk1"/>
              </a:solidFill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 sz="1600"/>
          </a:p>
        </p:txBody>
      </p:sp>
      <p:pic>
        <p:nvPicPr>
          <p:cNvPr descr="C Sharp Logo" id="1230" name="Google Shape;1230;p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57069" y="989275"/>
            <a:ext cx="810271" cy="777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Java Logo" id="1231" name="Google Shape;1231;p7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49714" y="973652"/>
            <a:ext cx="810275" cy="80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79" name="Google Shape;79;p14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2286000" y="4343400"/>
            <a:ext cx="516455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solve this problem, we need to figure out 73!</a:t>
            </a:r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3200400" y="2354759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74! = 74*73!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87" name="Google Shape;87;p15"/>
          <p:cNvSpPr txBox="1"/>
          <p:nvPr/>
        </p:nvSpPr>
        <p:spPr>
          <a:xfrm>
            <a:off x="3192613" y="2971800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75! = 75*74!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2286000" y="4343400"/>
            <a:ext cx="5164555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solve this problem, we need to figure out 72!</a:t>
            </a:r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3200400" y="2354759"/>
            <a:ext cx="3082896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74! = 74*73!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3200400" y="1752600"/>
            <a:ext cx="308289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73! = 73*72!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2701870" y="5105400"/>
            <a:ext cx="406438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would it stop?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Factorial!</a:t>
            </a:r>
            <a:endParaRPr/>
          </a:p>
        </p:txBody>
      </p:sp>
      <p:sp>
        <p:nvSpPr>
          <p:cNvPr id="97" name="Google Shape;97;p16"/>
          <p:cNvSpPr txBox="1"/>
          <p:nvPr/>
        </p:nvSpPr>
        <p:spPr>
          <a:xfrm>
            <a:off x="3203034" y="2971800"/>
            <a:ext cx="306205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n! = n*(n-1)!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3886200" y="2209800"/>
            <a:ext cx="141000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general…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