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61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62" Type="http://schemas.openxmlformats.org/officeDocument/2006/relationships/slide" Target="slides/slide57.xml"/><Relationship Id="rId61" Type="http://schemas.openxmlformats.org/officeDocument/2006/relationships/slide" Target="slides/slide56.xml"/><Relationship Id="rId20" Type="http://schemas.openxmlformats.org/officeDocument/2006/relationships/slide" Target="slides/slide15.xml"/><Relationship Id="rId64" Type="http://schemas.openxmlformats.org/officeDocument/2006/relationships/slide" Target="slides/slide59.xml"/><Relationship Id="rId63" Type="http://schemas.openxmlformats.org/officeDocument/2006/relationships/slide" Target="slides/slide58.xml"/><Relationship Id="rId22" Type="http://schemas.openxmlformats.org/officeDocument/2006/relationships/slide" Target="slides/slide17.xml"/><Relationship Id="rId66" Type="http://schemas.openxmlformats.org/officeDocument/2006/relationships/slide" Target="slides/slide61.xml"/><Relationship Id="rId21" Type="http://schemas.openxmlformats.org/officeDocument/2006/relationships/slide" Target="slides/slide16.xml"/><Relationship Id="rId65" Type="http://schemas.openxmlformats.org/officeDocument/2006/relationships/slide" Target="slides/slide6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60" Type="http://schemas.openxmlformats.org/officeDocument/2006/relationships/slide" Target="slides/slide55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11" Type="http://schemas.openxmlformats.org/officeDocument/2006/relationships/slide" Target="slides/slide6.xml"/><Relationship Id="rId55" Type="http://schemas.openxmlformats.org/officeDocument/2006/relationships/slide" Target="slides/slide50.xml"/><Relationship Id="rId10" Type="http://schemas.openxmlformats.org/officeDocument/2006/relationships/slide" Target="slides/slide5.xml"/><Relationship Id="rId54" Type="http://schemas.openxmlformats.org/officeDocument/2006/relationships/slide" Target="slides/slide49.xml"/><Relationship Id="rId13" Type="http://schemas.openxmlformats.org/officeDocument/2006/relationships/slide" Target="slides/slide8.xml"/><Relationship Id="rId57" Type="http://schemas.openxmlformats.org/officeDocument/2006/relationships/slide" Target="slides/slide52.xml"/><Relationship Id="rId12" Type="http://schemas.openxmlformats.org/officeDocument/2006/relationships/slide" Target="slides/slide7.xml"/><Relationship Id="rId56" Type="http://schemas.openxmlformats.org/officeDocument/2006/relationships/slide" Target="slides/slide51.xml"/><Relationship Id="rId15" Type="http://schemas.openxmlformats.org/officeDocument/2006/relationships/slide" Target="slides/slide10.xml"/><Relationship Id="rId59" Type="http://schemas.openxmlformats.org/officeDocument/2006/relationships/slide" Target="slides/slide54.xml"/><Relationship Id="rId14" Type="http://schemas.openxmlformats.org/officeDocument/2006/relationships/slide" Target="slides/slide9.xml"/><Relationship Id="rId58" Type="http://schemas.openxmlformats.org/officeDocument/2006/relationships/slide" Target="slides/slide5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e724e66ed4_0_23:notes"/>
          <p:cNvSpPr/>
          <p:nvPr>
            <p:ph idx="2" type="sldImg"/>
          </p:nvPr>
        </p:nvSpPr>
        <p:spPr>
          <a:xfrm>
            <a:off x="1178737" y="686405"/>
            <a:ext cx="4500600" cy="3429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5" name="Google Shape;35;ge724e66ed4_0_23:notes"/>
          <p:cNvSpPr txBox="1"/>
          <p:nvPr>
            <p:ph idx="1" type="body"/>
          </p:nvPr>
        </p:nvSpPr>
        <p:spPr>
          <a:xfrm>
            <a:off x="913805" y="4343703"/>
            <a:ext cx="5030700" cy="411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325" lIns="96650" spcFirstLastPara="1" rIns="96650" wrap="square" tIns="483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ge724e66ed4_0_23:notes"/>
          <p:cNvSpPr txBox="1"/>
          <p:nvPr>
            <p:ph idx="12" type="sldNum"/>
          </p:nvPr>
        </p:nvSpPr>
        <p:spPr>
          <a:xfrm>
            <a:off x="3885903" y="8687405"/>
            <a:ext cx="2972100" cy="45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2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2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2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2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2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2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2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2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3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3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3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3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5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3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7" name="Google Shape;467;p3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3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6" name="Google Shape;496;p3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3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3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5" name="Google Shape;525;p3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3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5" name="Google Shape;555;p3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4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3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6" name="Google Shape;586;p3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7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3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9" name="Google Shape;619;p3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0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3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2" name="Google Shape;652;p3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3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p4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5" name="Google Shape;685;p4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8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4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0" name="Google Shape;720;p4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p4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3" name="Google Shape;753;p4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9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" name="Google Shape;780;p4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1" name="Google Shape;781;p4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0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Google Shape;811;p4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2" name="Google Shape;812;p4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Google Shape;842;p4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3" name="Google Shape;843;p4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2" name="Shape 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" name="Google Shape;873;p4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4" name="Google Shape;874;p4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4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5" name="Google Shape;905;p4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6" name="Shape 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Google Shape;937;p4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8" name="Google Shape;938;p4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3" name="Shape 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Google Shape;964;p4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5" name="Google Shape;965;p4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0" name="Shape 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Google Shape;991;p5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2" name="Google Shape;992;p5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7" name="Shape 1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Google Shape;1018;p5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9" name="Google Shape;1019;p5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6" name="Shape 10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Google Shape;1047;p5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8" name="Google Shape;1048;p5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5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1" name="Google Shape;1071;p5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2" name="Shape 10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Google Shape;1093;p5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4" name="Google Shape;1094;p5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5" name="Shape 1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Google Shape;1116;p5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7" name="Google Shape;1117;p5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Google Shape;1141;p5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2" name="Google Shape;1142;p5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0" name="Shape 1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Google Shape;1161;p5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2" name="Google Shape;1162;p5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5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2" name="Google Shape;1182;p5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6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Google Shape;1187;p5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8" name="Google Shape;1188;p5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2" name="Shape 1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" name="Google Shape;1193;p6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4" name="Google Shape;1194;p6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8" name="Shape 1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Google Shape;1199;p6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0" name="Google Shape;1200;p6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4" name="Shape 1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" name="Google Shape;1205;p6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6" name="Google Shape;1206;p6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7" name="Google Shape;1207;p6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143000" y="3602037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465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600"/>
            </a:lvl1pPr>
            <a:lvl2pPr indent="-38100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87350" lvl="2" marL="1371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200"/>
            </a:lvl3pPr>
            <a:lvl4pPr indent="-355600" lvl="3" marL="1828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42900" lvl="4" marL="22860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30200" lvl="5" marL="2743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17500" lvl="6" marL="3200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42900" lvl="7" marL="3657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88200" y="488833"/>
            <a:ext cx="8400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>
  <p:cSld name="BLANK_1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6446525" y="5532125"/>
            <a:ext cx="2240400" cy="762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" type="body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2" type="body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581748"/>
            <a:ext cx="2057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581748"/>
            <a:ext cx="30861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581748"/>
            <a:ext cx="2057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0.xml"/><Relationship Id="rId3" Type="http://schemas.openxmlformats.org/officeDocument/2006/relationships/image" Target="../media/image3.png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1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type="ctrTitle"/>
          </p:nvPr>
        </p:nvSpPr>
        <p:spPr>
          <a:xfrm>
            <a:off x="1951200" y="1936325"/>
            <a:ext cx="52416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lang="en-US"/>
              <a:t>Module 4</a:t>
            </a:r>
            <a:endParaRPr/>
          </a:p>
        </p:txBody>
      </p:sp>
      <p:sp>
        <p:nvSpPr>
          <p:cNvPr id="39" name="Google Shape;39;p8"/>
          <p:cNvSpPr txBox="1"/>
          <p:nvPr>
            <p:ph idx="1" type="subTitle"/>
          </p:nvPr>
        </p:nvSpPr>
        <p:spPr>
          <a:xfrm>
            <a:off x="1837644" y="3429000"/>
            <a:ext cx="5468700" cy="142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Part 2</a:t>
            </a:r>
            <a:endParaRPr sz="32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Recursion</a:t>
            </a:r>
            <a:endParaRPr sz="28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7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Recursion</a:t>
            </a:r>
            <a:endParaRPr/>
          </a:p>
        </p:txBody>
      </p:sp>
      <p:sp>
        <p:nvSpPr>
          <p:cNvPr id="104" name="Google Shape;104;p17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78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When a method calls itself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Easy to identify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Going to create “clones” of the function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Usually, the clone has a </a:t>
            </a:r>
            <a:r>
              <a:rPr i="1" lang="en-US" sz="2400"/>
              <a:t>smaller</a:t>
            </a:r>
            <a:r>
              <a:rPr lang="en-US" sz="2400"/>
              <a:t> problem to work</a:t>
            </a:r>
            <a:endParaRPr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Requirements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Must have the recursive call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Must have a terminating condition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Must make progress towards terminating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Recursion</a:t>
            </a:r>
            <a:endParaRPr/>
          </a:p>
        </p:txBody>
      </p:sp>
      <p:sp>
        <p:nvSpPr>
          <p:cNvPr id="110" name="Google Shape;110;p18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78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A recursive method works like this:</a:t>
            </a:r>
            <a:endParaRPr sz="2800"/>
          </a:p>
          <a:p>
            <a:pPr indent="-2349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If it’s asked the simplest problem, it directly solves it.  This is called the base condition/base case.</a:t>
            </a:r>
            <a:endParaRPr sz="2800"/>
          </a:p>
          <a:p>
            <a:pPr indent="-2349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/>
              <a:t>If it’s asked a more </a:t>
            </a:r>
            <a:r>
              <a:rPr lang="en-US" sz="2800"/>
              <a:t>complex</a:t>
            </a:r>
            <a:r>
              <a:rPr lang="en-US" sz="2800"/>
              <a:t> question it breaks that question into a slightly more simple problem and makes a </a:t>
            </a:r>
            <a:r>
              <a:rPr lang="en-US" sz="2800"/>
              <a:t>recursive call to solve the simpler problem.</a:t>
            </a:r>
            <a:endParaRPr sz="2800"/>
          </a:p>
          <a:p>
            <a:pPr indent="-2349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 sz="2800"/>
              <a:t>Eventually you get to the simplest problem, and when you plug in the answer from each layer, you can solve the next layer.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/>
              <a:t>Recursive Technique Design</a:t>
            </a:r>
            <a:endParaRPr/>
          </a:p>
        </p:txBody>
      </p:sp>
      <p:sp>
        <p:nvSpPr>
          <p:cNvPr id="116" name="Google Shape;116;p19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</a:rPr>
              <a:t>First:  Determine the base case, i.e. the stopping point for the recursion.  It should normally be the simplest case.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</a:rPr>
              <a:t>Second:  What is the case that is just one step above it?  Can it be generalized enough to fit?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0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/>
              <a:t>Recursive Factorial Calculations</a:t>
            </a:r>
            <a:endParaRPr/>
          </a:p>
        </p:txBody>
      </p:sp>
      <p:sp>
        <p:nvSpPr>
          <p:cNvPr id="122" name="Google Shape;122;p20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Char char="•"/>
            </a:pPr>
            <a:r>
              <a:rPr lang="en-US" sz="3300">
                <a:solidFill>
                  <a:schemeClr val="dk1"/>
                </a:solidFill>
              </a:rPr>
              <a:t>A recursive declaration of the factorial method is arrived at by observing the following relationship:</a:t>
            </a:r>
            <a:endParaRPr i="1" sz="3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</a:pPr>
            <a:r>
              <a:rPr i="1" lang="en-US" sz="3300">
                <a:solidFill>
                  <a:schemeClr val="dk1"/>
                </a:solidFill>
              </a:rPr>
              <a:t>            n</a:t>
            </a:r>
            <a:r>
              <a:rPr lang="en-US" sz="3300">
                <a:solidFill>
                  <a:schemeClr val="dk1"/>
                </a:solidFill>
              </a:rPr>
              <a:t>! = </a:t>
            </a:r>
            <a:r>
              <a:rPr i="1" lang="en-US" sz="3300">
                <a:solidFill>
                  <a:schemeClr val="dk1"/>
                </a:solidFill>
              </a:rPr>
              <a:t>n </a:t>
            </a:r>
            <a:r>
              <a:rPr baseline="30000" i="1" lang="en-US" sz="3300">
                <a:solidFill>
                  <a:schemeClr val="dk1"/>
                </a:solidFill>
              </a:rPr>
              <a:t>. </a:t>
            </a:r>
            <a:r>
              <a:rPr lang="en-US" sz="3300">
                <a:solidFill>
                  <a:schemeClr val="dk1"/>
                </a:solidFill>
              </a:rPr>
              <a:t>(</a:t>
            </a:r>
            <a:r>
              <a:rPr i="1" lang="en-US" sz="3300">
                <a:solidFill>
                  <a:schemeClr val="dk1"/>
                </a:solidFill>
              </a:rPr>
              <a:t>n</a:t>
            </a:r>
            <a:r>
              <a:rPr lang="en-US" sz="3300">
                <a:solidFill>
                  <a:schemeClr val="dk1"/>
                </a:solidFill>
              </a:rPr>
              <a:t> – 1)!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Char char="•"/>
            </a:pPr>
            <a:r>
              <a:rPr lang="en-US" sz="3300">
                <a:solidFill>
                  <a:schemeClr val="dk1"/>
                </a:solidFill>
              </a:rPr>
              <a:t>What is the simplest case/ terminating state?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</a:pPr>
            <a:r>
              <a:rPr lang="en-US" sz="3300">
                <a:solidFill>
                  <a:schemeClr val="dk1"/>
                </a:solidFill>
              </a:rPr>
              <a:t>	 you could use either    0! =1   or   1!=1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Char char="•"/>
            </a:pPr>
            <a:r>
              <a:rPr lang="en-US" sz="3300">
                <a:solidFill>
                  <a:schemeClr val="dk1"/>
                </a:solidFill>
              </a:rPr>
              <a:t>so …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1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base case / stopping state</a:t>
            </a:r>
            <a:endParaRPr/>
          </a:p>
        </p:txBody>
      </p:sp>
      <p:sp>
        <p:nvSpPr>
          <p:cNvPr id="128" name="Google Shape;128;p21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3300"/>
              <a:buFont typeface="Arial"/>
              <a:buNone/>
            </a:pPr>
            <a:r>
              <a:rPr lang="en-US" sz="3300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public int</a:t>
            </a:r>
            <a:r>
              <a:rPr lang="en-US" sz="33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factorial(</a:t>
            </a:r>
            <a:r>
              <a:rPr lang="en-US" sz="3300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int</a:t>
            </a:r>
            <a:r>
              <a:rPr lang="en-US" sz="33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n)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n-US" sz="33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{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n-US" sz="33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	</a:t>
            </a:r>
            <a:r>
              <a:rPr lang="en-US" sz="3300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if </a:t>
            </a:r>
            <a:r>
              <a:rPr lang="en-US" sz="33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(n==1) </a:t>
            </a:r>
            <a:r>
              <a:rPr lang="en-US" sz="3300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return</a:t>
            </a:r>
            <a:r>
              <a:rPr lang="en-US" sz="33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1;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rPr lang="en-US" sz="33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…</a:t>
            </a:r>
            <a:endParaRPr/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>
              <a:solidFill>
                <a:schemeClr val="dk1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A recursive factorial method</a:t>
            </a:r>
            <a:endParaRPr/>
          </a:p>
        </p:txBody>
      </p:sp>
      <p:sp>
        <p:nvSpPr>
          <p:cNvPr id="134" name="Google Shape;134;p22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3200"/>
              <a:buFont typeface="Arial"/>
              <a:buNone/>
            </a:pPr>
            <a:r>
              <a:rPr lang="en-US" sz="3200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public int</a:t>
            </a:r>
            <a:r>
              <a:rPr lang="en-US" sz="32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factorial(</a:t>
            </a:r>
            <a:r>
              <a:rPr lang="en-US" sz="3200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int</a:t>
            </a:r>
            <a:r>
              <a:rPr lang="en-US" sz="32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n)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{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 </a:t>
            </a:r>
            <a:r>
              <a:rPr lang="en-US" sz="3200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if</a:t>
            </a:r>
            <a:r>
              <a:rPr lang="en-US" sz="32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(n==1) </a:t>
            </a:r>
            <a:r>
              <a:rPr lang="en-US" sz="3200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return</a:t>
            </a:r>
            <a:r>
              <a:rPr lang="en-US" sz="32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1;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 </a:t>
            </a:r>
            <a:r>
              <a:rPr lang="en-US" sz="3200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return</a:t>
            </a:r>
            <a:r>
              <a:rPr lang="en-US" sz="32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n* factorial(n-1);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}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sz="3200">
              <a:latin typeface="Courier"/>
              <a:ea typeface="Courier"/>
              <a:cs typeface="Courier"/>
              <a:sym typeface="Courier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Let’s trace it!</a:t>
            </a:r>
            <a:endParaRPr sz="3200">
              <a:solidFill>
                <a:schemeClr val="dk1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3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System.out.println(n);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System.out.println(n);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System.out.println(f);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4"/>
          <p:cNvSpPr/>
          <p:nvPr/>
        </p:nvSpPr>
        <p:spPr>
          <a:xfrm>
            <a:off x="6384575" y="5552875"/>
            <a:ext cx="2286000" cy="7620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24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146" name="Google Shape;146;p24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7" name="Google Shape;147;p24"/>
          <p:cNvSpPr txBox="1"/>
          <p:nvPr/>
        </p:nvSpPr>
        <p:spPr>
          <a:xfrm>
            <a:off x="6681026" y="2743200"/>
            <a:ext cx="149694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function stack</a:t>
            </a:r>
            <a:endParaRPr/>
          </a:p>
        </p:txBody>
      </p:sp>
      <p:cxnSp>
        <p:nvCxnSpPr>
          <p:cNvPr id="148" name="Google Shape;148;p24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9" name="Google Shape;149;p24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4" name="Google Shape;154;p25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5" name="Google Shape;155;p25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6" name="Google Shape;156;p25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157" name="Google Shape;157;p25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cxnSp>
        <p:nvCxnSpPr>
          <p:cNvPr id="158" name="Google Shape;158;p25"/>
          <p:cNvCxnSpPr/>
          <p:nvPr/>
        </p:nvCxnSpPr>
        <p:spPr>
          <a:xfrm>
            <a:off x="152400" y="5257800"/>
            <a:ext cx="3810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159" name="Google Shape;159;p25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0" name="Google Shape;160;p25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1" name="Google Shape;161;p25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6" name="Google Shape;166;p26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7" name="Google Shape;167;p26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8" name="Google Shape;168;p26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9" name="Google Shape;169;p26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70" name="Google Shape;170;p26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171" name="Google Shape;171;p26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cxnSp>
        <p:nvCxnSpPr>
          <p:cNvPr id="172" name="Google Shape;172;p26"/>
          <p:cNvCxnSpPr/>
          <p:nvPr/>
        </p:nvCxnSpPr>
        <p:spPr>
          <a:xfrm>
            <a:off x="68643" y="1409385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173" name="Google Shape;173;p26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sp>
        <p:nvSpPr>
          <p:cNvPr id="174" name="Google Shape;174;p26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 == 4</a:t>
            </a:r>
            <a:endParaRPr/>
          </a:p>
        </p:txBody>
      </p:sp>
      <p:sp>
        <p:nvSpPr>
          <p:cNvPr id="175" name="Google Shape;175;p26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176" name="Google Shape;176;p26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7" name="Google Shape;177;p26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8" name="Google Shape;178;p26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9" name="Google Shape;179;p26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Factorial!</a:t>
            </a:r>
            <a:endParaRPr/>
          </a:p>
        </p:txBody>
      </p:sp>
      <p:sp>
        <p:nvSpPr>
          <p:cNvPr id="45" name="Google Shape;45;p9"/>
          <p:cNvSpPr txBox="1"/>
          <p:nvPr/>
        </p:nvSpPr>
        <p:spPr>
          <a:xfrm>
            <a:off x="2438400" y="2971800"/>
            <a:ext cx="430598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6! = 6*5*4*3*2*1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4" name="Google Shape;184;p27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5" name="Google Shape;185;p27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6" name="Google Shape;186;p27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7" name="Google Shape;187;p27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8" name="Google Shape;188;p27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189" name="Google Shape;189;p27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cxnSp>
        <p:nvCxnSpPr>
          <p:cNvPr id="190" name="Google Shape;190;p27"/>
          <p:cNvCxnSpPr/>
          <p:nvPr/>
        </p:nvCxnSpPr>
        <p:spPr>
          <a:xfrm>
            <a:off x="68643" y="1645542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191" name="Google Shape;191;p27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4</a:t>
            </a:r>
            <a:endParaRPr/>
          </a:p>
        </p:txBody>
      </p:sp>
      <p:sp>
        <p:nvSpPr>
          <p:cNvPr id="192" name="Google Shape;192;p27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sp>
        <p:nvSpPr>
          <p:cNvPr id="193" name="Google Shape;193;p27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194" name="Google Shape;194;p27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5" name="Google Shape;195;p27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6" name="Google Shape;196;p27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7" name="Google Shape;197;p27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2" name="Google Shape;202;p28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3" name="Google Shape;203;p28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4" name="Google Shape;204;p28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5" name="Google Shape;205;p28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6" name="Google Shape;206;p28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207" name="Google Shape;207;p28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cxnSp>
        <p:nvCxnSpPr>
          <p:cNvPr id="208" name="Google Shape;208;p28"/>
          <p:cNvCxnSpPr/>
          <p:nvPr/>
        </p:nvCxnSpPr>
        <p:spPr>
          <a:xfrm>
            <a:off x="68643" y="1645542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209" name="Google Shape;209;p28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28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211" name="Google Shape;211;p28"/>
          <p:cNvSpPr txBox="1"/>
          <p:nvPr/>
        </p:nvSpPr>
        <p:spPr>
          <a:xfrm>
            <a:off x="6165869" y="494985"/>
            <a:ext cx="3225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</p:txBody>
      </p:sp>
      <p:sp>
        <p:nvSpPr>
          <p:cNvPr id="212" name="Google Shape;212;p28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4</a:t>
            </a:r>
            <a:endParaRPr/>
          </a:p>
        </p:txBody>
      </p:sp>
      <p:sp>
        <p:nvSpPr>
          <p:cNvPr id="213" name="Google Shape;213;p28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sp>
        <p:nvSpPr>
          <p:cNvPr id="214" name="Google Shape;214;p28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215" name="Google Shape;215;p28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16" name="Google Shape;216;p28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17" name="Google Shape;217;p28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18" name="Google Shape;218;p28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3" name="Google Shape;223;p29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24" name="Google Shape;224;p29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25" name="Google Shape;225;p29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26" name="Google Shape;226;p29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27" name="Google Shape;227;p29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228" name="Google Shape;228;p29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cxnSp>
        <p:nvCxnSpPr>
          <p:cNvPr id="229" name="Google Shape;229;p29"/>
          <p:cNvCxnSpPr/>
          <p:nvPr/>
        </p:nvCxnSpPr>
        <p:spPr>
          <a:xfrm>
            <a:off x="68643" y="1935228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230" name="Google Shape;230;p29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29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232" name="Google Shape;232;p29"/>
          <p:cNvSpPr txBox="1"/>
          <p:nvPr/>
        </p:nvSpPr>
        <p:spPr>
          <a:xfrm>
            <a:off x="6165869" y="494985"/>
            <a:ext cx="3225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</p:txBody>
      </p:sp>
      <p:sp>
        <p:nvSpPr>
          <p:cNvPr id="233" name="Google Shape;233;p29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4</a:t>
            </a:r>
            <a:endParaRPr/>
          </a:p>
        </p:txBody>
      </p:sp>
      <p:sp>
        <p:nvSpPr>
          <p:cNvPr id="234" name="Google Shape;234;p29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sp>
        <p:nvSpPr>
          <p:cNvPr id="235" name="Google Shape;235;p29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236" name="Google Shape;236;p29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38" name="Google Shape;238;p29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39" name="Google Shape;239;p29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4" name="Google Shape;244;p30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45" name="Google Shape;245;p30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46" name="Google Shape;246;p30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47" name="Google Shape;247;p30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48" name="Google Shape;248;p30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249" name="Google Shape;249;p30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cxnSp>
        <p:nvCxnSpPr>
          <p:cNvPr id="250" name="Google Shape;250;p30"/>
          <p:cNvCxnSpPr/>
          <p:nvPr/>
        </p:nvCxnSpPr>
        <p:spPr>
          <a:xfrm>
            <a:off x="68643" y="3048000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251" name="Google Shape;251;p30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30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253" name="Google Shape;253;p30"/>
          <p:cNvSpPr txBox="1"/>
          <p:nvPr/>
        </p:nvSpPr>
        <p:spPr>
          <a:xfrm>
            <a:off x="6165869" y="494985"/>
            <a:ext cx="3225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</p:txBody>
      </p:sp>
      <p:sp>
        <p:nvSpPr>
          <p:cNvPr id="254" name="Google Shape;254;p30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4</a:t>
            </a:r>
            <a:endParaRPr/>
          </a:p>
        </p:txBody>
      </p:sp>
      <p:sp>
        <p:nvSpPr>
          <p:cNvPr id="255" name="Google Shape;255;p30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sp>
        <p:nvSpPr>
          <p:cNvPr id="256" name="Google Shape;256;p30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257" name="Google Shape;257;p30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58" name="Google Shape;258;p30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59" name="Google Shape;259;p30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60" name="Google Shape;260;p30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5" name="Google Shape;265;p31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66" name="Google Shape;266;p31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67" name="Google Shape;267;p31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68" name="Google Shape;268;p31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69" name="Google Shape;269;p31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270" name="Google Shape;270;p31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cxnSp>
        <p:nvCxnSpPr>
          <p:cNvPr id="271" name="Google Shape;271;p31"/>
          <p:cNvCxnSpPr/>
          <p:nvPr/>
        </p:nvCxnSpPr>
        <p:spPr>
          <a:xfrm>
            <a:off x="68643" y="3048000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272" name="Google Shape;272;p31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31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274" name="Google Shape;274;p31"/>
          <p:cNvSpPr txBox="1"/>
          <p:nvPr/>
        </p:nvSpPr>
        <p:spPr>
          <a:xfrm>
            <a:off x="6165869" y="494985"/>
            <a:ext cx="3225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</p:txBody>
      </p:sp>
      <p:sp>
        <p:nvSpPr>
          <p:cNvPr id="275" name="Google Shape;275;p31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4</a:t>
            </a:r>
            <a:endParaRPr/>
          </a:p>
        </p:txBody>
      </p:sp>
      <p:sp>
        <p:nvSpPr>
          <p:cNvPr id="276" name="Google Shape;276;p31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277" name="Google Shape;277;p31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sp>
        <p:nvSpPr>
          <p:cNvPr id="278" name="Google Shape;278;p31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279" name="Google Shape;279;p31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80" name="Google Shape;280;p31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81" name="Google Shape;281;p31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82" name="Google Shape;282;p31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83" name="Google Shape;283;p31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8" name="Google Shape;288;p32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89" name="Google Shape;289;p32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90" name="Google Shape;290;p32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91" name="Google Shape;291;p32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92" name="Google Shape;292;p32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293" name="Google Shape;293;p32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cxnSp>
        <p:nvCxnSpPr>
          <p:cNvPr id="294" name="Google Shape;294;p32"/>
          <p:cNvCxnSpPr/>
          <p:nvPr/>
        </p:nvCxnSpPr>
        <p:spPr>
          <a:xfrm>
            <a:off x="68643" y="3048000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295" name="Google Shape;295;p32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32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297" name="Google Shape;297;p32"/>
          <p:cNvSpPr txBox="1"/>
          <p:nvPr/>
        </p:nvSpPr>
        <p:spPr>
          <a:xfrm>
            <a:off x="6165869" y="494985"/>
            <a:ext cx="3225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</p:txBody>
      </p:sp>
      <p:sp>
        <p:nvSpPr>
          <p:cNvPr id="298" name="Google Shape;298;p32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4</a:t>
            </a:r>
            <a:endParaRPr/>
          </a:p>
        </p:txBody>
      </p:sp>
      <p:sp>
        <p:nvSpPr>
          <p:cNvPr id="299" name="Google Shape;299;p32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300" name="Google Shape;300;p32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sp>
        <p:nvSpPr>
          <p:cNvPr id="301" name="Google Shape;301;p32"/>
          <p:cNvSpPr txBox="1"/>
          <p:nvPr/>
        </p:nvSpPr>
        <p:spPr>
          <a:xfrm>
            <a:off x="3571324" y="3887792"/>
            <a:ext cx="207364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Pending Work!</a:t>
            </a:r>
            <a:endParaRPr/>
          </a:p>
        </p:txBody>
      </p:sp>
      <p:sp>
        <p:nvSpPr>
          <p:cNvPr id="302" name="Google Shape;302;p32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 b="1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b="1"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303" name="Google Shape;303;p32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2" name="Google Shape;312;p33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13" name="Google Shape;313;p33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14" name="Google Shape;314;p33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15" name="Google Shape;315;p33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16" name="Google Shape;316;p33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317" name="Google Shape;317;p33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cxnSp>
        <p:nvCxnSpPr>
          <p:cNvPr id="318" name="Google Shape;318;p33"/>
          <p:cNvCxnSpPr/>
          <p:nvPr/>
        </p:nvCxnSpPr>
        <p:spPr>
          <a:xfrm>
            <a:off x="68643" y="1410015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319" name="Google Shape;319;p33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33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321" name="Google Shape;321;p33"/>
          <p:cNvSpPr txBox="1"/>
          <p:nvPr/>
        </p:nvSpPr>
        <p:spPr>
          <a:xfrm>
            <a:off x="6165869" y="494985"/>
            <a:ext cx="3225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</p:txBody>
      </p:sp>
      <p:sp>
        <p:nvSpPr>
          <p:cNvPr id="322" name="Google Shape;322;p33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 == 3</a:t>
            </a:r>
            <a:endParaRPr/>
          </a:p>
        </p:txBody>
      </p:sp>
      <p:sp>
        <p:nvSpPr>
          <p:cNvPr id="323" name="Google Shape;323;p33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324" name="Google Shape;324;p33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325" name="Google Shape;325;p33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26" name="Google Shape;326;p33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327" name="Google Shape;327;p33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328" name="Google Shape;328;p33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29" name="Google Shape;329;p33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30" name="Google Shape;330;p33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31" name="Google Shape;331;p33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32" name="Google Shape;332;p33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7" name="Google Shape;337;p34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38" name="Google Shape;338;p34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39" name="Google Shape;339;p34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40" name="Google Shape;340;p34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41" name="Google Shape;341;p34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342" name="Google Shape;342;p34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cxnSp>
        <p:nvCxnSpPr>
          <p:cNvPr id="343" name="Google Shape;343;p34"/>
          <p:cNvCxnSpPr/>
          <p:nvPr/>
        </p:nvCxnSpPr>
        <p:spPr>
          <a:xfrm>
            <a:off x="68643" y="1676400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344" name="Google Shape;344;p34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" name="Google Shape;345;p34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346" name="Google Shape;346;p34"/>
          <p:cNvSpPr txBox="1"/>
          <p:nvPr/>
        </p:nvSpPr>
        <p:spPr>
          <a:xfrm>
            <a:off x="6165869" y="494985"/>
            <a:ext cx="32252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</p:txBody>
      </p:sp>
      <p:sp>
        <p:nvSpPr>
          <p:cNvPr id="347" name="Google Shape;347;p34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3</a:t>
            </a:r>
            <a:endParaRPr/>
          </a:p>
        </p:txBody>
      </p:sp>
      <p:sp>
        <p:nvSpPr>
          <p:cNvPr id="348" name="Google Shape;348;p34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349" name="Google Shape;349;p34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350" name="Google Shape;350;p34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51" name="Google Shape;351;p34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352" name="Google Shape;352;p34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353" name="Google Shape;353;p34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54" name="Google Shape;354;p34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55" name="Google Shape;355;p34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56" name="Google Shape;356;p34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57" name="Google Shape;357;p34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2" name="Google Shape;362;p35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63" name="Google Shape;363;p35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64" name="Google Shape;364;p35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65" name="Google Shape;365;p35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66" name="Google Shape;366;p35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367" name="Google Shape;367;p35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cxnSp>
        <p:nvCxnSpPr>
          <p:cNvPr id="368" name="Google Shape;368;p35"/>
          <p:cNvCxnSpPr/>
          <p:nvPr/>
        </p:nvCxnSpPr>
        <p:spPr>
          <a:xfrm>
            <a:off x="68643" y="1943415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369" name="Google Shape;369;p35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Google Shape;370;p35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371" name="Google Shape;371;p35"/>
          <p:cNvSpPr txBox="1"/>
          <p:nvPr/>
        </p:nvSpPr>
        <p:spPr>
          <a:xfrm>
            <a:off x="6165869" y="494985"/>
            <a:ext cx="32252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</p:txBody>
      </p:sp>
      <p:sp>
        <p:nvSpPr>
          <p:cNvPr id="372" name="Google Shape;372;p35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3</a:t>
            </a:r>
            <a:endParaRPr/>
          </a:p>
        </p:txBody>
      </p:sp>
      <p:sp>
        <p:nvSpPr>
          <p:cNvPr id="373" name="Google Shape;373;p35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374" name="Google Shape;374;p35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375" name="Google Shape;375;p35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76" name="Google Shape;376;p35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377" name="Google Shape;377;p35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378" name="Google Shape;378;p35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79" name="Google Shape;379;p35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80" name="Google Shape;380;p35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81" name="Google Shape;381;p35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82" name="Google Shape;382;p35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7" name="Google Shape;387;p36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88" name="Google Shape;388;p36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89" name="Google Shape;389;p36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90" name="Google Shape;390;p36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91" name="Google Shape;391;p36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392" name="Google Shape;392;p36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cxnSp>
        <p:nvCxnSpPr>
          <p:cNvPr id="393" name="Google Shape;393;p36"/>
          <p:cNvCxnSpPr/>
          <p:nvPr/>
        </p:nvCxnSpPr>
        <p:spPr>
          <a:xfrm>
            <a:off x="68643" y="3048000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394" name="Google Shape;394;p36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" name="Google Shape;395;p36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396" name="Google Shape;396;p36"/>
          <p:cNvSpPr txBox="1"/>
          <p:nvPr/>
        </p:nvSpPr>
        <p:spPr>
          <a:xfrm>
            <a:off x="6165869" y="494985"/>
            <a:ext cx="32252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</p:txBody>
      </p:sp>
      <p:sp>
        <p:nvSpPr>
          <p:cNvPr id="397" name="Google Shape;397;p36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3</a:t>
            </a:r>
            <a:endParaRPr/>
          </a:p>
        </p:txBody>
      </p:sp>
      <p:sp>
        <p:nvSpPr>
          <p:cNvPr id="398" name="Google Shape;398;p36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399" name="Google Shape;399;p36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400" name="Google Shape;400;p36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01" name="Google Shape;401;p36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402" name="Google Shape;402;p36"/>
          <p:cNvSpPr txBox="1"/>
          <p:nvPr/>
        </p:nvSpPr>
        <p:spPr>
          <a:xfrm>
            <a:off x="6126228" y="4736068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3 * factorial(2)</a:t>
            </a:r>
            <a:endParaRPr/>
          </a:p>
        </p:txBody>
      </p:sp>
      <p:sp>
        <p:nvSpPr>
          <p:cNvPr id="403" name="Google Shape;403;p36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404" name="Google Shape;404;p36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05" name="Google Shape;405;p36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06" name="Google Shape;406;p36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07" name="Google Shape;407;p36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08" name="Google Shape;408;p36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Factorial!</a:t>
            </a:r>
            <a:endParaRPr/>
          </a:p>
        </p:txBody>
      </p:sp>
      <p:sp>
        <p:nvSpPr>
          <p:cNvPr id="51" name="Google Shape;51;p10"/>
          <p:cNvSpPr txBox="1"/>
          <p:nvPr/>
        </p:nvSpPr>
        <p:spPr>
          <a:xfrm>
            <a:off x="3603783" y="2971800"/>
            <a:ext cx="2260555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75! = ???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3" name="Google Shape;413;p37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14" name="Google Shape;414;p37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15" name="Google Shape;415;p37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16" name="Google Shape;416;p37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17" name="Google Shape;417;p37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418" name="Google Shape;418;p37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cxnSp>
        <p:nvCxnSpPr>
          <p:cNvPr id="419" name="Google Shape;419;p37"/>
          <p:cNvCxnSpPr/>
          <p:nvPr/>
        </p:nvCxnSpPr>
        <p:spPr>
          <a:xfrm>
            <a:off x="68643" y="3048000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420" name="Google Shape;420;p37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1" name="Google Shape;421;p37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422" name="Google Shape;422;p37"/>
          <p:cNvSpPr txBox="1"/>
          <p:nvPr/>
        </p:nvSpPr>
        <p:spPr>
          <a:xfrm>
            <a:off x="6165869" y="494985"/>
            <a:ext cx="32252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</p:txBody>
      </p:sp>
      <p:sp>
        <p:nvSpPr>
          <p:cNvPr id="423" name="Google Shape;423;p37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3</a:t>
            </a:r>
            <a:endParaRPr/>
          </a:p>
        </p:txBody>
      </p:sp>
      <p:sp>
        <p:nvSpPr>
          <p:cNvPr id="424" name="Google Shape;424;p37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425" name="Google Shape;425;p37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426" name="Google Shape;426;p37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27" name="Google Shape;427;p37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428" name="Google Shape;428;p37"/>
          <p:cNvSpPr txBox="1"/>
          <p:nvPr/>
        </p:nvSpPr>
        <p:spPr>
          <a:xfrm>
            <a:off x="6126228" y="4736068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3 * factorial(2)</a:t>
            </a:r>
            <a:endParaRPr/>
          </a:p>
        </p:txBody>
      </p:sp>
      <p:sp>
        <p:nvSpPr>
          <p:cNvPr id="429" name="Google Shape;429;p37"/>
          <p:cNvSpPr txBox="1"/>
          <p:nvPr/>
        </p:nvSpPr>
        <p:spPr>
          <a:xfrm>
            <a:off x="3571324" y="3887792"/>
            <a:ext cx="207364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Pending Work!</a:t>
            </a:r>
            <a:endParaRPr/>
          </a:p>
        </p:txBody>
      </p:sp>
      <p:sp>
        <p:nvSpPr>
          <p:cNvPr id="430" name="Google Shape;430;p37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 b="1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b="1"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431" name="Google Shape;431;p37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32" name="Google Shape;432;p37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33" name="Google Shape;433;p37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34" name="Google Shape;434;p37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35" name="Google Shape;435;p37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0" name="Google Shape;440;p38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41" name="Google Shape;441;p38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42" name="Google Shape;442;p38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43" name="Google Shape;443;p38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44" name="Google Shape;444;p38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445" name="Google Shape;445;p38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cxnSp>
        <p:nvCxnSpPr>
          <p:cNvPr id="446" name="Google Shape;446;p38"/>
          <p:cNvCxnSpPr/>
          <p:nvPr/>
        </p:nvCxnSpPr>
        <p:spPr>
          <a:xfrm>
            <a:off x="68643" y="1409385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447" name="Google Shape;447;p38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8" name="Google Shape;448;p38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449" name="Google Shape;449;p38"/>
          <p:cNvSpPr txBox="1"/>
          <p:nvPr/>
        </p:nvSpPr>
        <p:spPr>
          <a:xfrm>
            <a:off x="6165869" y="494985"/>
            <a:ext cx="32252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</p:txBody>
      </p:sp>
      <p:sp>
        <p:nvSpPr>
          <p:cNvPr id="450" name="Google Shape;450;p38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 == 2</a:t>
            </a:r>
            <a:endParaRPr/>
          </a:p>
        </p:txBody>
      </p:sp>
      <p:sp>
        <p:nvSpPr>
          <p:cNvPr id="451" name="Google Shape;451;p38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452" name="Google Shape;452;p38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453" name="Google Shape;453;p38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54" name="Google Shape;454;p38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455" name="Google Shape;455;p38"/>
          <p:cNvSpPr txBox="1"/>
          <p:nvPr/>
        </p:nvSpPr>
        <p:spPr>
          <a:xfrm>
            <a:off x="6126228" y="4736068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3 * factorial(2)</a:t>
            </a:r>
            <a:endParaRPr/>
          </a:p>
        </p:txBody>
      </p:sp>
      <p:cxnSp>
        <p:nvCxnSpPr>
          <p:cNvPr id="456" name="Google Shape;456;p38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57" name="Google Shape;457;p38"/>
          <p:cNvSpPr txBox="1"/>
          <p:nvPr/>
        </p:nvSpPr>
        <p:spPr>
          <a:xfrm>
            <a:off x="5379972" y="42672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fact(2)</a:t>
            </a:r>
            <a:endParaRPr/>
          </a:p>
        </p:txBody>
      </p:sp>
      <p:sp>
        <p:nvSpPr>
          <p:cNvPr id="458" name="Google Shape;458;p38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459" name="Google Shape;459;p38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60" name="Google Shape;460;p38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61" name="Google Shape;461;p38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62" name="Google Shape;462;p38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63" name="Google Shape;463;p38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64" name="Google Shape;464;p38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9" name="Google Shape;469;p39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70" name="Google Shape;470;p39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71" name="Google Shape;471;p39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72" name="Google Shape;472;p39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73" name="Google Shape;473;p39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474" name="Google Shape;474;p39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cxnSp>
        <p:nvCxnSpPr>
          <p:cNvPr id="475" name="Google Shape;475;p39"/>
          <p:cNvCxnSpPr/>
          <p:nvPr/>
        </p:nvCxnSpPr>
        <p:spPr>
          <a:xfrm>
            <a:off x="68643" y="1638615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476" name="Google Shape;476;p39"/>
          <p:cNvSpPr/>
          <p:nvPr/>
        </p:nvSpPr>
        <p:spPr>
          <a:xfrm>
            <a:off x="6174100" y="249577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" name="Google Shape;477;p39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478" name="Google Shape;478;p39"/>
          <p:cNvSpPr txBox="1"/>
          <p:nvPr/>
        </p:nvSpPr>
        <p:spPr>
          <a:xfrm>
            <a:off x="6165869" y="494985"/>
            <a:ext cx="32252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</p:txBody>
      </p:sp>
      <p:sp>
        <p:nvSpPr>
          <p:cNvPr id="479" name="Google Shape;479;p39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2</a:t>
            </a:r>
            <a:endParaRPr/>
          </a:p>
        </p:txBody>
      </p:sp>
      <p:sp>
        <p:nvSpPr>
          <p:cNvPr id="480" name="Google Shape;480;p39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481" name="Google Shape;481;p39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482" name="Google Shape;482;p39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83" name="Google Shape;483;p39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484" name="Google Shape;484;p39"/>
          <p:cNvSpPr txBox="1"/>
          <p:nvPr/>
        </p:nvSpPr>
        <p:spPr>
          <a:xfrm>
            <a:off x="6126228" y="4736068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3 * factorial(2)</a:t>
            </a:r>
            <a:endParaRPr/>
          </a:p>
        </p:txBody>
      </p:sp>
      <p:cxnSp>
        <p:nvCxnSpPr>
          <p:cNvPr id="485" name="Google Shape;485;p39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86" name="Google Shape;486;p39"/>
          <p:cNvSpPr txBox="1"/>
          <p:nvPr/>
        </p:nvSpPr>
        <p:spPr>
          <a:xfrm>
            <a:off x="5379972" y="42672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fact(2)</a:t>
            </a:r>
            <a:endParaRPr/>
          </a:p>
        </p:txBody>
      </p:sp>
      <p:sp>
        <p:nvSpPr>
          <p:cNvPr id="487" name="Google Shape;487;p39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488" name="Google Shape;488;p39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89" name="Google Shape;489;p39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90" name="Google Shape;490;p39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91" name="Google Shape;491;p39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92" name="Google Shape;492;p39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93" name="Google Shape;493;p39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8" name="Google Shape;498;p40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99" name="Google Shape;499;p40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00" name="Google Shape;500;p40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01" name="Google Shape;501;p40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02" name="Google Shape;502;p40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503" name="Google Shape;503;p40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cxnSp>
        <p:nvCxnSpPr>
          <p:cNvPr id="504" name="Google Shape;504;p40"/>
          <p:cNvCxnSpPr/>
          <p:nvPr/>
        </p:nvCxnSpPr>
        <p:spPr>
          <a:xfrm>
            <a:off x="68643" y="1905000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505" name="Google Shape;505;p40"/>
          <p:cNvSpPr/>
          <p:nvPr/>
        </p:nvSpPr>
        <p:spPr>
          <a:xfrm>
            <a:off x="6151839" y="244011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6" name="Google Shape;506;p40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507" name="Google Shape;507;p40"/>
          <p:cNvSpPr txBox="1"/>
          <p:nvPr/>
        </p:nvSpPr>
        <p:spPr>
          <a:xfrm>
            <a:off x="6165869" y="494985"/>
            <a:ext cx="32252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</p:txBody>
      </p:sp>
      <p:sp>
        <p:nvSpPr>
          <p:cNvPr id="508" name="Google Shape;508;p40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2</a:t>
            </a:r>
            <a:endParaRPr/>
          </a:p>
        </p:txBody>
      </p:sp>
      <p:sp>
        <p:nvSpPr>
          <p:cNvPr id="509" name="Google Shape;509;p40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510" name="Google Shape;510;p40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511" name="Google Shape;511;p40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12" name="Google Shape;512;p40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513" name="Google Shape;513;p40"/>
          <p:cNvSpPr txBox="1"/>
          <p:nvPr/>
        </p:nvSpPr>
        <p:spPr>
          <a:xfrm>
            <a:off x="6126228" y="4736068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3 * factorial(2)</a:t>
            </a:r>
            <a:endParaRPr/>
          </a:p>
        </p:txBody>
      </p:sp>
      <p:cxnSp>
        <p:nvCxnSpPr>
          <p:cNvPr id="514" name="Google Shape;514;p40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15" name="Google Shape;515;p40"/>
          <p:cNvSpPr txBox="1"/>
          <p:nvPr/>
        </p:nvSpPr>
        <p:spPr>
          <a:xfrm>
            <a:off x="5379972" y="42672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fact(2)</a:t>
            </a:r>
            <a:endParaRPr/>
          </a:p>
        </p:txBody>
      </p:sp>
      <p:sp>
        <p:nvSpPr>
          <p:cNvPr id="516" name="Google Shape;516;p40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517" name="Google Shape;517;p40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18" name="Google Shape;518;p40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19" name="Google Shape;519;p40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20" name="Google Shape;520;p40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21" name="Google Shape;521;p40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22" name="Google Shape;522;p40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7" name="Google Shape;527;p41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28" name="Google Shape;528;p41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29" name="Google Shape;529;p41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30" name="Google Shape;530;p41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31" name="Google Shape;531;p41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532" name="Google Shape;532;p41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cxnSp>
        <p:nvCxnSpPr>
          <p:cNvPr id="533" name="Google Shape;533;p41"/>
          <p:cNvCxnSpPr/>
          <p:nvPr/>
        </p:nvCxnSpPr>
        <p:spPr>
          <a:xfrm>
            <a:off x="68643" y="2971800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534" name="Google Shape;534;p41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5" name="Google Shape;535;p41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536" name="Google Shape;536;p41"/>
          <p:cNvSpPr txBox="1"/>
          <p:nvPr/>
        </p:nvSpPr>
        <p:spPr>
          <a:xfrm>
            <a:off x="6165869" y="494985"/>
            <a:ext cx="32252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</p:txBody>
      </p:sp>
      <p:sp>
        <p:nvSpPr>
          <p:cNvPr id="537" name="Google Shape;537;p41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2</a:t>
            </a:r>
            <a:endParaRPr/>
          </a:p>
        </p:txBody>
      </p:sp>
      <p:sp>
        <p:nvSpPr>
          <p:cNvPr id="538" name="Google Shape;538;p41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539" name="Google Shape;539;p41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540" name="Google Shape;540;p41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41" name="Google Shape;541;p41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542" name="Google Shape;542;p41"/>
          <p:cNvSpPr txBox="1"/>
          <p:nvPr/>
        </p:nvSpPr>
        <p:spPr>
          <a:xfrm>
            <a:off x="6126228" y="4736068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3 * factorial(2)</a:t>
            </a:r>
            <a:endParaRPr/>
          </a:p>
        </p:txBody>
      </p:sp>
      <p:cxnSp>
        <p:nvCxnSpPr>
          <p:cNvPr id="543" name="Google Shape;543;p41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44" name="Google Shape;544;p41"/>
          <p:cNvSpPr txBox="1"/>
          <p:nvPr/>
        </p:nvSpPr>
        <p:spPr>
          <a:xfrm>
            <a:off x="5379972" y="42672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fact(2)</a:t>
            </a:r>
            <a:endParaRPr/>
          </a:p>
        </p:txBody>
      </p:sp>
      <p:sp>
        <p:nvSpPr>
          <p:cNvPr id="545" name="Google Shape;545;p41"/>
          <p:cNvSpPr txBox="1"/>
          <p:nvPr/>
        </p:nvSpPr>
        <p:spPr>
          <a:xfrm>
            <a:off x="6126228" y="426720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2 * factorial(1)</a:t>
            </a:r>
            <a:endParaRPr/>
          </a:p>
        </p:txBody>
      </p:sp>
      <p:sp>
        <p:nvSpPr>
          <p:cNvPr id="546" name="Google Shape;546;p41"/>
          <p:cNvSpPr txBox="1"/>
          <p:nvPr/>
        </p:nvSpPr>
        <p:spPr>
          <a:xfrm>
            <a:off x="347940" y="11430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547" name="Google Shape;547;p41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48" name="Google Shape;548;p41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49" name="Google Shape;549;p41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50" name="Google Shape;550;p41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51" name="Google Shape;551;p41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52" name="Google Shape;552;p41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7" name="Google Shape;557;p42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58" name="Google Shape;558;p42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59" name="Google Shape;559;p42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60" name="Google Shape;560;p42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61" name="Google Shape;561;p42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562" name="Google Shape;562;p42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cxnSp>
        <p:nvCxnSpPr>
          <p:cNvPr id="563" name="Google Shape;563;p42"/>
          <p:cNvCxnSpPr/>
          <p:nvPr/>
        </p:nvCxnSpPr>
        <p:spPr>
          <a:xfrm>
            <a:off x="68643" y="2971800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564" name="Google Shape;564;p42"/>
          <p:cNvSpPr/>
          <p:nvPr/>
        </p:nvSpPr>
        <p:spPr>
          <a:xfrm>
            <a:off x="6153026" y="237162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5" name="Google Shape;565;p42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566" name="Google Shape;566;p42"/>
          <p:cNvSpPr txBox="1"/>
          <p:nvPr/>
        </p:nvSpPr>
        <p:spPr>
          <a:xfrm>
            <a:off x="6165869" y="494985"/>
            <a:ext cx="32252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</p:txBody>
      </p:sp>
      <p:sp>
        <p:nvSpPr>
          <p:cNvPr id="567" name="Google Shape;567;p42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2</a:t>
            </a:r>
            <a:endParaRPr/>
          </a:p>
        </p:txBody>
      </p:sp>
      <p:sp>
        <p:nvSpPr>
          <p:cNvPr id="568" name="Google Shape;568;p42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569" name="Google Shape;569;p42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570" name="Google Shape;570;p42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71" name="Google Shape;571;p42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572" name="Google Shape;572;p42"/>
          <p:cNvSpPr txBox="1"/>
          <p:nvPr/>
        </p:nvSpPr>
        <p:spPr>
          <a:xfrm>
            <a:off x="6126228" y="4736068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3 * factorial(2)</a:t>
            </a:r>
            <a:endParaRPr/>
          </a:p>
        </p:txBody>
      </p:sp>
      <p:cxnSp>
        <p:nvCxnSpPr>
          <p:cNvPr id="573" name="Google Shape;573;p42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74" name="Google Shape;574;p42"/>
          <p:cNvSpPr txBox="1"/>
          <p:nvPr/>
        </p:nvSpPr>
        <p:spPr>
          <a:xfrm>
            <a:off x="5379972" y="42672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fact(2)</a:t>
            </a:r>
            <a:endParaRPr/>
          </a:p>
        </p:txBody>
      </p:sp>
      <p:sp>
        <p:nvSpPr>
          <p:cNvPr id="575" name="Google Shape;575;p42"/>
          <p:cNvSpPr txBox="1"/>
          <p:nvPr/>
        </p:nvSpPr>
        <p:spPr>
          <a:xfrm>
            <a:off x="6126228" y="426720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2 * factorial(1)</a:t>
            </a:r>
            <a:endParaRPr/>
          </a:p>
        </p:txBody>
      </p:sp>
      <p:sp>
        <p:nvSpPr>
          <p:cNvPr id="576" name="Google Shape;576;p42"/>
          <p:cNvSpPr txBox="1"/>
          <p:nvPr/>
        </p:nvSpPr>
        <p:spPr>
          <a:xfrm>
            <a:off x="3571324" y="3887792"/>
            <a:ext cx="207364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Pending Work!</a:t>
            </a:r>
            <a:endParaRPr/>
          </a:p>
        </p:txBody>
      </p:sp>
      <p:sp>
        <p:nvSpPr>
          <p:cNvPr id="577" name="Google Shape;577;p42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 b="1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b="1"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578" name="Google Shape;578;p42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79" name="Google Shape;579;p42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80" name="Google Shape;580;p42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81" name="Google Shape;581;p42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82" name="Google Shape;582;p42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83" name="Google Shape;583;p42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7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8" name="Google Shape;588;p43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89" name="Google Shape;589;p43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90" name="Google Shape;590;p43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91" name="Google Shape;591;p43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92" name="Google Shape;592;p43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593" name="Google Shape;593;p43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cxnSp>
        <p:nvCxnSpPr>
          <p:cNvPr id="594" name="Google Shape;594;p43"/>
          <p:cNvCxnSpPr/>
          <p:nvPr/>
        </p:nvCxnSpPr>
        <p:spPr>
          <a:xfrm>
            <a:off x="68643" y="1394901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595" name="Google Shape;595;p43"/>
          <p:cNvSpPr/>
          <p:nvPr/>
        </p:nvSpPr>
        <p:spPr>
          <a:xfrm>
            <a:off x="6165869" y="3048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6" name="Google Shape;596;p43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597" name="Google Shape;597;p43"/>
          <p:cNvSpPr txBox="1"/>
          <p:nvPr/>
        </p:nvSpPr>
        <p:spPr>
          <a:xfrm>
            <a:off x="6165869" y="494985"/>
            <a:ext cx="32252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</p:txBody>
      </p:sp>
      <p:sp>
        <p:nvSpPr>
          <p:cNvPr id="598" name="Google Shape;598;p43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 == 1</a:t>
            </a:r>
            <a:endParaRPr/>
          </a:p>
        </p:txBody>
      </p:sp>
      <p:sp>
        <p:nvSpPr>
          <p:cNvPr id="599" name="Google Shape;599;p43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600" name="Google Shape;600;p43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601" name="Google Shape;601;p43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02" name="Google Shape;602;p43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603" name="Google Shape;603;p43"/>
          <p:cNvSpPr txBox="1"/>
          <p:nvPr/>
        </p:nvSpPr>
        <p:spPr>
          <a:xfrm>
            <a:off x="6126228" y="4736068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3 * factorial(2)</a:t>
            </a:r>
            <a:endParaRPr/>
          </a:p>
        </p:txBody>
      </p:sp>
      <p:cxnSp>
        <p:nvCxnSpPr>
          <p:cNvPr id="604" name="Google Shape;604;p43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05" name="Google Shape;605;p43"/>
          <p:cNvSpPr txBox="1"/>
          <p:nvPr/>
        </p:nvSpPr>
        <p:spPr>
          <a:xfrm>
            <a:off x="5379972" y="42672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fact(2)</a:t>
            </a:r>
            <a:endParaRPr/>
          </a:p>
        </p:txBody>
      </p:sp>
      <p:sp>
        <p:nvSpPr>
          <p:cNvPr id="606" name="Google Shape;606;p43"/>
          <p:cNvSpPr txBox="1"/>
          <p:nvPr/>
        </p:nvSpPr>
        <p:spPr>
          <a:xfrm>
            <a:off x="6126228" y="426720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2 * factorial(1)</a:t>
            </a:r>
            <a:endParaRPr/>
          </a:p>
        </p:txBody>
      </p:sp>
      <p:cxnSp>
        <p:nvCxnSpPr>
          <p:cNvPr id="607" name="Google Shape;607;p43"/>
          <p:cNvCxnSpPr/>
          <p:nvPr/>
        </p:nvCxnSpPr>
        <p:spPr>
          <a:xfrm>
            <a:off x="6096000" y="4191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08" name="Google Shape;608;p43"/>
          <p:cNvSpPr txBox="1"/>
          <p:nvPr/>
        </p:nvSpPr>
        <p:spPr>
          <a:xfrm>
            <a:off x="5378072" y="38100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fact(1)</a:t>
            </a:r>
            <a:endParaRPr/>
          </a:p>
        </p:txBody>
      </p:sp>
      <p:sp>
        <p:nvSpPr>
          <p:cNvPr id="609" name="Google Shape;609;p43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610" name="Google Shape;610;p43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11" name="Google Shape;611;p43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12" name="Google Shape;612;p43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13" name="Google Shape;613;p43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14" name="Google Shape;614;p43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15" name="Google Shape;615;p43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16" name="Google Shape;616;p43"/>
          <p:cNvCxnSpPr/>
          <p:nvPr/>
        </p:nvCxnSpPr>
        <p:spPr>
          <a:xfrm>
            <a:off x="6096000" y="4191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0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1" name="Google Shape;621;p44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22" name="Google Shape;622;p44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23" name="Google Shape;623;p44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24" name="Google Shape;624;p44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25" name="Google Shape;625;p44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626" name="Google Shape;626;p44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cxnSp>
        <p:nvCxnSpPr>
          <p:cNvPr id="627" name="Google Shape;627;p44"/>
          <p:cNvCxnSpPr/>
          <p:nvPr/>
        </p:nvCxnSpPr>
        <p:spPr>
          <a:xfrm>
            <a:off x="68643" y="1653729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628" name="Google Shape;628;p44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9" name="Google Shape;629;p44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630" name="Google Shape;630;p44"/>
          <p:cNvSpPr txBox="1"/>
          <p:nvPr/>
        </p:nvSpPr>
        <p:spPr>
          <a:xfrm>
            <a:off x="6165869" y="494985"/>
            <a:ext cx="32252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1</a:t>
            </a:r>
            <a:endParaRPr/>
          </a:p>
        </p:txBody>
      </p:sp>
      <p:sp>
        <p:nvSpPr>
          <p:cNvPr id="631" name="Google Shape;631;p44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1</a:t>
            </a:r>
            <a:endParaRPr/>
          </a:p>
        </p:txBody>
      </p:sp>
      <p:sp>
        <p:nvSpPr>
          <p:cNvPr id="632" name="Google Shape;632;p44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633" name="Google Shape;633;p44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634" name="Google Shape;634;p44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35" name="Google Shape;635;p44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636" name="Google Shape;636;p44"/>
          <p:cNvSpPr txBox="1"/>
          <p:nvPr/>
        </p:nvSpPr>
        <p:spPr>
          <a:xfrm>
            <a:off x="6126228" y="4736068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3 * factorial(2)</a:t>
            </a:r>
            <a:endParaRPr/>
          </a:p>
        </p:txBody>
      </p:sp>
      <p:cxnSp>
        <p:nvCxnSpPr>
          <p:cNvPr id="637" name="Google Shape;637;p44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38" name="Google Shape;638;p44"/>
          <p:cNvSpPr txBox="1"/>
          <p:nvPr/>
        </p:nvSpPr>
        <p:spPr>
          <a:xfrm>
            <a:off x="5379972" y="42672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fact(2)</a:t>
            </a:r>
            <a:endParaRPr/>
          </a:p>
        </p:txBody>
      </p:sp>
      <p:sp>
        <p:nvSpPr>
          <p:cNvPr id="639" name="Google Shape;639;p44"/>
          <p:cNvSpPr txBox="1"/>
          <p:nvPr/>
        </p:nvSpPr>
        <p:spPr>
          <a:xfrm>
            <a:off x="6126228" y="426720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2 * factorial(1)</a:t>
            </a:r>
            <a:endParaRPr/>
          </a:p>
        </p:txBody>
      </p:sp>
      <p:cxnSp>
        <p:nvCxnSpPr>
          <p:cNvPr id="640" name="Google Shape;640;p44"/>
          <p:cNvCxnSpPr/>
          <p:nvPr/>
        </p:nvCxnSpPr>
        <p:spPr>
          <a:xfrm>
            <a:off x="6096000" y="4191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41" name="Google Shape;641;p44"/>
          <p:cNvSpPr txBox="1"/>
          <p:nvPr/>
        </p:nvSpPr>
        <p:spPr>
          <a:xfrm>
            <a:off x="5378072" y="38100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fact(1)</a:t>
            </a:r>
            <a:endParaRPr/>
          </a:p>
        </p:txBody>
      </p:sp>
      <p:sp>
        <p:nvSpPr>
          <p:cNvPr id="642" name="Google Shape;642;p44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643" name="Google Shape;643;p44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44" name="Google Shape;644;p44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45" name="Google Shape;645;p44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46" name="Google Shape;646;p44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47" name="Google Shape;647;p44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48" name="Google Shape;648;p44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49" name="Google Shape;649;p44"/>
          <p:cNvCxnSpPr/>
          <p:nvPr/>
        </p:nvCxnSpPr>
        <p:spPr>
          <a:xfrm>
            <a:off x="6096000" y="4191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3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4" name="Google Shape;654;p45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55" name="Google Shape;655;p45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56" name="Google Shape;656;p45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57" name="Google Shape;657;p45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58" name="Google Shape;658;p45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659" name="Google Shape;659;p45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cxnSp>
        <p:nvCxnSpPr>
          <p:cNvPr id="660" name="Google Shape;660;p45"/>
          <p:cNvCxnSpPr/>
          <p:nvPr/>
        </p:nvCxnSpPr>
        <p:spPr>
          <a:xfrm>
            <a:off x="68643" y="1905000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661" name="Google Shape;661;p45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2" name="Google Shape;662;p45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663" name="Google Shape;663;p45"/>
          <p:cNvSpPr txBox="1"/>
          <p:nvPr/>
        </p:nvSpPr>
        <p:spPr>
          <a:xfrm>
            <a:off x="6165869" y="494985"/>
            <a:ext cx="32252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1</a:t>
            </a:r>
            <a:endParaRPr/>
          </a:p>
        </p:txBody>
      </p:sp>
      <p:sp>
        <p:nvSpPr>
          <p:cNvPr id="664" name="Google Shape;664;p45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1</a:t>
            </a:r>
            <a:endParaRPr/>
          </a:p>
        </p:txBody>
      </p:sp>
      <p:sp>
        <p:nvSpPr>
          <p:cNvPr id="665" name="Google Shape;665;p45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666" name="Google Shape;666;p45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667" name="Google Shape;667;p45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68" name="Google Shape;668;p45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669" name="Google Shape;669;p45"/>
          <p:cNvSpPr txBox="1"/>
          <p:nvPr/>
        </p:nvSpPr>
        <p:spPr>
          <a:xfrm>
            <a:off x="6126228" y="4736068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3 * factorial(2)</a:t>
            </a:r>
            <a:endParaRPr/>
          </a:p>
        </p:txBody>
      </p:sp>
      <p:cxnSp>
        <p:nvCxnSpPr>
          <p:cNvPr id="670" name="Google Shape;670;p45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71" name="Google Shape;671;p45"/>
          <p:cNvSpPr txBox="1"/>
          <p:nvPr/>
        </p:nvSpPr>
        <p:spPr>
          <a:xfrm>
            <a:off x="5379972" y="42672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fact(2)</a:t>
            </a:r>
            <a:endParaRPr/>
          </a:p>
        </p:txBody>
      </p:sp>
      <p:sp>
        <p:nvSpPr>
          <p:cNvPr id="672" name="Google Shape;672;p45"/>
          <p:cNvSpPr txBox="1"/>
          <p:nvPr/>
        </p:nvSpPr>
        <p:spPr>
          <a:xfrm>
            <a:off x="6126228" y="426720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2 * factorial(1)</a:t>
            </a:r>
            <a:endParaRPr/>
          </a:p>
        </p:txBody>
      </p:sp>
      <p:cxnSp>
        <p:nvCxnSpPr>
          <p:cNvPr id="673" name="Google Shape;673;p45"/>
          <p:cNvCxnSpPr/>
          <p:nvPr/>
        </p:nvCxnSpPr>
        <p:spPr>
          <a:xfrm>
            <a:off x="6096000" y="4191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74" name="Google Shape;674;p45"/>
          <p:cNvSpPr txBox="1"/>
          <p:nvPr/>
        </p:nvSpPr>
        <p:spPr>
          <a:xfrm>
            <a:off x="5378072" y="38100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fact(1)</a:t>
            </a:r>
            <a:endParaRPr/>
          </a:p>
        </p:txBody>
      </p:sp>
      <p:sp>
        <p:nvSpPr>
          <p:cNvPr id="675" name="Google Shape;675;p45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676" name="Google Shape;676;p45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77" name="Google Shape;677;p45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78" name="Google Shape;678;p45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79" name="Google Shape;679;p45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0" name="Google Shape;680;p45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1" name="Google Shape;681;p45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45"/>
          <p:cNvCxnSpPr/>
          <p:nvPr/>
        </p:nvCxnSpPr>
        <p:spPr>
          <a:xfrm>
            <a:off x="6096000" y="4191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6" name="Shape 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7" name="Google Shape;687;p46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8" name="Google Shape;688;p46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9" name="Google Shape;689;p46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90" name="Google Shape;690;p46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91" name="Google Shape;691;p46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692" name="Google Shape;692;p46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cxnSp>
        <p:nvCxnSpPr>
          <p:cNvPr id="693" name="Google Shape;693;p46"/>
          <p:cNvCxnSpPr/>
          <p:nvPr/>
        </p:nvCxnSpPr>
        <p:spPr>
          <a:xfrm>
            <a:off x="68643" y="2209800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694" name="Google Shape;694;p46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5" name="Google Shape;695;p46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696" name="Google Shape;696;p46"/>
          <p:cNvSpPr txBox="1"/>
          <p:nvPr/>
        </p:nvSpPr>
        <p:spPr>
          <a:xfrm>
            <a:off x="6165869" y="494985"/>
            <a:ext cx="32252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1</a:t>
            </a:r>
            <a:endParaRPr/>
          </a:p>
        </p:txBody>
      </p:sp>
      <p:sp>
        <p:nvSpPr>
          <p:cNvPr id="697" name="Google Shape;697;p46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1</a:t>
            </a:r>
            <a:endParaRPr/>
          </a:p>
        </p:txBody>
      </p:sp>
      <p:sp>
        <p:nvSpPr>
          <p:cNvPr id="698" name="Google Shape;698;p46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699" name="Google Shape;699;p46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700" name="Google Shape;700;p46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01" name="Google Shape;701;p46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702" name="Google Shape;702;p46"/>
          <p:cNvSpPr txBox="1"/>
          <p:nvPr/>
        </p:nvSpPr>
        <p:spPr>
          <a:xfrm>
            <a:off x="6126228" y="4736068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3 * factorial(2)</a:t>
            </a:r>
            <a:endParaRPr/>
          </a:p>
        </p:txBody>
      </p:sp>
      <p:cxnSp>
        <p:nvCxnSpPr>
          <p:cNvPr id="703" name="Google Shape;703;p46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04" name="Google Shape;704;p46"/>
          <p:cNvSpPr txBox="1"/>
          <p:nvPr/>
        </p:nvSpPr>
        <p:spPr>
          <a:xfrm>
            <a:off x="5379972" y="42672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fact(2)</a:t>
            </a:r>
            <a:endParaRPr/>
          </a:p>
        </p:txBody>
      </p:sp>
      <p:sp>
        <p:nvSpPr>
          <p:cNvPr id="705" name="Google Shape;705;p46"/>
          <p:cNvSpPr txBox="1"/>
          <p:nvPr/>
        </p:nvSpPr>
        <p:spPr>
          <a:xfrm>
            <a:off x="6126228" y="426720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2 * factorial(1)</a:t>
            </a:r>
            <a:endParaRPr/>
          </a:p>
        </p:txBody>
      </p:sp>
      <p:cxnSp>
        <p:nvCxnSpPr>
          <p:cNvPr id="706" name="Google Shape;706;p46"/>
          <p:cNvCxnSpPr/>
          <p:nvPr/>
        </p:nvCxnSpPr>
        <p:spPr>
          <a:xfrm>
            <a:off x="6096000" y="4191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07" name="Google Shape;707;p46"/>
          <p:cNvSpPr txBox="1"/>
          <p:nvPr/>
        </p:nvSpPr>
        <p:spPr>
          <a:xfrm>
            <a:off x="5378072" y="38100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fact(1)</a:t>
            </a:r>
            <a:endParaRPr/>
          </a:p>
        </p:txBody>
      </p:sp>
      <p:sp>
        <p:nvSpPr>
          <p:cNvPr id="708" name="Google Shape;708;p46"/>
          <p:cNvSpPr txBox="1"/>
          <p:nvPr/>
        </p:nvSpPr>
        <p:spPr>
          <a:xfrm>
            <a:off x="381000" y="482025"/>
            <a:ext cx="3040832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“terminated”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9" name="Google Shape;709;p46"/>
          <p:cNvSpPr txBox="1"/>
          <p:nvPr/>
        </p:nvSpPr>
        <p:spPr>
          <a:xfrm>
            <a:off x="6126228" y="3810000"/>
            <a:ext cx="94666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1</a:t>
            </a:r>
            <a:endParaRPr/>
          </a:p>
        </p:txBody>
      </p:sp>
      <p:sp>
        <p:nvSpPr>
          <p:cNvPr id="710" name="Google Shape;710;p46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711" name="Google Shape;711;p46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46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46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46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5" name="Google Shape;715;p46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6" name="Google Shape;716;p46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7" name="Google Shape;717;p46"/>
          <p:cNvCxnSpPr/>
          <p:nvPr/>
        </p:nvCxnSpPr>
        <p:spPr>
          <a:xfrm>
            <a:off x="6096000" y="4191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Factorial!</a:t>
            </a:r>
            <a:endParaRPr/>
          </a:p>
        </p:txBody>
      </p:sp>
      <p:sp>
        <p:nvSpPr>
          <p:cNvPr id="57" name="Google Shape;57;p11"/>
          <p:cNvSpPr txBox="1"/>
          <p:nvPr/>
        </p:nvSpPr>
        <p:spPr>
          <a:xfrm>
            <a:off x="3192613" y="2971800"/>
            <a:ext cx="3082896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75! = 75*74!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2" name="Google Shape;722;p47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3" name="Google Shape;723;p47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4" name="Google Shape;724;p47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5" name="Google Shape;725;p47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26" name="Google Shape;726;p47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727" name="Google Shape;727;p47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sp>
        <p:nvSpPr>
          <p:cNvPr id="728" name="Google Shape;728;p47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9" name="Google Shape;729;p47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730" name="Google Shape;730;p47"/>
          <p:cNvSpPr txBox="1"/>
          <p:nvPr/>
        </p:nvSpPr>
        <p:spPr>
          <a:xfrm>
            <a:off x="6165869" y="494985"/>
            <a:ext cx="32252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1</a:t>
            </a:r>
            <a:endParaRPr/>
          </a:p>
        </p:txBody>
      </p:sp>
      <p:sp>
        <p:nvSpPr>
          <p:cNvPr id="731" name="Google Shape;731;p47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732" name="Google Shape;732;p47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733" name="Google Shape;733;p47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34" name="Google Shape;734;p47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735" name="Google Shape;735;p47"/>
          <p:cNvSpPr txBox="1"/>
          <p:nvPr/>
        </p:nvSpPr>
        <p:spPr>
          <a:xfrm>
            <a:off x="6126228" y="4736068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3 * factorial(2)</a:t>
            </a:r>
            <a:endParaRPr/>
          </a:p>
        </p:txBody>
      </p:sp>
      <p:cxnSp>
        <p:nvCxnSpPr>
          <p:cNvPr id="736" name="Google Shape;736;p47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37" name="Google Shape;737;p47"/>
          <p:cNvSpPr txBox="1"/>
          <p:nvPr/>
        </p:nvSpPr>
        <p:spPr>
          <a:xfrm>
            <a:off x="5379972" y="42672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fact(2)</a:t>
            </a:r>
            <a:endParaRPr/>
          </a:p>
        </p:txBody>
      </p:sp>
      <p:sp>
        <p:nvSpPr>
          <p:cNvPr id="738" name="Google Shape;738;p47"/>
          <p:cNvSpPr txBox="1"/>
          <p:nvPr/>
        </p:nvSpPr>
        <p:spPr>
          <a:xfrm>
            <a:off x="6126228" y="426720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2 * factorial(1)</a:t>
            </a:r>
            <a:endParaRPr/>
          </a:p>
        </p:txBody>
      </p:sp>
      <p:cxnSp>
        <p:nvCxnSpPr>
          <p:cNvPr id="739" name="Google Shape;739;p47"/>
          <p:cNvCxnSpPr/>
          <p:nvPr/>
        </p:nvCxnSpPr>
        <p:spPr>
          <a:xfrm>
            <a:off x="6096000" y="4191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0" name="Google Shape;740;p47"/>
          <p:cNvSpPr txBox="1"/>
          <p:nvPr/>
        </p:nvSpPr>
        <p:spPr>
          <a:xfrm>
            <a:off x="5378072" y="38100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fact(1)</a:t>
            </a:r>
            <a:endParaRPr/>
          </a:p>
        </p:txBody>
      </p:sp>
      <p:sp>
        <p:nvSpPr>
          <p:cNvPr id="741" name="Google Shape;741;p47"/>
          <p:cNvSpPr txBox="1"/>
          <p:nvPr/>
        </p:nvSpPr>
        <p:spPr>
          <a:xfrm>
            <a:off x="347955" y="457200"/>
            <a:ext cx="5196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Collapse the stack…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2" name="Google Shape;742;p47"/>
          <p:cNvSpPr txBox="1"/>
          <p:nvPr/>
        </p:nvSpPr>
        <p:spPr>
          <a:xfrm>
            <a:off x="6126228" y="3810000"/>
            <a:ext cx="94666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1</a:t>
            </a:r>
            <a:endParaRPr/>
          </a:p>
        </p:txBody>
      </p:sp>
      <p:sp>
        <p:nvSpPr>
          <p:cNvPr id="743" name="Google Shape;743;p47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744" name="Google Shape;744;p47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47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47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47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47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9" name="Google Shape;749;p47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0" name="Google Shape;750;p47"/>
          <p:cNvCxnSpPr/>
          <p:nvPr/>
        </p:nvCxnSpPr>
        <p:spPr>
          <a:xfrm>
            <a:off x="6096000" y="4191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4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5" name="Google Shape;755;p48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6" name="Google Shape;756;p48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7" name="Google Shape;757;p48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8" name="Google Shape;758;p48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59" name="Google Shape;759;p48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760" name="Google Shape;760;p48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sp>
        <p:nvSpPr>
          <p:cNvPr id="761" name="Google Shape;761;p48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2" name="Google Shape;762;p48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763" name="Google Shape;763;p48"/>
          <p:cNvSpPr txBox="1"/>
          <p:nvPr/>
        </p:nvSpPr>
        <p:spPr>
          <a:xfrm>
            <a:off x="6165869" y="494985"/>
            <a:ext cx="32252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1</a:t>
            </a:r>
            <a:endParaRPr/>
          </a:p>
        </p:txBody>
      </p:sp>
      <p:sp>
        <p:nvSpPr>
          <p:cNvPr id="764" name="Google Shape;764;p48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765" name="Google Shape;765;p48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766" name="Google Shape;766;p48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67" name="Google Shape;767;p48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768" name="Google Shape;768;p48"/>
          <p:cNvSpPr txBox="1"/>
          <p:nvPr/>
        </p:nvSpPr>
        <p:spPr>
          <a:xfrm>
            <a:off x="6126228" y="4736068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3 * factorial(2)</a:t>
            </a:r>
            <a:endParaRPr/>
          </a:p>
        </p:txBody>
      </p:sp>
      <p:cxnSp>
        <p:nvCxnSpPr>
          <p:cNvPr id="769" name="Google Shape;769;p48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70" name="Google Shape;770;p48"/>
          <p:cNvSpPr txBox="1"/>
          <p:nvPr/>
        </p:nvSpPr>
        <p:spPr>
          <a:xfrm>
            <a:off x="5379972" y="42672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fact(2)</a:t>
            </a:r>
            <a:endParaRPr/>
          </a:p>
        </p:txBody>
      </p:sp>
      <p:sp>
        <p:nvSpPr>
          <p:cNvPr id="771" name="Google Shape;771;p48"/>
          <p:cNvSpPr txBox="1"/>
          <p:nvPr/>
        </p:nvSpPr>
        <p:spPr>
          <a:xfrm>
            <a:off x="6126228" y="426720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2 * factorial(1)</a:t>
            </a:r>
            <a:endParaRPr/>
          </a:p>
        </p:txBody>
      </p:sp>
      <p:cxnSp>
        <p:nvCxnSpPr>
          <p:cNvPr id="772" name="Google Shape;772;p48"/>
          <p:cNvCxnSpPr/>
          <p:nvPr/>
        </p:nvCxnSpPr>
        <p:spPr>
          <a:xfrm>
            <a:off x="6096000" y="4191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73" name="Google Shape;773;p48"/>
          <p:cNvSpPr txBox="1"/>
          <p:nvPr/>
        </p:nvSpPr>
        <p:spPr>
          <a:xfrm>
            <a:off x="5378072" y="38100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fact(1)</a:t>
            </a:r>
            <a:endParaRPr/>
          </a:p>
        </p:txBody>
      </p:sp>
      <p:sp>
        <p:nvSpPr>
          <p:cNvPr id="774" name="Google Shape;774;p48"/>
          <p:cNvSpPr txBox="1"/>
          <p:nvPr/>
        </p:nvSpPr>
        <p:spPr>
          <a:xfrm>
            <a:off x="6126228" y="3810000"/>
            <a:ext cx="94666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1</a:t>
            </a:r>
            <a:endParaRPr/>
          </a:p>
        </p:txBody>
      </p:sp>
      <p:sp>
        <p:nvSpPr>
          <p:cNvPr id="775" name="Google Shape;775;p48"/>
          <p:cNvSpPr/>
          <p:nvPr/>
        </p:nvSpPr>
        <p:spPr>
          <a:xfrm rot="441420">
            <a:off x="6126228" y="3976648"/>
            <a:ext cx="2636772" cy="45719"/>
          </a:xfrm>
          <a:prstGeom prst="rect">
            <a:avLst/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6" name="Google Shape;776;p48"/>
          <p:cNvSpPr/>
          <p:nvPr/>
        </p:nvSpPr>
        <p:spPr>
          <a:xfrm rot="-433124">
            <a:off x="6096000" y="3960415"/>
            <a:ext cx="2636772" cy="45719"/>
          </a:xfrm>
          <a:prstGeom prst="rect">
            <a:avLst/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7" name="Google Shape;777;p48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sp>
        <p:nvSpPr>
          <p:cNvPr id="778" name="Google Shape;778;p48"/>
          <p:cNvSpPr txBox="1"/>
          <p:nvPr/>
        </p:nvSpPr>
        <p:spPr>
          <a:xfrm>
            <a:off x="347954" y="457200"/>
            <a:ext cx="49536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Collapse the stack…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2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83" name="Google Shape;783;p49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4" name="Google Shape;784;p49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5" name="Google Shape;785;p49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6" name="Google Shape;786;p49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87" name="Google Shape;787;p49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788" name="Google Shape;788;p49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sp>
        <p:nvSpPr>
          <p:cNvPr id="789" name="Google Shape;789;p49"/>
          <p:cNvSpPr/>
          <p:nvPr/>
        </p:nvSpPr>
        <p:spPr>
          <a:xfrm>
            <a:off x="6172200" y="23685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0" name="Google Shape;790;p49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791" name="Google Shape;791;p49"/>
          <p:cNvSpPr txBox="1"/>
          <p:nvPr/>
        </p:nvSpPr>
        <p:spPr>
          <a:xfrm>
            <a:off x="6165869" y="494985"/>
            <a:ext cx="32252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1</a:t>
            </a:r>
            <a:endParaRPr/>
          </a:p>
        </p:txBody>
      </p:sp>
      <p:sp>
        <p:nvSpPr>
          <p:cNvPr id="792" name="Google Shape;792;p49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793" name="Google Shape;793;p49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794" name="Google Shape;794;p49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95" name="Google Shape;795;p49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796" name="Google Shape;796;p49"/>
          <p:cNvSpPr txBox="1"/>
          <p:nvPr/>
        </p:nvSpPr>
        <p:spPr>
          <a:xfrm>
            <a:off x="6126228" y="4736068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3 * factorial(2)</a:t>
            </a:r>
            <a:endParaRPr/>
          </a:p>
        </p:txBody>
      </p:sp>
      <p:cxnSp>
        <p:nvCxnSpPr>
          <p:cNvPr id="797" name="Google Shape;797;p49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98" name="Google Shape;798;p49"/>
          <p:cNvSpPr txBox="1"/>
          <p:nvPr/>
        </p:nvSpPr>
        <p:spPr>
          <a:xfrm>
            <a:off x="5379972" y="42672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fact(2)</a:t>
            </a:r>
            <a:endParaRPr/>
          </a:p>
        </p:txBody>
      </p:sp>
      <p:sp>
        <p:nvSpPr>
          <p:cNvPr id="799" name="Google Shape;799;p49"/>
          <p:cNvSpPr txBox="1"/>
          <p:nvPr/>
        </p:nvSpPr>
        <p:spPr>
          <a:xfrm>
            <a:off x="6126228" y="4267200"/>
            <a:ext cx="139512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2 * 1</a:t>
            </a:r>
            <a:endParaRPr/>
          </a:p>
        </p:txBody>
      </p:sp>
      <p:cxnSp>
        <p:nvCxnSpPr>
          <p:cNvPr id="800" name="Google Shape;800;p49"/>
          <p:cNvCxnSpPr/>
          <p:nvPr/>
        </p:nvCxnSpPr>
        <p:spPr>
          <a:xfrm>
            <a:off x="68643" y="3048000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801" name="Google Shape;801;p49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 == 2</a:t>
            </a:r>
            <a:endParaRPr/>
          </a:p>
        </p:txBody>
      </p:sp>
      <p:sp>
        <p:nvSpPr>
          <p:cNvPr id="802" name="Google Shape;802;p49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 b="1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b="1"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803" name="Google Shape;803;p49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04" name="Google Shape;804;p49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05" name="Google Shape;805;p49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06" name="Google Shape;806;p49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07" name="Google Shape;807;p49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08" name="Google Shape;808;p49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09" name="Google Shape;809;p49"/>
          <p:cNvSpPr txBox="1"/>
          <p:nvPr/>
        </p:nvSpPr>
        <p:spPr>
          <a:xfrm>
            <a:off x="347954" y="457200"/>
            <a:ext cx="47916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Collapse the stack…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3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4" name="Google Shape;814;p50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15" name="Google Shape;815;p50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16" name="Google Shape;816;p50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17" name="Google Shape;817;p50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18" name="Google Shape;818;p50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819" name="Google Shape;819;p50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sp>
        <p:nvSpPr>
          <p:cNvPr id="820" name="Google Shape;820;p50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1" name="Google Shape;821;p50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822" name="Google Shape;822;p50"/>
          <p:cNvSpPr txBox="1"/>
          <p:nvPr/>
        </p:nvSpPr>
        <p:spPr>
          <a:xfrm>
            <a:off x="6165869" y="494985"/>
            <a:ext cx="322524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</p:txBody>
      </p:sp>
      <p:sp>
        <p:nvSpPr>
          <p:cNvPr id="823" name="Google Shape;823;p50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824" name="Google Shape;824;p50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825" name="Google Shape;825;p50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26" name="Google Shape;826;p50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827" name="Google Shape;827;p50"/>
          <p:cNvSpPr txBox="1"/>
          <p:nvPr/>
        </p:nvSpPr>
        <p:spPr>
          <a:xfrm>
            <a:off x="6126228" y="4736068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3 * factorial(2)</a:t>
            </a:r>
            <a:endParaRPr/>
          </a:p>
        </p:txBody>
      </p:sp>
      <p:cxnSp>
        <p:nvCxnSpPr>
          <p:cNvPr id="828" name="Google Shape;828;p50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29" name="Google Shape;829;p50"/>
          <p:cNvSpPr txBox="1"/>
          <p:nvPr/>
        </p:nvSpPr>
        <p:spPr>
          <a:xfrm>
            <a:off x="5379972" y="42672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fact(2)</a:t>
            </a:r>
            <a:endParaRPr/>
          </a:p>
        </p:txBody>
      </p:sp>
      <p:sp>
        <p:nvSpPr>
          <p:cNvPr id="830" name="Google Shape;830;p50"/>
          <p:cNvSpPr txBox="1"/>
          <p:nvPr/>
        </p:nvSpPr>
        <p:spPr>
          <a:xfrm>
            <a:off x="6126228" y="4267200"/>
            <a:ext cx="173336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2 * 1 = 2</a:t>
            </a:r>
            <a:endParaRPr/>
          </a:p>
        </p:txBody>
      </p:sp>
      <p:cxnSp>
        <p:nvCxnSpPr>
          <p:cNvPr id="831" name="Google Shape;831;p50"/>
          <p:cNvCxnSpPr/>
          <p:nvPr/>
        </p:nvCxnSpPr>
        <p:spPr>
          <a:xfrm>
            <a:off x="68643" y="3291714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832" name="Google Shape;832;p50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2</a:t>
            </a:r>
            <a:endParaRPr/>
          </a:p>
        </p:txBody>
      </p:sp>
      <p:sp>
        <p:nvSpPr>
          <p:cNvPr id="833" name="Google Shape;833;p50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834" name="Google Shape;834;p50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35" name="Google Shape;835;p50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36" name="Google Shape;836;p50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37" name="Google Shape;837;p50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38" name="Google Shape;838;p50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39" name="Google Shape;839;p50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40" name="Google Shape;840;p50"/>
          <p:cNvSpPr txBox="1"/>
          <p:nvPr/>
        </p:nvSpPr>
        <p:spPr>
          <a:xfrm>
            <a:off x="347954" y="457200"/>
            <a:ext cx="48078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Collapse the stack…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4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5" name="Google Shape;845;p51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46" name="Google Shape;846;p51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47" name="Google Shape;847;p51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48" name="Google Shape;848;p51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49" name="Google Shape;849;p51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850" name="Google Shape;850;p51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sp>
        <p:nvSpPr>
          <p:cNvPr id="851" name="Google Shape;851;p51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2" name="Google Shape;852;p51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853" name="Google Shape;853;p51"/>
          <p:cNvSpPr txBox="1"/>
          <p:nvPr/>
        </p:nvSpPr>
        <p:spPr>
          <a:xfrm>
            <a:off x="6165869" y="494985"/>
            <a:ext cx="322524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</p:txBody>
      </p:sp>
      <p:sp>
        <p:nvSpPr>
          <p:cNvPr id="854" name="Google Shape;854;p51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855" name="Google Shape;855;p51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856" name="Google Shape;856;p51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57" name="Google Shape;857;p51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858" name="Google Shape;858;p51"/>
          <p:cNvSpPr txBox="1"/>
          <p:nvPr/>
        </p:nvSpPr>
        <p:spPr>
          <a:xfrm>
            <a:off x="6126228" y="4736068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3 * factorial(2)</a:t>
            </a:r>
            <a:endParaRPr/>
          </a:p>
        </p:txBody>
      </p:sp>
      <p:cxnSp>
        <p:nvCxnSpPr>
          <p:cNvPr id="859" name="Google Shape;859;p51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60" name="Google Shape;860;p51"/>
          <p:cNvSpPr txBox="1"/>
          <p:nvPr/>
        </p:nvSpPr>
        <p:spPr>
          <a:xfrm>
            <a:off x="5379972" y="42672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fact(2)</a:t>
            </a:r>
            <a:endParaRPr/>
          </a:p>
        </p:txBody>
      </p:sp>
      <p:sp>
        <p:nvSpPr>
          <p:cNvPr id="861" name="Google Shape;861;p51"/>
          <p:cNvSpPr txBox="1"/>
          <p:nvPr/>
        </p:nvSpPr>
        <p:spPr>
          <a:xfrm>
            <a:off x="6126228" y="4267200"/>
            <a:ext cx="173336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2 * 1 = 2</a:t>
            </a:r>
            <a:endParaRPr/>
          </a:p>
        </p:txBody>
      </p:sp>
      <p:cxnSp>
        <p:nvCxnSpPr>
          <p:cNvPr id="862" name="Google Shape;862;p51"/>
          <p:cNvCxnSpPr/>
          <p:nvPr/>
        </p:nvCxnSpPr>
        <p:spPr>
          <a:xfrm>
            <a:off x="68643" y="3627372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863" name="Google Shape;863;p51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2</a:t>
            </a:r>
            <a:endParaRPr/>
          </a:p>
        </p:txBody>
      </p:sp>
      <p:sp>
        <p:nvSpPr>
          <p:cNvPr id="864" name="Google Shape;864;p51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865" name="Google Shape;865;p51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66" name="Google Shape;866;p51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67" name="Google Shape;867;p51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68" name="Google Shape;868;p51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69" name="Google Shape;869;p51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70" name="Google Shape;870;p51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71" name="Google Shape;871;p51"/>
          <p:cNvSpPr txBox="1"/>
          <p:nvPr/>
        </p:nvSpPr>
        <p:spPr>
          <a:xfrm>
            <a:off x="347953" y="457200"/>
            <a:ext cx="46941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Collapse the stack…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5" name="Shape 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76" name="Google Shape;876;p52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77" name="Google Shape;877;p52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78" name="Google Shape;878;p52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79" name="Google Shape;879;p52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80" name="Google Shape;880;p52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881" name="Google Shape;881;p52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sp>
        <p:nvSpPr>
          <p:cNvPr id="882" name="Google Shape;882;p52"/>
          <p:cNvSpPr/>
          <p:nvPr/>
        </p:nvSpPr>
        <p:spPr>
          <a:xfrm>
            <a:off x="6172200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3" name="Google Shape;883;p52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884" name="Google Shape;884;p52"/>
          <p:cNvSpPr txBox="1"/>
          <p:nvPr/>
        </p:nvSpPr>
        <p:spPr>
          <a:xfrm>
            <a:off x="6165869" y="494985"/>
            <a:ext cx="322524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</p:txBody>
      </p:sp>
      <p:sp>
        <p:nvSpPr>
          <p:cNvPr id="885" name="Google Shape;885;p52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886" name="Google Shape;886;p52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887" name="Google Shape;887;p52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88" name="Google Shape;888;p52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889" name="Google Shape;889;p52"/>
          <p:cNvSpPr txBox="1"/>
          <p:nvPr/>
        </p:nvSpPr>
        <p:spPr>
          <a:xfrm>
            <a:off x="6126228" y="4736068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3 * factorial(2)</a:t>
            </a:r>
            <a:endParaRPr/>
          </a:p>
        </p:txBody>
      </p:sp>
      <p:cxnSp>
        <p:nvCxnSpPr>
          <p:cNvPr id="890" name="Google Shape;890;p52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91" name="Google Shape;891;p52"/>
          <p:cNvSpPr txBox="1"/>
          <p:nvPr/>
        </p:nvSpPr>
        <p:spPr>
          <a:xfrm>
            <a:off x="5379972" y="42672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fact(2)</a:t>
            </a:r>
            <a:endParaRPr/>
          </a:p>
        </p:txBody>
      </p:sp>
      <p:sp>
        <p:nvSpPr>
          <p:cNvPr id="892" name="Google Shape;892;p52"/>
          <p:cNvSpPr txBox="1"/>
          <p:nvPr/>
        </p:nvSpPr>
        <p:spPr>
          <a:xfrm>
            <a:off x="6126228" y="4267200"/>
            <a:ext cx="173336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2 * 1 = 2</a:t>
            </a:r>
            <a:endParaRPr/>
          </a:p>
        </p:txBody>
      </p:sp>
      <p:cxnSp>
        <p:nvCxnSpPr>
          <p:cNvPr id="893" name="Google Shape;893;p52"/>
          <p:cNvCxnSpPr/>
          <p:nvPr/>
        </p:nvCxnSpPr>
        <p:spPr>
          <a:xfrm>
            <a:off x="68643" y="3627372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894" name="Google Shape;894;p52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2</a:t>
            </a:r>
            <a:endParaRPr/>
          </a:p>
        </p:txBody>
      </p:sp>
      <p:sp>
        <p:nvSpPr>
          <p:cNvPr id="895" name="Google Shape;895;p52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896" name="Google Shape;896;p52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97" name="Google Shape;897;p52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98" name="Google Shape;898;p52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99" name="Google Shape;899;p52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00" name="Google Shape;900;p52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01" name="Google Shape;901;p52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02" name="Google Shape;902;p52"/>
          <p:cNvSpPr txBox="1"/>
          <p:nvPr/>
        </p:nvSpPr>
        <p:spPr>
          <a:xfrm>
            <a:off x="347953" y="457200"/>
            <a:ext cx="4677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Collapse the stack…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6" name="Shape 9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7" name="Google Shape;907;p53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08" name="Google Shape;908;p53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09" name="Google Shape;909;p53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10" name="Google Shape;910;p53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11" name="Google Shape;911;p53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912" name="Google Shape;912;p53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sp>
        <p:nvSpPr>
          <p:cNvPr id="913" name="Google Shape;913;p53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4" name="Google Shape;914;p53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915" name="Google Shape;915;p53"/>
          <p:cNvSpPr txBox="1"/>
          <p:nvPr/>
        </p:nvSpPr>
        <p:spPr>
          <a:xfrm>
            <a:off x="6165869" y="494985"/>
            <a:ext cx="322524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</p:txBody>
      </p:sp>
      <p:sp>
        <p:nvSpPr>
          <p:cNvPr id="916" name="Google Shape;916;p53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917" name="Google Shape;917;p53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918" name="Google Shape;918;p53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19" name="Google Shape;919;p53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920" name="Google Shape;920;p53"/>
          <p:cNvSpPr txBox="1"/>
          <p:nvPr/>
        </p:nvSpPr>
        <p:spPr>
          <a:xfrm>
            <a:off x="6126228" y="4736068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3 * factorial(2)</a:t>
            </a:r>
            <a:endParaRPr/>
          </a:p>
        </p:txBody>
      </p:sp>
      <p:cxnSp>
        <p:nvCxnSpPr>
          <p:cNvPr id="921" name="Google Shape;921;p53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22" name="Google Shape;922;p53"/>
          <p:cNvSpPr txBox="1"/>
          <p:nvPr/>
        </p:nvSpPr>
        <p:spPr>
          <a:xfrm>
            <a:off x="5379972" y="42672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fact(2)</a:t>
            </a:r>
            <a:endParaRPr/>
          </a:p>
        </p:txBody>
      </p:sp>
      <p:sp>
        <p:nvSpPr>
          <p:cNvPr id="923" name="Google Shape;923;p53"/>
          <p:cNvSpPr txBox="1"/>
          <p:nvPr/>
        </p:nvSpPr>
        <p:spPr>
          <a:xfrm>
            <a:off x="6126228" y="4267200"/>
            <a:ext cx="173336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2 * 1 = 2</a:t>
            </a:r>
            <a:endParaRPr/>
          </a:p>
        </p:txBody>
      </p:sp>
      <p:cxnSp>
        <p:nvCxnSpPr>
          <p:cNvPr id="924" name="Google Shape;924;p53"/>
          <p:cNvCxnSpPr/>
          <p:nvPr/>
        </p:nvCxnSpPr>
        <p:spPr>
          <a:xfrm>
            <a:off x="68643" y="3627372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925" name="Google Shape;925;p53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2</a:t>
            </a:r>
            <a:endParaRPr/>
          </a:p>
        </p:txBody>
      </p:sp>
      <p:sp>
        <p:nvSpPr>
          <p:cNvPr id="926" name="Google Shape;926;p53"/>
          <p:cNvSpPr/>
          <p:nvPr/>
        </p:nvSpPr>
        <p:spPr>
          <a:xfrm rot="441420">
            <a:off x="6126228" y="4372718"/>
            <a:ext cx="2636772" cy="45719"/>
          </a:xfrm>
          <a:prstGeom prst="rect">
            <a:avLst/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7" name="Google Shape;927;p53"/>
          <p:cNvSpPr/>
          <p:nvPr/>
        </p:nvSpPr>
        <p:spPr>
          <a:xfrm rot="-433124">
            <a:off x="6096000" y="4356485"/>
            <a:ext cx="2636772" cy="45719"/>
          </a:xfrm>
          <a:prstGeom prst="rect">
            <a:avLst/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8" name="Google Shape;928;p53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929" name="Google Shape;929;p53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30" name="Google Shape;930;p53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31" name="Google Shape;931;p53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32" name="Google Shape;932;p53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33" name="Google Shape;933;p53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34" name="Google Shape;934;p53"/>
          <p:cNvCxnSpPr/>
          <p:nvPr/>
        </p:nvCxnSpPr>
        <p:spPr>
          <a:xfrm>
            <a:off x="6096000" y="46482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35" name="Google Shape;935;p53"/>
          <p:cNvSpPr txBox="1"/>
          <p:nvPr/>
        </p:nvSpPr>
        <p:spPr>
          <a:xfrm>
            <a:off x="347953" y="457200"/>
            <a:ext cx="4645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Collapse the stack…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9" name="Shape 9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40" name="Google Shape;940;p54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41" name="Google Shape;941;p54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42" name="Google Shape;942;p54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43" name="Google Shape;943;p54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44" name="Google Shape;944;p54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945" name="Google Shape;945;p54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sp>
        <p:nvSpPr>
          <p:cNvPr id="946" name="Google Shape;946;p54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7" name="Google Shape;947;p54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948" name="Google Shape;948;p54"/>
          <p:cNvSpPr txBox="1"/>
          <p:nvPr/>
        </p:nvSpPr>
        <p:spPr>
          <a:xfrm>
            <a:off x="6165869" y="494985"/>
            <a:ext cx="322524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</p:txBody>
      </p:sp>
      <p:sp>
        <p:nvSpPr>
          <p:cNvPr id="949" name="Google Shape;949;p54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950" name="Google Shape;950;p54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951" name="Google Shape;951;p54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52" name="Google Shape;952;p54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953" name="Google Shape;953;p54"/>
          <p:cNvSpPr txBox="1"/>
          <p:nvPr/>
        </p:nvSpPr>
        <p:spPr>
          <a:xfrm>
            <a:off x="6126228" y="4736068"/>
            <a:ext cx="173336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3 * 2 = 6</a:t>
            </a:r>
            <a:endParaRPr/>
          </a:p>
        </p:txBody>
      </p:sp>
      <p:cxnSp>
        <p:nvCxnSpPr>
          <p:cNvPr id="954" name="Google Shape;954;p54"/>
          <p:cNvCxnSpPr/>
          <p:nvPr/>
        </p:nvCxnSpPr>
        <p:spPr>
          <a:xfrm>
            <a:off x="68643" y="3048000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955" name="Google Shape;955;p54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 == 3</a:t>
            </a:r>
            <a:endParaRPr/>
          </a:p>
        </p:txBody>
      </p:sp>
      <p:sp>
        <p:nvSpPr>
          <p:cNvPr id="956" name="Google Shape;956;p54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 b="1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b="1"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957" name="Google Shape;957;p54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58" name="Google Shape;958;p54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59" name="Google Shape;959;p54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60" name="Google Shape;960;p54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61" name="Google Shape;961;p54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62" name="Google Shape;962;p54"/>
          <p:cNvSpPr txBox="1"/>
          <p:nvPr/>
        </p:nvSpPr>
        <p:spPr>
          <a:xfrm>
            <a:off x="347953" y="457200"/>
            <a:ext cx="46617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Collapse the stack…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6" name="Shape 9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67" name="Google Shape;967;p55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68" name="Google Shape;968;p55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69" name="Google Shape;969;p55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70" name="Google Shape;970;p55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71" name="Google Shape;971;p55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972" name="Google Shape;972;p55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sp>
        <p:nvSpPr>
          <p:cNvPr id="973" name="Google Shape;973;p55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4" name="Google Shape;974;p55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975" name="Google Shape;975;p55"/>
          <p:cNvSpPr txBox="1"/>
          <p:nvPr/>
        </p:nvSpPr>
        <p:spPr>
          <a:xfrm>
            <a:off x="6165869" y="494985"/>
            <a:ext cx="322524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</p:txBody>
      </p:sp>
      <p:sp>
        <p:nvSpPr>
          <p:cNvPr id="976" name="Google Shape;976;p55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977" name="Google Shape;977;p55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978" name="Google Shape;978;p55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79" name="Google Shape;979;p55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980" name="Google Shape;980;p55"/>
          <p:cNvSpPr txBox="1"/>
          <p:nvPr/>
        </p:nvSpPr>
        <p:spPr>
          <a:xfrm>
            <a:off x="6126228" y="4736068"/>
            <a:ext cx="173336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3 * 2 = 6</a:t>
            </a:r>
            <a:endParaRPr/>
          </a:p>
        </p:txBody>
      </p:sp>
      <p:cxnSp>
        <p:nvCxnSpPr>
          <p:cNvPr id="981" name="Google Shape;981;p55"/>
          <p:cNvCxnSpPr/>
          <p:nvPr/>
        </p:nvCxnSpPr>
        <p:spPr>
          <a:xfrm>
            <a:off x="68643" y="3276600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982" name="Google Shape;982;p55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3</a:t>
            </a:r>
            <a:endParaRPr/>
          </a:p>
        </p:txBody>
      </p:sp>
      <p:sp>
        <p:nvSpPr>
          <p:cNvPr id="983" name="Google Shape;983;p55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984" name="Google Shape;984;p55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85" name="Google Shape;985;p55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86" name="Google Shape;986;p55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87" name="Google Shape;987;p55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88" name="Google Shape;988;p55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89" name="Google Shape;989;p55"/>
          <p:cNvSpPr txBox="1"/>
          <p:nvPr/>
        </p:nvSpPr>
        <p:spPr>
          <a:xfrm>
            <a:off x="347954" y="457200"/>
            <a:ext cx="47103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Collapse the stack…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3" name="Shape 9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94" name="Google Shape;994;p56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95" name="Google Shape;995;p56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96" name="Google Shape;996;p56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97" name="Google Shape;997;p56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98" name="Google Shape;998;p56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999" name="Google Shape;999;p56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sp>
        <p:nvSpPr>
          <p:cNvPr id="1000" name="Google Shape;1000;p56"/>
          <p:cNvSpPr/>
          <p:nvPr/>
        </p:nvSpPr>
        <p:spPr>
          <a:xfrm>
            <a:off x="6165869" y="238874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1" name="Google Shape;1001;p56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1002" name="Google Shape;1002;p56"/>
          <p:cNvSpPr txBox="1"/>
          <p:nvPr/>
        </p:nvSpPr>
        <p:spPr>
          <a:xfrm>
            <a:off x="6165869" y="494985"/>
            <a:ext cx="322524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</p:txBody>
      </p:sp>
      <p:sp>
        <p:nvSpPr>
          <p:cNvPr id="1003" name="Google Shape;1003;p56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1004" name="Google Shape;1004;p56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1005" name="Google Shape;1005;p56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06" name="Google Shape;1006;p56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1007" name="Google Shape;1007;p56"/>
          <p:cNvSpPr txBox="1"/>
          <p:nvPr/>
        </p:nvSpPr>
        <p:spPr>
          <a:xfrm>
            <a:off x="6126228" y="4736068"/>
            <a:ext cx="173336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3 * 2 = 6</a:t>
            </a:r>
            <a:endParaRPr/>
          </a:p>
        </p:txBody>
      </p:sp>
      <p:cxnSp>
        <p:nvCxnSpPr>
          <p:cNvPr id="1008" name="Google Shape;1008;p56"/>
          <p:cNvCxnSpPr/>
          <p:nvPr/>
        </p:nvCxnSpPr>
        <p:spPr>
          <a:xfrm>
            <a:off x="68643" y="3581400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1009" name="Google Shape;1009;p56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3</a:t>
            </a:r>
            <a:endParaRPr/>
          </a:p>
        </p:txBody>
      </p:sp>
      <p:sp>
        <p:nvSpPr>
          <p:cNvPr id="1010" name="Google Shape;1010;p56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1011" name="Google Shape;1011;p56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12" name="Google Shape;1012;p56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13" name="Google Shape;1013;p56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14" name="Google Shape;1014;p56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15" name="Google Shape;1015;p56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16" name="Google Shape;1016;p56"/>
          <p:cNvSpPr txBox="1"/>
          <p:nvPr/>
        </p:nvSpPr>
        <p:spPr>
          <a:xfrm>
            <a:off x="347953" y="457200"/>
            <a:ext cx="45159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Collapse the stack…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Factorial!</a:t>
            </a:r>
            <a:endParaRPr/>
          </a:p>
        </p:txBody>
      </p:sp>
      <p:sp>
        <p:nvSpPr>
          <p:cNvPr id="63" name="Google Shape;63;p12"/>
          <p:cNvSpPr txBox="1"/>
          <p:nvPr/>
        </p:nvSpPr>
        <p:spPr>
          <a:xfrm>
            <a:off x="3192613" y="2971800"/>
            <a:ext cx="3082896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75! = 75*74!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2"/>
          <p:cNvSpPr/>
          <p:nvPr/>
        </p:nvSpPr>
        <p:spPr>
          <a:xfrm>
            <a:off x="3886200" y="2514600"/>
            <a:ext cx="2286000" cy="4572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2"/>
          <p:cNvSpPr txBox="1"/>
          <p:nvPr/>
        </p:nvSpPr>
        <p:spPr>
          <a:xfrm>
            <a:off x="3410097" y="4343400"/>
            <a:ext cx="2762103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Defined in terms of itself</a:t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0" name="Shape 10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1" name="Google Shape;1021;p57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22" name="Google Shape;1022;p57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23" name="Google Shape;1023;p57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24" name="Google Shape;1024;p57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25" name="Google Shape;1025;p57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1026" name="Google Shape;1026;p57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sp>
        <p:nvSpPr>
          <p:cNvPr id="1027" name="Google Shape;1027;p57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8" name="Google Shape;1028;p57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1029" name="Google Shape;1029;p57"/>
          <p:cNvSpPr txBox="1"/>
          <p:nvPr/>
        </p:nvSpPr>
        <p:spPr>
          <a:xfrm>
            <a:off x="6165869" y="494985"/>
            <a:ext cx="322524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</p:txBody>
      </p:sp>
      <p:sp>
        <p:nvSpPr>
          <p:cNvPr id="1030" name="Google Shape;1030;p57"/>
          <p:cNvSpPr txBox="1"/>
          <p:nvPr/>
        </p:nvSpPr>
        <p:spPr>
          <a:xfrm>
            <a:off x="6128953" y="5180970"/>
            <a:ext cx="23037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factorial(3)</a:t>
            </a:r>
            <a:endParaRPr/>
          </a:p>
        </p:txBody>
      </p:sp>
      <p:sp>
        <p:nvSpPr>
          <p:cNvPr id="1031" name="Google Shape;1031;p57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1032" name="Google Shape;1032;p57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33" name="Google Shape;1033;p57"/>
          <p:cNvSpPr txBox="1"/>
          <p:nvPr/>
        </p:nvSpPr>
        <p:spPr>
          <a:xfrm>
            <a:off x="5378072" y="47244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fact(3)</a:t>
            </a:r>
            <a:endParaRPr/>
          </a:p>
        </p:txBody>
      </p:sp>
      <p:sp>
        <p:nvSpPr>
          <p:cNvPr id="1034" name="Google Shape;1034;p57"/>
          <p:cNvSpPr txBox="1"/>
          <p:nvPr/>
        </p:nvSpPr>
        <p:spPr>
          <a:xfrm>
            <a:off x="6126228" y="4736068"/>
            <a:ext cx="173336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3 * 2 = 6</a:t>
            </a:r>
            <a:endParaRPr/>
          </a:p>
        </p:txBody>
      </p:sp>
      <p:cxnSp>
        <p:nvCxnSpPr>
          <p:cNvPr id="1035" name="Google Shape;1035;p57"/>
          <p:cNvCxnSpPr/>
          <p:nvPr/>
        </p:nvCxnSpPr>
        <p:spPr>
          <a:xfrm>
            <a:off x="68643" y="3581400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1036" name="Google Shape;1036;p57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3</a:t>
            </a:r>
            <a:endParaRPr/>
          </a:p>
        </p:txBody>
      </p:sp>
      <p:sp>
        <p:nvSpPr>
          <p:cNvPr id="1037" name="Google Shape;1037;p57"/>
          <p:cNvSpPr/>
          <p:nvPr/>
        </p:nvSpPr>
        <p:spPr>
          <a:xfrm rot="441420">
            <a:off x="6126228" y="4891048"/>
            <a:ext cx="2636772" cy="45719"/>
          </a:xfrm>
          <a:prstGeom prst="rect">
            <a:avLst/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8" name="Google Shape;1038;p57"/>
          <p:cNvSpPr/>
          <p:nvPr/>
        </p:nvSpPr>
        <p:spPr>
          <a:xfrm rot="-433124">
            <a:off x="6096000" y="4874815"/>
            <a:ext cx="2636772" cy="45719"/>
          </a:xfrm>
          <a:prstGeom prst="rect">
            <a:avLst/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9" name="Google Shape;1039;p57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1040" name="Google Shape;1040;p57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41" name="Google Shape;1041;p57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42" name="Google Shape;1042;p57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43" name="Google Shape;1043;p57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44" name="Google Shape;1044;p57"/>
          <p:cNvCxnSpPr/>
          <p:nvPr/>
        </p:nvCxnSpPr>
        <p:spPr>
          <a:xfrm>
            <a:off x="6096000" y="51054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45" name="Google Shape;1045;p57"/>
          <p:cNvSpPr txBox="1"/>
          <p:nvPr/>
        </p:nvSpPr>
        <p:spPr>
          <a:xfrm>
            <a:off x="347954" y="457200"/>
            <a:ext cx="50301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Collapse the stack…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9" name="Shape 10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50" name="Google Shape;1050;p58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51" name="Google Shape;1051;p58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52" name="Google Shape;1052;p58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53" name="Google Shape;1053;p58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54" name="Google Shape;1054;p58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1055" name="Google Shape;1055;p58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sp>
        <p:nvSpPr>
          <p:cNvPr id="1056" name="Google Shape;1056;p58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7" name="Google Shape;1057;p58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1058" name="Google Shape;1058;p58"/>
          <p:cNvSpPr txBox="1"/>
          <p:nvPr/>
        </p:nvSpPr>
        <p:spPr>
          <a:xfrm>
            <a:off x="6165869" y="494985"/>
            <a:ext cx="322524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</p:txBody>
      </p:sp>
      <p:sp>
        <p:nvSpPr>
          <p:cNvPr id="1059" name="Google Shape;1059;p58"/>
          <p:cNvSpPr txBox="1"/>
          <p:nvPr/>
        </p:nvSpPr>
        <p:spPr>
          <a:xfrm>
            <a:off x="6128953" y="5180970"/>
            <a:ext cx="185037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6 = 24</a:t>
            </a:r>
            <a:endParaRPr/>
          </a:p>
        </p:txBody>
      </p:sp>
      <p:sp>
        <p:nvSpPr>
          <p:cNvPr id="1060" name="Google Shape;1060;p58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1061" name="Google Shape;1061;p58"/>
          <p:cNvCxnSpPr/>
          <p:nvPr/>
        </p:nvCxnSpPr>
        <p:spPr>
          <a:xfrm>
            <a:off x="68643" y="3048000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1062" name="Google Shape;1062;p58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 == 4</a:t>
            </a:r>
            <a:endParaRPr/>
          </a:p>
        </p:txBody>
      </p:sp>
      <p:sp>
        <p:nvSpPr>
          <p:cNvPr id="1063" name="Google Shape;1063;p58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 b="1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b="1"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1064" name="Google Shape;1064;p58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65" name="Google Shape;1065;p58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66" name="Google Shape;1066;p58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67" name="Google Shape;1067;p58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68" name="Google Shape;1068;p58"/>
          <p:cNvSpPr txBox="1"/>
          <p:nvPr/>
        </p:nvSpPr>
        <p:spPr>
          <a:xfrm>
            <a:off x="347954" y="457200"/>
            <a:ext cx="4824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Collapse the stack…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2" name="Shape 1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3" name="Google Shape;1073;p59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74" name="Google Shape;1074;p59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75" name="Google Shape;1075;p59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76" name="Google Shape;1076;p59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77" name="Google Shape;1077;p59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1078" name="Google Shape;1078;p59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sp>
        <p:nvSpPr>
          <p:cNvPr id="1079" name="Google Shape;1079;p59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0" name="Google Shape;1080;p59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1081" name="Google Shape;1081;p59"/>
          <p:cNvSpPr txBox="1"/>
          <p:nvPr/>
        </p:nvSpPr>
        <p:spPr>
          <a:xfrm>
            <a:off x="6165869" y="494985"/>
            <a:ext cx="322524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</p:txBody>
      </p:sp>
      <p:sp>
        <p:nvSpPr>
          <p:cNvPr id="1082" name="Google Shape;1082;p59"/>
          <p:cNvSpPr txBox="1"/>
          <p:nvPr/>
        </p:nvSpPr>
        <p:spPr>
          <a:xfrm>
            <a:off x="6128953" y="5180970"/>
            <a:ext cx="185037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6 = 24</a:t>
            </a:r>
            <a:endParaRPr/>
          </a:p>
        </p:txBody>
      </p:sp>
      <p:sp>
        <p:nvSpPr>
          <p:cNvPr id="1083" name="Google Shape;1083;p59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1084" name="Google Shape;1084;p59"/>
          <p:cNvCxnSpPr/>
          <p:nvPr/>
        </p:nvCxnSpPr>
        <p:spPr>
          <a:xfrm>
            <a:off x="68643" y="3321942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1085" name="Google Shape;1085;p59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4</a:t>
            </a:r>
            <a:endParaRPr/>
          </a:p>
        </p:txBody>
      </p:sp>
      <p:sp>
        <p:nvSpPr>
          <p:cNvPr id="1086" name="Google Shape;1086;p59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1087" name="Google Shape;1087;p59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88" name="Google Shape;1088;p59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89" name="Google Shape;1089;p59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90" name="Google Shape;1090;p59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91" name="Google Shape;1091;p59"/>
          <p:cNvSpPr txBox="1"/>
          <p:nvPr/>
        </p:nvSpPr>
        <p:spPr>
          <a:xfrm>
            <a:off x="347954" y="457200"/>
            <a:ext cx="47103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Collapse the stack…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5" name="Shape 10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96" name="Google Shape;1096;p60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97" name="Google Shape;1097;p60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98" name="Google Shape;1098;p60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99" name="Google Shape;1099;p60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00" name="Google Shape;1100;p60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1101" name="Google Shape;1101;p60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sp>
        <p:nvSpPr>
          <p:cNvPr id="1102" name="Google Shape;1102;p60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3" name="Google Shape;1103;p60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1104" name="Google Shape;1104;p60"/>
          <p:cNvSpPr txBox="1"/>
          <p:nvPr/>
        </p:nvSpPr>
        <p:spPr>
          <a:xfrm>
            <a:off x="6165869" y="494985"/>
            <a:ext cx="322524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</p:txBody>
      </p:sp>
      <p:sp>
        <p:nvSpPr>
          <p:cNvPr id="1105" name="Google Shape;1105;p60"/>
          <p:cNvSpPr txBox="1"/>
          <p:nvPr/>
        </p:nvSpPr>
        <p:spPr>
          <a:xfrm>
            <a:off x="6128953" y="5180970"/>
            <a:ext cx="185037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6 = 24</a:t>
            </a:r>
            <a:endParaRPr/>
          </a:p>
        </p:txBody>
      </p:sp>
      <p:sp>
        <p:nvSpPr>
          <p:cNvPr id="1106" name="Google Shape;1106;p60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1107" name="Google Shape;1107;p60"/>
          <p:cNvCxnSpPr/>
          <p:nvPr/>
        </p:nvCxnSpPr>
        <p:spPr>
          <a:xfrm>
            <a:off x="68643" y="3581400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1108" name="Google Shape;1108;p60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4</a:t>
            </a:r>
            <a:endParaRPr/>
          </a:p>
        </p:txBody>
      </p:sp>
      <p:sp>
        <p:nvSpPr>
          <p:cNvPr id="1109" name="Google Shape;1109;p60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1110" name="Google Shape;1110;p60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11" name="Google Shape;1111;p60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12" name="Google Shape;1112;p60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13" name="Google Shape;1113;p60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14" name="Google Shape;1114;p60"/>
          <p:cNvSpPr txBox="1"/>
          <p:nvPr/>
        </p:nvSpPr>
        <p:spPr>
          <a:xfrm>
            <a:off x="347954" y="457200"/>
            <a:ext cx="47268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Collapse the stack…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8" name="Shape 1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19" name="Google Shape;1119;p61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20" name="Google Shape;1120;p61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21" name="Google Shape;1121;p61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22" name="Google Shape;1122;p61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23" name="Google Shape;1123;p61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1124" name="Google Shape;1124;p61"/>
          <p:cNvSpPr txBox="1"/>
          <p:nvPr/>
        </p:nvSpPr>
        <p:spPr>
          <a:xfrm>
            <a:off x="6127454" y="5650468"/>
            <a:ext cx="150201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factorial(4)</a:t>
            </a:r>
            <a:endParaRPr/>
          </a:p>
        </p:txBody>
      </p:sp>
      <p:sp>
        <p:nvSpPr>
          <p:cNvPr id="1125" name="Google Shape;1125;p61"/>
          <p:cNvSpPr/>
          <p:nvPr/>
        </p:nvSpPr>
        <p:spPr>
          <a:xfrm>
            <a:off x="6165869" y="24658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6" name="Google Shape;1126;p61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1127" name="Google Shape;1127;p61"/>
          <p:cNvSpPr txBox="1"/>
          <p:nvPr/>
        </p:nvSpPr>
        <p:spPr>
          <a:xfrm>
            <a:off x="6165869" y="494985"/>
            <a:ext cx="322524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</p:txBody>
      </p:sp>
      <p:sp>
        <p:nvSpPr>
          <p:cNvPr id="1128" name="Google Shape;1128;p61"/>
          <p:cNvSpPr txBox="1"/>
          <p:nvPr/>
        </p:nvSpPr>
        <p:spPr>
          <a:xfrm>
            <a:off x="6128953" y="5180970"/>
            <a:ext cx="185037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 = 4 * 6 = 24</a:t>
            </a:r>
            <a:endParaRPr/>
          </a:p>
        </p:txBody>
      </p:sp>
      <p:sp>
        <p:nvSpPr>
          <p:cNvPr id="1129" name="Google Shape;1129;p61"/>
          <p:cNvSpPr txBox="1"/>
          <p:nvPr/>
        </p:nvSpPr>
        <p:spPr>
          <a:xfrm>
            <a:off x="5378072" y="5181600"/>
            <a:ext cx="79412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fact(4)</a:t>
            </a:r>
            <a:endParaRPr/>
          </a:p>
        </p:txBody>
      </p:sp>
      <p:cxnSp>
        <p:nvCxnSpPr>
          <p:cNvPr id="1130" name="Google Shape;1130;p61"/>
          <p:cNvCxnSpPr/>
          <p:nvPr/>
        </p:nvCxnSpPr>
        <p:spPr>
          <a:xfrm>
            <a:off x="68643" y="3581400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1131" name="Google Shape;1131;p61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4</a:t>
            </a:r>
            <a:endParaRPr/>
          </a:p>
        </p:txBody>
      </p:sp>
      <p:sp>
        <p:nvSpPr>
          <p:cNvPr id="1132" name="Google Shape;1132;p61"/>
          <p:cNvSpPr/>
          <p:nvPr/>
        </p:nvSpPr>
        <p:spPr>
          <a:xfrm rot="441420">
            <a:off x="6126228" y="5348248"/>
            <a:ext cx="2636772" cy="45719"/>
          </a:xfrm>
          <a:prstGeom prst="rect">
            <a:avLst/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3" name="Google Shape;1133;p61"/>
          <p:cNvSpPr/>
          <p:nvPr/>
        </p:nvSpPr>
        <p:spPr>
          <a:xfrm rot="-433124">
            <a:off x="6096000" y="5332015"/>
            <a:ext cx="2636772" cy="45719"/>
          </a:xfrm>
          <a:prstGeom prst="rect">
            <a:avLst/>
          </a:prstGeom>
          <a:solidFill>
            <a:srgbClr val="FF0000"/>
          </a:solidFill>
          <a:ln cap="flat" cmpd="sng" w="127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4" name="Google Shape;1134;p61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1135" name="Google Shape;1135;p61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36" name="Google Shape;1136;p61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37" name="Google Shape;1137;p61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38" name="Google Shape;1138;p61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39" name="Google Shape;1139;p61"/>
          <p:cNvSpPr txBox="1"/>
          <p:nvPr/>
        </p:nvSpPr>
        <p:spPr>
          <a:xfrm>
            <a:off x="347954" y="457200"/>
            <a:ext cx="4937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Collapse the stack…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3" name="Shape 1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44" name="Google Shape;1144;p62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45" name="Google Shape;1145;p62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46" name="Google Shape;1146;p62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47" name="Google Shape;1147;p62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48" name="Google Shape;1148;p62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1149" name="Google Shape;1149;p62"/>
          <p:cNvSpPr txBox="1"/>
          <p:nvPr/>
        </p:nvSpPr>
        <p:spPr>
          <a:xfrm>
            <a:off x="6127454" y="5650468"/>
            <a:ext cx="7104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24</a:t>
            </a:r>
            <a:endParaRPr/>
          </a:p>
        </p:txBody>
      </p:sp>
      <p:sp>
        <p:nvSpPr>
          <p:cNvPr id="1150" name="Google Shape;1150;p62"/>
          <p:cNvSpPr/>
          <p:nvPr/>
        </p:nvSpPr>
        <p:spPr>
          <a:xfrm>
            <a:off x="6165869" y="237162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62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1152" name="Google Shape;1152;p62"/>
          <p:cNvSpPr txBox="1"/>
          <p:nvPr/>
        </p:nvSpPr>
        <p:spPr>
          <a:xfrm>
            <a:off x="6165869" y="494985"/>
            <a:ext cx="322524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</p:txBody>
      </p:sp>
      <p:cxnSp>
        <p:nvCxnSpPr>
          <p:cNvPr id="1153" name="Google Shape;1153;p62"/>
          <p:cNvCxnSpPr/>
          <p:nvPr/>
        </p:nvCxnSpPr>
        <p:spPr>
          <a:xfrm>
            <a:off x="68643" y="4953000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1154" name="Google Shape;1154;p62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4</a:t>
            </a:r>
            <a:endParaRPr/>
          </a:p>
        </p:txBody>
      </p:sp>
      <p:sp>
        <p:nvSpPr>
          <p:cNvPr id="1155" name="Google Shape;1155;p62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1156" name="Google Shape;1156;p62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57" name="Google Shape;1157;p62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58" name="Google Shape;1158;p62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59" name="Google Shape;1159;p62"/>
          <p:cNvSpPr txBox="1"/>
          <p:nvPr/>
        </p:nvSpPr>
        <p:spPr>
          <a:xfrm>
            <a:off x="347953" y="457200"/>
            <a:ext cx="46131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Collapse the stack…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3" name="Shape 1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64" name="Google Shape;1164;p63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65" name="Google Shape;1165;p63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66" name="Google Shape;1166;p63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67" name="Google Shape;1167;p63"/>
          <p:cNvCxnSpPr/>
          <p:nvPr/>
        </p:nvCxnSpPr>
        <p:spPr>
          <a:xfrm>
            <a:off x="6096000" y="55626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68" name="Google Shape;1168;p63"/>
          <p:cNvSpPr txBox="1"/>
          <p:nvPr/>
        </p:nvSpPr>
        <p:spPr>
          <a:xfrm>
            <a:off x="5441654" y="5650468"/>
            <a:ext cx="65434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</a:t>
            </a:r>
            <a:endParaRPr/>
          </a:p>
        </p:txBody>
      </p:sp>
      <p:sp>
        <p:nvSpPr>
          <p:cNvPr id="1169" name="Google Shape;1169;p63"/>
          <p:cNvSpPr txBox="1"/>
          <p:nvPr/>
        </p:nvSpPr>
        <p:spPr>
          <a:xfrm>
            <a:off x="6127454" y="5650468"/>
            <a:ext cx="7104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 = 24</a:t>
            </a:r>
            <a:endParaRPr/>
          </a:p>
        </p:txBody>
      </p:sp>
      <p:sp>
        <p:nvSpPr>
          <p:cNvPr id="1170" name="Google Shape;1170;p63"/>
          <p:cNvSpPr/>
          <p:nvPr/>
        </p:nvSpPr>
        <p:spPr>
          <a:xfrm>
            <a:off x="6165869" y="228600"/>
            <a:ext cx="2483146" cy="2514600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1" name="Google Shape;1171;p63"/>
          <p:cNvSpPr/>
          <p:nvPr/>
        </p:nvSpPr>
        <p:spPr>
          <a:xfrm>
            <a:off x="6165869" y="228600"/>
            <a:ext cx="2483146" cy="304800"/>
          </a:xfrm>
          <a:prstGeom prst="rect">
            <a:avLst/>
          </a:prstGeom>
          <a:solidFill>
            <a:srgbClr val="002060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Output</a:t>
            </a:r>
            <a:endParaRPr/>
          </a:p>
        </p:txBody>
      </p:sp>
      <p:sp>
        <p:nvSpPr>
          <p:cNvPr id="1172" name="Google Shape;1172;p63"/>
          <p:cNvSpPr txBox="1"/>
          <p:nvPr/>
        </p:nvSpPr>
        <p:spPr>
          <a:xfrm>
            <a:off x="6165869" y="494985"/>
            <a:ext cx="460382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"/>
              </a:rPr>
              <a:t>24</a:t>
            </a:r>
            <a:endParaRPr/>
          </a:p>
        </p:txBody>
      </p:sp>
      <p:cxnSp>
        <p:nvCxnSpPr>
          <p:cNvPr id="1173" name="Google Shape;1173;p63"/>
          <p:cNvCxnSpPr/>
          <p:nvPr/>
        </p:nvCxnSpPr>
        <p:spPr>
          <a:xfrm>
            <a:off x="68643" y="5257800"/>
            <a:ext cx="304800" cy="0"/>
          </a:xfrm>
          <a:prstGeom prst="straightConnector1">
            <a:avLst/>
          </a:prstGeom>
          <a:noFill/>
          <a:ln cap="flat" cmpd="sng" w="19050">
            <a:solidFill>
              <a:srgbClr val="FF0000"/>
            </a:solidFill>
            <a:prstDash val="solid"/>
            <a:miter lim="800000"/>
            <a:headEnd len="sm" w="sm" type="none"/>
            <a:tailEnd len="med" w="med" type="stealth"/>
          </a:ln>
        </p:spPr>
      </p:cxnSp>
      <p:sp>
        <p:nvSpPr>
          <p:cNvPr id="1174" name="Google Shape;1174;p63"/>
          <p:cNvSpPr txBox="1"/>
          <p:nvPr/>
        </p:nvSpPr>
        <p:spPr>
          <a:xfrm>
            <a:off x="3382067" y="857425"/>
            <a:ext cx="76014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== 4</a:t>
            </a:r>
            <a:endParaRPr/>
          </a:p>
        </p:txBody>
      </p:sp>
      <p:sp>
        <p:nvSpPr>
          <p:cNvPr id="1175" name="Google Shape;1175;p63"/>
          <p:cNvSpPr txBox="1"/>
          <p:nvPr/>
        </p:nvSpPr>
        <p:spPr>
          <a:xfrm>
            <a:off x="347940" y="1219200"/>
            <a:ext cx="53334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static 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factorial (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n) {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(n == 1)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 = n * factorial(n-1);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result;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public void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main (String[] args)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 = factorial(4);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System.out.println</a:t>
            </a: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(f);</a:t>
            </a:r>
            <a:b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  <a:endParaRPr/>
          </a:p>
        </p:txBody>
      </p:sp>
      <p:cxnSp>
        <p:nvCxnSpPr>
          <p:cNvPr id="1176" name="Google Shape;1176;p63"/>
          <p:cNvCxnSpPr/>
          <p:nvPr/>
        </p:nvCxnSpPr>
        <p:spPr>
          <a:xfrm>
            <a:off x="6096000" y="3429000"/>
            <a:ext cx="0" cy="2667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77" name="Google Shape;1177;p63"/>
          <p:cNvCxnSpPr/>
          <p:nvPr/>
        </p:nvCxnSpPr>
        <p:spPr>
          <a:xfrm>
            <a:off x="8763000" y="3352800"/>
            <a:ext cx="0" cy="274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78" name="Google Shape;1178;p63"/>
          <p:cNvCxnSpPr/>
          <p:nvPr/>
        </p:nvCxnSpPr>
        <p:spPr>
          <a:xfrm>
            <a:off x="6096000" y="6096000"/>
            <a:ext cx="2667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79" name="Google Shape;1179;p63"/>
          <p:cNvSpPr txBox="1"/>
          <p:nvPr/>
        </p:nvSpPr>
        <p:spPr>
          <a:xfrm>
            <a:off x="347954" y="457200"/>
            <a:ext cx="4905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Collapse the stack…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64"/>
          <p:cNvSpPr txBox="1"/>
          <p:nvPr>
            <p:ph type="ctrTitle"/>
          </p:nvPr>
        </p:nvSpPr>
        <p:spPr>
          <a:xfrm>
            <a:off x="762000" y="533400"/>
            <a:ext cx="7848600" cy="646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en-US" sz="3600"/>
              <a:t>Common Programming Error</a:t>
            </a:r>
            <a:endParaRPr b="1"/>
          </a:p>
        </p:txBody>
      </p:sp>
      <p:sp>
        <p:nvSpPr>
          <p:cNvPr id="1185" name="Google Shape;1185;p64"/>
          <p:cNvSpPr txBox="1"/>
          <p:nvPr>
            <p:ph idx="1" type="subTitle"/>
          </p:nvPr>
        </p:nvSpPr>
        <p:spPr>
          <a:xfrm>
            <a:off x="304800" y="13716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</a:rPr>
              <a:t>Either omitting the base case or writing the recursion step incorrectly so that it does not converge on the base case will cause infinite recursion, eventually exhausting memory. 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</a:rPr>
              <a:t>This error is analogous to the problem of an infinite loop in an iterative (non-recursive) solution</a:t>
            </a:r>
            <a:r>
              <a:rPr b="1" lang="en-US" sz="3200">
                <a:solidFill>
                  <a:schemeClr val="dk1"/>
                </a:solidFill>
              </a:rPr>
              <a:t>. 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9" name="Shape 1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" name="Google Shape;1190;p65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/>
              <a:t>Stack Overflow</a:t>
            </a:r>
            <a:endParaRPr/>
          </a:p>
        </p:txBody>
      </p:sp>
      <p:sp>
        <p:nvSpPr>
          <p:cNvPr id="1191" name="Google Shape;1191;p65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</a:rPr>
              <a:t>Avoid stack overflow.  Stack overflow occurs when you recurse too many times and run out of memory.  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</a:rPr>
              <a:t>Often, it is more efficient to perform calculations via iteration (looping), but it can also be easier to express an algorithm via recursion.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</a:rPr>
              <a:t>Recursion is especially useful for non-linear situations </a:t>
            </a:r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5" name="Shape 1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" name="Google Shape;1196;p66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Challenge</a:t>
            </a:r>
            <a:endParaRPr/>
          </a:p>
        </p:txBody>
      </p:sp>
      <p:sp>
        <p:nvSpPr>
          <p:cNvPr id="1197" name="Google Shape;1197;p66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32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>
                <a:solidFill>
                  <a:schemeClr val="dk1"/>
                </a:solidFill>
              </a:rPr>
              <a:t>Write the recursive process for the following:   x^y </a:t>
            </a:r>
            <a:endParaRPr/>
          </a:p>
          <a:p>
            <a:pPr indent="-2032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>
                <a:solidFill>
                  <a:schemeClr val="dk1"/>
                </a:solidFill>
              </a:rPr>
              <a:t>You may assume that x and y are both positive integers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Factorial!</a:t>
            </a:r>
            <a:endParaRPr/>
          </a:p>
        </p:txBody>
      </p:sp>
      <p:sp>
        <p:nvSpPr>
          <p:cNvPr id="71" name="Google Shape;71;p13"/>
          <p:cNvSpPr txBox="1"/>
          <p:nvPr/>
        </p:nvSpPr>
        <p:spPr>
          <a:xfrm>
            <a:off x="3192613" y="2971800"/>
            <a:ext cx="3082896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75! = 75*74!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3"/>
          <p:cNvSpPr/>
          <p:nvPr/>
        </p:nvSpPr>
        <p:spPr>
          <a:xfrm>
            <a:off x="3886200" y="2514600"/>
            <a:ext cx="2286000" cy="457200"/>
          </a:xfrm>
          <a:prstGeom prst="curvedDownArrow">
            <a:avLst>
              <a:gd fmla="val 25000" name="adj1"/>
              <a:gd fmla="val 50000" name="adj2"/>
              <a:gd fmla="val 25000" name="adj3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2286000" y="4343400"/>
            <a:ext cx="516455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solve this problem, we need to figure out 74!</a:t>
            </a:r>
            <a:endParaRPr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1" name="Shape 1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" name="Google Shape;1202;p67"/>
          <p:cNvSpPr txBox="1"/>
          <p:nvPr>
            <p:ph type="ctrTitle"/>
          </p:nvPr>
        </p:nvSpPr>
        <p:spPr>
          <a:xfrm>
            <a:off x="533400" y="533400"/>
            <a:ext cx="7772400" cy="6127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x^y solution with a Java Program</a:t>
            </a:r>
            <a:endParaRPr/>
          </a:p>
        </p:txBody>
      </p:sp>
      <p:pic>
        <p:nvPicPr>
          <p:cNvPr id="1203" name="Google Shape;1203;p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875" y="1057700"/>
            <a:ext cx="8359325" cy="52898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8" name="Shape 1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Google Shape;1209;p68"/>
          <p:cNvSpPr txBox="1"/>
          <p:nvPr>
            <p:ph type="title"/>
          </p:nvPr>
        </p:nvSpPr>
        <p:spPr>
          <a:xfrm>
            <a:off x="628650" y="365127"/>
            <a:ext cx="7886700" cy="7778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/>
              <a:t>What is generated by PrintNumbers(10)?</a:t>
            </a:r>
            <a:r>
              <a:rPr lang="en-US" sz="3600"/>
              <a:t> </a:t>
            </a:r>
            <a:endParaRPr/>
          </a:p>
        </p:txBody>
      </p:sp>
      <p:pic>
        <p:nvPicPr>
          <p:cNvPr id="1210" name="Google Shape;1210;p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2700" y="1037250"/>
            <a:ext cx="6499801" cy="498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Factorial!</a:t>
            </a:r>
            <a:endParaRPr/>
          </a:p>
        </p:txBody>
      </p:sp>
      <p:sp>
        <p:nvSpPr>
          <p:cNvPr id="79" name="Google Shape;79;p14"/>
          <p:cNvSpPr txBox="1"/>
          <p:nvPr/>
        </p:nvSpPr>
        <p:spPr>
          <a:xfrm>
            <a:off x="3192613" y="2971800"/>
            <a:ext cx="3082896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75! = 75*74!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14"/>
          <p:cNvSpPr txBox="1"/>
          <p:nvPr/>
        </p:nvSpPr>
        <p:spPr>
          <a:xfrm>
            <a:off x="2286000" y="4343400"/>
            <a:ext cx="516455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solve this problem, we need to figure out 73!</a:t>
            </a:r>
            <a:endParaRPr/>
          </a:p>
        </p:txBody>
      </p:sp>
      <p:sp>
        <p:nvSpPr>
          <p:cNvPr id="81" name="Google Shape;81;p14"/>
          <p:cNvSpPr txBox="1"/>
          <p:nvPr/>
        </p:nvSpPr>
        <p:spPr>
          <a:xfrm>
            <a:off x="3200400" y="2354759"/>
            <a:ext cx="3082896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74! = 74*73!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Factorial!</a:t>
            </a:r>
            <a:endParaRPr/>
          </a:p>
        </p:txBody>
      </p:sp>
      <p:sp>
        <p:nvSpPr>
          <p:cNvPr id="87" name="Google Shape;87;p15"/>
          <p:cNvSpPr txBox="1"/>
          <p:nvPr/>
        </p:nvSpPr>
        <p:spPr>
          <a:xfrm>
            <a:off x="3192613" y="2971800"/>
            <a:ext cx="3082896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75! = 75*74!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5"/>
          <p:cNvSpPr txBox="1"/>
          <p:nvPr/>
        </p:nvSpPr>
        <p:spPr>
          <a:xfrm>
            <a:off x="2286000" y="4343400"/>
            <a:ext cx="5164555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solve this problem, we need to figure out 72!</a:t>
            </a:r>
            <a:endParaRPr/>
          </a:p>
        </p:txBody>
      </p:sp>
      <p:sp>
        <p:nvSpPr>
          <p:cNvPr id="89" name="Google Shape;89;p15"/>
          <p:cNvSpPr txBox="1"/>
          <p:nvPr/>
        </p:nvSpPr>
        <p:spPr>
          <a:xfrm>
            <a:off x="3200400" y="2354759"/>
            <a:ext cx="3082896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74! = 74*73!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3200400" y="1752600"/>
            <a:ext cx="3082895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73! = 73*72!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5"/>
          <p:cNvSpPr txBox="1"/>
          <p:nvPr/>
        </p:nvSpPr>
        <p:spPr>
          <a:xfrm>
            <a:off x="2701870" y="5105400"/>
            <a:ext cx="4064382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would it stop?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Factorial!</a:t>
            </a:r>
            <a:endParaRPr/>
          </a:p>
        </p:txBody>
      </p:sp>
      <p:sp>
        <p:nvSpPr>
          <p:cNvPr id="97" name="Google Shape;97;p16"/>
          <p:cNvSpPr txBox="1"/>
          <p:nvPr/>
        </p:nvSpPr>
        <p:spPr>
          <a:xfrm>
            <a:off x="3203034" y="2971800"/>
            <a:ext cx="306205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n! = n*(n-1)!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6"/>
          <p:cNvSpPr txBox="1"/>
          <p:nvPr/>
        </p:nvSpPr>
        <p:spPr>
          <a:xfrm>
            <a:off x="3886200" y="2209800"/>
            <a:ext cx="141000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general…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