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2"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6858000" cx="9144000"/>
  <p:notesSz cx="7315200" cy="96012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170238" cy="479425"/>
          </a:xfrm>
          <a:prstGeom prst="rect">
            <a:avLst/>
          </a:prstGeom>
          <a:noFill/>
          <a:ln>
            <a:noFill/>
          </a:ln>
        </p:spPr>
        <p:txBody>
          <a:bodyPr anchorCtr="0" anchor="t" bIns="48325" lIns="96650" spcFirstLastPara="1" rIns="96650" wrap="square" tIns="48325">
            <a:noAutofit/>
          </a:bodyPr>
          <a:lstStyle>
            <a:lvl1pPr lvl="0" marR="0" rtl="0" algn="l">
              <a:spcBef>
                <a:spcPts val="0"/>
              </a:spcBef>
              <a:spcAft>
                <a:spcPts val="0"/>
              </a:spcAft>
              <a:buSzPts val="1400"/>
              <a:buNone/>
              <a:defRPr b="0" i="0" sz="13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4144963" y="0"/>
            <a:ext cx="3170237" cy="479425"/>
          </a:xfrm>
          <a:prstGeom prst="rect">
            <a:avLst/>
          </a:prstGeom>
          <a:noFill/>
          <a:ln>
            <a:noFill/>
          </a:ln>
        </p:spPr>
        <p:txBody>
          <a:bodyPr anchorCtr="0" anchor="t" bIns="48325" lIns="96650" spcFirstLastPara="1" rIns="96650" wrap="square" tIns="48325">
            <a:noAutofit/>
          </a:bodyPr>
          <a:lstStyle>
            <a:lvl1pPr lvl="0" marR="0" rtl="0" algn="r">
              <a:spcBef>
                <a:spcPts val="0"/>
              </a:spcBef>
              <a:spcAft>
                <a:spcPts val="0"/>
              </a:spcAft>
              <a:buSzPts val="1400"/>
              <a:buNone/>
              <a:defRPr b="0" i="0" sz="13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974725" y="4560888"/>
            <a:ext cx="5365750" cy="4319587"/>
          </a:xfrm>
          <a:prstGeom prst="rect">
            <a:avLst/>
          </a:prstGeom>
          <a:noFill/>
          <a:ln>
            <a:noFill/>
          </a:ln>
        </p:spPr>
        <p:txBody>
          <a:bodyPr anchorCtr="0" anchor="t" bIns="48325" lIns="96650" spcFirstLastPara="1" rIns="96650" wrap="square" tIns="48325">
            <a:noAutofit/>
          </a:bodyPr>
          <a:lstStyle>
            <a:lvl1pPr indent="-228600" lvl="0" marL="457200" marR="0" rtl="0" algn="l">
              <a:spcBef>
                <a:spcPts val="360"/>
              </a:spcBef>
              <a:spcAft>
                <a:spcPts val="0"/>
              </a:spcAft>
              <a:buSzPts val="1400"/>
              <a:buNone/>
              <a:defRPr b="0" i="0" sz="1200" u="none" cap="none" strike="noStrike">
                <a:solidFill>
                  <a:schemeClr val="dk1"/>
                </a:solidFill>
                <a:latin typeface="Times"/>
                <a:ea typeface="Times"/>
                <a:cs typeface="Times"/>
                <a:sym typeface="Times"/>
              </a:defRPr>
            </a:lvl1pPr>
            <a:lvl2pPr indent="-228600" lvl="1" marL="914400" marR="0" rtl="0" algn="l">
              <a:spcBef>
                <a:spcPts val="360"/>
              </a:spcBef>
              <a:spcAft>
                <a:spcPts val="0"/>
              </a:spcAft>
              <a:buSzPts val="1400"/>
              <a:buNone/>
              <a:defRPr b="0" i="0" sz="1200" u="none" cap="none" strike="noStrike">
                <a:solidFill>
                  <a:schemeClr val="dk1"/>
                </a:solidFill>
                <a:latin typeface="Times"/>
                <a:ea typeface="Times"/>
                <a:cs typeface="Times"/>
                <a:sym typeface="Times"/>
              </a:defRPr>
            </a:lvl2pPr>
            <a:lvl3pPr indent="-228600" lvl="2" marL="1371600" marR="0" rtl="0" algn="l">
              <a:spcBef>
                <a:spcPts val="360"/>
              </a:spcBef>
              <a:spcAft>
                <a:spcPts val="0"/>
              </a:spcAft>
              <a:buSzPts val="1400"/>
              <a:buNone/>
              <a:defRPr b="0" i="0" sz="1200" u="none" cap="none" strike="noStrike">
                <a:solidFill>
                  <a:schemeClr val="dk1"/>
                </a:solidFill>
                <a:latin typeface="Times"/>
                <a:ea typeface="Times"/>
                <a:cs typeface="Times"/>
                <a:sym typeface="Times"/>
              </a:defRPr>
            </a:lvl3pPr>
            <a:lvl4pPr indent="-228600" lvl="3" marL="1828800" marR="0" rtl="0" algn="l">
              <a:spcBef>
                <a:spcPts val="360"/>
              </a:spcBef>
              <a:spcAft>
                <a:spcPts val="0"/>
              </a:spcAft>
              <a:buSzPts val="1400"/>
              <a:buNone/>
              <a:defRPr b="0" i="0" sz="1200" u="none" cap="none" strike="noStrike">
                <a:solidFill>
                  <a:schemeClr val="dk1"/>
                </a:solidFill>
                <a:latin typeface="Times"/>
                <a:ea typeface="Times"/>
                <a:cs typeface="Times"/>
                <a:sym typeface="Times"/>
              </a:defRPr>
            </a:lvl4pPr>
            <a:lvl5pPr indent="-228600" lvl="4" marL="2286000" marR="0" rtl="0" algn="l">
              <a:spcBef>
                <a:spcPts val="360"/>
              </a:spcBef>
              <a:spcAft>
                <a:spcPts val="0"/>
              </a:spcAft>
              <a:buSzPts val="1400"/>
              <a:buNone/>
              <a:defRPr b="0" i="0" sz="1200" u="none" cap="none" strike="noStrike">
                <a:solidFill>
                  <a:schemeClr val="dk1"/>
                </a:solidFill>
                <a:latin typeface="Times"/>
                <a:ea typeface="Times"/>
                <a:cs typeface="Times"/>
                <a:sym typeface="Times"/>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121775"/>
            <a:ext cx="3170238" cy="479425"/>
          </a:xfrm>
          <a:prstGeom prst="rect">
            <a:avLst/>
          </a:prstGeom>
          <a:noFill/>
          <a:ln>
            <a:noFill/>
          </a:ln>
        </p:spPr>
        <p:txBody>
          <a:bodyPr anchorCtr="0" anchor="b" bIns="48325" lIns="96650" spcFirstLastPara="1" rIns="96650" wrap="square" tIns="48325">
            <a:noAutofit/>
          </a:bodyPr>
          <a:lstStyle>
            <a:lvl1pPr lvl="0" marR="0" rtl="0" algn="l">
              <a:spcBef>
                <a:spcPts val="0"/>
              </a:spcBef>
              <a:spcAft>
                <a:spcPts val="0"/>
              </a:spcAft>
              <a:buSzPts val="1400"/>
              <a:buNone/>
              <a:defRPr b="0" i="0" sz="13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4144963" y="9121775"/>
            <a:ext cx="3170237" cy="479425"/>
          </a:xfrm>
          <a:prstGeom prst="rect">
            <a:avLst/>
          </a:prstGeom>
          <a:noFill/>
          <a:ln>
            <a:noFill/>
          </a:ln>
        </p:spPr>
        <p:txBody>
          <a:bodyPr anchorCtr="0" anchor="b" bIns="48325" lIns="96650" spcFirstLastPara="1" rIns="96650" wrap="square" tIns="48325">
            <a:noAutofit/>
          </a:bodyPr>
          <a:lstStyle/>
          <a:p>
            <a:pPr indent="0" lvl="0" marL="0" marR="0" rtl="0" algn="r">
              <a:spcBef>
                <a:spcPts val="0"/>
              </a:spcBef>
              <a:spcAft>
                <a:spcPts val="0"/>
              </a:spcAft>
              <a:buNone/>
            </a:pPr>
            <a:fld id="{00000000-1234-1234-1234-123412341234}" type="slidenum">
              <a:rPr b="0" i="0" lang="en-US" sz="1300" u="none" cap="none" strike="noStrike">
                <a:solidFill>
                  <a:schemeClr val="dk1"/>
                </a:solidFill>
                <a:latin typeface="Calibri"/>
                <a:ea typeface="Calibri"/>
                <a:cs typeface="Calibri"/>
                <a:sym typeface="Calibri"/>
              </a:rPr>
              <a:t>‹#›</a:t>
            </a:fld>
            <a:endParaRPr b="0" i="0" sz="13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 name="Shape 24"/>
        <p:cNvGrpSpPr/>
        <p:nvPr/>
      </p:nvGrpSpPr>
      <p:grpSpPr>
        <a:xfrm>
          <a:off x="0" y="0"/>
          <a:ext cx="0" cy="0"/>
          <a:chOff x="0" y="0"/>
          <a:chExt cx="0" cy="0"/>
        </a:xfrm>
      </p:grpSpPr>
      <p:sp>
        <p:nvSpPr>
          <p:cNvPr id="25" name="Google Shape;25;gb846649fff_0_30:notes"/>
          <p:cNvSpPr/>
          <p:nvPr>
            <p:ph idx="2" type="sldImg"/>
          </p:nvPr>
        </p:nvSpPr>
        <p:spPr>
          <a:xfrm>
            <a:off x="1257319" y="720725"/>
            <a:ext cx="4800600" cy="3600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6" name="Google Shape;26;gb846649fff_0_30:notes"/>
          <p:cNvSpPr txBox="1"/>
          <p:nvPr>
            <p:ph idx="1" type="body"/>
          </p:nvPr>
        </p:nvSpPr>
        <p:spPr>
          <a:xfrm>
            <a:off x="974725" y="4560888"/>
            <a:ext cx="5366100" cy="4319700"/>
          </a:xfrm>
          <a:prstGeom prst="rect">
            <a:avLst/>
          </a:prstGeom>
          <a:noFill/>
          <a:ln>
            <a:noFill/>
          </a:ln>
        </p:spPr>
        <p:txBody>
          <a:bodyPr anchorCtr="0" anchor="t" bIns="51275" lIns="102550" spcFirstLastPara="1" rIns="102550" wrap="square" tIns="51275">
            <a:noAutofit/>
          </a:bodyPr>
          <a:lstStyle/>
          <a:p>
            <a:pPr indent="0" lvl="0" marL="0" rtl="0" algn="l">
              <a:spcBef>
                <a:spcPts val="0"/>
              </a:spcBef>
              <a:spcAft>
                <a:spcPts val="0"/>
              </a:spcAft>
              <a:buNone/>
            </a:pPr>
            <a:r>
              <a:t/>
            </a:r>
            <a:endParaRPr/>
          </a:p>
        </p:txBody>
      </p:sp>
      <p:sp>
        <p:nvSpPr>
          <p:cNvPr id="27" name="Google Shape;27;gb846649fff_0_30:notes"/>
          <p:cNvSpPr txBox="1"/>
          <p:nvPr>
            <p:ph idx="12" type="sldNum"/>
          </p:nvPr>
        </p:nvSpPr>
        <p:spPr>
          <a:xfrm>
            <a:off x="4144963" y="9121775"/>
            <a:ext cx="3170100" cy="479100"/>
          </a:xfrm>
          <a:prstGeom prst="rect">
            <a:avLst/>
          </a:prstGeom>
          <a:noFill/>
          <a:ln>
            <a:noFill/>
          </a:ln>
        </p:spPr>
        <p:txBody>
          <a:bodyPr anchorCtr="0" anchor="b" bIns="51275" lIns="102550" spcFirstLastPara="1" rIns="102550" wrap="square" tIns="512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10:notes"/>
          <p:cNvSpPr txBox="1"/>
          <p:nvPr>
            <p:ph idx="1" type="body"/>
          </p:nvPr>
        </p:nvSpPr>
        <p:spPr>
          <a:xfrm>
            <a:off x="974725" y="4560888"/>
            <a:ext cx="5365750" cy="4319587"/>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83" name="Google Shape;83;p10: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11:notes"/>
          <p:cNvSpPr txBox="1"/>
          <p:nvPr>
            <p:ph idx="1" type="body"/>
          </p:nvPr>
        </p:nvSpPr>
        <p:spPr>
          <a:xfrm>
            <a:off x="974725" y="4560888"/>
            <a:ext cx="5365750" cy="4319587"/>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90" name="Google Shape;90;p11: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12:notes"/>
          <p:cNvSpPr txBox="1"/>
          <p:nvPr>
            <p:ph idx="1" type="body"/>
          </p:nvPr>
        </p:nvSpPr>
        <p:spPr>
          <a:xfrm>
            <a:off x="974725" y="4560888"/>
            <a:ext cx="5365750" cy="4319587"/>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97" name="Google Shape;97;p12: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13:notes"/>
          <p:cNvSpPr txBox="1"/>
          <p:nvPr>
            <p:ph idx="1" type="body"/>
          </p:nvPr>
        </p:nvSpPr>
        <p:spPr>
          <a:xfrm>
            <a:off x="974725" y="4560888"/>
            <a:ext cx="5365750" cy="4319587"/>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103" name="Google Shape;103;p13: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14:notes"/>
          <p:cNvSpPr txBox="1"/>
          <p:nvPr>
            <p:ph idx="1" type="body"/>
          </p:nvPr>
        </p:nvSpPr>
        <p:spPr>
          <a:xfrm>
            <a:off x="974725" y="4560888"/>
            <a:ext cx="5365750" cy="4319587"/>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109" name="Google Shape;109;p14: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f8aaff92c4_1_0: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f8aaff92c4_1_0: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116" name="Google Shape;116;gf8aaff92c4_1_0: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f8aaff92c4_1_6: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f8aaff92c4_1_6: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123" name="Google Shape;123;gf8aaff92c4_1_6: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f930f81008_0_0: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f930f81008_0_0: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130" name="Google Shape;130;gf930f81008_0_0: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f8aaff92c4_1_12: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f8aaff92c4_1_12: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138" name="Google Shape;138;gf8aaff92c4_1_12: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f8aaff92c4_1_19: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f8aaff92c4_1_19: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145" name="Google Shape;145;gf8aaff92c4_1_19: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 name="Shape 31"/>
        <p:cNvGrpSpPr/>
        <p:nvPr/>
      </p:nvGrpSpPr>
      <p:grpSpPr>
        <a:xfrm>
          <a:off x="0" y="0"/>
          <a:ext cx="0" cy="0"/>
          <a:chOff x="0" y="0"/>
          <a:chExt cx="0" cy="0"/>
        </a:xfrm>
      </p:grpSpPr>
      <p:sp>
        <p:nvSpPr>
          <p:cNvPr id="32" name="Google Shape;32;p2:notes"/>
          <p:cNvSpPr txBox="1"/>
          <p:nvPr>
            <p:ph idx="1" type="body"/>
          </p:nvPr>
        </p:nvSpPr>
        <p:spPr>
          <a:xfrm>
            <a:off x="974725" y="4560888"/>
            <a:ext cx="5365750" cy="4319587"/>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33" name="Google Shape;33;p2: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f8aaff92c4_1_26: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f8aaff92c4_1_26:notes"/>
          <p:cNvSpPr txBox="1"/>
          <p:nvPr>
            <p:ph idx="1" type="body"/>
          </p:nvPr>
        </p:nvSpPr>
        <p:spPr>
          <a:xfrm>
            <a:off x="974725" y="4560888"/>
            <a:ext cx="5365800" cy="4319700"/>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152" name="Google Shape;152;gf8aaff92c4_1_26:notes"/>
          <p:cNvSpPr txBox="1"/>
          <p:nvPr>
            <p:ph idx="12" type="sldNum"/>
          </p:nvPr>
        </p:nvSpPr>
        <p:spPr>
          <a:xfrm>
            <a:off x="4144963" y="9121775"/>
            <a:ext cx="3170100" cy="479400"/>
          </a:xfrm>
          <a:prstGeom prst="rect">
            <a:avLst/>
          </a:prstGeom>
        </p:spPr>
        <p:txBody>
          <a:bodyPr anchorCtr="0" anchor="b" bIns="48325" lIns="96650" spcFirstLastPara="1" rIns="96650" wrap="square" tIns="4832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5:notes"/>
          <p:cNvSpPr txBox="1"/>
          <p:nvPr>
            <p:ph idx="1" type="body"/>
          </p:nvPr>
        </p:nvSpPr>
        <p:spPr>
          <a:xfrm>
            <a:off x="974725" y="4560888"/>
            <a:ext cx="5365750" cy="4319587"/>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158" name="Google Shape;158;p15: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 name="Shape 37"/>
        <p:cNvGrpSpPr/>
        <p:nvPr/>
      </p:nvGrpSpPr>
      <p:grpSpPr>
        <a:xfrm>
          <a:off x="0" y="0"/>
          <a:ext cx="0" cy="0"/>
          <a:chOff x="0" y="0"/>
          <a:chExt cx="0" cy="0"/>
        </a:xfrm>
      </p:grpSpPr>
      <p:sp>
        <p:nvSpPr>
          <p:cNvPr id="38" name="Google Shape;38;p3:notes"/>
          <p:cNvSpPr txBox="1"/>
          <p:nvPr>
            <p:ph idx="1" type="body"/>
          </p:nvPr>
        </p:nvSpPr>
        <p:spPr>
          <a:xfrm>
            <a:off x="974725" y="4560888"/>
            <a:ext cx="5365750" cy="4319587"/>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39" name="Google Shape;39;p3: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 name="Shape 43"/>
        <p:cNvGrpSpPr/>
        <p:nvPr/>
      </p:nvGrpSpPr>
      <p:grpSpPr>
        <a:xfrm>
          <a:off x="0" y="0"/>
          <a:ext cx="0" cy="0"/>
          <a:chOff x="0" y="0"/>
          <a:chExt cx="0" cy="0"/>
        </a:xfrm>
      </p:grpSpPr>
      <p:sp>
        <p:nvSpPr>
          <p:cNvPr id="44" name="Google Shape;44;p4:notes"/>
          <p:cNvSpPr txBox="1"/>
          <p:nvPr>
            <p:ph idx="1" type="body"/>
          </p:nvPr>
        </p:nvSpPr>
        <p:spPr>
          <a:xfrm>
            <a:off x="974725" y="4560888"/>
            <a:ext cx="5365750" cy="4319587"/>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45" name="Google Shape;45;p4: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p5:notes"/>
          <p:cNvSpPr txBox="1"/>
          <p:nvPr>
            <p:ph idx="1" type="body"/>
          </p:nvPr>
        </p:nvSpPr>
        <p:spPr>
          <a:xfrm>
            <a:off x="974725" y="4560888"/>
            <a:ext cx="5365750" cy="4319587"/>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53" name="Google Shape;53;p5: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p6:notes"/>
          <p:cNvSpPr txBox="1"/>
          <p:nvPr>
            <p:ph idx="1" type="body"/>
          </p:nvPr>
        </p:nvSpPr>
        <p:spPr>
          <a:xfrm>
            <a:off x="974725" y="4560888"/>
            <a:ext cx="5365750" cy="4319587"/>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59" name="Google Shape;59;p6: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7:notes"/>
          <p:cNvSpPr txBox="1"/>
          <p:nvPr>
            <p:ph idx="1" type="body"/>
          </p:nvPr>
        </p:nvSpPr>
        <p:spPr>
          <a:xfrm>
            <a:off x="974725" y="4560888"/>
            <a:ext cx="5365750" cy="4319587"/>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65" name="Google Shape;65;p7: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8:notes"/>
          <p:cNvSpPr txBox="1"/>
          <p:nvPr>
            <p:ph idx="1" type="body"/>
          </p:nvPr>
        </p:nvSpPr>
        <p:spPr>
          <a:xfrm>
            <a:off x="974725" y="4560888"/>
            <a:ext cx="5365750" cy="4319587"/>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71" name="Google Shape;71;p8: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9:notes"/>
          <p:cNvSpPr txBox="1"/>
          <p:nvPr>
            <p:ph idx="1" type="body"/>
          </p:nvPr>
        </p:nvSpPr>
        <p:spPr>
          <a:xfrm>
            <a:off x="974725" y="4560888"/>
            <a:ext cx="5365750" cy="4319587"/>
          </a:xfrm>
          <a:prstGeom prst="rect">
            <a:avLst/>
          </a:prstGeom>
        </p:spPr>
        <p:txBody>
          <a:bodyPr anchorCtr="0" anchor="t" bIns="48325" lIns="96650" spcFirstLastPara="1" rIns="96650" wrap="square" tIns="48325">
            <a:noAutofit/>
          </a:bodyPr>
          <a:lstStyle/>
          <a:p>
            <a:pPr indent="0" lvl="0" marL="0" rtl="0" algn="l">
              <a:spcBef>
                <a:spcPts val="360"/>
              </a:spcBef>
              <a:spcAft>
                <a:spcPts val="0"/>
              </a:spcAft>
              <a:buNone/>
            </a:pPr>
            <a:r>
              <a:t/>
            </a:r>
            <a:endParaRPr/>
          </a:p>
        </p:txBody>
      </p:sp>
      <p:sp>
        <p:nvSpPr>
          <p:cNvPr id="77" name="Google Shape;77;p9: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1143000" y="1122363"/>
            <a:ext cx="6858000" cy="23877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500"/>
              <a:buFont typeface="Arial"/>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1143000" y="3602037"/>
            <a:ext cx="6858000" cy="16557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8" name="Shape 18"/>
        <p:cNvGrpSpPr/>
        <p:nvPr/>
      </p:nvGrpSpPr>
      <p:grpSpPr>
        <a:xfrm>
          <a:off x="0" y="0"/>
          <a:ext cx="0" cy="0"/>
          <a:chOff x="0" y="0"/>
          <a:chExt cx="0" cy="0"/>
        </a:xfrm>
      </p:grpSpPr>
      <p:sp>
        <p:nvSpPr>
          <p:cNvPr id="19" name="Google Shape;19;p3"/>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3"/>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a:bodyPr>
          <a:lstStyle>
            <a:lvl1pPr indent="-374650" lvl="0" marL="457200" algn="l">
              <a:lnSpc>
                <a:spcPct val="90000"/>
              </a:lnSpc>
              <a:spcBef>
                <a:spcPts val="750"/>
              </a:spcBef>
              <a:spcAft>
                <a:spcPts val="0"/>
              </a:spcAft>
              <a:buClr>
                <a:schemeClr val="dk1"/>
              </a:buClr>
              <a:buSzPts val="2300"/>
              <a:buChar char="•"/>
              <a:defRPr sz="2600"/>
            </a:lvl1pPr>
            <a:lvl2pPr indent="-381000" lvl="1" marL="914400" algn="l">
              <a:lnSpc>
                <a:spcPct val="90000"/>
              </a:lnSpc>
              <a:spcBef>
                <a:spcPts val="375"/>
              </a:spcBef>
              <a:spcAft>
                <a:spcPts val="0"/>
              </a:spcAft>
              <a:buClr>
                <a:schemeClr val="dk1"/>
              </a:buClr>
              <a:buSzPts val="2400"/>
              <a:buChar char="•"/>
              <a:defRPr sz="2400"/>
            </a:lvl2pPr>
            <a:lvl3pPr indent="-387350" lvl="2" marL="1371600" algn="l">
              <a:lnSpc>
                <a:spcPct val="90000"/>
              </a:lnSpc>
              <a:spcBef>
                <a:spcPts val="375"/>
              </a:spcBef>
              <a:spcAft>
                <a:spcPts val="0"/>
              </a:spcAft>
              <a:buClr>
                <a:schemeClr val="dk1"/>
              </a:buClr>
              <a:buSzPts val="2500"/>
              <a:buChar char="•"/>
              <a:defRPr sz="2200"/>
            </a:lvl3pPr>
            <a:lvl4pPr indent="-355600" lvl="3" marL="1828800" algn="l">
              <a:lnSpc>
                <a:spcPct val="90000"/>
              </a:lnSpc>
              <a:spcBef>
                <a:spcPts val="375"/>
              </a:spcBef>
              <a:spcAft>
                <a:spcPts val="0"/>
              </a:spcAft>
              <a:buClr>
                <a:schemeClr val="dk1"/>
              </a:buClr>
              <a:buSzPts val="2000"/>
              <a:buChar char="•"/>
              <a:defRPr sz="2000"/>
            </a:lvl4pPr>
            <a:lvl5pPr indent="-342900" lvl="4" marL="2286000" algn="l">
              <a:lnSpc>
                <a:spcPct val="90000"/>
              </a:lnSpc>
              <a:spcBef>
                <a:spcPts val="375"/>
              </a:spcBef>
              <a:spcAft>
                <a:spcPts val="0"/>
              </a:spcAft>
              <a:buClr>
                <a:schemeClr val="dk1"/>
              </a:buClr>
              <a:buSzPts val="1800"/>
              <a:buChar char="•"/>
              <a:defRPr sz="1800"/>
            </a:lvl5pPr>
            <a:lvl6pPr indent="-330200" lvl="5" marL="2743200" algn="l">
              <a:lnSpc>
                <a:spcPct val="90000"/>
              </a:lnSpc>
              <a:spcBef>
                <a:spcPts val="375"/>
              </a:spcBef>
              <a:spcAft>
                <a:spcPts val="0"/>
              </a:spcAft>
              <a:buClr>
                <a:schemeClr val="dk1"/>
              </a:buClr>
              <a:buSzPts val="1600"/>
              <a:buChar char="•"/>
              <a:defRPr sz="1600"/>
            </a:lvl6pPr>
            <a:lvl7pPr indent="-317500" lvl="6" marL="3200400" algn="l">
              <a:lnSpc>
                <a:spcPct val="90000"/>
              </a:lnSpc>
              <a:spcBef>
                <a:spcPts val="375"/>
              </a:spcBef>
              <a:spcAft>
                <a:spcPts val="0"/>
              </a:spcAft>
              <a:buClr>
                <a:schemeClr val="dk1"/>
              </a:buClr>
              <a:buSzPts val="1400"/>
              <a:buChar char="•"/>
              <a:defRPr sz="1400"/>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1" name="Shape 21"/>
        <p:cNvGrpSpPr/>
        <p:nvPr/>
      </p:nvGrpSpPr>
      <p:grpSpPr>
        <a:xfrm>
          <a:off x="0" y="0"/>
          <a:ext cx="0" cy="0"/>
          <a:chOff x="0" y="0"/>
          <a:chExt cx="0" cy="0"/>
        </a:xfrm>
      </p:grpSpPr>
      <p:sp>
        <p:nvSpPr>
          <p:cNvPr id="22" name="Google Shape;22;p4"/>
          <p:cNvSpPr txBox="1"/>
          <p:nvPr>
            <p:ph type="title"/>
          </p:nvPr>
        </p:nvSpPr>
        <p:spPr>
          <a:xfrm>
            <a:off x="388200" y="488833"/>
            <a:ext cx="8400000" cy="7620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3" name="Shape 23"/>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628650" y="365125"/>
            <a:ext cx="7886700" cy="13257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628650" y="1825625"/>
            <a:ext cx="7886700" cy="4351200"/>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2" name="Google Shape;12;p1"/>
          <p:cNvSpPr txBox="1"/>
          <p:nvPr>
            <p:ph idx="10" type="dt"/>
          </p:nvPr>
        </p:nvSpPr>
        <p:spPr>
          <a:xfrm>
            <a:off x="628650" y="6581748"/>
            <a:ext cx="2057400" cy="1905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8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
          <p:cNvSpPr txBox="1"/>
          <p:nvPr>
            <p:ph idx="11" type="ftr"/>
          </p:nvPr>
        </p:nvSpPr>
        <p:spPr>
          <a:xfrm>
            <a:off x="3028950" y="6581748"/>
            <a:ext cx="3086100" cy="1905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8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
          <p:cNvSpPr txBox="1"/>
          <p:nvPr>
            <p:ph idx="12" type="sldNum"/>
          </p:nvPr>
        </p:nvSpPr>
        <p:spPr>
          <a:xfrm>
            <a:off x="6457950" y="6581748"/>
            <a:ext cx="2057400" cy="1905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800" u="none" cap="none" strike="noStrike">
                <a:solidFill>
                  <a:srgbClr val="888888"/>
                </a:solidFill>
                <a:latin typeface="Arial"/>
                <a:ea typeface="Arial"/>
                <a:cs typeface="Arial"/>
                <a:sym typeface="Arial"/>
              </a:defRPr>
            </a:lvl1pPr>
            <a:lvl2pPr indent="0" lvl="1" marL="0" marR="0" rtl="0" algn="r">
              <a:spcBef>
                <a:spcPts val="0"/>
              </a:spcBef>
              <a:buNone/>
              <a:defRPr b="0" i="0" sz="800" u="none" cap="none" strike="noStrike">
                <a:solidFill>
                  <a:srgbClr val="888888"/>
                </a:solidFill>
                <a:latin typeface="Arial"/>
                <a:ea typeface="Arial"/>
                <a:cs typeface="Arial"/>
                <a:sym typeface="Arial"/>
              </a:defRPr>
            </a:lvl2pPr>
            <a:lvl3pPr indent="0" lvl="2" marL="0" marR="0" rtl="0" algn="r">
              <a:spcBef>
                <a:spcPts val="0"/>
              </a:spcBef>
              <a:buNone/>
              <a:defRPr b="0" i="0" sz="800" u="none" cap="none" strike="noStrike">
                <a:solidFill>
                  <a:srgbClr val="888888"/>
                </a:solidFill>
                <a:latin typeface="Arial"/>
                <a:ea typeface="Arial"/>
                <a:cs typeface="Arial"/>
                <a:sym typeface="Arial"/>
              </a:defRPr>
            </a:lvl3pPr>
            <a:lvl4pPr indent="0" lvl="3" marL="0" marR="0" rtl="0" algn="r">
              <a:spcBef>
                <a:spcPts val="0"/>
              </a:spcBef>
              <a:buNone/>
              <a:defRPr b="0" i="0" sz="800" u="none" cap="none" strike="noStrike">
                <a:solidFill>
                  <a:srgbClr val="888888"/>
                </a:solidFill>
                <a:latin typeface="Arial"/>
                <a:ea typeface="Arial"/>
                <a:cs typeface="Arial"/>
                <a:sym typeface="Arial"/>
              </a:defRPr>
            </a:lvl4pPr>
            <a:lvl5pPr indent="0" lvl="4" marL="0" marR="0" rtl="0" algn="r">
              <a:spcBef>
                <a:spcPts val="0"/>
              </a:spcBef>
              <a:buNone/>
              <a:defRPr b="0" i="0" sz="800" u="none" cap="none" strike="noStrike">
                <a:solidFill>
                  <a:srgbClr val="888888"/>
                </a:solidFill>
                <a:latin typeface="Arial"/>
                <a:ea typeface="Arial"/>
                <a:cs typeface="Arial"/>
                <a:sym typeface="Arial"/>
              </a:defRPr>
            </a:lvl5pPr>
            <a:lvl6pPr indent="0" lvl="5" marL="0" marR="0" rtl="0" algn="r">
              <a:spcBef>
                <a:spcPts val="0"/>
              </a:spcBef>
              <a:buNone/>
              <a:defRPr b="0" i="0" sz="800" u="none" cap="none" strike="noStrike">
                <a:solidFill>
                  <a:srgbClr val="888888"/>
                </a:solidFill>
                <a:latin typeface="Arial"/>
                <a:ea typeface="Arial"/>
                <a:cs typeface="Arial"/>
                <a:sym typeface="Arial"/>
              </a:defRPr>
            </a:lvl6pPr>
            <a:lvl7pPr indent="0" lvl="6" marL="0" marR="0" rtl="0" algn="r">
              <a:spcBef>
                <a:spcPts val="0"/>
              </a:spcBef>
              <a:buNone/>
              <a:defRPr b="0" i="0" sz="800" u="none" cap="none" strike="noStrike">
                <a:solidFill>
                  <a:srgbClr val="888888"/>
                </a:solidFill>
                <a:latin typeface="Arial"/>
                <a:ea typeface="Arial"/>
                <a:cs typeface="Arial"/>
                <a:sym typeface="Arial"/>
              </a:defRPr>
            </a:lvl7pPr>
            <a:lvl8pPr indent="0" lvl="7" marL="0" marR="0" rtl="0" algn="r">
              <a:spcBef>
                <a:spcPts val="0"/>
              </a:spcBef>
              <a:buNone/>
              <a:defRPr b="0" i="0" sz="800" u="none" cap="none" strike="noStrike">
                <a:solidFill>
                  <a:srgbClr val="888888"/>
                </a:solidFill>
                <a:latin typeface="Arial"/>
                <a:ea typeface="Arial"/>
                <a:cs typeface="Arial"/>
                <a:sym typeface="Arial"/>
              </a:defRPr>
            </a:lvl8pPr>
            <a:lvl9pPr indent="0" lvl="8" marL="0" marR="0" rtl="0" algn="r">
              <a:spcBef>
                <a:spcPts val="0"/>
              </a:spcBef>
              <a:buNone/>
              <a:defRPr b="0" i="0" sz="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www.hackerearth.com/practice/algorithms/sorting/merge-sort/visualize/"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 name="Shape 28"/>
        <p:cNvGrpSpPr/>
        <p:nvPr/>
      </p:nvGrpSpPr>
      <p:grpSpPr>
        <a:xfrm>
          <a:off x="0" y="0"/>
          <a:ext cx="0" cy="0"/>
          <a:chOff x="0" y="0"/>
          <a:chExt cx="0" cy="0"/>
        </a:xfrm>
      </p:grpSpPr>
      <p:sp>
        <p:nvSpPr>
          <p:cNvPr id="29" name="Google Shape;29;p6"/>
          <p:cNvSpPr txBox="1"/>
          <p:nvPr>
            <p:ph type="ctrTitle"/>
          </p:nvPr>
        </p:nvSpPr>
        <p:spPr>
          <a:xfrm>
            <a:off x="3826225" y="1905000"/>
            <a:ext cx="5241600" cy="8238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4500"/>
              <a:buFont typeface="Calibri"/>
              <a:buNone/>
            </a:pPr>
            <a:r>
              <a:rPr lang="en-US"/>
              <a:t>Module 4 - Part 3</a:t>
            </a:r>
            <a:endParaRPr/>
          </a:p>
        </p:txBody>
      </p:sp>
      <p:sp>
        <p:nvSpPr>
          <p:cNvPr id="30" name="Google Shape;30;p6"/>
          <p:cNvSpPr txBox="1"/>
          <p:nvPr>
            <p:ph idx="1" type="subTitle"/>
          </p:nvPr>
        </p:nvSpPr>
        <p:spPr>
          <a:xfrm>
            <a:off x="3206994" y="3478425"/>
            <a:ext cx="5468700" cy="14271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98989"/>
              </a:buClr>
              <a:buSzPts val="3200"/>
              <a:buNone/>
            </a:pPr>
            <a:r>
              <a:rPr lang="en-US" sz="3200">
                <a:solidFill>
                  <a:srgbClr val="898989"/>
                </a:solidFill>
                <a:latin typeface="Calibri"/>
                <a:ea typeface="Calibri"/>
                <a:cs typeface="Calibri"/>
                <a:sym typeface="Calibri"/>
              </a:rPr>
              <a:t>Even More </a:t>
            </a:r>
            <a:r>
              <a:rPr lang="en-US" sz="3200">
                <a:solidFill>
                  <a:srgbClr val="898989"/>
                </a:solidFill>
                <a:latin typeface="Calibri"/>
                <a:ea typeface="Calibri"/>
                <a:cs typeface="Calibri"/>
                <a:sym typeface="Calibri"/>
              </a:rPr>
              <a:t>Recursion</a:t>
            </a:r>
            <a:endParaRPr sz="2800">
              <a:solidFill>
                <a:srgbClr val="898989"/>
              </a:solidFill>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5"/>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lang="en-US" sz="4000"/>
              <a:t>String reversal code</a:t>
            </a:r>
            <a:endParaRPr/>
          </a:p>
        </p:txBody>
      </p:sp>
      <p:sp>
        <p:nvSpPr>
          <p:cNvPr id="86" name="Google Shape;86;p15"/>
          <p:cNvSpPr txBox="1"/>
          <p:nvPr>
            <p:ph idx="1" type="body"/>
          </p:nvPr>
        </p:nvSpPr>
        <p:spPr>
          <a:xfrm>
            <a:off x="462064" y="1844434"/>
            <a:ext cx="8453336" cy="4351339"/>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0432FF"/>
              </a:buClr>
              <a:buSzPts val="2800"/>
              <a:buNone/>
            </a:pPr>
            <a:r>
              <a:rPr lang="en-US" sz="2800">
                <a:solidFill>
                  <a:srgbClr val="0432FF"/>
                </a:solidFill>
                <a:latin typeface="Consolas"/>
                <a:ea typeface="Consolas"/>
                <a:cs typeface="Consolas"/>
                <a:sym typeface="Consolas"/>
              </a:rPr>
              <a:t>public string</a:t>
            </a:r>
            <a:r>
              <a:rPr lang="en-US" sz="2800">
                <a:solidFill>
                  <a:schemeClr val="dk1"/>
                </a:solidFill>
                <a:latin typeface="Consolas"/>
                <a:ea typeface="Consolas"/>
                <a:cs typeface="Consolas"/>
                <a:sym typeface="Consolas"/>
              </a:rPr>
              <a:t> Reverse (</a:t>
            </a:r>
            <a:r>
              <a:rPr lang="en-US" sz="2800">
                <a:solidFill>
                  <a:srgbClr val="0432FF"/>
                </a:solidFill>
                <a:latin typeface="Consolas"/>
                <a:ea typeface="Consolas"/>
                <a:cs typeface="Consolas"/>
                <a:sym typeface="Consolas"/>
              </a:rPr>
              <a:t>string</a:t>
            </a:r>
            <a:r>
              <a:rPr lang="en-US" sz="2800">
                <a:solidFill>
                  <a:schemeClr val="dk1"/>
                </a:solidFill>
                <a:latin typeface="Consolas"/>
                <a:ea typeface="Consolas"/>
                <a:cs typeface="Consolas"/>
                <a:sym typeface="Consolas"/>
              </a:rPr>
              <a:t> s)</a:t>
            </a:r>
            <a:br>
              <a:rPr lang="en-US" sz="2800">
                <a:solidFill>
                  <a:schemeClr val="dk1"/>
                </a:solidFill>
                <a:latin typeface="Consolas"/>
                <a:ea typeface="Consolas"/>
                <a:cs typeface="Consolas"/>
                <a:sym typeface="Consolas"/>
              </a:rPr>
            </a:br>
            <a:r>
              <a:rPr lang="en-US" sz="2800">
                <a:solidFill>
                  <a:schemeClr val="dk1"/>
                </a:solidFill>
                <a:latin typeface="Consolas"/>
                <a:ea typeface="Consolas"/>
                <a:cs typeface="Consolas"/>
                <a:sym typeface="Consolas"/>
              </a:rPr>
              <a:t>{</a:t>
            </a:r>
            <a:br>
              <a:rPr lang="en-US" sz="2800">
                <a:solidFill>
                  <a:schemeClr val="dk1"/>
                </a:solidFill>
                <a:latin typeface="Consolas"/>
                <a:ea typeface="Consolas"/>
                <a:cs typeface="Consolas"/>
                <a:sym typeface="Consolas"/>
              </a:rPr>
            </a:br>
            <a:r>
              <a:rPr lang="en-US" sz="2800">
                <a:solidFill>
                  <a:schemeClr val="dk1"/>
                </a:solidFill>
                <a:latin typeface="Consolas"/>
                <a:ea typeface="Consolas"/>
                <a:cs typeface="Consolas"/>
                <a:sym typeface="Consolas"/>
              </a:rPr>
              <a:t>  </a:t>
            </a:r>
            <a:r>
              <a:rPr lang="en-US" sz="2800">
                <a:solidFill>
                  <a:srgbClr val="0432FF"/>
                </a:solidFill>
                <a:latin typeface="Consolas"/>
                <a:ea typeface="Consolas"/>
                <a:cs typeface="Consolas"/>
                <a:sym typeface="Consolas"/>
              </a:rPr>
              <a:t>if</a:t>
            </a:r>
            <a:r>
              <a:rPr lang="en-US" sz="2800">
                <a:solidFill>
                  <a:schemeClr val="dk1"/>
                </a:solidFill>
                <a:latin typeface="Consolas"/>
                <a:ea typeface="Consolas"/>
                <a:cs typeface="Consolas"/>
                <a:sym typeface="Consolas"/>
              </a:rPr>
              <a:t> (s.Length==1)</a:t>
            </a:r>
            <a:br>
              <a:rPr lang="en-US" sz="2800">
                <a:solidFill>
                  <a:schemeClr val="dk1"/>
                </a:solidFill>
                <a:latin typeface="Consolas"/>
                <a:ea typeface="Consolas"/>
                <a:cs typeface="Consolas"/>
                <a:sym typeface="Consolas"/>
              </a:rPr>
            </a:br>
            <a:r>
              <a:rPr lang="en-US" sz="2800">
                <a:solidFill>
                  <a:schemeClr val="dk1"/>
                </a:solidFill>
                <a:latin typeface="Consolas"/>
                <a:ea typeface="Consolas"/>
                <a:cs typeface="Consolas"/>
                <a:sym typeface="Consolas"/>
              </a:rPr>
              <a:t>    </a:t>
            </a:r>
            <a:r>
              <a:rPr lang="en-US" sz="2800">
                <a:solidFill>
                  <a:srgbClr val="0432FF"/>
                </a:solidFill>
                <a:latin typeface="Consolas"/>
                <a:ea typeface="Consolas"/>
                <a:cs typeface="Consolas"/>
                <a:sym typeface="Consolas"/>
              </a:rPr>
              <a:t>return</a:t>
            </a:r>
            <a:r>
              <a:rPr lang="en-US" sz="2800">
                <a:solidFill>
                  <a:schemeClr val="dk1"/>
                </a:solidFill>
                <a:latin typeface="Consolas"/>
                <a:ea typeface="Consolas"/>
                <a:cs typeface="Consolas"/>
                <a:sym typeface="Consolas"/>
              </a:rPr>
              <a:t> s;</a:t>
            </a:r>
            <a:br>
              <a:rPr lang="en-US" sz="2800">
                <a:solidFill>
                  <a:schemeClr val="dk1"/>
                </a:solidFill>
                <a:latin typeface="Consolas"/>
                <a:ea typeface="Consolas"/>
                <a:cs typeface="Consolas"/>
                <a:sym typeface="Consolas"/>
              </a:rPr>
            </a:br>
            <a:r>
              <a:rPr lang="en-US" sz="2800">
                <a:solidFill>
                  <a:schemeClr val="dk1"/>
                </a:solidFill>
                <a:latin typeface="Consolas"/>
                <a:ea typeface="Consolas"/>
                <a:cs typeface="Consolas"/>
                <a:sym typeface="Consolas"/>
              </a:rPr>
              <a:t>  </a:t>
            </a:r>
            <a:r>
              <a:rPr lang="en-US" sz="2800">
                <a:solidFill>
                  <a:srgbClr val="0432FF"/>
                </a:solidFill>
                <a:latin typeface="Consolas"/>
                <a:ea typeface="Consolas"/>
                <a:cs typeface="Consolas"/>
                <a:sym typeface="Consolas"/>
              </a:rPr>
              <a:t>else</a:t>
            </a:r>
            <a:br>
              <a:rPr lang="en-US" sz="2800">
                <a:solidFill>
                  <a:schemeClr val="dk1"/>
                </a:solidFill>
                <a:latin typeface="Consolas"/>
                <a:ea typeface="Consolas"/>
                <a:cs typeface="Consolas"/>
                <a:sym typeface="Consolas"/>
              </a:rPr>
            </a:br>
            <a:r>
              <a:rPr lang="en-US" sz="2800">
                <a:solidFill>
                  <a:schemeClr val="dk1"/>
                </a:solidFill>
                <a:latin typeface="Consolas"/>
                <a:ea typeface="Consolas"/>
                <a:cs typeface="Consolas"/>
                <a:sym typeface="Consolas"/>
              </a:rPr>
              <a:t>    </a:t>
            </a:r>
            <a:r>
              <a:rPr lang="en-US" sz="2800">
                <a:solidFill>
                  <a:srgbClr val="0432FF"/>
                </a:solidFill>
                <a:latin typeface="Consolas"/>
                <a:ea typeface="Consolas"/>
                <a:cs typeface="Consolas"/>
                <a:sym typeface="Consolas"/>
              </a:rPr>
              <a:t>return</a:t>
            </a:r>
            <a:r>
              <a:rPr lang="en-US" sz="2800">
                <a:solidFill>
                  <a:schemeClr val="dk1"/>
                </a:solidFill>
                <a:latin typeface="Consolas"/>
                <a:ea typeface="Consolas"/>
                <a:cs typeface="Consolas"/>
                <a:sym typeface="Consolas"/>
              </a:rPr>
              <a:t> Reverse(s.Substring(1)) + s[0];</a:t>
            </a:r>
            <a:br>
              <a:rPr lang="en-US" sz="2800">
                <a:solidFill>
                  <a:schemeClr val="dk1"/>
                </a:solidFill>
                <a:latin typeface="Consolas"/>
                <a:ea typeface="Consolas"/>
                <a:cs typeface="Consolas"/>
                <a:sym typeface="Consolas"/>
              </a:rPr>
            </a:br>
            <a:r>
              <a:rPr lang="en-US" sz="2800">
                <a:solidFill>
                  <a:schemeClr val="dk1"/>
                </a:solidFill>
                <a:latin typeface="Consolas"/>
                <a:ea typeface="Consolas"/>
                <a:cs typeface="Consolas"/>
                <a:sym typeface="Consolas"/>
              </a:rPr>
              <a:t>} </a:t>
            </a:r>
            <a:endParaRPr/>
          </a:p>
        </p:txBody>
      </p:sp>
      <p:pic>
        <p:nvPicPr>
          <p:cNvPr descr="C Sharp Logo" id="87" name="Google Shape;87;p15"/>
          <p:cNvPicPr preferRelativeResize="0"/>
          <p:nvPr/>
        </p:nvPicPr>
        <p:blipFill rotWithShape="1">
          <a:blip r:embed="rId3">
            <a:alphaModFix/>
          </a:blip>
          <a:srcRect b="0" l="0" r="0" t="0"/>
          <a:stretch/>
        </p:blipFill>
        <p:spPr>
          <a:xfrm>
            <a:off x="7708155" y="518871"/>
            <a:ext cx="888259" cy="85272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6"/>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lang="en-US" sz="4000"/>
              <a:t>String reversal code</a:t>
            </a:r>
            <a:endParaRPr/>
          </a:p>
        </p:txBody>
      </p:sp>
      <p:sp>
        <p:nvSpPr>
          <p:cNvPr id="93" name="Google Shape;93;p16"/>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lang="en-US" sz="2800">
                <a:solidFill>
                  <a:schemeClr val="dk1"/>
                </a:solidFill>
                <a:latin typeface="Courier"/>
                <a:ea typeface="Courier"/>
                <a:cs typeface="Courier"/>
                <a:sym typeface="Courier"/>
              </a:rPr>
              <a:t>String reverse (String s)</a:t>
            </a:r>
            <a:br>
              <a:rPr lang="en-US" sz="2800">
                <a:solidFill>
                  <a:schemeClr val="dk1"/>
                </a:solidFill>
                <a:latin typeface="Courier"/>
                <a:ea typeface="Courier"/>
                <a:cs typeface="Courier"/>
                <a:sym typeface="Courier"/>
              </a:rPr>
            </a:br>
            <a:r>
              <a:rPr lang="en-US" sz="2800">
                <a:solidFill>
                  <a:schemeClr val="dk1"/>
                </a:solidFill>
                <a:latin typeface="Courier"/>
                <a:ea typeface="Courier"/>
                <a:cs typeface="Courier"/>
                <a:sym typeface="Courier"/>
              </a:rPr>
              <a:t>{</a:t>
            </a:r>
            <a:br>
              <a:rPr lang="en-US" sz="2800">
                <a:solidFill>
                  <a:schemeClr val="dk1"/>
                </a:solidFill>
                <a:latin typeface="Courier"/>
                <a:ea typeface="Courier"/>
                <a:cs typeface="Courier"/>
                <a:sym typeface="Courier"/>
              </a:rPr>
            </a:br>
            <a:r>
              <a:rPr lang="en-US" sz="2800">
                <a:solidFill>
                  <a:schemeClr val="dk1"/>
                </a:solidFill>
                <a:latin typeface="Courier"/>
                <a:ea typeface="Courier"/>
                <a:cs typeface="Courier"/>
                <a:sym typeface="Courier"/>
              </a:rPr>
              <a:t>  </a:t>
            </a:r>
            <a:r>
              <a:rPr lang="en-US" sz="2800">
                <a:solidFill>
                  <a:srgbClr val="0432FF"/>
                </a:solidFill>
                <a:latin typeface="Courier"/>
                <a:ea typeface="Courier"/>
                <a:cs typeface="Courier"/>
                <a:sym typeface="Courier"/>
              </a:rPr>
              <a:t>if</a:t>
            </a:r>
            <a:r>
              <a:rPr lang="en-US" sz="2800">
                <a:solidFill>
                  <a:schemeClr val="dk1"/>
                </a:solidFill>
                <a:latin typeface="Courier"/>
                <a:ea typeface="Courier"/>
                <a:cs typeface="Courier"/>
                <a:sym typeface="Courier"/>
              </a:rPr>
              <a:t> (s.length()==1)</a:t>
            </a:r>
            <a:br>
              <a:rPr lang="en-US" sz="2800">
                <a:solidFill>
                  <a:schemeClr val="dk1"/>
                </a:solidFill>
                <a:latin typeface="Courier"/>
                <a:ea typeface="Courier"/>
                <a:cs typeface="Courier"/>
                <a:sym typeface="Courier"/>
              </a:rPr>
            </a:br>
            <a:r>
              <a:rPr lang="en-US" sz="2800">
                <a:solidFill>
                  <a:schemeClr val="dk1"/>
                </a:solidFill>
                <a:latin typeface="Courier"/>
                <a:ea typeface="Courier"/>
                <a:cs typeface="Courier"/>
                <a:sym typeface="Courier"/>
              </a:rPr>
              <a:t>    </a:t>
            </a:r>
            <a:r>
              <a:rPr lang="en-US" sz="2800">
                <a:solidFill>
                  <a:srgbClr val="0432FF"/>
                </a:solidFill>
                <a:latin typeface="Courier"/>
                <a:ea typeface="Courier"/>
                <a:cs typeface="Courier"/>
                <a:sym typeface="Courier"/>
              </a:rPr>
              <a:t>return</a:t>
            </a:r>
            <a:r>
              <a:rPr lang="en-US" sz="2800">
                <a:solidFill>
                  <a:schemeClr val="dk1"/>
                </a:solidFill>
                <a:latin typeface="Courier"/>
                <a:ea typeface="Courier"/>
                <a:cs typeface="Courier"/>
                <a:sym typeface="Courier"/>
              </a:rPr>
              <a:t> s;</a:t>
            </a:r>
            <a:br>
              <a:rPr lang="en-US" sz="2800">
                <a:solidFill>
                  <a:schemeClr val="dk1"/>
                </a:solidFill>
                <a:latin typeface="Courier"/>
                <a:ea typeface="Courier"/>
                <a:cs typeface="Courier"/>
                <a:sym typeface="Courier"/>
              </a:rPr>
            </a:br>
            <a:r>
              <a:rPr lang="en-US" sz="2800">
                <a:solidFill>
                  <a:schemeClr val="dk1"/>
                </a:solidFill>
                <a:latin typeface="Courier"/>
                <a:ea typeface="Courier"/>
                <a:cs typeface="Courier"/>
                <a:sym typeface="Courier"/>
              </a:rPr>
              <a:t>  </a:t>
            </a:r>
            <a:r>
              <a:rPr lang="en-US" sz="2800">
                <a:solidFill>
                  <a:srgbClr val="0432FF"/>
                </a:solidFill>
                <a:latin typeface="Courier"/>
                <a:ea typeface="Courier"/>
                <a:cs typeface="Courier"/>
                <a:sym typeface="Courier"/>
              </a:rPr>
              <a:t>else</a:t>
            </a:r>
            <a:br>
              <a:rPr lang="en-US" sz="2800">
                <a:solidFill>
                  <a:schemeClr val="dk1"/>
                </a:solidFill>
                <a:latin typeface="Courier"/>
                <a:ea typeface="Courier"/>
                <a:cs typeface="Courier"/>
                <a:sym typeface="Courier"/>
              </a:rPr>
            </a:br>
            <a:r>
              <a:rPr lang="en-US" sz="2800">
                <a:solidFill>
                  <a:schemeClr val="dk1"/>
                </a:solidFill>
                <a:latin typeface="Courier"/>
                <a:ea typeface="Courier"/>
                <a:cs typeface="Courier"/>
                <a:sym typeface="Courier"/>
              </a:rPr>
              <a:t>    </a:t>
            </a:r>
            <a:r>
              <a:rPr lang="en-US" sz="2800">
                <a:solidFill>
                  <a:srgbClr val="0432FF"/>
                </a:solidFill>
                <a:latin typeface="Courier"/>
                <a:ea typeface="Courier"/>
                <a:cs typeface="Courier"/>
                <a:sym typeface="Courier"/>
              </a:rPr>
              <a:t>return</a:t>
            </a:r>
            <a:r>
              <a:rPr lang="en-US" sz="2800">
                <a:solidFill>
                  <a:schemeClr val="dk1"/>
                </a:solidFill>
                <a:latin typeface="Courier"/>
                <a:ea typeface="Courier"/>
                <a:cs typeface="Courier"/>
                <a:sym typeface="Courier"/>
              </a:rPr>
              <a:t> Reverse(s.substring(1)) </a:t>
            </a:r>
            <a:endParaRPr/>
          </a:p>
          <a:p>
            <a:pPr indent="0" lvl="0" marL="0" rtl="0" algn="l">
              <a:lnSpc>
                <a:spcPct val="90000"/>
              </a:lnSpc>
              <a:spcBef>
                <a:spcPts val="750"/>
              </a:spcBef>
              <a:spcAft>
                <a:spcPts val="0"/>
              </a:spcAft>
              <a:buClr>
                <a:schemeClr val="dk1"/>
              </a:buClr>
              <a:buSzPts val="2800"/>
              <a:buNone/>
            </a:pPr>
            <a:r>
              <a:rPr lang="en-US" sz="2800">
                <a:latin typeface="Courier"/>
                <a:ea typeface="Courier"/>
                <a:cs typeface="Courier"/>
                <a:sym typeface="Courier"/>
              </a:rPr>
              <a:t>			 </a:t>
            </a:r>
            <a:r>
              <a:rPr lang="en-US" sz="2800">
                <a:solidFill>
                  <a:schemeClr val="dk1"/>
                </a:solidFill>
                <a:latin typeface="Courier"/>
                <a:ea typeface="Courier"/>
                <a:cs typeface="Courier"/>
                <a:sym typeface="Courier"/>
              </a:rPr>
              <a:t>+ s.charAt(0);</a:t>
            </a:r>
            <a:br>
              <a:rPr lang="en-US" sz="2800">
                <a:solidFill>
                  <a:schemeClr val="dk1"/>
                </a:solidFill>
                <a:latin typeface="Courier"/>
                <a:ea typeface="Courier"/>
                <a:cs typeface="Courier"/>
                <a:sym typeface="Courier"/>
              </a:rPr>
            </a:br>
            <a:r>
              <a:rPr lang="en-US" sz="2800">
                <a:solidFill>
                  <a:schemeClr val="dk1"/>
                </a:solidFill>
                <a:latin typeface="Courier"/>
                <a:ea typeface="Courier"/>
                <a:cs typeface="Courier"/>
                <a:sym typeface="Courier"/>
              </a:rPr>
              <a:t>} </a:t>
            </a:r>
            <a:endParaRPr/>
          </a:p>
        </p:txBody>
      </p:sp>
      <p:pic>
        <p:nvPicPr>
          <p:cNvPr descr="Java Logo" id="94" name="Google Shape;94;p16"/>
          <p:cNvPicPr preferRelativeResize="0"/>
          <p:nvPr/>
        </p:nvPicPr>
        <p:blipFill rotWithShape="1">
          <a:blip r:embed="rId3">
            <a:alphaModFix/>
          </a:blip>
          <a:srcRect b="0" l="0" r="0" t="0"/>
          <a:stretch/>
        </p:blipFill>
        <p:spPr>
          <a:xfrm>
            <a:off x="7880424" y="2273348"/>
            <a:ext cx="992021" cy="9906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7"/>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lang="en-US" sz="4000"/>
              <a:t>Non-linear Recursion </a:t>
            </a:r>
            <a:endParaRPr/>
          </a:p>
        </p:txBody>
      </p:sp>
      <p:sp>
        <p:nvSpPr>
          <p:cNvPr id="100" name="Google Shape;100;p17"/>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a:bodyPr>
          <a:lstStyle/>
          <a:p>
            <a:pPr indent="-457200" lvl="0" marL="457200" rtl="0" algn="l">
              <a:lnSpc>
                <a:spcPct val="90000"/>
              </a:lnSpc>
              <a:spcBef>
                <a:spcPts val="0"/>
              </a:spcBef>
              <a:spcAft>
                <a:spcPts val="0"/>
              </a:spcAft>
              <a:buClr>
                <a:schemeClr val="dk1"/>
              </a:buClr>
              <a:buSzPts val="3200"/>
              <a:buFont typeface="Arial"/>
              <a:buChar char="•"/>
            </a:pPr>
            <a:r>
              <a:rPr lang="en-US" sz="3200">
                <a:solidFill>
                  <a:schemeClr val="dk1"/>
                </a:solidFill>
              </a:rPr>
              <a:t>Back to the folders and files problem: it is non-linear   </a:t>
            </a:r>
            <a:endParaRPr/>
          </a:p>
          <a:p>
            <a:pPr indent="-457200" lvl="0" marL="457200" rtl="0" algn="l">
              <a:lnSpc>
                <a:spcPct val="90000"/>
              </a:lnSpc>
              <a:spcBef>
                <a:spcPts val="750"/>
              </a:spcBef>
              <a:spcAft>
                <a:spcPts val="0"/>
              </a:spcAft>
              <a:buClr>
                <a:schemeClr val="dk1"/>
              </a:buClr>
              <a:buSzPts val="3200"/>
              <a:buFont typeface="Arial"/>
              <a:buChar char="•"/>
            </a:pPr>
            <a:r>
              <a:rPr lang="en-US" sz="3200">
                <a:solidFill>
                  <a:schemeClr val="dk1"/>
                </a:solidFill>
              </a:rPr>
              <a:t>Possible using iteration, but need an additional dynamic data structure.   </a:t>
            </a:r>
            <a:endParaRPr/>
          </a:p>
          <a:p>
            <a:pPr indent="-457200" lvl="0" marL="457200" rtl="0" algn="l">
              <a:lnSpc>
                <a:spcPct val="90000"/>
              </a:lnSpc>
              <a:spcBef>
                <a:spcPts val="750"/>
              </a:spcBef>
              <a:spcAft>
                <a:spcPts val="0"/>
              </a:spcAft>
              <a:buClr>
                <a:schemeClr val="dk1"/>
              </a:buClr>
              <a:buSzPts val="3200"/>
              <a:buFont typeface="Arial"/>
              <a:buChar char="•"/>
            </a:pPr>
            <a:r>
              <a:rPr lang="en-US" sz="3200">
                <a:solidFill>
                  <a:schemeClr val="dk1"/>
                </a:solidFill>
              </a:rPr>
              <a:t>We can leverage the activation stack to remember for us.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8"/>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lang="en-US" sz="4000"/>
              <a:t>Non-linear Recursion</a:t>
            </a:r>
            <a:endParaRPr/>
          </a:p>
        </p:txBody>
      </p:sp>
      <p:sp>
        <p:nvSpPr>
          <p:cNvPr id="106" name="Google Shape;106;p18"/>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a:bodyPr>
          <a:lstStyle/>
          <a:p>
            <a:pPr indent="-457200" lvl="0" marL="457200" rtl="0" algn="l">
              <a:lnSpc>
                <a:spcPct val="90000"/>
              </a:lnSpc>
              <a:spcBef>
                <a:spcPts val="0"/>
              </a:spcBef>
              <a:spcAft>
                <a:spcPts val="0"/>
              </a:spcAft>
              <a:buClr>
                <a:schemeClr val="dk1"/>
              </a:buClr>
              <a:buSzPts val="2800"/>
              <a:buFont typeface="Arial"/>
              <a:buChar char="•"/>
            </a:pPr>
            <a:r>
              <a:rPr lang="en-US" sz="2800">
                <a:solidFill>
                  <a:schemeClr val="dk1"/>
                </a:solidFill>
              </a:rPr>
              <a:t>Consider the steps to count the total number of files:</a:t>
            </a:r>
            <a:endParaRPr/>
          </a:p>
          <a:p>
            <a:pPr indent="-457200" lvl="1" marL="800100" rtl="0" algn="l">
              <a:lnSpc>
                <a:spcPct val="90000"/>
              </a:lnSpc>
              <a:spcBef>
                <a:spcPts val="375"/>
              </a:spcBef>
              <a:spcAft>
                <a:spcPts val="0"/>
              </a:spcAft>
              <a:buClr>
                <a:schemeClr val="dk1"/>
              </a:buClr>
              <a:buSzPts val="2400"/>
              <a:buChar char="•"/>
            </a:pPr>
            <a:r>
              <a:rPr lang="en-US" sz="2400">
                <a:solidFill>
                  <a:schemeClr val="dk1"/>
                </a:solidFill>
              </a:rPr>
              <a:t>If we're in a folder with no subfolders, then we return the number of files in the current folder </a:t>
            </a:r>
            <a:endParaRPr/>
          </a:p>
          <a:p>
            <a:pPr indent="-457200" lvl="1" marL="800100" rtl="0" algn="l">
              <a:lnSpc>
                <a:spcPct val="90000"/>
              </a:lnSpc>
              <a:spcBef>
                <a:spcPts val="375"/>
              </a:spcBef>
              <a:spcAft>
                <a:spcPts val="0"/>
              </a:spcAft>
              <a:buClr>
                <a:schemeClr val="dk1"/>
              </a:buClr>
              <a:buSzPts val="2400"/>
              <a:buChar char="•"/>
            </a:pPr>
            <a:r>
              <a:rPr lang="en-US" sz="2400">
                <a:solidFill>
                  <a:schemeClr val="dk1"/>
                </a:solidFill>
              </a:rPr>
              <a:t>Otherwise, we return the count of the files in the folder + a recursive call for the subfolders </a:t>
            </a:r>
            <a:endParaRPr/>
          </a:p>
          <a:p>
            <a:pPr indent="-457200" lvl="0" marL="457200" rtl="0" algn="l">
              <a:lnSpc>
                <a:spcPct val="90000"/>
              </a:lnSpc>
              <a:spcBef>
                <a:spcPts val="750"/>
              </a:spcBef>
              <a:spcAft>
                <a:spcPts val="0"/>
              </a:spcAft>
              <a:buClr>
                <a:schemeClr val="dk1"/>
              </a:buClr>
              <a:buSzPts val="2800"/>
              <a:buFont typeface="Arial"/>
              <a:buChar char="•"/>
            </a:pPr>
            <a:r>
              <a:rPr lang="en-US" sz="2800">
                <a:solidFill>
                  <a:schemeClr val="dk1"/>
                </a:solidFill>
              </a:rPr>
              <a:t>It's the second part that's tricky... but notice that's where the recursive call comes in.  We just need to recursively call for each subfolder (so this is recursion wrapped inside of iteration)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9"/>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lang="en-US" sz="4000"/>
              <a:t>“Pseudocode” Solution</a:t>
            </a:r>
            <a:endParaRPr/>
          </a:p>
        </p:txBody>
      </p:sp>
      <p:sp>
        <p:nvSpPr>
          <p:cNvPr id="112" name="Google Shape;112;p19"/>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0432FF"/>
              </a:buClr>
              <a:buSzPts val="3200"/>
              <a:buNone/>
            </a:pPr>
            <a:r>
              <a:rPr lang="en-US" sz="3200">
                <a:solidFill>
                  <a:srgbClr val="0432FF"/>
                </a:solidFill>
              </a:rPr>
              <a:t>int</a:t>
            </a:r>
            <a:r>
              <a:rPr lang="en-US" sz="3200">
                <a:solidFill>
                  <a:schemeClr val="dk1"/>
                </a:solidFill>
              </a:rPr>
              <a:t> CountFiles(Directory d)</a:t>
            </a:r>
            <a:r>
              <a:rPr lang="en-US" sz="3200"/>
              <a:t> </a:t>
            </a:r>
            <a:r>
              <a:rPr lang="en-US" sz="3200">
                <a:solidFill>
                  <a:schemeClr val="dk1"/>
                </a:solidFill>
              </a:rPr>
              <a:t>{</a:t>
            </a:r>
            <a:br>
              <a:rPr lang="en-US" sz="3200">
                <a:solidFill>
                  <a:schemeClr val="dk1"/>
                </a:solidFill>
              </a:rPr>
            </a:br>
            <a:r>
              <a:rPr lang="en-US" sz="3200">
                <a:solidFill>
                  <a:schemeClr val="dk1"/>
                </a:solidFill>
              </a:rPr>
              <a:t>	</a:t>
            </a:r>
            <a:r>
              <a:rPr lang="en-US" sz="3200">
                <a:solidFill>
                  <a:srgbClr val="0432FF"/>
                </a:solidFill>
              </a:rPr>
              <a:t>int</a:t>
            </a:r>
            <a:r>
              <a:rPr lang="en-US" sz="3200">
                <a:solidFill>
                  <a:schemeClr val="dk1"/>
                </a:solidFill>
              </a:rPr>
              <a:t> file_count = 0;</a:t>
            </a:r>
            <a:endParaRPr/>
          </a:p>
          <a:p>
            <a:pPr indent="0" lvl="0" marL="0" rtl="0" algn="l">
              <a:lnSpc>
                <a:spcPct val="90000"/>
              </a:lnSpc>
              <a:spcBef>
                <a:spcPts val="750"/>
              </a:spcBef>
              <a:spcAft>
                <a:spcPts val="0"/>
              </a:spcAft>
              <a:buClr>
                <a:schemeClr val="dk1"/>
              </a:buClr>
              <a:buSzPts val="3200"/>
              <a:buNone/>
            </a:pPr>
            <a:r>
              <a:rPr lang="en-US" sz="3200"/>
              <a:t>	file_count = # of files in d</a:t>
            </a:r>
            <a:br>
              <a:rPr lang="en-US" sz="3200">
                <a:solidFill>
                  <a:schemeClr val="dk1"/>
                </a:solidFill>
              </a:rPr>
            </a:br>
            <a:r>
              <a:rPr lang="en-US" sz="3200">
                <a:solidFill>
                  <a:schemeClr val="dk1"/>
                </a:solidFill>
              </a:rPr>
              <a:t>	foreach (Directory d </a:t>
            </a:r>
            <a:r>
              <a:rPr lang="en-US" sz="3200"/>
              <a:t>in </a:t>
            </a:r>
            <a:r>
              <a:rPr lang="en-US" sz="3200">
                <a:solidFill>
                  <a:schemeClr val="dk1"/>
                </a:solidFill>
              </a:rPr>
              <a:t>d.GetDirectories())</a:t>
            </a:r>
            <a:br>
              <a:rPr lang="en-US" sz="3200">
                <a:solidFill>
                  <a:schemeClr val="dk1"/>
                </a:solidFill>
              </a:rPr>
            </a:br>
            <a:r>
              <a:rPr lang="en-US" sz="3200">
                <a:solidFill>
                  <a:schemeClr val="dk1"/>
                </a:solidFill>
              </a:rPr>
              <a:t>    		file_count += CountFiles(sub_folder);</a:t>
            </a:r>
            <a:br>
              <a:rPr lang="en-US" sz="3200">
                <a:solidFill>
                  <a:schemeClr val="dk1"/>
                </a:solidFill>
              </a:rPr>
            </a:br>
            <a:r>
              <a:rPr lang="en-US" sz="3200">
                <a:solidFill>
                  <a:schemeClr val="dk1"/>
                </a:solidFill>
              </a:rPr>
              <a:t>	return file_count;</a:t>
            </a:r>
            <a:br>
              <a:rPr lang="en-US" sz="3200">
                <a:solidFill>
                  <a:schemeClr val="dk1"/>
                </a:solidFill>
              </a:rPr>
            </a:br>
            <a:r>
              <a:rPr lang="en-US" sz="3200">
                <a:solidFill>
                  <a:schemeClr val="dk1"/>
                </a:solidFill>
              </a:rPr>
              <a:t>}</a:t>
            </a:r>
            <a:endParaRPr/>
          </a:p>
          <a:p>
            <a:pPr indent="0" lvl="0" marL="0" rtl="0" algn="l">
              <a:lnSpc>
                <a:spcPct val="90000"/>
              </a:lnSpc>
              <a:spcBef>
                <a:spcPts val="750"/>
              </a:spcBef>
              <a:spcAft>
                <a:spcPts val="0"/>
              </a:spcAft>
              <a:buClr>
                <a:srgbClr val="008F00"/>
              </a:buClr>
              <a:buSzPts val="3200"/>
              <a:buNone/>
            </a:pPr>
            <a:r>
              <a:rPr lang="en-US" sz="3200">
                <a:solidFill>
                  <a:srgbClr val="008F00"/>
                </a:solidFill>
              </a:rPr>
              <a:t>// Start with CountFiles (“/” or “C:\”)</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0"/>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Merge Sort</a:t>
            </a:r>
            <a:endParaRPr/>
          </a:p>
        </p:txBody>
      </p:sp>
      <p:sp>
        <p:nvSpPr>
          <p:cNvPr id="119" name="Google Shape;119;p20"/>
          <p:cNvSpPr txBox="1"/>
          <p:nvPr>
            <p:ph idx="1" type="body"/>
          </p:nvPr>
        </p:nvSpPr>
        <p:spPr>
          <a:xfrm>
            <a:off x="369875" y="1253335"/>
            <a:ext cx="8418300" cy="5015100"/>
          </a:xfrm>
          <a:prstGeom prst="rect">
            <a:avLst/>
          </a:prstGeom>
        </p:spPr>
        <p:txBody>
          <a:bodyPr anchorCtr="0" anchor="t" bIns="45700" lIns="91425" spcFirstLastPara="1" rIns="91425" wrap="square" tIns="45700">
            <a:normAutofit/>
          </a:bodyPr>
          <a:lstStyle/>
          <a:p>
            <a:pPr indent="-374650" lvl="0" marL="457200" rtl="0" algn="l">
              <a:spcBef>
                <a:spcPts val="750"/>
              </a:spcBef>
              <a:spcAft>
                <a:spcPts val="0"/>
              </a:spcAft>
              <a:buSzPts val="2300"/>
              <a:buChar char="●"/>
            </a:pPr>
            <a:r>
              <a:rPr lang="en-US"/>
              <a:t>In 1321 you learned 3 ways to sort an array:</a:t>
            </a:r>
            <a:endParaRPr/>
          </a:p>
          <a:p>
            <a:pPr indent="-381000" lvl="1" marL="914400" rtl="0" algn="l">
              <a:spcBef>
                <a:spcPts val="0"/>
              </a:spcBef>
              <a:spcAft>
                <a:spcPts val="0"/>
              </a:spcAft>
              <a:buSzPts val="2400"/>
              <a:buChar char="○"/>
            </a:pPr>
            <a:r>
              <a:rPr lang="en-US"/>
              <a:t>Bubble Sort</a:t>
            </a:r>
            <a:endParaRPr/>
          </a:p>
          <a:p>
            <a:pPr indent="-387350" lvl="2" marL="1371600" rtl="0" algn="l">
              <a:spcBef>
                <a:spcPts val="0"/>
              </a:spcBef>
              <a:spcAft>
                <a:spcPts val="0"/>
              </a:spcAft>
              <a:buSzPts val="2500"/>
              <a:buChar char="■"/>
            </a:pPr>
            <a:r>
              <a:rPr lang="en-US"/>
              <a:t>Compare array[i] and array[i+1] if they are in the wrong order swap them, continue until you reach end of array.  Start over, do it again.  Each pass moves one number to its correct place. </a:t>
            </a:r>
            <a:endParaRPr/>
          </a:p>
          <a:p>
            <a:pPr indent="-381000" lvl="1" marL="914400" rtl="0" algn="l">
              <a:spcBef>
                <a:spcPts val="0"/>
              </a:spcBef>
              <a:spcAft>
                <a:spcPts val="0"/>
              </a:spcAft>
              <a:buSzPts val="2400"/>
              <a:buChar char="○"/>
            </a:pPr>
            <a:r>
              <a:rPr lang="en-US"/>
              <a:t>Selection Sort</a:t>
            </a:r>
            <a:endParaRPr/>
          </a:p>
          <a:p>
            <a:pPr indent="-387350" lvl="2" marL="1371600" rtl="0" algn="l">
              <a:spcBef>
                <a:spcPts val="0"/>
              </a:spcBef>
              <a:spcAft>
                <a:spcPts val="0"/>
              </a:spcAft>
              <a:buSzPts val="2500"/>
              <a:buChar char="■"/>
            </a:pPr>
            <a:r>
              <a:rPr lang="en-US"/>
              <a:t>Assume the first cell holds the smallest value, check every other cell in the array.  Once you identify the smallest swap it with cell 0.  </a:t>
            </a:r>
            <a:endParaRPr/>
          </a:p>
          <a:p>
            <a:pPr indent="-387350" lvl="2" marL="1371600" rtl="0" algn="l">
              <a:spcBef>
                <a:spcPts val="0"/>
              </a:spcBef>
              <a:spcAft>
                <a:spcPts val="0"/>
              </a:spcAft>
              <a:buSzPts val="2500"/>
              <a:buChar char="■"/>
            </a:pPr>
            <a:r>
              <a:rPr lang="en-US"/>
              <a:t>Now assume cell 1 is the smallest, compare it with every other cell in the array.  Once you identify the new smallest, swap it with cell 1 ...</a:t>
            </a:r>
            <a:endParaRPr/>
          </a:p>
          <a:p>
            <a:pPr indent="-381000" lvl="1" marL="914400" rtl="0" algn="l">
              <a:spcBef>
                <a:spcPts val="0"/>
              </a:spcBef>
              <a:spcAft>
                <a:spcPts val="0"/>
              </a:spcAft>
              <a:buSzPts val="2400"/>
              <a:buChar char="○"/>
            </a:pPr>
            <a:r>
              <a:rPr lang="en-US"/>
              <a:t>Insertion Sort</a:t>
            </a:r>
            <a:endParaRPr/>
          </a:p>
          <a:p>
            <a:pPr indent="-387350" lvl="2" marL="1371600" rtl="0" algn="l">
              <a:spcBef>
                <a:spcPts val="0"/>
              </a:spcBef>
              <a:spcAft>
                <a:spcPts val="0"/>
              </a:spcAft>
              <a:buSzPts val="2500"/>
              <a:buChar char="■"/>
            </a:pPr>
            <a:r>
              <a:rPr lang="en-US"/>
              <a:t>Find the smallest move it to a new array</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1"/>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Big O</a:t>
            </a:r>
            <a:endParaRPr/>
          </a:p>
        </p:txBody>
      </p:sp>
      <p:sp>
        <p:nvSpPr>
          <p:cNvPr id="126" name="Google Shape;126;p21"/>
          <p:cNvSpPr txBox="1"/>
          <p:nvPr>
            <p:ph idx="1" type="body"/>
          </p:nvPr>
        </p:nvSpPr>
        <p:spPr>
          <a:xfrm>
            <a:off x="369875" y="1253335"/>
            <a:ext cx="8418300" cy="5015100"/>
          </a:xfrm>
          <a:prstGeom prst="rect">
            <a:avLst/>
          </a:prstGeom>
        </p:spPr>
        <p:txBody>
          <a:bodyPr anchorCtr="0" anchor="t" bIns="45700" lIns="91425" spcFirstLastPara="1" rIns="91425" wrap="square" tIns="45700">
            <a:normAutofit/>
          </a:bodyPr>
          <a:lstStyle/>
          <a:p>
            <a:pPr indent="-374650" lvl="0" marL="457200" rtl="0" algn="l">
              <a:spcBef>
                <a:spcPts val="750"/>
              </a:spcBef>
              <a:spcAft>
                <a:spcPts val="0"/>
              </a:spcAft>
              <a:buSzPts val="2300"/>
              <a:buChar char="•"/>
            </a:pPr>
            <a:r>
              <a:rPr lang="en-US"/>
              <a:t>For all 3 of these sort algorithms, we’d say that they are O(N^2)</a:t>
            </a:r>
            <a:endParaRPr/>
          </a:p>
          <a:p>
            <a:pPr indent="-381000" lvl="1" marL="914400" rtl="0" algn="l">
              <a:spcBef>
                <a:spcPts val="0"/>
              </a:spcBef>
              <a:spcAft>
                <a:spcPts val="0"/>
              </a:spcAft>
              <a:buSzPts val="2400"/>
              <a:buChar char="•"/>
            </a:pPr>
            <a:r>
              <a:rPr lang="en-US"/>
              <a:t>Sorting an array with 10 things will take 100 operations</a:t>
            </a:r>
            <a:endParaRPr/>
          </a:p>
          <a:p>
            <a:pPr indent="-381000" lvl="1" marL="914400" rtl="0" algn="l">
              <a:spcBef>
                <a:spcPts val="0"/>
              </a:spcBef>
              <a:spcAft>
                <a:spcPts val="0"/>
              </a:spcAft>
              <a:buSzPts val="2400"/>
              <a:buChar char="•"/>
            </a:pPr>
            <a:r>
              <a:rPr lang="en-US"/>
              <a:t>Sorting an array with 1,000,000 cells will take 1,000,000,000,000 operations.</a:t>
            </a:r>
            <a:endParaRPr/>
          </a:p>
          <a:p>
            <a:pPr indent="-374650" lvl="0" marL="457200" rtl="0" algn="l">
              <a:spcBef>
                <a:spcPts val="0"/>
              </a:spcBef>
              <a:spcAft>
                <a:spcPts val="0"/>
              </a:spcAft>
              <a:buSzPts val="2300"/>
              <a:buChar char="•"/>
            </a:pPr>
            <a:r>
              <a:rPr lang="en-US"/>
              <a:t>Thus they are not great. </a:t>
            </a:r>
            <a:endParaRPr/>
          </a:p>
          <a:p>
            <a:pPr indent="-381000" lvl="1" marL="914400" rtl="0" algn="l">
              <a:spcBef>
                <a:spcPts val="0"/>
              </a:spcBef>
              <a:spcAft>
                <a:spcPts val="0"/>
              </a:spcAft>
              <a:buSzPts val="2400"/>
              <a:buChar char="•"/>
            </a:pPr>
            <a:r>
              <a:rPr lang="en-US"/>
              <a:t>Surely there must be a better way?</a:t>
            </a:r>
            <a:endParaRPr/>
          </a:p>
          <a:p>
            <a:pPr indent="-381000" lvl="1" marL="914400" rtl="0" algn="l">
              <a:spcBef>
                <a:spcPts val="0"/>
              </a:spcBef>
              <a:spcAft>
                <a:spcPts val="0"/>
              </a:spcAft>
              <a:buSzPts val="2400"/>
              <a:buChar char="•"/>
            </a:pPr>
            <a:r>
              <a:rPr lang="en-US"/>
              <a:t>Yes, now that we understand recursion, let’s look at Merge Sort</a:t>
            </a:r>
            <a:endParaRPr/>
          </a:p>
          <a:p>
            <a:pPr indent="-381000" lvl="1" marL="914400" rtl="0" algn="l">
              <a:spcBef>
                <a:spcPts val="0"/>
              </a:spcBef>
              <a:spcAft>
                <a:spcPts val="0"/>
              </a:spcAft>
              <a:buSzPts val="2400"/>
              <a:buChar char="•"/>
            </a:pPr>
            <a:r>
              <a:rPr lang="en-US"/>
              <a:t>It has a BigO of O(N LogN)</a:t>
            </a:r>
            <a:endParaRPr/>
          </a:p>
          <a:p>
            <a:pPr indent="-381000" lvl="1" marL="914400" rtl="0" algn="l">
              <a:spcBef>
                <a:spcPts val="0"/>
              </a:spcBef>
              <a:spcAft>
                <a:spcPts val="0"/>
              </a:spcAft>
              <a:buSzPts val="2400"/>
              <a:buChar char="•"/>
            </a:pPr>
            <a:r>
              <a:rPr lang="en-US"/>
              <a:t>Let’s see it run:</a:t>
            </a:r>
            <a:endParaRPr/>
          </a:p>
          <a:p>
            <a:pPr indent="-387350" lvl="2" marL="1371600" rtl="0" algn="l">
              <a:spcBef>
                <a:spcPts val="0"/>
              </a:spcBef>
              <a:spcAft>
                <a:spcPts val="0"/>
              </a:spcAft>
              <a:buSzPts val="2500"/>
              <a:buChar char="•"/>
            </a:pPr>
            <a:r>
              <a:rPr lang="en-US" u="sng">
                <a:solidFill>
                  <a:schemeClr val="hlink"/>
                </a:solidFill>
                <a:hlinkClick r:id="rId3"/>
              </a:rPr>
              <a:t>https://www.hackerearth.com/practice/algorithms/sorting/merge-sort/visualize/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2"/>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Merge Sort</a:t>
            </a:r>
            <a:r>
              <a:rPr lang="en-US"/>
              <a:t> Example</a:t>
            </a:r>
            <a:endParaRPr/>
          </a:p>
        </p:txBody>
      </p:sp>
      <p:pic>
        <p:nvPicPr>
          <p:cNvPr id="133" name="Google Shape;133;p22"/>
          <p:cNvPicPr preferRelativeResize="0"/>
          <p:nvPr/>
        </p:nvPicPr>
        <p:blipFill>
          <a:blip r:embed="rId3">
            <a:alphaModFix/>
          </a:blip>
          <a:stretch>
            <a:fillRect/>
          </a:stretch>
        </p:blipFill>
        <p:spPr>
          <a:xfrm>
            <a:off x="638313" y="1495242"/>
            <a:ext cx="4703725" cy="4531250"/>
          </a:xfrm>
          <a:prstGeom prst="rect">
            <a:avLst/>
          </a:prstGeom>
          <a:noFill/>
          <a:ln>
            <a:noFill/>
          </a:ln>
        </p:spPr>
      </p:pic>
      <p:sp>
        <p:nvSpPr>
          <p:cNvPr id="134" name="Google Shape;134;p22"/>
          <p:cNvSpPr txBox="1"/>
          <p:nvPr/>
        </p:nvSpPr>
        <p:spPr>
          <a:xfrm>
            <a:off x="5885225" y="4863825"/>
            <a:ext cx="2675100" cy="664800"/>
          </a:xfrm>
          <a:prstGeom prst="rect">
            <a:avLst/>
          </a:prstGeom>
          <a:noFill/>
          <a:ln>
            <a:noFill/>
          </a:ln>
        </p:spPr>
        <p:txBody>
          <a:bodyPr anchorCtr="0" anchor="t" bIns="91425" lIns="91425" spcFirstLastPara="1" rIns="91425" wrap="square" tIns="91425">
            <a:normAutofit fontScale="92500"/>
          </a:bodyPr>
          <a:lstStyle/>
          <a:p>
            <a:pPr indent="0" lvl="0" marL="0" rtl="0" algn="l">
              <a:spcBef>
                <a:spcPts val="0"/>
              </a:spcBef>
              <a:spcAft>
                <a:spcPts val="0"/>
              </a:spcAft>
              <a:buNone/>
            </a:pPr>
            <a:r>
              <a:rPr lang="en-US"/>
              <a:t>Source:  Vineet Kumar. Wikipedia</a:t>
            </a:r>
            <a:br>
              <a:rPr lang="en-US"/>
            </a:br>
            <a:r>
              <a:rPr lang="en-US"/>
              <a:t>Public Domain</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3"/>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MergeSort Method</a:t>
            </a:r>
            <a:endParaRPr/>
          </a:p>
        </p:txBody>
      </p:sp>
      <p:sp>
        <p:nvSpPr>
          <p:cNvPr id="141" name="Google Shape;141;p23"/>
          <p:cNvSpPr txBox="1"/>
          <p:nvPr>
            <p:ph idx="1" type="body"/>
          </p:nvPr>
        </p:nvSpPr>
        <p:spPr>
          <a:xfrm>
            <a:off x="369875" y="1253335"/>
            <a:ext cx="8418300" cy="5015100"/>
          </a:xfrm>
          <a:prstGeom prst="rect">
            <a:avLst/>
          </a:prstGeom>
        </p:spPr>
        <p:txBody>
          <a:bodyPr anchorCtr="0" anchor="t" bIns="45700" lIns="91425" spcFirstLastPara="1" rIns="91425" wrap="square" tIns="45700">
            <a:normAutofit fontScale="77500" lnSpcReduction="20000"/>
          </a:bodyPr>
          <a:lstStyle/>
          <a:p>
            <a:pPr indent="0" lvl="0" marL="0" rtl="0" algn="l">
              <a:lnSpc>
                <a:spcPct val="133333"/>
              </a:lnSpc>
              <a:spcBef>
                <a:spcPts val="0"/>
              </a:spcBef>
              <a:spcAft>
                <a:spcPts val="0"/>
              </a:spcAft>
              <a:buClr>
                <a:schemeClr val="dk1"/>
              </a:buClr>
              <a:buSzPct val="61111"/>
              <a:buFont typeface="Arial"/>
              <a:buNone/>
            </a:pPr>
            <a:r>
              <a:rPr lang="en-US" sz="1800">
                <a:solidFill>
                  <a:srgbClr val="0000FF"/>
                </a:solidFill>
                <a:highlight>
                  <a:srgbClr val="FFFFFE"/>
                </a:highlight>
                <a:latin typeface="Consolas"/>
                <a:ea typeface="Consolas"/>
                <a:cs typeface="Consolas"/>
                <a:sym typeface="Consolas"/>
              </a:rPr>
              <a:t>public</a:t>
            </a:r>
            <a:r>
              <a:rPr lang="en-US" sz="1800">
                <a:highlight>
                  <a:srgbClr val="FFFFFE"/>
                </a:highlight>
                <a:latin typeface="Consolas"/>
                <a:ea typeface="Consolas"/>
                <a:cs typeface="Consolas"/>
                <a:sym typeface="Consolas"/>
              </a:rPr>
              <a:t> </a:t>
            </a:r>
            <a:r>
              <a:rPr lang="en-US" sz="1800">
                <a:solidFill>
                  <a:srgbClr val="0000FF"/>
                </a:solidFill>
                <a:highlight>
                  <a:srgbClr val="FFFFFE"/>
                </a:highlight>
                <a:latin typeface="Consolas"/>
                <a:ea typeface="Consolas"/>
                <a:cs typeface="Consolas"/>
                <a:sym typeface="Consolas"/>
              </a:rPr>
              <a:t>static</a:t>
            </a:r>
            <a:r>
              <a:rPr lang="en-US" sz="1800">
                <a:highlight>
                  <a:srgbClr val="FFFFFE"/>
                </a:highlight>
                <a:latin typeface="Consolas"/>
                <a:ea typeface="Consolas"/>
                <a:cs typeface="Consolas"/>
                <a:sym typeface="Consolas"/>
              </a:rPr>
              <a:t> </a:t>
            </a:r>
            <a:r>
              <a:rPr lang="en-US" sz="1800">
                <a:solidFill>
                  <a:srgbClr val="0000FF"/>
                </a:solidFill>
                <a:highlight>
                  <a:srgbClr val="FFFFFE"/>
                </a:highlight>
                <a:latin typeface="Consolas"/>
                <a:ea typeface="Consolas"/>
                <a:cs typeface="Consolas"/>
                <a:sym typeface="Consolas"/>
              </a:rPr>
              <a:t>void</a:t>
            </a:r>
            <a:r>
              <a:rPr lang="en-US" sz="1800">
                <a:highlight>
                  <a:srgbClr val="FFFFFE"/>
                </a:highlight>
                <a:latin typeface="Consolas"/>
                <a:ea typeface="Consolas"/>
                <a:cs typeface="Consolas"/>
                <a:sym typeface="Consolas"/>
              </a:rPr>
              <a:t> mergeSort(</a:t>
            </a:r>
            <a:r>
              <a:rPr lang="en-US" sz="1800">
                <a:solidFill>
                  <a:srgbClr val="0000FF"/>
                </a:solidFill>
                <a:highlight>
                  <a:srgbClr val="FFFFFE"/>
                </a:highlight>
                <a:latin typeface="Consolas"/>
                <a:ea typeface="Consolas"/>
                <a:cs typeface="Consolas"/>
                <a:sym typeface="Consolas"/>
              </a:rPr>
              <a:t>int</a:t>
            </a:r>
            <a:r>
              <a:rPr lang="en-US" sz="1800">
                <a:highlight>
                  <a:srgbClr val="FFFFFE"/>
                </a:highlight>
                <a:latin typeface="Consolas"/>
                <a:ea typeface="Consolas"/>
                <a:cs typeface="Consolas"/>
                <a:sym typeface="Consolas"/>
              </a:rPr>
              <a:t>[] a, </a:t>
            </a:r>
            <a:r>
              <a:rPr lang="en-US" sz="1800">
                <a:solidFill>
                  <a:srgbClr val="0000FF"/>
                </a:solidFill>
                <a:highlight>
                  <a:srgbClr val="FFFFFE"/>
                </a:highlight>
                <a:latin typeface="Consolas"/>
                <a:ea typeface="Consolas"/>
                <a:cs typeface="Consolas"/>
                <a:sym typeface="Consolas"/>
              </a:rPr>
              <a:t>int</a:t>
            </a:r>
            <a:r>
              <a:rPr lang="en-US" sz="1800">
                <a:highlight>
                  <a:srgbClr val="FFFFFE"/>
                </a:highlight>
                <a:latin typeface="Consolas"/>
                <a:ea typeface="Consolas"/>
                <a:cs typeface="Consolas"/>
                <a:sym typeface="Consolas"/>
              </a:rPr>
              <a:t> n) {</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rPr lang="en-US" sz="1800">
                <a:highlight>
                  <a:srgbClr val="FFFFFE"/>
                </a:highlight>
                <a:latin typeface="Consolas"/>
                <a:ea typeface="Consolas"/>
                <a:cs typeface="Consolas"/>
                <a:sym typeface="Consolas"/>
              </a:rPr>
              <a:t>   </a:t>
            </a:r>
            <a:r>
              <a:rPr lang="en-US" sz="1800">
                <a:solidFill>
                  <a:srgbClr val="0000FF"/>
                </a:solidFill>
                <a:highlight>
                  <a:srgbClr val="FFFFFE"/>
                </a:highlight>
                <a:latin typeface="Consolas"/>
                <a:ea typeface="Consolas"/>
                <a:cs typeface="Consolas"/>
                <a:sym typeface="Consolas"/>
              </a:rPr>
              <a:t>if</a:t>
            </a:r>
            <a:r>
              <a:rPr lang="en-US" sz="1800">
                <a:highlight>
                  <a:srgbClr val="FFFFFE"/>
                </a:highlight>
                <a:latin typeface="Consolas"/>
                <a:ea typeface="Consolas"/>
                <a:cs typeface="Consolas"/>
                <a:sym typeface="Consolas"/>
              </a:rPr>
              <a:t> (n &lt; </a:t>
            </a:r>
            <a:r>
              <a:rPr lang="en-US" sz="1800">
                <a:solidFill>
                  <a:srgbClr val="09885A"/>
                </a:solidFill>
                <a:highlight>
                  <a:srgbClr val="FFFFFE"/>
                </a:highlight>
                <a:latin typeface="Consolas"/>
                <a:ea typeface="Consolas"/>
                <a:cs typeface="Consolas"/>
                <a:sym typeface="Consolas"/>
              </a:rPr>
              <a:t>2</a:t>
            </a:r>
            <a:r>
              <a:rPr lang="en-US" sz="1800">
                <a:highlight>
                  <a:srgbClr val="FFFFFE"/>
                </a:highlight>
                <a:latin typeface="Consolas"/>
                <a:ea typeface="Consolas"/>
                <a:cs typeface="Consolas"/>
                <a:sym typeface="Consolas"/>
              </a:rPr>
              <a:t>) {</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rPr lang="en-US" sz="1800">
                <a:highlight>
                  <a:srgbClr val="FFFFFE"/>
                </a:highlight>
                <a:latin typeface="Consolas"/>
                <a:ea typeface="Consolas"/>
                <a:cs typeface="Consolas"/>
                <a:sym typeface="Consolas"/>
              </a:rPr>
              <a:t>       </a:t>
            </a:r>
            <a:r>
              <a:rPr lang="en-US" sz="1800">
                <a:solidFill>
                  <a:srgbClr val="0000FF"/>
                </a:solidFill>
                <a:highlight>
                  <a:srgbClr val="FFFFFE"/>
                </a:highlight>
                <a:latin typeface="Consolas"/>
                <a:ea typeface="Consolas"/>
                <a:cs typeface="Consolas"/>
                <a:sym typeface="Consolas"/>
              </a:rPr>
              <a:t>return</a:t>
            </a:r>
            <a:r>
              <a:rPr lang="en-US" sz="1800">
                <a:highlight>
                  <a:srgbClr val="FFFFFE"/>
                </a:highlight>
                <a:latin typeface="Consolas"/>
                <a:ea typeface="Consolas"/>
                <a:cs typeface="Consolas"/>
                <a:sym typeface="Consolas"/>
              </a:rPr>
              <a:t>;</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rPr lang="en-US" sz="1800">
                <a:highlight>
                  <a:srgbClr val="FFFFFE"/>
                </a:highlight>
                <a:latin typeface="Consolas"/>
                <a:ea typeface="Consolas"/>
                <a:cs typeface="Consolas"/>
                <a:sym typeface="Consolas"/>
              </a:rPr>
              <a:t>   }</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rPr lang="en-US" sz="1800">
                <a:highlight>
                  <a:srgbClr val="FFFFFE"/>
                </a:highlight>
                <a:latin typeface="Consolas"/>
                <a:ea typeface="Consolas"/>
                <a:cs typeface="Consolas"/>
                <a:sym typeface="Consolas"/>
              </a:rPr>
              <a:t>   </a:t>
            </a:r>
            <a:r>
              <a:rPr lang="en-US" sz="1800">
                <a:solidFill>
                  <a:srgbClr val="0000FF"/>
                </a:solidFill>
                <a:highlight>
                  <a:srgbClr val="FFFFFE"/>
                </a:highlight>
                <a:latin typeface="Consolas"/>
                <a:ea typeface="Consolas"/>
                <a:cs typeface="Consolas"/>
                <a:sym typeface="Consolas"/>
              </a:rPr>
              <a:t>int</a:t>
            </a:r>
            <a:r>
              <a:rPr lang="en-US" sz="1800">
                <a:highlight>
                  <a:srgbClr val="FFFFFE"/>
                </a:highlight>
                <a:latin typeface="Consolas"/>
                <a:ea typeface="Consolas"/>
                <a:cs typeface="Consolas"/>
                <a:sym typeface="Consolas"/>
              </a:rPr>
              <a:t> mid = n / </a:t>
            </a:r>
            <a:r>
              <a:rPr lang="en-US" sz="1800">
                <a:solidFill>
                  <a:srgbClr val="09885A"/>
                </a:solidFill>
                <a:highlight>
                  <a:srgbClr val="FFFFFE"/>
                </a:highlight>
                <a:latin typeface="Consolas"/>
                <a:ea typeface="Consolas"/>
                <a:cs typeface="Consolas"/>
                <a:sym typeface="Consolas"/>
              </a:rPr>
              <a:t>2</a:t>
            </a:r>
            <a:r>
              <a:rPr lang="en-US" sz="1800">
                <a:highlight>
                  <a:srgbClr val="FFFFFE"/>
                </a:highlight>
                <a:latin typeface="Consolas"/>
                <a:ea typeface="Consolas"/>
                <a:cs typeface="Consolas"/>
                <a:sym typeface="Consolas"/>
              </a:rPr>
              <a:t>;</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rPr lang="en-US" sz="1800">
                <a:highlight>
                  <a:srgbClr val="FFFFFE"/>
                </a:highlight>
                <a:latin typeface="Consolas"/>
                <a:ea typeface="Consolas"/>
                <a:cs typeface="Consolas"/>
                <a:sym typeface="Consolas"/>
              </a:rPr>
              <a:t>   </a:t>
            </a:r>
            <a:r>
              <a:rPr lang="en-US" sz="1800">
                <a:solidFill>
                  <a:srgbClr val="0000FF"/>
                </a:solidFill>
                <a:highlight>
                  <a:srgbClr val="FFFFFE"/>
                </a:highlight>
                <a:latin typeface="Consolas"/>
                <a:ea typeface="Consolas"/>
                <a:cs typeface="Consolas"/>
                <a:sym typeface="Consolas"/>
              </a:rPr>
              <a:t>int</a:t>
            </a:r>
            <a:r>
              <a:rPr lang="en-US" sz="1800">
                <a:highlight>
                  <a:srgbClr val="FFFFFE"/>
                </a:highlight>
                <a:latin typeface="Consolas"/>
                <a:ea typeface="Consolas"/>
                <a:cs typeface="Consolas"/>
                <a:sym typeface="Consolas"/>
              </a:rPr>
              <a:t>[] l = </a:t>
            </a:r>
            <a:r>
              <a:rPr lang="en-US" sz="1800">
                <a:solidFill>
                  <a:srgbClr val="0000FF"/>
                </a:solidFill>
                <a:highlight>
                  <a:srgbClr val="FFFFFE"/>
                </a:highlight>
                <a:latin typeface="Consolas"/>
                <a:ea typeface="Consolas"/>
                <a:cs typeface="Consolas"/>
                <a:sym typeface="Consolas"/>
              </a:rPr>
              <a:t>new</a:t>
            </a:r>
            <a:r>
              <a:rPr lang="en-US" sz="1800">
                <a:highlight>
                  <a:srgbClr val="FFFFFE"/>
                </a:highlight>
                <a:latin typeface="Consolas"/>
                <a:ea typeface="Consolas"/>
                <a:cs typeface="Consolas"/>
                <a:sym typeface="Consolas"/>
              </a:rPr>
              <a:t> </a:t>
            </a:r>
            <a:r>
              <a:rPr lang="en-US" sz="1800">
                <a:solidFill>
                  <a:srgbClr val="0000FF"/>
                </a:solidFill>
                <a:highlight>
                  <a:srgbClr val="FFFFFE"/>
                </a:highlight>
                <a:latin typeface="Consolas"/>
                <a:ea typeface="Consolas"/>
                <a:cs typeface="Consolas"/>
                <a:sym typeface="Consolas"/>
              </a:rPr>
              <a:t>int</a:t>
            </a:r>
            <a:r>
              <a:rPr lang="en-US" sz="1800">
                <a:highlight>
                  <a:srgbClr val="FFFFFE"/>
                </a:highlight>
                <a:latin typeface="Consolas"/>
                <a:ea typeface="Consolas"/>
                <a:cs typeface="Consolas"/>
                <a:sym typeface="Consolas"/>
              </a:rPr>
              <a:t>[mid];</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rPr lang="en-US" sz="1800">
                <a:highlight>
                  <a:srgbClr val="FFFFFE"/>
                </a:highlight>
                <a:latin typeface="Consolas"/>
                <a:ea typeface="Consolas"/>
                <a:cs typeface="Consolas"/>
                <a:sym typeface="Consolas"/>
              </a:rPr>
              <a:t>   </a:t>
            </a:r>
            <a:r>
              <a:rPr lang="en-US" sz="1800">
                <a:solidFill>
                  <a:srgbClr val="0000FF"/>
                </a:solidFill>
                <a:highlight>
                  <a:srgbClr val="FFFFFE"/>
                </a:highlight>
                <a:latin typeface="Consolas"/>
                <a:ea typeface="Consolas"/>
                <a:cs typeface="Consolas"/>
                <a:sym typeface="Consolas"/>
              </a:rPr>
              <a:t>int</a:t>
            </a:r>
            <a:r>
              <a:rPr lang="en-US" sz="1800">
                <a:highlight>
                  <a:srgbClr val="FFFFFE"/>
                </a:highlight>
                <a:latin typeface="Consolas"/>
                <a:ea typeface="Consolas"/>
                <a:cs typeface="Consolas"/>
                <a:sym typeface="Consolas"/>
              </a:rPr>
              <a:t>[] r = </a:t>
            </a:r>
            <a:r>
              <a:rPr lang="en-US" sz="1800">
                <a:solidFill>
                  <a:srgbClr val="0000FF"/>
                </a:solidFill>
                <a:highlight>
                  <a:srgbClr val="FFFFFE"/>
                </a:highlight>
                <a:latin typeface="Consolas"/>
                <a:ea typeface="Consolas"/>
                <a:cs typeface="Consolas"/>
                <a:sym typeface="Consolas"/>
              </a:rPr>
              <a:t>new</a:t>
            </a:r>
            <a:r>
              <a:rPr lang="en-US" sz="1800">
                <a:highlight>
                  <a:srgbClr val="FFFFFE"/>
                </a:highlight>
                <a:latin typeface="Consolas"/>
                <a:ea typeface="Consolas"/>
                <a:cs typeface="Consolas"/>
                <a:sym typeface="Consolas"/>
              </a:rPr>
              <a:t> </a:t>
            </a:r>
            <a:r>
              <a:rPr lang="en-US" sz="1800">
                <a:solidFill>
                  <a:srgbClr val="0000FF"/>
                </a:solidFill>
                <a:highlight>
                  <a:srgbClr val="FFFFFE"/>
                </a:highlight>
                <a:latin typeface="Consolas"/>
                <a:ea typeface="Consolas"/>
                <a:cs typeface="Consolas"/>
                <a:sym typeface="Consolas"/>
              </a:rPr>
              <a:t>int</a:t>
            </a:r>
            <a:r>
              <a:rPr lang="en-US" sz="1800">
                <a:highlight>
                  <a:srgbClr val="FFFFFE"/>
                </a:highlight>
                <a:latin typeface="Consolas"/>
                <a:ea typeface="Consolas"/>
                <a:cs typeface="Consolas"/>
                <a:sym typeface="Consolas"/>
              </a:rPr>
              <a:t>[n - mid];</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rPr lang="en-US" sz="1800">
                <a:highlight>
                  <a:srgbClr val="FFFFFE"/>
                </a:highlight>
                <a:latin typeface="Consolas"/>
                <a:ea typeface="Consolas"/>
                <a:cs typeface="Consolas"/>
                <a:sym typeface="Consolas"/>
              </a:rPr>
              <a:t>   </a:t>
            </a:r>
            <a:r>
              <a:rPr lang="en-US" sz="1800">
                <a:solidFill>
                  <a:srgbClr val="0000FF"/>
                </a:solidFill>
                <a:highlight>
                  <a:srgbClr val="FFFFFE"/>
                </a:highlight>
                <a:latin typeface="Consolas"/>
                <a:ea typeface="Consolas"/>
                <a:cs typeface="Consolas"/>
                <a:sym typeface="Consolas"/>
              </a:rPr>
              <a:t>for</a:t>
            </a:r>
            <a:r>
              <a:rPr lang="en-US" sz="1800">
                <a:highlight>
                  <a:srgbClr val="FFFFFE"/>
                </a:highlight>
                <a:latin typeface="Consolas"/>
                <a:ea typeface="Consolas"/>
                <a:cs typeface="Consolas"/>
                <a:sym typeface="Consolas"/>
              </a:rPr>
              <a:t> (</a:t>
            </a:r>
            <a:r>
              <a:rPr lang="en-US" sz="1800">
                <a:solidFill>
                  <a:srgbClr val="0000FF"/>
                </a:solidFill>
                <a:highlight>
                  <a:srgbClr val="FFFFFE"/>
                </a:highlight>
                <a:latin typeface="Consolas"/>
                <a:ea typeface="Consolas"/>
                <a:cs typeface="Consolas"/>
                <a:sym typeface="Consolas"/>
              </a:rPr>
              <a:t>int</a:t>
            </a:r>
            <a:r>
              <a:rPr lang="en-US" sz="1800">
                <a:highlight>
                  <a:srgbClr val="FFFFFE"/>
                </a:highlight>
                <a:latin typeface="Consolas"/>
                <a:ea typeface="Consolas"/>
                <a:cs typeface="Consolas"/>
                <a:sym typeface="Consolas"/>
              </a:rPr>
              <a:t> i = </a:t>
            </a:r>
            <a:r>
              <a:rPr lang="en-US" sz="1800">
                <a:solidFill>
                  <a:srgbClr val="09885A"/>
                </a:solidFill>
                <a:highlight>
                  <a:srgbClr val="FFFFFE"/>
                </a:highlight>
                <a:latin typeface="Consolas"/>
                <a:ea typeface="Consolas"/>
                <a:cs typeface="Consolas"/>
                <a:sym typeface="Consolas"/>
              </a:rPr>
              <a:t>0</a:t>
            </a:r>
            <a:r>
              <a:rPr lang="en-US" sz="1800">
                <a:highlight>
                  <a:srgbClr val="FFFFFE"/>
                </a:highlight>
                <a:latin typeface="Consolas"/>
                <a:ea typeface="Consolas"/>
                <a:cs typeface="Consolas"/>
                <a:sym typeface="Consolas"/>
              </a:rPr>
              <a:t>; i &lt; mid; i++) {</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rPr lang="en-US" sz="1800">
                <a:highlight>
                  <a:srgbClr val="FFFFFE"/>
                </a:highlight>
                <a:latin typeface="Consolas"/>
                <a:ea typeface="Consolas"/>
                <a:cs typeface="Consolas"/>
                <a:sym typeface="Consolas"/>
              </a:rPr>
              <a:t>       l[i] = a[i];</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rPr lang="en-US" sz="1800">
                <a:highlight>
                  <a:srgbClr val="FFFFFE"/>
                </a:highlight>
                <a:latin typeface="Consolas"/>
                <a:ea typeface="Consolas"/>
                <a:cs typeface="Consolas"/>
                <a:sym typeface="Consolas"/>
              </a:rPr>
              <a:t>   }</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rPr lang="en-US" sz="1800">
                <a:highlight>
                  <a:srgbClr val="FFFFFE"/>
                </a:highlight>
                <a:latin typeface="Consolas"/>
                <a:ea typeface="Consolas"/>
                <a:cs typeface="Consolas"/>
                <a:sym typeface="Consolas"/>
              </a:rPr>
              <a:t>   </a:t>
            </a:r>
            <a:r>
              <a:rPr lang="en-US" sz="1800">
                <a:solidFill>
                  <a:srgbClr val="0000FF"/>
                </a:solidFill>
                <a:highlight>
                  <a:srgbClr val="FFFFFE"/>
                </a:highlight>
                <a:latin typeface="Consolas"/>
                <a:ea typeface="Consolas"/>
                <a:cs typeface="Consolas"/>
                <a:sym typeface="Consolas"/>
              </a:rPr>
              <a:t>for</a:t>
            </a:r>
            <a:r>
              <a:rPr lang="en-US" sz="1800">
                <a:highlight>
                  <a:srgbClr val="FFFFFE"/>
                </a:highlight>
                <a:latin typeface="Consolas"/>
                <a:ea typeface="Consolas"/>
                <a:cs typeface="Consolas"/>
                <a:sym typeface="Consolas"/>
              </a:rPr>
              <a:t> (</a:t>
            </a:r>
            <a:r>
              <a:rPr lang="en-US" sz="1800">
                <a:solidFill>
                  <a:srgbClr val="0000FF"/>
                </a:solidFill>
                <a:highlight>
                  <a:srgbClr val="FFFFFE"/>
                </a:highlight>
                <a:latin typeface="Consolas"/>
                <a:ea typeface="Consolas"/>
                <a:cs typeface="Consolas"/>
                <a:sym typeface="Consolas"/>
              </a:rPr>
              <a:t>int</a:t>
            </a:r>
            <a:r>
              <a:rPr lang="en-US" sz="1800">
                <a:highlight>
                  <a:srgbClr val="FFFFFE"/>
                </a:highlight>
                <a:latin typeface="Consolas"/>
                <a:ea typeface="Consolas"/>
                <a:cs typeface="Consolas"/>
                <a:sym typeface="Consolas"/>
              </a:rPr>
              <a:t> i = mid; i &lt; n; i++) {</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rPr lang="en-US" sz="1800">
                <a:highlight>
                  <a:srgbClr val="FFFFFE"/>
                </a:highlight>
                <a:latin typeface="Consolas"/>
                <a:ea typeface="Consolas"/>
                <a:cs typeface="Consolas"/>
                <a:sym typeface="Consolas"/>
              </a:rPr>
              <a:t>       r[i - mid] = a[i];</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rPr lang="en-US" sz="1800">
                <a:highlight>
                  <a:srgbClr val="FFFFFE"/>
                </a:highlight>
                <a:latin typeface="Consolas"/>
                <a:ea typeface="Consolas"/>
                <a:cs typeface="Consolas"/>
                <a:sym typeface="Consolas"/>
              </a:rPr>
              <a:t>   }</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rPr lang="en-US" sz="1800">
                <a:highlight>
                  <a:srgbClr val="FFFFFE"/>
                </a:highlight>
                <a:latin typeface="Consolas"/>
                <a:ea typeface="Consolas"/>
                <a:cs typeface="Consolas"/>
                <a:sym typeface="Consolas"/>
              </a:rPr>
              <a:t>   mergeSort(l, mid);</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rPr lang="en-US" sz="1800">
                <a:highlight>
                  <a:srgbClr val="FFFFFE"/>
                </a:highlight>
                <a:latin typeface="Consolas"/>
                <a:ea typeface="Consolas"/>
                <a:cs typeface="Consolas"/>
                <a:sym typeface="Consolas"/>
              </a:rPr>
              <a:t>   mergeSort(r, n - mid);</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rPr lang="en-US" sz="1800">
                <a:highlight>
                  <a:srgbClr val="FFFFFE"/>
                </a:highlight>
                <a:latin typeface="Consolas"/>
                <a:ea typeface="Consolas"/>
                <a:cs typeface="Consolas"/>
                <a:sym typeface="Consolas"/>
              </a:rPr>
              <a:t>   merge(a, l, r, mid, n - mid);</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rPr lang="en-US" sz="1800">
                <a:highlight>
                  <a:srgbClr val="FFFFFE"/>
                </a:highlight>
                <a:latin typeface="Consolas"/>
                <a:ea typeface="Consolas"/>
                <a:cs typeface="Consolas"/>
                <a:sym typeface="Consolas"/>
              </a:rPr>
              <a:t> }</a:t>
            </a:r>
            <a:endParaRPr sz="1800">
              <a:highlight>
                <a:srgbClr val="FFFFFE"/>
              </a:highlight>
              <a:latin typeface="Consolas"/>
              <a:ea typeface="Consolas"/>
              <a:cs typeface="Consolas"/>
              <a:sym typeface="Consolas"/>
            </a:endParaRPr>
          </a:p>
          <a:p>
            <a:pPr indent="0" lvl="0" marL="0" rtl="0" algn="l">
              <a:spcBef>
                <a:spcPts val="750"/>
              </a:spcBef>
              <a:spcAft>
                <a:spcPts val="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4"/>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Merge Method</a:t>
            </a:r>
            <a:endParaRPr/>
          </a:p>
        </p:txBody>
      </p:sp>
      <p:sp>
        <p:nvSpPr>
          <p:cNvPr id="148" name="Google Shape;148;p24"/>
          <p:cNvSpPr txBox="1"/>
          <p:nvPr>
            <p:ph idx="1" type="body"/>
          </p:nvPr>
        </p:nvSpPr>
        <p:spPr>
          <a:xfrm>
            <a:off x="369875" y="1253335"/>
            <a:ext cx="8418300" cy="5015100"/>
          </a:xfrm>
          <a:prstGeom prst="rect">
            <a:avLst/>
          </a:prstGeom>
        </p:spPr>
        <p:txBody>
          <a:bodyPr anchorCtr="0" anchor="t" bIns="45700" lIns="91425" spcFirstLastPara="1" rIns="91425" wrap="square" tIns="45700">
            <a:normAutofit fontScale="85000" lnSpcReduction="20000"/>
          </a:bodyPr>
          <a:lstStyle/>
          <a:p>
            <a:pPr indent="0" lvl="0" marL="0" rtl="0" algn="l">
              <a:lnSpc>
                <a:spcPct val="133333"/>
              </a:lnSpc>
              <a:spcBef>
                <a:spcPts val="0"/>
              </a:spcBef>
              <a:spcAft>
                <a:spcPts val="0"/>
              </a:spcAft>
              <a:buClr>
                <a:schemeClr val="dk1"/>
              </a:buClr>
              <a:buSzPct val="61111"/>
              <a:buFont typeface="Arial"/>
              <a:buNone/>
            </a:pPr>
            <a:r>
              <a:rPr lang="en-US" sz="1800">
                <a:solidFill>
                  <a:srgbClr val="0000FF"/>
                </a:solidFill>
                <a:highlight>
                  <a:srgbClr val="FFFFFE"/>
                </a:highlight>
                <a:latin typeface="Consolas"/>
                <a:ea typeface="Consolas"/>
                <a:cs typeface="Consolas"/>
                <a:sym typeface="Consolas"/>
              </a:rPr>
              <a:t>public</a:t>
            </a:r>
            <a:r>
              <a:rPr lang="en-US" sz="1800">
                <a:highlight>
                  <a:srgbClr val="FFFFFE"/>
                </a:highlight>
                <a:latin typeface="Consolas"/>
                <a:ea typeface="Consolas"/>
                <a:cs typeface="Consolas"/>
                <a:sym typeface="Consolas"/>
              </a:rPr>
              <a:t> </a:t>
            </a:r>
            <a:r>
              <a:rPr lang="en-US" sz="1800">
                <a:solidFill>
                  <a:srgbClr val="0000FF"/>
                </a:solidFill>
                <a:highlight>
                  <a:srgbClr val="FFFFFE"/>
                </a:highlight>
                <a:latin typeface="Consolas"/>
                <a:ea typeface="Consolas"/>
                <a:cs typeface="Consolas"/>
                <a:sym typeface="Consolas"/>
              </a:rPr>
              <a:t>static</a:t>
            </a:r>
            <a:r>
              <a:rPr lang="en-US" sz="1800">
                <a:highlight>
                  <a:srgbClr val="FFFFFE"/>
                </a:highlight>
                <a:latin typeface="Consolas"/>
                <a:ea typeface="Consolas"/>
                <a:cs typeface="Consolas"/>
                <a:sym typeface="Consolas"/>
              </a:rPr>
              <a:t> </a:t>
            </a:r>
            <a:r>
              <a:rPr lang="en-US" sz="1800">
                <a:solidFill>
                  <a:srgbClr val="0000FF"/>
                </a:solidFill>
                <a:highlight>
                  <a:srgbClr val="FFFFFE"/>
                </a:highlight>
                <a:latin typeface="Consolas"/>
                <a:ea typeface="Consolas"/>
                <a:cs typeface="Consolas"/>
                <a:sym typeface="Consolas"/>
              </a:rPr>
              <a:t>void</a:t>
            </a:r>
            <a:r>
              <a:rPr lang="en-US" sz="1800">
                <a:highlight>
                  <a:srgbClr val="FFFFFE"/>
                </a:highlight>
                <a:latin typeface="Consolas"/>
                <a:ea typeface="Consolas"/>
                <a:cs typeface="Consolas"/>
                <a:sym typeface="Consolas"/>
              </a:rPr>
              <a:t> merge(</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rPr lang="en-US" sz="1800">
                <a:highlight>
                  <a:srgbClr val="FFFFFE"/>
                </a:highlight>
                <a:latin typeface="Consolas"/>
                <a:ea typeface="Consolas"/>
                <a:cs typeface="Consolas"/>
                <a:sym typeface="Consolas"/>
              </a:rPr>
              <a:t> </a:t>
            </a:r>
            <a:r>
              <a:rPr lang="en-US" sz="1800">
                <a:solidFill>
                  <a:srgbClr val="0000FF"/>
                </a:solidFill>
                <a:highlight>
                  <a:srgbClr val="FFFFFE"/>
                </a:highlight>
                <a:latin typeface="Consolas"/>
                <a:ea typeface="Consolas"/>
                <a:cs typeface="Consolas"/>
                <a:sym typeface="Consolas"/>
              </a:rPr>
              <a:t>int</a:t>
            </a:r>
            <a:r>
              <a:rPr lang="en-US" sz="1800">
                <a:highlight>
                  <a:srgbClr val="FFFFFE"/>
                </a:highlight>
                <a:latin typeface="Consolas"/>
                <a:ea typeface="Consolas"/>
                <a:cs typeface="Consolas"/>
                <a:sym typeface="Consolas"/>
              </a:rPr>
              <a:t>[] a, </a:t>
            </a:r>
            <a:r>
              <a:rPr lang="en-US" sz="1800">
                <a:solidFill>
                  <a:srgbClr val="0000FF"/>
                </a:solidFill>
                <a:highlight>
                  <a:srgbClr val="FFFFFE"/>
                </a:highlight>
                <a:latin typeface="Consolas"/>
                <a:ea typeface="Consolas"/>
                <a:cs typeface="Consolas"/>
                <a:sym typeface="Consolas"/>
              </a:rPr>
              <a:t>int</a:t>
            </a:r>
            <a:r>
              <a:rPr lang="en-US" sz="1800">
                <a:highlight>
                  <a:srgbClr val="FFFFFE"/>
                </a:highlight>
                <a:latin typeface="Consolas"/>
                <a:ea typeface="Consolas"/>
                <a:cs typeface="Consolas"/>
                <a:sym typeface="Consolas"/>
              </a:rPr>
              <a:t>[] l, </a:t>
            </a:r>
            <a:r>
              <a:rPr lang="en-US" sz="1800">
                <a:solidFill>
                  <a:srgbClr val="0000FF"/>
                </a:solidFill>
                <a:highlight>
                  <a:srgbClr val="FFFFFE"/>
                </a:highlight>
                <a:latin typeface="Consolas"/>
                <a:ea typeface="Consolas"/>
                <a:cs typeface="Consolas"/>
                <a:sym typeface="Consolas"/>
              </a:rPr>
              <a:t>int</a:t>
            </a:r>
            <a:r>
              <a:rPr lang="en-US" sz="1800">
                <a:highlight>
                  <a:srgbClr val="FFFFFE"/>
                </a:highlight>
                <a:latin typeface="Consolas"/>
                <a:ea typeface="Consolas"/>
                <a:cs typeface="Consolas"/>
                <a:sym typeface="Consolas"/>
              </a:rPr>
              <a:t>[] r, </a:t>
            </a:r>
            <a:r>
              <a:rPr lang="en-US" sz="1800">
                <a:solidFill>
                  <a:srgbClr val="0000FF"/>
                </a:solidFill>
                <a:highlight>
                  <a:srgbClr val="FFFFFE"/>
                </a:highlight>
                <a:latin typeface="Consolas"/>
                <a:ea typeface="Consolas"/>
                <a:cs typeface="Consolas"/>
                <a:sym typeface="Consolas"/>
              </a:rPr>
              <a:t>int</a:t>
            </a:r>
            <a:r>
              <a:rPr lang="en-US" sz="1800">
                <a:highlight>
                  <a:srgbClr val="FFFFFE"/>
                </a:highlight>
                <a:latin typeface="Consolas"/>
                <a:ea typeface="Consolas"/>
                <a:cs typeface="Consolas"/>
                <a:sym typeface="Consolas"/>
              </a:rPr>
              <a:t> left, </a:t>
            </a:r>
            <a:r>
              <a:rPr lang="en-US" sz="1800">
                <a:solidFill>
                  <a:srgbClr val="0000FF"/>
                </a:solidFill>
                <a:highlight>
                  <a:srgbClr val="FFFFFE"/>
                </a:highlight>
                <a:latin typeface="Consolas"/>
                <a:ea typeface="Consolas"/>
                <a:cs typeface="Consolas"/>
                <a:sym typeface="Consolas"/>
              </a:rPr>
              <a:t>int</a:t>
            </a:r>
            <a:r>
              <a:rPr lang="en-US" sz="1800">
                <a:highlight>
                  <a:srgbClr val="FFFFFE"/>
                </a:highlight>
                <a:latin typeface="Consolas"/>
                <a:ea typeface="Consolas"/>
                <a:cs typeface="Consolas"/>
                <a:sym typeface="Consolas"/>
              </a:rPr>
              <a:t> right) {</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rPr lang="en-US" sz="1800">
                <a:highlight>
                  <a:srgbClr val="FFFFFE"/>
                </a:highlight>
                <a:latin typeface="Consolas"/>
                <a:ea typeface="Consolas"/>
                <a:cs typeface="Consolas"/>
                <a:sym typeface="Consolas"/>
              </a:rPr>
              <a:t>   </a:t>
            </a:r>
            <a:r>
              <a:rPr lang="en-US" sz="1800">
                <a:solidFill>
                  <a:srgbClr val="0000FF"/>
                </a:solidFill>
                <a:highlight>
                  <a:srgbClr val="FFFFFE"/>
                </a:highlight>
                <a:latin typeface="Consolas"/>
                <a:ea typeface="Consolas"/>
                <a:cs typeface="Consolas"/>
                <a:sym typeface="Consolas"/>
              </a:rPr>
              <a:t>int</a:t>
            </a:r>
            <a:r>
              <a:rPr lang="en-US" sz="1800">
                <a:highlight>
                  <a:srgbClr val="FFFFFE"/>
                </a:highlight>
                <a:latin typeface="Consolas"/>
                <a:ea typeface="Consolas"/>
                <a:cs typeface="Consolas"/>
                <a:sym typeface="Consolas"/>
              </a:rPr>
              <a:t> i = </a:t>
            </a:r>
            <a:r>
              <a:rPr lang="en-US" sz="1800">
                <a:solidFill>
                  <a:srgbClr val="09885A"/>
                </a:solidFill>
                <a:highlight>
                  <a:srgbClr val="FFFFFE"/>
                </a:highlight>
                <a:latin typeface="Consolas"/>
                <a:ea typeface="Consolas"/>
                <a:cs typeface="Consolas"/>
                <a:sym typeface="Consolas"/>
              </a:rPr>
              <a:t>0</a:t>
            </a:r>
            <a:r>
              <a:rPr lang="en-US" sz="1800">
                <a:highlight>
                  <a:srgbClr val="FFFFFE"/>
                </a:highlight>
                <a:latin typeface="Consolas"/>
                <a:ea typeface="Consolas"/>
                <a:cs typeface="Consolas"/>
                <a:sym typeface="Consolas"/>
              </a:rPr>
              <a:t>, j = </a:t>
            </a:r>
            <a:r>
              <a:rPr lang="en-US" sz="1800">
                <a:solidFill>
                  <a:srgbClr val="09885A"/>
                </a:solidFill>
                <a:highlight>
                  <a:srgbClr val="FFFFFE"/>
                </a:highlight>
                <a:latin typeface="Consolas"/>
                <a:ea typeface="Consolas"/>
                <a:cs typeface="Consolas"/>
                <a:sym typeface="Consolas"/>
              </a:rPr>
              <a:t>0</a:t>
            </a:r>
            <a:r>
              <a:rPr lang="en-US" sz="1800">
                <a:highlight>
                  <a:srgbClr val="FFFFFE"/>
                </a:highlight>
                <a:latin typeface="Consolas"/>
                <a:ea typeface="Consolas"/>
                <a:cs typeface="Consolas"/>
                <a:sym typeface="Consolas"/>
              </a:rPr>
              <a:t>, k = </a:t>
            </a:r>
            <a:r>
              <a:rPr lang="en-US" sz="1800">
                <a:solidFill>
                  <a:srgbClr val="09885A"/>
                </a:solidFill>
                <a:highlight>
                  <a:srgbClr val="FFFFFE"/>
                </a:highlight>
                <a:latin typeface="Consolas"/>
                <a:ea typeface="Consolas"/>
                <a:cs typeface="Consolas"/>
                <a:sym typeface="Consolas"/>
              </a:rPr>
              <a:t>0</a:t>
            </a:r>
            <a:r>
              <a:rPr lang="en-US" sz="1800">
                <a:highlight>
                  <a:srgbClr val="FFFFFE"/>
                </a:highlight>
                <a:latin typeface="Consolas"/>
                <a:ea typeface="Consolas"/>
                <a:cs typeface="Consolas"/>
                <a:sym typeface="Consolas"/>
              </a:rPr>
              <a:t>;</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rPr lang="en-US" sz="1800">
                <a:highlight>
                  <a:srgbClr val="FFFFFE"/>
                </a:highlight>
                <a:latin typeface="Consolas"/>
                <a:ea typeface="Consolas"/>
                <a:cs typeface="Consolas"/>
                <a:sym typeface="Consolas"/>
              </a:rPr>
              <a:t>   </a:t>
            </a:r>
            <a:r>
              <a:rPr lang="en-US" sz="1800">
                <a:solidFill>
                  <a:srgbClr val="0000FF"/>
                </a:solidFill>
                <a:highlight>
                  <a:srgbClr val="FFFFFE"/>
                </a:highlight>
                <a:latin typeface="Consolas"/>
                <a:ea typeface="Consolas"/>
                <a:cs typeface="Consolas"/>
                <a:sym typeface="Consolas"/>
              </a:rPr>
              <a:t>while</a:t>
            </a:r>
            <a:r>
              <a:rPr lang="en-US" sz="1800">
                <a:highlight>
                  <a:srgbClr val="FFFFFE"/>
                </a:highlight>
                <a:latin typeface="Consolas"/>
                <a:ea typeface="Consolas"/>
                <a:cs typeface="Consolas"/>
                <a:sym typeface="Consolas"/>
              </a:rPr>
              <a:t> (i &lt; left &amp;&amp; j &lt; right) {</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rPr lang="en-US" sz="1800">
                <a:highlight>
                  <a:srgbClr val="FFFFFE"/>
                </a:highlight>
                <a:latin typeface="Consolas"/>
                <a:ea typeface="Consolas"/>
                <a:cs typeface="Consolas"/>
                <a:sym typeface="Consolas"/>
              </a:rPr>
              <a:t>       </a:t>
            </a:r>
            <a:r>
              <a:rPr lang="en-US" sz="1800">
                <a:solidFill>
                  <a:srgbClr val="0000FF"/>
                </a:solidFill>
                <a:highlight>
                  <a:srgbClr val="FFFFFE"/>
                </a:highlight>
                <a:latin typeface="Consolas"/>
                <a:ea typeface="Consolas"/>
                <a:cs typeface="Consolas"/>
                <a:sym typeface="Consolas"/>
              </a:rPr>
              <a:t>if</a:t>
            </a:r>
            <a:r>
              <a:rPr lang="en-US" sz="1800">
                <a:highlight>
                  <a:srgbClr val="FFFFFE"/>
                </a:highlight>
                <a:latin typeface="Consolas"/>
                <a:ea typeface="Consolas"/>
                <a:cs typeface="Consolas"/>
                <a:sym typeface="Consolas"/>
              </a:rPr>
              <a:t> (l[i] &lt;= r[j]) {</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rPr lang="en-US" sz="1800">
                <a:highlight>
                  <a:srgbClr val="FFFFFE"/>
                </a:highlight>
                <a:latin typeface="Consolas"/>
                <a:ea typeface="Consolas"/>
                <a:cs typeface="Consolas"/>
                <a:sym typeface="Consolas"/>
              </a:rPr>
              <a:t>           a[k++] = l[i++];</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rPr lang="en-US" sz="1800">
                <a:highlight>
                  <a:srgbClr val="FFFFFE"/>
                </a:highlight>
                <a:latin typeface="Consolas"/>
                <a:ea typeface="Consolas"/>
                <a:cs typeface="Consolas"/>
                <a:sym typeface="Consolas"/>
              </a:rPr>
              <a:t>       }</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rPr lang="en-US" sz="1800">
                <a:highlight>
                  <a:srgbClr val="FFFFFE"/>
                </a:highlight>
                <a:latin typeface="Consolas"/>
                <a:ea typeface="Consolas"/>
                <a:cs typeface="Consolas"/>
                <a:sym typeface="Consolas"/>
              </a:rPr>
              <a:t>       </a:t>
            </a:r>
            <a:r>
              <a:rPr lang="en-US" sz="1800">
                <a:solidFill>
                  <a:srgbClr val="0000FF"/>
                </a:solidFill>
                <a:highlight>
                  <a:srgbClr val="FFFFFE"/>
                </a:highlight>
                <a:latin typeface="Consolas"/>
                <a:ea typeface="Consolas"/>
                <a:cs typeface="Consolas"/>
                <a:sym typeface="Consolas"/>
              </a:rPr>
              <a:t>else</a:t>
            </a:r>
            <a:r>
              <a:rPr lang="en-US" sz="1800">
                <a:highlight>
                  <a:srgbClr val="FFFFFE"/>
                </a:highlight>
                <a:latin typeface="Consolas"/>
                <a:ea typeface="Consolas"/>
                <a:cs typeface="Consolas"/>
                <a:sym typeface="Consolas"/>
              </a:rPr>
              <a:t> {</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rPr lang="en-US" sz="1800">
                <a:highlight>
                  <a:srgbClr val="FFFFFE"/>
                </a:highlight>
                <a:latin typeface="Consolas"/>
                <a:ea typeface="Consolas"/>
                <a:cs typeface="Consolas"/>
                <a:sym typeface="Consolas"/>
              </a:rPr>
              <a:t>           a[k++] = r[j++];</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rPr lang="en-US" sz="1800">
                <a:highlight>
                  <a:srgbClr val="FFFFFE"/>
                </a:highlight>
                <a:latin typeface="Consolas"/>
                <a:ea typeface="Consolas"/>
                <a:cs typeface="Consolas"/>
                <a:sym typeface="Consolas"/>
              </a:rPr>
              <a:t>       }</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rPr lang="en-US" sz="1800">
                <a:highlight>
                  <a:srgbClr val="FFFFFE"/>
                </a:highlight>
                <a:latin typeface="Consolas"/>
                <a:ea typeface="Consolas"/>
                <a:cs typeface="Consolas"/>
                <a:sym typeface="Consolas"/>
              </a:rPr>
              <a:t>   }</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rPr lang="en-US" sz="1800">
                <a:highlight>
                  <a:srgbClr val="FFFFFE"/>
                </a:highlight>
                <a:latin typeface="Consolas"/>
                <a:ea typeface="Consolas"/>
                <a:cs typeface="Consolas"/>
                <a:sym typeface="Consolas"/>
              </a:rPr>
              <a:t>   </a:t>
            </a:r>
            <a:r>
              <a:rPr lang="en-US" sz="1800">
                <a:solidFill>
                  <a:srgbClr val="0000FF"/>
                </a:solidFill>
                <a:highlight>
                  <a:srgbClr val="FFFFFE"/>
                </a:highlight>
                <a:latin typeface="Consolas"/>
                <a:ea typeface="Consolas"/>
                <a:cs typeface="Consolas"/>
                <a:sym typeface="Consolas"/>
              </a:rPr>
              <a:t>while</a:t>
            </a:r>
            <a:r>
              <a:rPr lang="en-US" sz="1800">
                <a:highlight>
                  <a:srgbClr val="FFFFFE"/>
                </a:highlight>
                <a:latin typeface="Consolas"/>
                <a:ea typeface="Consolas"/>
                <a:cs typeface="Consolas"/>
                <a:sym typeface="Consolas"/>
              </a:rPr>
              <a:t> (i &lt; left) {</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rPr lang="en-US" sz="1800">
                <a:highlight>
                  <a:srgbClr val="FFFFFE"/>
                </a:highlight>
                <a:latin typeface="Consolas"/>
                <a:ea typeface="Consolas"/>
                <a:cs typeface="Consolas"/>
                <a:sym typeface="Consolas"/>
              </a:rPr>
              <a:t>       a[k++] = l[i++];</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rPr lang="en-US" sz="1800">
                <a:highlight>
                  <a:srgbClr val="FFFFFE"/>
                </a:highlight>
                <a:latin typeface="Consolas"/>
                <a:ea typeface="Consolas"/>
                <a:cs typeface="Consolas"/>
                <a:sym typeface="Consolas"/>
              </a:rPr>
              <a:t>   }</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rPr lang="en-US" sz="1800">
                <a:highlight>
                  <a:srgbClr val="FFFFFE"/>
                </a:highlight>
                <a:latin typeface="Consolas"/>
                <a:ea typeface="Consolas"/>
                <a:cs typeface="Consolas"/>
                <a:sym typeface="Consolas"/>
              </a:rPr>
              <a:t>   </a:t>
            </a:r>
            <a:r>
              <a:rPr lang="en-US" sz="1800">
                <a:solidFill>
                  <a:srgbClr val="0000FF"/>
                </a:solidFill>
                <a:highlight>
                  <a:srgbClr val="FFFFFE"/>
                </a:highlight>
                <a:latin typeface="Consolas"/>
                <a:ea typeface="Consolas"/>
                <a:cs typeface="Consolas"/>
                <a:sym typeface="Consolas"/>
              </a:rPr>
              <a:t>while</a:t>
            </a:r>
            <a:r>
              <a:rPr lang="en-US" sz="1800">
                <a:highlight>
                  <a:srgbClr val="FFFFFE"/>
                </a:highlight>
                <a:latin typeface="Consolas"/>
                <a:ea typeface="Consolas"/>
                <a:cs typeface="Consolas"/>
                <a:sym typeface="Consolas"/>
              </a:rPr>
              <a:t> (j &lt; right) {</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rPr lang="en-US" sz="1800">
                <a:highlight>
                  <a:srgbClr val="FFFFFE"/>
                </a:highlight>
                <a:latin typeface="Consolas"/>
                <a:ea typeface="Consolas"/>
                <a:cs typeface="Consolas"/>
                <a:sym typeface="Consolas"/>
              </a:rPr>
              <a:t>       a[k++] = r[j++];</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ct val="61111"/>
              <a:buFont typeface="Arial"/>
              <a:buNone/>
            </a:pPr>
            <a:r>
              <a:rPr lang="en-US" sz="1800">
                <a:highlight>
                  <a:srgbClr val="FFFFFE"/>
                </a:highlight>
                <a:latin typeface="Consolas"/>
                <a:ea typeface="Consolas"/>
                <a:cs typeface="Consolas"/>
                <a:sym typeface="Consolas"/>
              </a:rPr>
              <a:t>   }</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None/>
            </a:pPr>
            <a:r>
              <a:rPr lang="en-US" sz="1800">
                <a:highlight>
                  <a:srgbClr val="FFFFFE"/>
                </a:highlight>
                <a:latin typeface="Consolas"/>
                <a:ea typeface="Consolas"/>
                <a:cs typeface="Consolas"/>
                <a:sym typeface="Consolas"/>
              </a:rPr>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 name="Shape 34"/>
        <p:cNvGrpSpPr/>
        <p:nvPr/>
      </p:nvGrpSpPr>
      <p:grpSpPr>
        <a:xfrm>
          <a:off x="0" y="0"/>
          <a:ext cx="0" cy="0"/>
          <a:chOff x="0" y="0"/>
          <a:chExt cx="0" cy="0"/>
        </a:xfrm>
      </p:grpSpPr>
      <p:sp>
        <p:nvSpPr>
          <p:cNvPr id="35" name="Google Shape;35;p7"/>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b="1" lang="en-US" sz="4000"/>
              <a:t>Advanced Recursion</a:t>
            </a:r>
            <a:r>
              <a:rPr lang="en-US" sz="4000"/>
              <a:t> </a:t>
            </a:r>
            <a:endParaRPr/>
          </a:p>
        </p:txBody>
      </p:sp>
      <p:sp>
        <p:nvSpPr>
          <p:cNvPr id="36" name="Google Shape;36;p7"/>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a:bodyPr>
          <a:lstStyle/>
          <a:p>
            <a:pPr indent="-457200" lvl="0" marL="457200" rtl="0" algn="l">
              <a:lnSpc>
                <a:spcPct val="90000"/>
              </a:lnSpc>
              <a:spcBef>
                <a:spcPts val="0"/>
              </a:spcBef>
              <a:spcAft>
                <a:spcPts val="0"/>
              </a:spcAft>
              <a:buClr>
                <a:schemeClr val="dk1"/>
              </a:buClr>
              <a:buSzPts val="2800"/>
              <a:buFont typeface="Arial"/>
              <a:buChar char="•"/>
            </a:pPr>
            <a:r>
              <a:rPr lang="en-US" sz="2800">
                <a:solidFill>
                  <a:schemeClr val="dk1"/>
                </a:solidFill>
              </a:rPr>
              <a:t>For simple examples, recursion isn’t required – you could technically use a loop.</a:t>
            </a:r>
            <a:endParaRPr/>
          </a:p>
          <a:p>
            <a:pPr indent="-457200" lvl="0" marL="457200" rtl="0" algn="l">
              <a:lnSpc>
                <a:spcPct val="90000"/>
              </a:lnSpc>
              <a:spcBef>
                <a:spcPts val="750"/>
              </a:spcBef>
              <a:spcAft>
                <a:spcPts val="0"/>
              </a:spcAft>
              <a:buClr>
                <a:schemeClr val="dk1"/>
              </a:buClr>
              <a:buSzPts val="2800"/>
              <a:buFont typeface="Arial"/>
              <a:buChar char="•"/>
            </a:pPr>
            <a:r>
              <a:rPr lang="en-US" sz="2800"/>
              <a:t>In-class question</a:t>
            </a:r>
            <a:r>
              <a:rPr lang="en-US" sz="2800">
                <a:solidFill>
                  <a:schemeClr val="dk1"/>
                </a:solidFill>
              </a:rPr>
              <a:t>: write a program that lists all of the files on your hard drive</a:t>
            </a:r>
            <a:endParaRPr/>
          </a:p>
          <a:p>
            <a:pPr indent="-457200" lvl="1" marL="800100" rtl="0" algn="l">
              <a:lnSpc>
                <a:spcPct val="90000"/>
              </a:lnSpc>
              <a:spcBef>
                <a:spcPts val="375"/>
              </a:spcBef>
              <a:spcAft>
                <a:spcPts val="0"/>
              </a:spcAft>
              <a:buClr>
                <a:schemeClr val="dk1"/>
              </a:buClr>
              <a:buSzPts val="2500"/>
              <a:buChar char="•"/>
            </a:pPr>
            <a:r>
              <a:rPr lang="en-US" sz="2500">
                <a:solidFill>
                  <a:schemeClr val="dk1"/>
                </a:solidFill>
              </a:rPr>
              <a:t>You have multiple folders/directories that contain multiple files and multiple folders/directories!</a:t>
            </a:r>
            <a:endParaRPr/>
          </a:p>
          <a:p>
            <a:pPr indent="-457200" lvl="0" marL="457200" rtl="0" algn="l">
              <a:lnSpc>
                <a:spcPct val="90000"/>
              </a:lnSpc>
              <a:spcBef>
                <a:spcPts val="750"/>
              </a:spcBef>
              <a:spcAft>
                <a:spcPts val="0"/>
              </a:spcAft>
              <a:buClr>
                <a:schemeClr val="dk1"/>
              </a:buClr>
              <a:buSzPts val="2800"/>
              <a:buChar char="•"/>
            </a:pPr>
            <a:r>
              <a:rPr lang="en-US" sz="2800"/>
              <a:t>In-class question: write a program that traverses a maze (decisions: go left, go right, go straight)</a:t>
            </a:r>
            <a:endParaRPr sz="2800">
              <a:solidFill>
                <a:schemeClr val="dk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5"/>
          <p:cNvSpPr txBox="1"/>
          <p:nvPr>
            <p:ph type="title"/>
          </p:nvPr>
        </p:nvSpPr>
        <p:spPr>
          <a:xfrm>
            <a:off x="369875" y="508933"/>
            <a:ext cx="8418300" cy="770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A main method to call it</a:t>
            </a:r>
            <a:endParaRPr/>
          </a:p>
        </p:txBody>
      </p:sp>
      <p:sp>
        <p:nvSpPr>
          <p:cNvPr id="155" name="Google Shape;155;p25"/>
          <p:cNvSpPr txBox="1"/>
          <p:nvPr>
            <p:ph idx="1" type="body"/>
          </p:nvPr>
        </p:nvSpPr>
        <p:spPr>
          <a:xfrm>
            <a:off x="369875" y="1253335"/>
            <a:ext cx="8418300" cy="5015100"/>
          </a:xfrm>
          <a:prstGeom prst="rect">
            <a:avLst/>
          </a:prstGeom>
        </p:spPr>
        <p:txBody>
          <a:bodyPr anchorCtr="0" anchor="t" bIns="45700" lIns="91425" spcFirstLastPara="1" rIns="91425" wrap="square" tIns="45700">
            <a:normAutofit/>
          </a:bodyPr>
          <a:lstStyle/>
          <a:p>
            <a:pPr indent="0" lvl="0" marL="0" rtl="0" algn="l">
              <a:lnSpc>
                <a:spcPct val="133333"/>
              </a:lnSpc>
              <a:spcBef>
                <a:spcPts val="0"/>
              </a:spcBef>
              <a:spcAft>
                <a:spcPts val="0"/>
              </a:spcAft>
              <a:buClr>
                <a:schemeClr val="dk1"/>
              </a:buClr>
              <a:buSzPts val="1100"/>
              <a:buFont typeface="Arial"/>
              <a:buNone/>
            </a:pPr>
            <a:r>
              <a:rPr lang="en-US" sz="1800">
                <a:solidFill>
                  <a:srgbClr val="0000FF"/>
                </a:solidFill>
                <a:highlight>
                  <a:srgbClr val="FFFFFE"/>
                </a:highlight>
                <a:latin typeface="Consolas"/>
                <a:ea typeface="Consolas"/>
                <a:cs typeface="Consolas"/>
                <a:sym typeface="Consolas"/>
              </a:rPr>
              <a:t>public</a:t>
            </a:r>
            <a:r>
              <a:rPr lang="en-US" sz="1800">
                <a:highlight>
                  <a:srgbClr val="FFFFFE"/>
                </a:highlight>
                <a:latin typeface="Consolas"/>
                <a:ea typeface="Consolas"/>
                <a:cs typeface="Consolas"/>
                <a:sym typeface="Consolas"/>
              </a:rPr>
              <a:t> </a:t>
            </a:r>
            <a:r>
              <a:rPr lang="en-US" sz="1800">
                <a:solidFill>
                  <a:srgbClr val="0000FF"/>
                </a:solidFill>
                <a:highlight>
                  <a:srgbClr val="FFFFFE"/>
                </a:highlight>
                <a:latin typeface="Consolas"/>
                <a:ea typeface="Consolas"/>
                <a:cs typeface="Consolas"/>
                <a:sym typeface="Consolas"/>
              </a:rPr>
              <a:t>static</a:t>
            </a:r>
            <a:r>
              <a:rPr lang="en-US" sz="1800">
                <a:highlight>
                  <a:srgbClr val="FFFFFE"/>
                </a:highlight>
                <a:latin typeface="Consolas"/>
                <a:ea typeface="Consolas"/>
                <a:cs typeface="Consolas"/>
                <a:sym typeface="Consolas"/>
              </a:rPr>
              <a:t> </a:t>
            </a:r>
            <a:r>
              <a:rPr lang="en-US" sz="1800">
                <a:solidFill>
                  <a:srgbClr val="0000FF"/>
                </a:solidFill>
                <a:highlight>
                  <a:srgbClr val="FFFFFE"/>
                </a:highlight>
                <a:latin typeface="Consolas"/>
                <a:ea typeface="Consolas"/>
                <a:cs typeface="Consolas"/>
                <a:sym typeface="Consolas"/>
              </a:rPr>
              <a:t>void</a:t>
            </a:r>
            <a:r>
              <a:rPr lang="en-US" sz="1800">
                <a:highlight>
                  <a:srgbClr val="FFFFFE"/>
                </a:highlight>
                <a:latin typeface="Consolas"/>
                <a:ea typeface="Consolas"/>
                <a:cs typeface="Consolas"/>
                <a:sym typeface="Consolas"/>
              </a:rPr>
              <a:t> main(String[] args) {</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ts val="1100"/>
              <a:buFont typeface="Arial"/>
              <a:buNone/>
            </a:pPr>
            <a:r>
              <a:rPr lang="en-US" sz="1800">
                <a:highlight>
                  <a:srgbClr val="FFFFFE"/>
                </a:highlight>
                <a:latin typeface="Consolas"/>
                <a:ea typeface="Consolas"/>
                <a:cs typeface="Consolas"/>
                <a:sym typeface="Consolas"/>
              </a:rPr>
              <a:t>   </a:t>
            </a:r>
            <a:r>
              <a:rPr lang="en-US" sz="1800">
                <a:solidFill>
                  <a:srgbClr val="0000FF"/>
                </a:solidFill>
                <a:highlight>
                  <a:srgbClr val="FFFFFE"/>
                </a:highlight>
                <a:latin typeface="Consolas"/>
                <a:ea typeface="Consolas"/>
                <a:cs typeface="Consolas"/>
                <a:sym typeface="Consolas"/>
              </a:rPr>
              <a:t>int</a:t>
            </a:r>
            <a:r>
              <a:rPr lang="en-US" sz="1800">
                <a:highlight>
                  <a:srgbClr val="FFFFFE"/>
                </a:highlight>
                <a:latin typeface="Consolas"/>
                <a:ea typeface="Consolas"/>
                <a:cs typeface="Consolas"/>
                <a:sym typeface="Consolas"/>
              </a:rPr>
              <a:t>[] myArray = </a:t>
            </a:r>
            <a:r>
              <a:rPr lang="en-US" sz="1800">
                <a:solidFill>
                  <a:srgbClr val="0000FF"/>
                </a:solidFill>
                <a:highlight>
                  <a:srgbClr val="FFFFFE"/>
                </a:highlight>
                <a:latin typeface="Consolas"/>
                <a:ea typeface="Consolas"/>
                <a:cs typeface="Consolas"/>
                <a:sym typeface="Consolas"/>
              </a:rPr>
              <a:t>new</a:t>
            </a:r>
            <a:r>
              <a:rPr lang="en-US" sz="1800">
                <a:highlight>
                  <a:srgbClr val="FFFFFE"/>
                </a:highlight>
                <a:latin typeface="Consolas"/>
                <a:ea typeface="Consolas"/>
                <a:cs typeface="Consolas"/>
                <a:sym typeface="Consolas"/>
              </a:rPr>
              <a:t> </a:t>
            </a:r>
            <a:r>
              <a:rPr lang="en-US" sz="1800">
                <a:solidFill>
                  <a:srgbClr val="0000FF"/>
                </a:solidFill>
                <a:highlight>
                  <a:srgbClr val="FFFFFE"/>
                </a:highlight>
                <a:latin typeface="Consolas"/>
                <a:ea typeface="Consolas"/>
                <a:cs typeface="Consolas"/>
                <a:sym typeface="Consolas"/>
              </a:rPr>
              <a:t>int</a:t>
            </a:r>
            <a:r>
              <a:rPr lang="en-US" sz="1800">
                <a:highlight>
                  <a:srgbClr val="FFFFFE"/>
                </a:highlight>
                <a:latin typeface="Consolas"/>
                <a:ea typeface="Consolas"/>
                <a:cs typeface="Consolas"/>
                <a:sym typeface="Consolas"/>
              </a:rPr>
              <a:t>[] {</a:t>
            </a:r>
            <a:r>
              <a:rPr lang="en-US" sz="1800">
                <a:solidFill>
                  <a:srgbClr val="09885A"/>
                </a:solidFill>
                <a:highlight>
                  <a:srgbClr val="FFFFFE"/>
                </a:highlight>
                <a:latin typeface="Consolas"/>
                <a:ea typeface="Consolas"/>
                <a:cs typeface="Consolas"/>
                <a:sym typeface="Consolas"/>
              </a:rPr>
              <a:t>50</a:t>
            </a:r>
            <a:r>
              <a:rPr lang="en-US" sz="1800">
                <a:highlight>
                  <a:srgbClr val="FFFFFE"/>
                </a:highlight>
                <a:latin typeface="Consolas"/>
                <a:ea typeface="Consolas"/>
                <a:cs typeface="Consolas"/>
                <a:sym typeface="Consolas"/>
              </a:rPr>
              <a:t>,</a:t>
            </a:r>
            <a:r>
              <a:rPr lang="en-US" sz="1800">
                <a:solidFill>
                  <a:srgbClr val="09885A"/>
                </a:solidFill>
                <a:highlight>
                  <a:srgbClr val="FFFFFE"/>
                </a:highlight>
                <a:latin typeface="Consolas"/>
                <a:ea typeface="Consolas"/>
                <a:cs typeface="Consolas"/>
                <a:sym typeface="Consolas"/>
              </a:rPr>
              <a:t>2</a:t>
            </a:r>
            <a:r>
              <a:rPr lang="en-US" sz="1800">
                <a:highlight>
                  <a:srgbClr val="FFFFFE"/>
                </a:highlight>
                <a:latin typeface="Consolas"/>
                <a:ea typeface="Consolas"/>
                <a:cs typeface="Consolas"/>
                <a:sym typeface="Consolas"/>
              </a:rPr>
              <a:t>,</a:t>
            </a:r>
            <a:r>
              <a:rPr lang="en-US" sz="1800">
                <a:solidFill>
                  <a:srgbClr val="09885A"/>
                </a:solidFill>
                <a:highlight>
                  <a:srgbClr val="FFFFFE"/>
                </a:highlight>
                <a:latin typeface="Consolas"/>
                <a:ea typeface="Consolas"/>
                <a:cs typeface="Consolas"/>
                <a:sym typeface="Consolas"/>
              </a:rPr>
              <a:t>9</a:t>
            </a:r>
            <a:r>
              <a:rPr lang="en-US" sz="1800">
                <a:highlight>
                  <a:srgbClr val="FFFFFE"/>
                </a:highlight>
                <a:latin typeface="Consolas"/>
                <a:ea typeface="Consolas"/>
                <a:cs typeface="Consolas"/>
                <a:sym typeface="Consolas"/>
              </a:rPr>
              <a:t>,</a:t>
            </a:r>
            <a:r>
              <a:rPr lang="en-US" sz="1800">
                <a:solidFill>
                  <a:srgbClr val="09885A"/>
                </a:solidFill>
                <a:highlight>
                  <a:srgbClr val="FFFFFE"/>
                </a:highlight>
                <a:latin typeface="Consolas"/>
                <a:ea typeface="Consolas"/>
                <a:cs typeface="Consolas"/>
                <a:sym typeface="Consolas"/>
              </a:rPr>
              <a:t>7</a:t>
            </a:r>
            <a:r>
              <a:rPr lang="en-US" sz="1800">
                <a:highlight>
                  <a:srgbClr val="FFFFFE"/>
                </a:highlight>
                <a:latin typeface="Consolas"/>
                <a:ea typeface="Consolas"/>
                <a:cs typeface="Consolas"/>
                <a:sym typeface="Consolas"/>
              </a:rPr>
              <a:t>,</a:t>
            </a:r>
            <a:r>
              <a:rPr lang="en-US" sz="1800">
                <a:solidFill>
                  <a:srgbClr val="09885A"/>
                </a:solidFill>
                <a:highlight>
                  <a:srgbClr val="FFFFFE"/>
                </a:highlight>
                <a:latin typeface="Consolas"/>
                <a:ea typeface="Consolas"/>
                <a:cs typeface="Consolas"/>
                <a:sym typeface="Consolas"/>
              </a:rPr>
              <a:t>44</a:t>
            </a:r>
            <a:r>
              <a:rPr lang="en-US" sz="1800">
                <a:highlight>
                  <a:srgbClr val="FFFFFE"/>
                </a:highlight>
                <a:latin typeface="Consolas"/>
                <a:ea typeface="Consolas"/>
                <a:cs typeface="Consolas"/>
                <a:sym typeface="Consolas"/>
              </a:rPr>
              <a:t>,</a:t>
            </a:r>
            <a:r>
              <a:rPr lang="en-US" sz="1800">
                <a:solidFill>
                  <a:srgbClr val="09885A"/>
                </a:solidFill>
                <a:highlight>
                  <a:srgbClr val="FFFFFE"/>
                </a:highlight>
                <a:latin typeface="Consolas"/>
                <a:ea typeface="Consolas"/>
                <a:cs typeface="Consolas"/>
                <a:sym typeface="Consolas"/>
              </a:rPr>
              <a:t>32</a:t>
            </a:r>
            <a:r>
              <a:rPr lang="en-US" sz="1800">
                <a:highlight>
                  <a:srgbClr val="FFFFFE"/>
                </a:highlight>
                <a:latin typeface="Consolas"/>
                <a:ea typeface="Consolas"/>
                <a:cs typeface="Consolas"/>
                <a:sym typeface="Consolas"/>
              </a:rPr>
              <a:t>,</a:t>
            </a:r>
            <a:r>
              <a:rPr lang="en-US" sz="1800">
                <a:solidFill>
                  <a:srgbClr val="09885A"/>
                </a:solidFill>
                <a:highlight>
                  <a:srgbClr val="FFFFFE"/>
                </a:highlight>
                <a:latin typeface="Consolas"/>
                <a:ea typeface="Consolas"/>
                <a:cs typeface="Consolas"/>
                <a:sym typeface="Consolas"/>
              </a:rPr>
              <a:t>17</a:t>
            </a:r>
            <a:r>
              <a:rPr lang="en-US" sz="1800">
                <a:highlight>
                  <a:srgbClr val="FFFFFE"/>
                </a:highlight>
                <a:latin typeface="Consolas"/>
                <a:ea typeface="Consolas"/>
                <a:cs typeface="Consolas"/>
                <a:sym typeface="Consolas"/>
              </a:rPr>
              <a:t>,</a:t>
            </a:r>
            <a:r>
              <a:rPr lang="en-US" sz="1800">
                <a:solidFill>
                  <a:srgbClr val="09885A"/>
                </a:solidFill>
                <a:highlight>
                  <a:srgbClr val="FFFFFE"/>
                </a:highlight>
                <a:latin typeface="Consolas"/>
                <a:ea typeface="Consolas"/>
                <a:cs typeface="Consolas"/>
                <a:sym typeface="Consolas"/>
              </a:rPr>
              <a:t>5</a:t>
            </a:r>
            <a:r>
              <a:rPr lang="en-US" sz="1800">
                <a:highlight>
                  <a:srgbClr val="FFFFFE"/>
                </a:highlight>
                <a:latin typeface="Consolas"/>
                <a:ea typeface="Consolas"/>
                <a:cs typeface="Consolas"/>
                <a:sym typeface="Consolas"/>
              </a:rPr>
              <a:t>};</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ts val="1100"/>
              <a:buFont typeface="Arial"/>
              <a:buNone/>
            </a:pPr>
            <a:r>
              <a:rPr lang="en-US" sz="1800">
                <a:highlight>
                  <a:srgbClr val="FFFFFE"/>
                </a:highlight>
                <a:latin typeface="Consolas"/>
                <a:ea typeface="Consolas"/>
                <a:cs typeface="Consolas"/>
                <a:sym typeface="Consolas"/>
              </a:rPr>
              <a:t>   mergeSort(myArray,</a:t>
            </a:r>
            <a:r>
              <a:rPr lang="en-US" sz="1800">
                <a:solidFill>
                  <a:srgbClr val="09885A"/>
                </a:solidFill>
                <a:highlight>
                  <a:srgbClr val="FFFFFE"/>
                </a:highlight>
                <a:latin typeface="Consolas"/>
                <a:ea typeface="Consolas"/>
                <a:cs typeface="Consolas"/>
                <a:sym typeface="Consolas"/>
              </a:rPr>
              <a:t>8</a:t>
            </a:r>
            <a:r>
              <a:rPr lang="en-US" sz="1800">
                <a:highlight>
                  <a:srgbClr val="FFFFFE"/>
                </a:highlight>
                <a:latin typeface="Consolas"/>
                <a:ea typeface="Consolas"/>
                <a:cs typeface="Consolas"/>
                <a:sym typeface="Consolas"/>
              </a:rPr>
              <a:t>);</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ts val="1100"/>
              <a:buFont typeface="Arial"/>
              <a:buNone/>
            </a:pPr>
            <a:r>
              <a:rPr lang="en-US" sz="1800">
                <a:highlight>
                  <a:srgbClr val="FFFFFE"/>
                </a:highlight>
                <a:latin typeface="Consolas"/>
                <a:ea typeface="Consolas"/>
                <a:cs typeface="Consolas"/>
                <a:sym typeface="Consolas"/>
              </a:rPr>
              <a:t>   </a:t>
            </a:r>
            <a:r>
              <a:rPr lang="en-US" sz="1800">
                <a:solidFill>
                  <a:srgbClr val="0000FF"/>
                </a:solidFill>
                <a:highlight>
                  <a:srgbClr val="FFFFFE"/>
                </a:highlight>
                <a:latin typeface="Consolas"/>
                <a:ea typeface="Consolas"/>
                <a:cs typeface="Consolas"/>
                <a:sym typeface="Consolas"/>
              </a:rPr>
              <a:t>for</a:t>
            </a:r>
            <a:r>
              <a:rPr lang="en-US" sz="1800">
                <a:highlight>
                  <a:srgbClr val="FFFFFE"/>
                </a:highlight>
                <a:latin typeface="Consolas"/>
                <a:ea typeface="Consolas"/>
                <a:cs typeface="Consolas"/>
                <a:sym typeface="Consolas"/>
              </a:rPr>
              <a:t>(</a:t>
            </a:r>
            <a:r>
              <a:rPr lang="en-US" sz="1800">
                <a:solidFill>
                  <a:srgbClr val="0000FF"/>
                </a:solidFill>
                <a:highlight>
                  <a:srgbClr val="FFFFFE"/>
                </a:highlight>
                <a:latin typeface="Consolas"/>
                <a:ea typeface="Consolas"/>
                <a:cs typeface="Consolas"/>
                <a:sym typeface="Consolas"/>
              </a:rPr>
              <a:t>int</a:t>
            </a:r>
            <a:r>
              <a:rPr lang="en-US" sz="1800">
                <a:highlight>
                  <a:srgbClr val="FFFFFE"/>
                </a:highlight>
                <a:latin typeface="Consolas"/>
                <a:ea typeface="Consolas"/>
                <a:cs typeface="Consolas"/>
                <a:sym typeface="Consolas"/>
              </a:rPr>
              <a:t> i=</a:t>
            </a:r>
            <a:r>
              <a:rPr lang="en-US" sz="1800">
                <a:solidFill>
                  <a:srgbClr val="09885A"/>
                </a:solidFill>
                <a:highlight>
                  <a:srgbClr val="FFFFFE"/>
                </a:highlight>
                <a:latin typeface="Consolas"/>
                <a:ea typeface="Consolas"/>
                <a:cs typeface="Consolas"/>
                <a:sym typeface="Consolas"/>
              </a:rPr>
              <a:t>0</a:t>
            </a:r>
            <a:r>
              <a:rPr lang="en-US" sz="1800">
                <a:highlight>
                  <a:srgbClr val="FFFFFE"/>
                </a:highlight>
                <a:latin typeface="Consolas"/>
                <a:ea typeface="Consolas"/>
                <a:cs typeface="Consolas"/>
                <a:sym typeface="Consolas"/>
              </a:rPr>
              <a:t>;i&lt;</a:t>
            </a:r>
            <a:r>
              <a:rPr lang="en-US" sz="1800">
                <a:solidFill>
                  <a:srgbClr val="09885A"/>
                </a:solidFill>
                <a:highlight>
                  <a:srgbClr val="FFFFFE"/>
                </a:highlight>
                <a:latin typeface="Consolas"/>
                <a:ea typeface="Consolas"/>
                <a:cs typeface="Consolas"/>
                <a:sym typeface="Consolas"/>
              </a:rPr>
              <a:t>8</a:t>
            </a:r>
            <a:r>
              <a:rPr lang="en-US" sz="1800">
                <a:highlight>
                  <a:srgbClr val="FFFFFE"/>
                </a:highlight>
                <a:latin typeface="Consolas"/>
                <a:ea typeface="Consolas"/>
                <a:cs typeface="Consolas"/>
                <a:sym typeface="Consolas"/>
              </a:rPr>
              <a:t>;i++) {</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ts val="1100"/>
              <a:buFont typeface="Arial"/>
              <a:buNone/>
            </a:pPr>
            <a:r>
              <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ts val="1100"/>
              <a:buFont typeface="Arial"/>
              <a:buNone/>
            </a:pPr>
            <a:r>
              <a:rPr lang="en-US" sz="1800">
                <a:highlight>
                  <a:srgbClr val="FFFFFE"/>
                </a:highlight>
                <a:latin typeface="Consolas"/>
                <a:ea typeface="Consolas"/>
                <a:cs typeface="Consolas"/>
                <a:sym typeface="Consolas"/>
              </a:rPr>
              <a:t>     System.out.println(myArray[i]+</a:t>
            </a:r>
            <a:r>
              <a:rPr lang="en-US" sz="1800">
                <a:solidFill>
                  <a:srgbClr val="A31515"/>
                </a:solidFill>
                <a:highlight>
                  <a:srgbClr val="FFFFFE"/>
                </a:highlight>
                <a:latin typeface="Consolas"/>
                <a:ea typeface="Consolas"/>
                <a:cs typeface="Consolas"/>
                <a:sym typeface="Consolas"/>
              </a:rPr>
              <a:t>" "</a:t>
            </a:r>
            <a:r>
              <a:rPr lang="en-US" sz="1800">
                <a:highlight>
                  <a:srgbClr val="FFFFFE"/>
                </a:highlight>
                <a:latin typeface="Consolas"/>
                <a:ea typeface="Consolas"/>
                <a:cs typeface="Consolas"/>
                <a:sym typeface="Consolas"/>
              </a:rPr>
              <a:t>);</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ts val="1100"/>
              <a:buFont typeface="Arial"/>
              <a:buNone/>
            </a:pPr>
            <a:r>
              <a:rPr lang="en-US" sz="1800">
                <a:highlight>
                  <a:srgbClr val="FFFFFE"/>
                </a:highlight>
                <a:latin typeface="Consolas"/>
                <a:ea typeface="Consolas"/>
                <a:cs typeface="Consolas"/>
                <a:sym typeface="Consolas"/>
              </a:rPr>
              <a:t>   }</a:t>
            </a:r>
            <a:endParaRPr sz="1800">
              <a:highlight>
                <a:srgbClr val="FFFFFE"/>
              </a:highlight>
              <a:latin typeface="Consolas"/>
              <a:ea typeface="Consolas"/>
              <a:cs typeface="Consolas"/>
              <a:sym typeface="Consolas"/>
            </a:endParaRPr>
          </a:p>
          <a:p>
            <a:pPr indent="0" lvl="0" marL="0" rtl="0" algn="l">
              <a:lnSpc>
                <a:spcPct val="133333"/>
              </a:lnSpc>
              <a:spcBef>
                <a:spcPts val="0"/>
              </a:spcBef>
              <a:spcAft>
                <a:spcPts val="0"/>
              </a:spcAft>
              <a:buClr>
                <a:schemeClr val="dk1"/>
              </a:buClr>
              <a:buSzPts val="1100"/>
              <a:buFont typeface="Arial"/>
              <a:buNone/>
            </a:pPr>
            <a:r>
              <a:rPr lang="en-US" sz="1800">
                <a:highlight>
                  <a:srgbClr val="FFFFFE"/>
                </a:highlight>
                <a:latin typeface="Consolas"/>
                <a:ea typeface="Consolas"/>
                <a:cs typeface="Consolas"/>
                <a:sym typeface="Consolas"/>
              </a:rPr>
              <a:t> }</a:t>
            </a:r>
            <a:endParaRPr sz="1800">
              <a:highlight>
                <a:srgbClr val="FFFFFE"/>
              </a:highlight>
              <a:latin typeface="Consolas"/>
              <a:ea typeface="Consolas"/>
              <a:cs typeface="Consolas"/>
              <a:sym typeface="Consolas"/>
            </a:endParaRPr>
          </a:p>
          <a:p>
            <a:pPr indent="0" lvl="0" marL="0" rtl="0" algn="l">
              <a:spcBef>
                <a:spcPts val="750"/>
              </a:spcBef>
              <a:spcAft>
                <a:spcPts val="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6"/>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300"/>
              <a:buFont typeface="Calibri"/>
              <a:buNone/>
            </a:pPr>
            <a:r>
              <a:rPr lang="en-US"/>
              <a:t>In-class Questions</a:t>
            </a:r>
            <a:endParaRPr/>
          </a:p>
        </p:txBody>
      </p:sp>
      <p:sp>
        <p:nvSpPr>
          <p:cNvPr id="161" name="Google Shape;161;p26"/>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fontScale="85000" lnSpcReduction="20000"/>
          </a:bodyPr>
          <a:lstStyle/>
          <a:p>
            <a:pPr indent="-146050" lvl="0" marL="171450" rtl="0" algn="l">
              <a:lnSpc>
                <a:spcPct val="100000"/>
              </a:lnSpc>
              <a:spcBef>
                <a:spcPts val="0"/>
              </a:spcBef>
              <a:spcAft>
                <a:spcPts val="0"/>
              </a:spcAft>
              <a:buClr>
                <a:schemeClr val="dk1"/>
              </a:buClr>
              <a:buSzPct val="80000"/>
              <a:buChar char="•"/>
            </a:pPr>
            <a:r>
              <a:rPr lang="en-US" sz="2500"/>
              <a:t>Warm-up: write a recursive function that determines how many function calls can go on the stack until it crashes.  Hint: pass it a number.</a:t>
            </a:r>
            <a:endParaRPr sz="2500"/>
          </a:p>
          <a:p>
            <a:pPr indent="-146050" lvl="0" marL="171450" rtl="0" algn="l">
              <a:lnSpc>
                <a:spcPct val="100000"/>
              </a:lnSpc>
              <a:spcBef>
                <a:spcPts val="750"/>
              </a:spcBef>
              <a:spcAft>
                <a:spcPts val="0"/>
              </a:spcAft>
              <a:buClr>
                <a:schemeClr val="dk1"/>
              </a:buClr>
              <a:buSzPct val="80000"/>
              <a:buChar char="•"/>
            </a:pPr>
            <a:r>
              <a:rPr lang="en-US" sz="2500"/>
              <a:t>Medium: Imagine an array of numbers.  Can you use recursion to sum them up?  Hint: the sum is array[0] + the sum of the rest of the array.</a:t>
            </a:r>
            <a:endParaRPr sz="2500"/>
          </a:p>
          <a:p>
            <a:pPr indent="-146050" lvl="0" marL="171450" rtl="0" algn="l">
              <a:lnSpc>
                <a:spcPct val="100000"/>
              </a:lnSpc>
              <a:spcBef>
                <a:spcPts val="750"/>
              </a:spcBef>
              <a:spcAft>
                <a:spcPts val="0"/>
              </a:spcAft>
              <a:buClr>
                <a:schemeClr val="dk1"/>
              </a:buClr>
              <a:buSzPct val="80000"/>
              <a:buChar char="•"/>
            </a:pPr>
            <a:r>
              <a:rPr lang="en-US" sz="2500"/>
              <a:t>Medium: Imagine an array of sorted numbers. In the most efficient way possible, can you see if the number 45 exists in that array using recursion (hint: right half and left half)</a:t>
            </a:r>
            <a:endParaRPr sz="2500"/>
          </a:p>
          <a:p>
            <a:pPr indent="-173037" lvl="0" marL="171450" rtl="0" algn="l">
              <a:lnSpc>
                <a:spcPct val="100000"/>
              </a:lnSpc>
              <a:spcBef>
                <a:spcPts val="750"/>
              </a:spcBef>
              <a:spcAft>
                <a:spcPts val="0"/>
              </a:spcAft>
              <a:buSzPct val="100000"/>
              <a:buChar char="•"/>
            </a:pPr>
            <a:r>
              <a:rPr lang="en-US" sz="2500"/>
              <a:t>Medium:  Calculate compound interest on a starting amount over a number of years.</a:t>
            </a:r>
            <a:endParaRPr sz="2500"/>
          </a:p>
          <a:p>
            <a:pPr indent="-173037" lvl="0" marL="171450" rtl="0" algn="l">
              <a:lnSpc>
                <a:spcPct val="100000"/>
              </a:lnSpc>
              <a:spcBef>
                <a:spcPts val="750"/>
              </a:spcBef>
              <a:spcAft>
                <a:spcPts val="0"/>
              </a:spcAft>
              <a:buSzPct val="100000"/>
              <a:buChar char="•"/>
            </a:pPr>
            <a:r>
              <a:rPr lang="en-US" sz="2500"/>
              <a:t>Harder:  Towers of Hanoi</a:t>
            </a:r>
            <a:endParaRPr sz="2500"/>
          </a:p>
          <a:p>
            <a:pPr indent="-146050" lvl="0" marL="171450" rtl="0" algn="l">
              <a:lnSpc>
                <a:spcPct val="100000"/>
              </a:lnSpc>
              <a:spcBef>
                <a:spcPts val="750"/>
              </a:spcBef>
              <a:spcAft>
                <a:spcPts val="0"/>
              </a:spcAft>
              <a:buClr>
                <a:schemeClr val="dk1"/>
              </a:buClr>
              <a:buSzPct val="80000"/>
              <a:buChar char="•"/>
            </a:pPr>
            <a:r>
              <a:rPr lang="en-US" sz="2500"/>
              <a:t>Harder: Imagine a 1000x1000 2D array of characters that represents a maze.  If the cell has an ‘X’, there is a wall there.  If a call has a space ‘ ‘, there is no wall.  Assume there is a valid path out and you start in the middle.  Use recursion to find your way out!</a:t>
            </a:r>
            <a:endParaRPr sz="25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 name="Shape 40"/>
        <p:cNvGrpSpPr/>
        <p:nvPr/>
      </p:nvGrpSpPr>
      <p:grpSpPr>
        <a:xfrm>
          <a:off x="0" y="0"/>
          <a:ext cx="0" cy="0"/>
          <a:chOff x="0" y="0"/>
          <a:chExt cx="0" cy="0"/>
        </a:xfrm>
      </p:grpSpPr>
      <p:sp>
        <p:nvSpPr>
          <p:cNvPr id="41" name="Google Shape;41;p8"/>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b="1" lang="en-US" sz="4000"/>
              <a:t>Advanced Recursion</a:t>
            </a:r>
            <a:r>
              <a:rPr lang="en-US" sz="4000"/>
              <a:t> </a:t>
            </a:r>
            <a:endParaRPr/>
          </a:p>
        </p:txBody>
      </p:sp>
      <p:sp>
        <p:nvSpPr>
          <p:cNvPr id="42" name="Google Shape;42;p8"/>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a:bodyPr>
          <a:lstStyle/>
          <a:p>
            <a:pPr indent="-457200" lvl="0" marL="457200" rtl="0" algn="l">
              <a:lnSpc>
                <a:spcPct val="90000"/>
              </a:lnSpc>
              <a:spcBef>
                <a:spcPts val="0"/>
              </a:spcBef>
              <a:spcAft>
                <a:spcPts val="0"/>
              </a:spcAft>
              <a:buClr>
                <a:schemeClr val="dk1"/>
              </a:buClr>
              <a:buSzPts val="2800"/>
              <a:buFont typeface="Arial"/>
              <a:buChar char="•"/>
            </a:pPr>
            <a:r>
              <a:rPr lang="en-US" sz="2800">
                <a:solidFill>
                  <a:schemeClr val="dk1"/>
                </a:solidFill>
              </a:rPr>
              <a:t>Sometimes recursion involves processing things non-linearly (i.e. multiple available paths)    </a:t>
            </a:r>
            <a:endParaRPr/>
          </a:p>
          <a:p>
            <a:pPr indent="-457200" lvl="0" marL="457200" rtl="0" algn="l">
              <a:lnSpc>
                <a:spcPct val="90000"/>
              </a:lnSpc>
              <a:spcBef>
                <a:spcPts val="750"/>
              </a:spcBef>
              <a:spcAft>
                <a:spcPts val="0"/>
              </a:spcAft>
              <a:buClr>
                <a:schemeClr val="dk1"/>
              </a:buClr>
              <a:buSzPts val="2800"/>
              <a:buFont typeface="Arial"/>
              <a:buChar char="•"/>
            </a:pPr>
            <a:r>
              <a:rPr lang="en-US" sz="2800">
                <a:solidFill>
                  <a:schemeClr val="dk1"/>
                </a:solidFill>
              </a:rPr>
              <a:t>Recursion uses the activation stack as a "reminder" (breadcrumb) of where we've been and what remains to be done.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 name="Shape 46"/>
        <p:cNvGrpSpPr/>
        <p:nvPr/>
      </p:nvGrpSpPr>
      <p:grpSpPr>
        <a:xfrm>
          <a:off x="0" y="0"/>
          <a:ext cx="0" cy="0"/>
          <a:chOff x="0" y="0"/>
          <a:chExt cx="0" cy="0"/>
        </a:xfrm>
      </p:grpSpPr>
      <p:sp>
        <p:nvSpPr>
          <p:cNvPr id="47" name="Google Shape;47;p9"/>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Calibri"/>
              <a:buNone/>
            </a:pPr>
            <a:r>
              <a:rPr lang="en-US" sz="3600"/>
              <a:t>What does it look like? </a:t>
            </a:r>
            <a:endParaRPr/>
          </a:p>
        </p:txBody>
      </p:sp>
      <p:sp>
        <p:nvSpPr>
          <p:cNvPr id="48" name="Google Shape;48;p9"/>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0432FF"/>
              </a:buClr>
              <a:buSzPts val="2400"/>
              <a:buNone/>
            </a:pPr>
            <a:r>
              <a:rPr lang="en-US" sz="2400">
                <a:solidFill>
                  <a:srgbClr val="0432FF"/>
                </a:solidFill>
                <a:latin typeface="Courier"/>
                <a:ea typeface="Courier"/>
                <a:cs typeface="Courier"/>
                <a:sym typeface="Courier"/>
              </a:rPr>
              <a:t>void</a:t>
            </a:r>
            <a:r>
              <a:rPr lang="en-US" sz="2400">
                <a:latin typeface="Courier"/>
                <a:ea typeface="Courier"/>
                <a:cs typeface="Courier"/>
                <a:sym typeface="Courier"/>
              </a:rPr>
              <a:t> DoWork(</a:t>
            </a:r>
            <a:r>
              <a:rPr lang="en-US" sz="2400">
                <a:solidFill>
                  <a:srgbClr val="0432FF"/>
                </a:solidFill>
                <a:latin typeface="Courier"/>
                <a:ea typeface="Courier"/>
                <a:cs typeface="Courier"/>
                <a:sym typeface="Courier"/>
              </a:rPr>
              <a:t>int</a:t>
            </a:r>
            <a:r>
              <a:rPr lang="en-US" sz="2400">
                <a:latin typeface="Courier"/>
                <a:ea typeface="Courier"/>
                <a:cs typeface="Courier"/>
                <a:sym typeface="Courier"/>
              </a:rPr>
              <a:t> i)</a:t>
            </a:r>
            <a:br>
              <a:rPr lang="en-US" sz="2400">
                <a:latin typeface="Courier"/>
                <a:ea typeface="Courier"/>
                <a:cs typeface="Courier"/>
                <a:sym typeface="Courier"/>
              </a:rPr>
            </a:br>
            <a:r>
              <a:rPr lang="en-US" sz="2400">
                <a:latin typeface="Courier"/>
                <a:ea typeface="Courier"/>
                <a:cs typeface="Courier"/>
                <a:sym typeface="Courier"/>
              </a:rPr>
              <a:t>{</a:t>
            </a:r>
            <a:br>
              <a:rPr lang="en-US" sz="2400">
                <a:latin typeface="Courier"/>
                <a:ea typeface="Courier"/>
                <a:cs typeface="Courier"/>
                <a:sym typeface="Courier"/>
              </a:rPr>
            </a:br>
            <a:r>
              <a:rPr lang="en-US" sz="2400">
                <a:latin typeface="Courier"/>
                <a:ea typeface="Courier"/>
                <a:cs typeface="Courier"/>
                <a:sym typeface="Courier"/>
              </a:rPr>
              <a:t>  PRINT(i);</a:t>
            </a:r>
            <a:br>
              <a:rPr lang="en-US" sz="2400">
                <a:latin typeface="Courier"/>
                <a:ea typeface="Courier"/>
                <a:cs typeface="Courier"/>
                <a:sym typeface="Courier"/>
              </a:rPr>
            </a:br>
            <a:r>
              <a:rPr lang="en-US" sz="2400">
                <a:latin typeface="Courier"/>
                <a:ea typeface="Courier"/>
                <a:cs typeface="Courier"/>
                <a:sym typeface="Courier"/>
              </a:rPr>
              <a:t>  </a:t>
            </a:r>
            <a:r>
              <a:rPr lang="en-US" sz="2400">
                <a:solidFill>
                  <a:srgbClr val="0432FF"/>
                </a:solidFill>
                <a:latin typeface="Courier"/>
                <a:ea typeface="Courier"/>
                <a:cs typeface="Courier"/>
                <a:sym typeface="Courier"/>
              </a:rPr>
              <a:t>if</a:t>
            </a:r>
            <a:r>
              <a:rPr lang="en-US" sz="2400">
                <a:latin typeface="Courier"/>
                <a:ea typeface="Courier"/>
                <a:cs typeface="Courier"/>
                <a:sym typeface="Courier"/>
              </a:rPr>
              <a:t> (i &gt; 2)</a:t>
            </a:r>
            <a:br>
              <a:rPr lang="en-US" sz="2400">
                <a:latin typeface="Courier"/>
                <a:ea typeface="Courier"/>
                <a:cs typeface="Courier"/>
                <a:sym typeface="Courier"/>
              </a:rPr>
            </a:br>
            <a:r>
              <a:rPr lang="en-US" sz="2400">
                <a:latin typeface="Courier"/>
                <a:ea typeface="Courier"/>
                <a:cs typeface="Courier"/>
                <a:sym typeface="Courier"/>
              </a:rPr>
              <a:t>  {</a:t>
            </a:r>
            <a:br>
              <a:rPr lang="en-US" sz="2400">
                <a:latin typeface="Courier"/>
                <a:ea typeface="Courier"/>
                <a:cs typeface="Courier"/>
                <a:sym typeface="Courier"/>
              </a:rPr>
            </a:br>
            <a:r>
              <a:rPr lang="en-US" sz="2400">
                <a:latin typeface="Courier"/>
                <a:ea typeface="Courier"/>
                <a:cs typeface="Courier"/>
                <a:sym typeface="Courier"/>
              </a:rPr>
              <a:t>    DoWork(i-1); </a:t>
            </a:r>
            <a:r>
              <a:rPr lang="en-US" sz="2400">
                <a:solidFill>
                  <a:srgbClr val="008F00"/>
                </a:solidFill>
                <a:latin typeface="Courier"/>
                <a:ea typeface="Courier"/>
                <a:cs typeface="Courier"/>
                <a:sym typeface="Courier"/>
              </a:rPr>
              <a:t>// </a:t>
            </a:r>
            <a:r>
              <a:rPr lang="en-US" sz="2400">
                <a:solidFill>
                  <a:srgbClr val="008F00"/>
                </a:solidFill>
                <a:highlight>
                  <a:srgbClr val="FFFF00"/>
                </a:highlight>
                <a:latin typeface="Courier"/>
                <a:ea typeface="Courier"/>
                <a:cs typeface="Courier"/>
                <a:sym typeface="Courier"/>
              </a:rPr>
              <a:t>The IDEA</a:t>
            </a:r>
            <a:r>
              <a:rPr lang="en-US" sz="2400">
                <a:solidFill>
                  <a:srgbClr val="008F00"/>
                </a:solidFill>
                <a:latin typeface="Courier"/>
                <a:ea typeface="Courier"/>
                <a:cs typeface="Courier"/>
                <a:sym typeface="Courier"/>
              </a:rPr>
              <a:t>: multiple</a:t>
            </a:r>
            <a:br>
              <a:rPr lang="en-US" sz="2400">
                <a:latin typeface="Courier"/>
                <a:ea typeface="Courier"/>
                <a:cs typeface="Courier"/>
                <a:sym typeface="Courier"/>
              </a:rPr>
            </a:br>
            <a:r>
              <a:rPr lang="en-US" sz="2400">
                <a:latin typeface="Courier"/>
                <a:ea typeface="Courier"/>
                <a:cs typeface="Courier"/>
                <a:sym typeface="Courier"/>
              </a:rPr>
              <a:t>    DoWork(i-2); </a:t>
            </a:r>
            <a:r>
              <a:rPr lang="en-US" sz="2400">
                <a:solidFill>
                  <a:srgbClr val="008F00"/>
                </a:solidFill>
                <a:latin typeface="Courier"/>
                <a:ea typeface="Courier"/>
                <a:cs typeface="Courier"/>
                <a:sym typeface="Courier"/>
              </a:rPr>
              <a:t>// recursive calls</a:t>
            </a:r>
            <a:br>
              <a:rPr lang="en-US" sz="2400">
                <a:latin typeface="Courier"/>
                <a:ea typeface="Courier"/>
                <a:cs typeface="Courier"/>
                <a:sym typeface="Courier"/>
              </a:rPr>
            </a:br>
            <a:r>
              <a:rPr lang="en-US" sz="2400">
                <a:latin typeface="Courier"/>
                <a:ea typeface="Courier"/>
                <a:cs typeface="Courier"/>
                <a:sym typeface="Courier"/>
              </a:rPr>
              <a:t>  }</a:t>
            </a:r>
            <a:br>
              <a:rPr lang="en-US" sz="2400">
                <a:latin typeface="Courier"/>
                <a:ea typeface="Courier"/>
                <a:cs typeface="Courier"/>
                <a:sym typeface="Courier"/>
              </a:rPr>
            </a:br>
            <a:r>
              <a:rPr lang="en-US" sz="2400">
                <a:latin typeface="Courier"/>
                <a:ea typeface="Courier"/>
                <a:cs typeface="Courier"/>
                <a:sym typeface="Courier"/>
              </a:rPr>
              <a:t>  PRINT(i);</a:t>
            </a:r>
            <a:br>
              <a:rPr lang="en-US" sz="2400">
                <a:latin typeface="Courier"/>
                <a:ea typeface="Courier"/>
                <a:cs typeface="Courier"/>
                <a:sym typeface="Courier"/>
              </a:rPr>
            </a:br>
            <a:r>
              <a:rPr lang="en-US" sz="2400">
                <a:latin typeface="Courier"/>
                <a:ea typeface="Courier"/>
                <a:cs typeface="Courier"/>
                <a:sym typeface="Courier"/>
              </a:rPr>
              <a:t>}</a:t>
            </a:r>
            <a:endParaRPr/>
          </a:p>
          <a:p>
            <a:pPr indent="0" lvl="0" marL="0" rtl="0" algn="l">
              <a:lnSpc>
                <a:spcPct val="90000"/>
              </a:lnSpc>
              <a:spcBef>
                <a:spcPts val="750"/>
              </a:spcBef>
              <a:spcAft>
                <a:spcPts val="0"/>
              </a:spcAft>
              <a:buClr>
                <a:srgbClr val="008F00"/>
              </a:buClr>
              <a:buSzPts val="2400"/>
              <a:buNone/>
            </a:pPr>
            <a:r>
              <a:rPr lang="en-US" sz="2400">
                <a:solidFill>
                  <a:srgbClr val="008F00"/>
                </a:solidFill>
                <a:latin typeface="Courier"/>
                <a:ea typeface="Courier"/>
                <a:cs typeface="Courier"/>
                <a:sym typeface="Courier"/>
              </a:rPr>
              <a:t>// Call using DoWork(4)</a:t>
            </a:r>
            <a:endParaRPr/>
          </a:p>
        </p:txBody>
      </p:sp>
      <p:pic>
        <p:nvPicPr>
          <p:cNvPr descr="Java Logo" id="49" name="Google Shape;49;p9"/>
          <p:cNvPicPr preferRelativeResize="0"/>
          <p:nvPr/>
        </p:nvPicPr>
        <p:blipFill rotWithShape="1">
          <a:blip r:embed="rId3">
            <a:alphaModFix/>
          </a:blip>
          <a:srcRect b="0" l="0" r="0" t="0"/>
          <a:stretch/>
        </p:blipFill>
        <p:spPr>
          <a:xfrm>
            <a:off x="7620000" y="704069"/>
            <a:ext cx="992021" cy="990600"/>
          </a:xfrm>
          <a:prstGeom prst="rect">
            <a:avLst/>
          </a:prstGeom>
          <a:noFill/>
          <a:ln>
            <a:noFill/>
          </a:ln>
        </p:spPr>
      </p:pic>
      <p:pic>
        <p:nvPicPr>
          <p:cNvPr descr="C Sharp Logo" id="50" name="Google Shape;50;p9"/>
          <p:cNvPicPr preferRelativeResize="0"/>
          <p:nvPr/>
        </p:nvPicPr>
        <p:blipFill rotWithShape="1">
          <a:blip r:embed="rId4">
            <a:alphaModFix/>
          </a:blip>
          <a:srcRect b="0" l="0" r="0" t="0"/>
          <a:stretch/>
        </p:blipFill>
        <p:spPr>
          <a:xfrm>
            <a:off x="7671880" y="1915065"/>
            <a:ext cx="888259" cy="85272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0"/>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300"/>
              <a:buFont typeface="Calibri"/>
              <a:buNone/>
            </a:pPr>
            <a:r>
              <a:rPr lang="en-US"/>
              <a:t>Output</a:t>
            </a:r>
            <a:endParaRPr/>
          </a:p>
        </p:txBody>
      </p:sp>
      <p:sp>
        <p:nvSpPr>
          <p:cNvPr id="56" name="Google Shape;56;p10"/>
          <p:cNvSpPr txBox="1"/>
          <p:nvPr>
            <p:ph idx="1" type="body"/>
          </p:nvPr>
        </p:nvSpPr>
        <p:spPr>
          <a:xfrm>
            <a:off x="628650" y="1690688"/>
            <a:ext cx="8058150" cy="4557712"/>
          </a:xfrm>
          <a:prstGeom prst="rect">
            <a:avLst/>
          </a:prstGeom>
          <a:solidFill>
            <a:schemeClr val="dk1"/>
          </a:solid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00FA00"/>
              </a:buClr>
              <a:buSzPts val="2100"/>
              <a:buNone/>
            </a:pPr>
            <a:r>
              <a:rPr lang="en-US">
                <a:solidFill>
                  <a:srgbClr val="00FA00"/>
                </a:solidFill>
              </a:rPr>
              <a:t>4</a:t>
            </a:r>
            <a:endParaRPr/>
          </a:p>
          <a:p>
            <a:pPr indent="0" lvl="0" marL="0" rtl="0" algn="l">
              <a:lnSpc>
                <a:spcPct val="90000"/>
              </a:lnSpc>
              <a:spcBef>
                <a:spcPts val="750"/>
              </a:spcBef>
              <a:spcAft>
                <a:spcPts val="0"/>
              </a:spcAft>
              <a:buClr>
                <a:srgbClr val="00FA00"/>
              </a:buClr>
              <a:buSzPts val="2100"/>
              <a:buNone/>
            </a:pPr>
            <a:r>
              <a:rPr lang="en-US">
                <a:solidFill>
                  <a:srgbClr val="00FA00"/>
                </a:solidFill>
              </a:rPr>
              <a:t>3</a:t>
            </a:r>
            <a:endParaRPr/>
          </a:p>
          <a:p>
            <a:pPr indent="0" lvl="0" marL="0" rtl="0" algn="l">
              <a:lnSpc>
                <a:spcPct val="90000"/>
              </a:lnSpc>
              <a:spcBef>
                <a:spcPts val="750"/>
              </a:spcBef>
              <a:spcAft>
                <a:spcPts val="0"/>
              </a:spcAft>
              <a:buClr>
                <a:srgbClr val="00FA00"/>
              </a:buClr>
              <a:buSzPts val="2100"/>
              <a:buNone/>
            </a:pPr>
            <a:r>
              <a:rPr lang="en-US">
                <a:solidFill>
                  <a:srgbClr val="00FA00"/>
                </a:solidFill>
              </a:rPr>
              <a:t>2</a:t>
            </a:r>
            <a:endParaRPr/>
          </a:p>
          <a:p>
            <a:pPr indent="0" lvl="0" marL="0" rtl="0" algn="l">
              <a:lnSpc>
                <a:spcPct val="90000"/>
              </a:lnSpc>
              <a:spcBef>
                <a:spcPts val="750"/>
              </a:spcBef>
              <a:spcAft>
                <a:spcPts val="0"/>
              </a:spcAft>
              <a:buClr>
                <a:srgbClr val="00FA00"/>
              </a:buClr>
              <a:buSzPts val="2100"/>
              <a:buNone/>
            </a:pPr>
            <a:r>
              <a:rPr lang="en-US">
                <a:solidFill>
                  <a:srgbClr val="00FA00"/>
                </a:solidFill>
              </a:rPr>
              <a:t>2</a:t>
            </a:r>
            <a:endParaRPr/>
          </a:p>
          <a:p>
            <a:pPr indent="0" lvl="0" marL="0" rtl="0" algn="l">
              <a:lnSpc>
                <a:spcPct val="90000"/>
              </a:lnSpc>
              <a:spcBef>
                <a:spcPts val="750"/>
              </a:spcBef>
              <a:spcAft>
                <a:spcPts val="0"/>
              </a:spcAft>
              <a:buClr>
                <a:srgbClr val="00FA00"/>
              </a:buClr>
              <a:buSzPts val="2100"/>
              <a:buNone/>
            </a:pPr>
            <a:r>
              <a:rPr lang="en-US">
                <a:solidFill>
                  <a:srgbClr val="00FA00"/>
                </a:solidFill>
              </a:rPr>
              <a:t>1</a:t>
            </a:r>
            <a:endParaRPr/>
          </a:p>
          <a:p>
            <a:pPr indent="0" lvl="0" marL="0" rtl="0" algn="l">
              <a:lnSpc>
                <a:spcPct val="90000"/>
              </a:lnSpc>
              <a:spcBef>
                <a:spcPts val="750"/>
              </a:spcBef>
              <a:spcAft>
                <a:spcPts val="0"/>
              </a:spcAft>
              <a:buClr>
                <a:srgbClr val="00FA00"/>
              </a:buClr>
              <a:buSzPts val="2100"/>
              <a:buNone/>
            </a:pPr>
            <a:r>
              <a:rPr lang="en-US">
                <a:solidFill>
                  <a:srgbClr val="00FA00"/>
                </a:solidFill>
              </a:rPr>
              <a:t>1</a:t>
            </a:r>
            <a:endParaRPr/>
          </a:p>
          <a:p>
            <a:pPr indent="0" lvl="0" marL="0" rtl="0" algn="l">
              <a:lnSpc>
                <a:spcPct val="90000"/>
              </a:lnSpc>
              <a:spcBef>
                <a:spcPts val="750"/>
              </a:spcBef>
              <a:spcAft>
                <a:spcPts val="0"/>
              </a:spcAft>
              <a:buClr>
                <a:srgbClr val="00FA00"/>
              </a:buClr>
              <a:buSzPts val="2100"/>
              <a:buNone/>
            </a:pPr>
            <a:r>
              <a:rPr lang="en-US">
                <a:solidFill>
                  <a:srgbClr val="00FA00"/>
                </a:solidFill>
              </a:rPr>
              <a:t>3</a:t>
            </a:r>
            <a:endParaRPr/>
          </a:p>
          <a:p>
            <a:pPr indent="0" lvl="0" marL="0" rtl="0" algn="l">
              <a:lnSpc>
                <a:spcPct val="90000"/>
              </a:lnSpc>
              <a:spcBef>
                <a:spcPts val="750"/>
              </a:spcBef>
              <a:spcAft>
                <a:spcPts val="0"/>
              </a:spcAft>
              <a:buClr>
                <a:srgbClr val="00FA00"/>
              </a:buClr>
              <a:buSzPts val="2100"/>
              <a:buNone/>
            </a:pPr>
            <a:r>
              <a:rPr lang="en-US">
                <a:solidFill>
                  <a:srgbClr val="00FA00"/>
                </a:solidFill>
              </a:rPr>
              <a:t>2</a:t>
            </a:r>
            <a:endParaRPr/>
          </a:p>
          <a:p>
            <a:pPr indent="0" lvl="0" marL="0" rtl="0" algn="l">
              <a:lnSpc>
                <a:spcPct val="90000"/>
              </a:lnSpc>
              <a:spcBef>
                <a:spcPts val="750"/>
              </a:spcBef>
              <a:spcAft>
                <a:spcPts val="0"/>
              </a:spcAft>
              <a:buClr>
                <a:srgbClr val="00FA00"/>
              </a:buClr>
              <a:buSzPts val="2100"/>
              <a:buNone/>
            </a:pPr>
            <a:r>
              <a:rPr lang="en-US">
                <a:solidFill>
                  <a:srgbClr val="00FA00"/>
                </a:solidFill>
              </a:rPr>
              <a:t>2</a:t>
            </a:r>
            <a:endParaRPr/>
          </a:p>
          <a:p>
            <a:pPr indent="0" lvl="0" marL="0" rtl="0" algn="l">
              <a:lnSpc>
                <a:spcPct val="90000"/>
              </a:lnSpc>
              <a:spcBef>
                <a:spcPts val="750"/>
              </a:spcBef>
              <a:spcAft>
                <a:spcPts val="0"/>
              </a:spcAft>
              <a:buClr>
                <a:srgbClr val="00FA00"/>
              </a:buClr>
              <a:buSzPts val="2100"/>
              <a:buNone/>
            </a:pPr>
            <a:r>
              <a:rPr lang="en-US">
                <a:solidFill>
                  <a:srgbClr val="00FA00"/>
                </a:solidFill>
              </a:rPr>
              <a:t>4</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1"/>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lang="en-US" sz="4000"/>
              <a:t>Multiple Recursion</a:t>
            </a:r>
            <a:endParaRPr/>
          </a:p>
        </p:txBody>
      </p:sp>
      <p:sp>
        <p:nvSpPr>
          <p:cNvPr id="62" name="Google Shape;62;p11"/>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a:bodyPr>
          <a:lstStyle/>
          <a:p>
            <a:pPr indent="-457200" lvl="0" marL="457200" rtl="0" algn="l">
              <a:lnSpc>
                <a:spcPct val="90000"/>
              </a:lnSpc>
              <a:spcBef>
                <a:spcPts val="0"/>
              </a:spcBef>
              <a:spcAft>
                <a:spcPts val="0"/>
              </a:spcAft>
              <a:buClr>
                <a:schemeClr val="dk1"/>
              </a:buClr>
              <a:buSzPts val="3200"/>
              <a:buFont typeface="Arial"/>
              <a:buChar char="•"/>
            </a:pPr>
            <a:r>
              <a:rPr lang="en-US" sz="3200">
                <a:solidFill>
                  <a:schemeClr val="dk1"/>
                </a:solidFill>
              </a:rPr>
              <a:t>Fibonacci series:  a</a:t>
            </a:r>
            <a:r>
              <a:rPr baseline="-25000" lang="en-US" sz="3200">
                <a:solidFill>
                  <a:schemeClr val="dk1"/>
                </a:solidFill>
              </a:rPr>
              <a:t>n</a:t>
            </a:r>
            <a:r>
              <a:rPr lang="en-US" sz="3200">
                <a:solidFill>
                  <a:schemeClr val="dk1"/>
                </a:solidFill>
              </a:rPr>
              <a:t>= a</a:t>
            </a:r>
            <a:r>
              <a:rPr baseline="-25000" lang="en-US" sz="3200">
                <a:solidFill>
                  <a:schemeClr val="dk1"/>
                </a:solidFill>
              </a:rPr>
              <a:t>(n-1)</a:t>
            </a:r>
            <a:r>
              <a:rPr lang="en-US" sz="3200">
                <a:solidFill>
                  <a:schemeClr val="dk1"/>
                </a:solidFill>
              </a:rPr>
              <a:t> +a</a:t>
            </a:r>
            <a:r>
              <a:rPr baseline="-25000" lang="en-US" sz="3200">
                <a:solidFill>
                  <a:schemeClr val="dk1"/>
                </a:solidFill>
              </a:rPr>
              <a:t>(n-2)</a:t>
            </a:r>
            <a:endParaRPr sz="3200">
              <a:solidFill>
                <a:schemeClr val="dk1"/>
              </a:solidFill>
            </a:endParaRPr>
          </a:p>
          <a:p>
            <a:pPr indent="-457200" lvl="0" marL="457200" rtl="0" algn="l">
              <a:lnSpc>
                <a:spcPct val="90000"/>
              </a:lnSpc>
              <a:spcBef>
                <a:spcPts val="750"/>
              </a:spcBef>
              <a:spcAft>
                <a:spcPts val="0"/>
              </a:spcAft>
              <a:buClr>
                <a:schemeClr val="dk1"/>
              </a:buClr>
              <a:buSzPts val="3200"/>
              <a:buFont typeface="Arial"/>
              <a:buChar char="•"/>
            </a:pPr>
            <a:r>
              <a:rPr lang="en-US" sz="3200">
                <a:solidFill>
                  <a:schemeClr val="dk1"/>
                </a:solidFill>
              </a:rPr>
              <a:t>Example: 0,1,1,2,3,5,8,13,…</a:t>
            </a:r>
            <a:endParaRPr/>
          </a:p>
          <a:p>
            <a:pPr indent="-457200" lvl="0" marL="457200" rtl="0" algn="l">
              <a:lnSpc>
                <a:spcPct val="90000"/>
              </a:lnSpc>
              <a:spcBef>
                <a:spcPts val="750"/>
              </a:spcBef>
              <a:spcAft>
                <a:spcPts val="0"/>
              </a:spcAft>
              <a:buClr>
                <a:schemeClr val="dk1"/>
              </a:buClr>
              <a:buSzPts val="3200"/>
              <a:buFont typeface="Arial"/>
              <a:buChar char="•"/>
            </a:pPr>
            <a:r>
              <a:rPr lang="en-US" sz="3200">
                <a:solidFill>
                  <a:schemeClr val="dk1"/>
                </a:solidFill>
              </a:rPr>
              <a:t>Write a multiply recursive method:</a:t>
            </a:r>
            <a:endParaRPr/>
          </a:p>
          <a:p>
            <a:pPr indent="0" lvl="0" marL="0" rtl="0" algn="l">
              <a:lnSpc>
                <a:spcPct val="90000"/>
              </a:lnSpc>
              <a:spcBef>
                <a:spcPts val="750"/>
              </a:spcBef>
              <a:spcAft>
                <a:spcPts val="0"/>
              </a:spcAft>
              <a:buClr>
                <a:schemeClr val="dk1"/>
              </a:buClr>
              <a:buSzPts val="3200"/>
              <a:buNone/>
            </a:pPr>
            <a:r>
              <a:rPr lang="en-US" sz="3200">
                <a:solidFill>
                  <a:schemeClr val="dk1"/>
                </a:solidFill>
                <a:latin typeface="Courier"/>
                <a:ea typeface="Courier"/>
                <a:cs typeface="Courier"/>
                <a:sym typeface="Courier"/>
              </a:rPr>
              <a:t>		</a:t>
            </a:r>
            <a:r>
              <a:rPr lang="en-US" sz="3200">
                <a:solidFill>
                  <a:srgbClr val="0432FF"/>
                </a:solidFill>
                <a:latin typeface="Courier"/>
                <a:ea typeface="Courier"/>
                <a:cs typeface="Courier"/>
                <a:sym typeface="Courier"/>
              </a:rPr>
              <a:t>int</a:t>
            </a:r>
            <a:r>
              <a:rPr lang="en-US" sz="3200">
                <a:solidFill>
                  <a:schemeClr val="dk1"/>
                </a:solidFill>
                <a:latin typeface="Courier"/>
                <a:ea typeface="Courier"/>
                <a:cs typeface="Courier"/>
                <a:sym typeface="Courier"/>
              </a:rPr>
              <a:t> Fib (</a:t>
            </a:r>
            <a:r>
              <a:rPr lang="en-US" sz="3200">
                <a:solidFill>
                  <a:srgbClr val="0432FF"/>
                </a:solidFill>
                <a:latin typeface="Courier"/>
                <a:ea typeface="Courier"/>
                <a:cs typeface="Courier"/>
                <a:sym typeface="Courier"/>
              </a:rPr>
              <a:t>int</a:t>
            </a:r>
            <a:r>
              <a:rPr lang="en-US" sz="3200">
                <a:solidFill>
                  <a:schemeClr val="dk1"/>
                </a:solidFill>
                <a:latin typeface="Courier"/>
                <a:ea typeface="Courier"/>
                <a:cs typeface="Courier"/>
                <a:sym typeface="Courier"/>
              </a:rPr>
              <a:t> n)</a:t>
            </a:r>
            <a:endParaRPr/>
          </a:p>
          <a:p>
            <a:pPr indent="0" lvl="0" marL="0" rtl="0" algn="l">
              <a:lnSpc>
                <a:spcPct val="90000"/>
              </a:lnSpc>
              <a:spcBef>
                <a:spcPts val="750"/>
              </a:spcBef>
              <a:spcAft>
                <a:spcPts val="0"/>
              </a:spcAft>
              <a:buClr>
                <a:schemeClr val="dk1"/>
              </a:buClr>
              <a:buSzPts val="3200"/>
              <a:buNone/>
            </a:pPr>
            <a:r>
              <a:rPr lang="en-US" sz="3200">
                <a:solidFill>
                  <a:schemeClr val="dk1"/>
                </a:solidFill>
                <a:latin typeface="Courier"/>
                <a:ea typeface="Courier"/>
                <a:cs typeface="Courier"/>
                <a:sym typeface="Courier"/>
              </a:rPr>
              <a:t> 		{                        </a:t>
            </a:r>
            <a:endParaRPr/>
          </a:p>
          <a:p>
            <a:pPr indent="0" lvl="0" marL="0" rtl="0" algn="l">
              <a:lnSpc>
                <a:spcPct val="90000"/>
              </a:lnSpc>
              <a:spcBef>
                <a:spcPts val="750"/>
              </a:spcBef>
              <a:spcAft>
                <a:spcPts val="0"/>
              </a:spcAft>
              <a:buClr>
                <a:schemeClr val="dk1"/>
              </a:buClr>
              <a:buSzPts val="3200"/>
              <a:buNone/>
            </a:pPr>
            <a:r>
              <a:rPr lang="en-US" sz="3200">
                <a:latin typeface="Courier"/>
                <a:ea typeface="Courier"/>
                <a:cs typeface="Courier"/>
                <a:sym typeface="Courier"/>
              </a:rPr>
              <a:t>		}</a:t>
            </a:r>
            <a:endParaRPr sz="3200">
              <a:solidFill>
                <a:schemeClr val="dk1"/>
              </a:solidFill>
              <a:latin typeface="Courier"/>
              <a:ea typeface="Courier"/>
              <a:cs typeface="Courier"/>
              <a:sym typeface="Courier"/>
            </a:endParaRPr>
          </a:p>
          <a:p>
            <a:pPr indent="-457200" lvl="0" marL="457200" rtl="0" algn="l">
              <a:lnSpc>
                <a:spcPct val="90000"/>
              </a:lnSpc>
              <a:spcBef>
                <a:spcPts val="750"/>
              </a:spcBef>
              <a:spcAft>
                <a:spcPts val="0"/>
              </a:spcAft>
              <a:buClr>
                <a:schemeClr val="dk1"/>
              </a:buClr>
              <a:buSzPts val="3200"/>
              <a:buFont typeface="Arial"/>
              <a:buChar char="•"/>
            </a:pPr>
            <a:r>
              <a:rPr lang="en-US" sz="3200">
                <a:solidFill>
                  <a:schemeClr val="dk1"/>
                </a:solidFill>
              </a:rPr>
              <a:t>(Remember base case first!)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2"/>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lang="en-US" sz="4000"/>
              <a:t>The solution</a:t>
            </a:r>
            <a:endParaRPr/>
          </a:p>
        </p:txBody>
      </p:sp>
      <p:sp>
        <p:nvSpPr>
          <p:cNvPr id="68" name="Google Shape;68;p12"/>
          <p:cNvSpPr txBox="1"/>
          <p:nvPr>
            <p:ph idx="1" type="body"/>
          </p:nvPr>
        </p:nvSpPr>
        <p:spPr>
          <a:xfrm>
            <a:off x="504825" y="1710143"/>
            <a:ext cx="8134350" cy="4351339"/>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0000FF"/>
              </a:buClr>
              <a:buSzPts val="3200"/>
              <a:buNone/>
            </a:pPr>
            <a:r>
              <a:rPr lang="en-US" sz="3200">
                <a:solidFill>
                  <a:srgbClr val="0000FF"/>
                </a:solidFill>
                <a:latin typeface="Courier"/>
                <a:ea typeface="Courier"/>
                <a:cs typeface="Courier"/>
                <a:sym typeface="Courier"/>
              </a:rPr>
              <a:t>static</a:t>
            </a:r>
            <a:r>
              <a:rPr lang="en-US" sz="3200">
                <a:solidFill>
                  <a:srgbClr val="000000"/>
                </a:solidFill>
                <a:latin typeface="Courier"/>
                <a:ea typeface="Courier"/>
                <a:cs typeface="Courier"/>
                <a:sym typeface="Courier"/>
              </a:rPr>
              <a:t> </a:t>
            </a:r>
            <a:r>
              <a:rPr lang="en-US" sz="3200">
                <a:solidFill>
                  <a:srgbClr val="0000FF"/>
                </a:solidFill>
                <a:latin typeface="Courier"/>
                <a:ea typeface="Courier"/>
                <a:cs typeface="Courier"/>
                <a:sym typeface="Courier"/>
              </a:rPr>
              <a:t>int</a:t>
            </a:r>
            <a:r>
              <a:rPr lang="en-US" sz="3200">
                <a:solidFill>
                  <a:srgbClr val="000000"/>
                </a:solidFill>
                <a:latin typeface="Courier"/>
                <a:ea typeface="Courier"/>
                <a:cs typeface="Courier"/>
                <a:sym typeface="Courier"/>
              </a:rPr>
              <a:t> Fib(</a:t>
            </a:r>
            <a:r>
              <a:rPr lang="en-US" sz="3200">
                <a:solidFill>
                  <a:srgbClr val="0000FF"/>
                </a:solidFill>
                <a:latin typeface="Courier"/>
                <a:ea typeface="Courier"/>
                <a:cs typeface="Courier"/>
                <a:sym typeface="Courier"/>
              </a:rPr>
              <a:t>int</a:t>
            </a:r>
            <a:r>
              <a:rPr lang="en-US" sz="3200">
                <a:solidFill>
                  <a:srgbClr val="000000"/>
                </a:solidFill>
                <a:latin typeface="Courier"/>
                <a:ea typeface="Courier"/>
                <a:cs typeface="Courier"/>
                <a:sym typeface="Courier"/>
              </a:rPr>
              <a:t> i) {  </a:t>
            </a:r>
            <a:endParaRPr/>
          </a:p>
          <a:p>
            <a:pPr indent="0" lvl="0" marL="0" rtl="0" algn="l">
              <a:lnSpc>
                <a:spcPct val="90000"/>
              </a:lnSpc>
              <a:spcBef>
                <a:spcPts val="750"/>
              </a:spcBef>
              <a:spcAft>
                <a:spcPts val="0"/>
              </a:spcAft>
              <a:buClr>
                <a:srgbClr val="000000"/>
              </a:buClr>
              <a:buSzPts val="3200"/>
              <a:buNone/>
            </a:pPr>
            <a:r>
              <a:rPr lang="en-US" sz="3200">
                <a:solidFill>
                  <a:srgbClr val="000000"/>
                </a:solidFill>
                <a:latin typeface="Courier"/>
                <a:ea typeface="Courier"/>
                <a:cs typeface="Courier"/>
                <a:sym typeface="Courier"/>
              </a:rPr>
              <a:t>  </a:t>
            </a:r>
            <a:r>
              <a:rPr lang="en-US" sz="3200">
                <a:solidFill>
                  <a:srgbClr val="0000FF"/>
                </a:solidFill>
                <a:latin typeface="Courier"/>
                <a:ea typeface="Courier"/>
                <a:cs typeface="Courier"/>
                <a:sym typeface="Courier"/>
              </a:rPr>
              <a:t>if</a:t>
            </a:r>
            <a:r>
              <a:rPr lang="en-US" sz="3200">
                <a:solidFill>
                  <a:srgbClr val="000000"/>
                </a:solidFill>
                <a:latin typeface="Courier"/>
                <a:ea typeface="Courier"/>
                <a:cs typeface="Courier"/>
                <a:sym typeface="Courier"/>
              </a:rPr>
              <a:t> (i==</a:t>
            </a:r>
            <a:r>
              <a:rPr lang="en-US" sz="3200">
                <a:solidFill>
                  <a:srgbClr val="09885A"/>
                </a:solidFill>
                <a:latin typeface="Courier"/>
                <a:ea typeface="Courier"/>
                <a:cs typeface="Courier"/>
                <a:sym typeface="Courier"/>
              </a:rPr>
              <a:t>1</a:t>
            </a:r>
            <a:r>
              <a:rPr lang="en-US" sz="3200">
                <a:solidFill>
                  <a:srgbClr val="000000"/>
                </a:solidFill>
                <a:latin typeface="Courier"/>
                <a:ea typeface="Courier"/>
                <a:cs typeface="Courier"/>
                <a:sym typeface="Courier"/>
              </a:rPr>
              <a:t>)      </a:t>
            </a:r>
            <a:r>
              <a:rPr lang="en-US" sz="3200">
                <a:solidFill>
                  <a:srgbClr val="008F00"/>
                </a:solidFill>
                <a:latin typeface="Courier"/>
                <a:ea typeface="Courier"/>
                <a:cs typeface="Courier"/>
                <a:sym typeface="Courier"/>
              </a:rPr>
              <a:t>// base case 1</a:t>
            </a:r>
            <a:endParaRPr/>
          </a:p>
          <a:p>
            <a:pPr indent="0" lvl="0" marL="0" rtl="0" algn="l">
              <a:lnSpc>
                <a:spcPct val="90000"/>
              </a:lnSpc>
              <a:spcBef>
                <a:spcPts val="750"/>
              </a:spcBef>
              <a:spcAft>
                <a:spcPts val="0"/>
              </a:spcAft>
              <a:buClr>
                <a:srgbClr val="000000"/>
              </a:buClr>
              <a:buSzPts val="3200"/>
              <a:buNone/>
            </a:pPr>
            <a:r>
              <a:rPr lang="en-US" sz="3200">
                <a:solidFill>
                  <a:srgbClr val="000000"/>
                </a:solidFill>
                <a:latin typeface="Courier"/>
                <a:ea typeface="Courier"/>
                <a:cs typeface="Courier"/>
                <a:sym typeface="Courier"/>
              </a:rPr>
              <a:t>    </a:t>
            </a:r>
            <a:r>
              <a:rPr lang="en-US" sz="3200">
                <a:solidFill>
                  <a:srgbClr val="0000FF"/>
                </a:solidFill>
                <a:latin typeface="Courier"/>
                <a:ea typeface="Courier"/>
                <a:cs typeface="Courier"/>
                <a:sym typeface="Courier"/>
              </a:rPr>
              <a:t>return</a:t>
            </a:r>
            <a:r>
              <a:rPr lang="en-US" sz="3200">
                <a:solidFill>
                  <a:srgbClr val="000000"/>
                </a:solidFill>
                <a:latin typeface="Courier"/>
                <a:ea typeface="Courier"/>
                <a:cs typeface="Courier"/>
                <a:sym typeface="Courier"/>
              </a:rPr>
              <a:t> </a:t>
            </a:r>
            <a:r>
              <a:rPr lang="en-US" sz="3200">
                <a:solidFill>
                  <a:srgbClr val="09885A"/>
                </a:solidFill>
                <a:latin typeface="Courier"/>
                <a:ea typeface="Courier"/>
                <a:cs typeface="Courier"/>
                <a:sym typeface="Courier"/>
              </a:rPr>
              <a:t>0</a:t>
            </a:r>
            <a:r>
              <a:rPr lang="en-US" sz="3200">
                <a:solidFill>
                  <a:srgbClr val="000000"/>
                </a:solidFill>
                <a:latin typeface="Courier"/>
                <a:ea typeface="Courier"/>
                <a:cs typeface="Courier"/>
                <a:sym typeface="Courier"/>
              </a:rPr>
              <a:t>;</a:t>
            </a:r>
            <a:endParaRPr/>
          </a:p>
          <a:p>
            <a:pPr indent="0" lvl="0" marL="0" rtl="0" algn="l">
              <a:lnSpc>
                <a:spcPct val="90000"/>
              </a:lnSpc>
              <a:spcBef>
                <a:spcPts val="750"/>
              </a:spcBef>
              <a:spcAft>
                <a:spcPts val="0"/>
              </a:spcAft>
              <a:buClr>
                <a:srgbClr val="000000"/>
              </a:buClr>
              <a:buSzPts val="3200"/>
              <a:buNone/>
            </a:pPr>
            <a:r>
              <a:rPr lang="en-US" sz="3200">
                <a:solidFill>
                  <a:srgbClr val="000000"/>
                </a:solidFill>
                <a:latin typeface="Courier"/>
                <a:ea typeface="Courier"/>
                <a:cs typeface="Courier"/>
                <a:sym typeface="Courier"/>
              </a:rPr>
              <a:t>  </a:t>
            </a:r>
            <a:r>
              <a:rPr lang="en-US" sz="3200">
                <a:solidFill>
                  <a:srgbClr val="0000FF"/>
                </a:solidFill>
                <a:latin typeface="Courier"/>
                <a:ea typeface="Courier"/>
                <a:cs typeface="Courier"/>
                <a:sym typeface="Courier"/>
              </a:rPr>
              <a:t>else</a:t>
            </a:r>
            <a:r>
              <a:rPr lang="en-US" sz="3200">
                <a:solidFill>
                  <a:srgbClr val="000000"/>
                </a:solidFill>
                <a:latin typeface="Courier"/>
                <a:ea typeface="Courier"/>
                <a:cs typeface="Courier"/>
                <a:sym typeface="Courier"/>
              </a:rPr>
              <a:t> </a:t>
            </a:r>
            <a:r>
              <a:rPr lang="en-US" sz="3200">
                <a:solidFill>
                  <a:srgbClr val="0000FF"/>
                </a:solidFill>
                <a:latin typeface="Courier"/>
                <a:ea typeface="Courier"/>
                <a:cs typeface="Courier"/>
                <a:sym typeface="Courier"/>
              </a:rPr>
              <a:t>if</a:t>
            </a:r>
            <a:r>
              <a:rPr lang="en-US" sz="3200">
                <a:solidFill>
                  <a:srgbClr val="000000"/>
                </a:solidFill>
                <a:latin typeface="Courier"/>
                <a:ea typeface="Courier"/>
                <a:cs typeface="Courier"/>
                <a:sym typeface="Courier"/>
              </a:rPr>
              <a:t> (i==</a:t>
            </a:r>
            <a:r>
              <a:rPr lang="en-US" sz="3200">
                <a:solidFill>
                  <a:srgbClr val="09885A"/>
                </a:solidFill>
                <a:latin typeface="Courier"/>
                <a:ea typeface="Courier"/>
                <a:cs typeface="Courier"/>
                <a:sym typeface="Courier"/>
              </a:rPr>
              <a:t>2</a:t>
            </a:r>
            <a:r>
              <a:rPr lang="en-US" sz="3200">
                <a:solidFill>
                  <a:srgbClr val="000000"/>
                </a:solidFill>
                <a:latin typeface="Courier"/>
                <a:ea typeface="Courier"/>
                <a:cs typeface="Courier"/>
                <a:sym typeface="Courier"/>
              </a:rPr>
              <a:t>) </a:t>
            </a:r>
            <a:r>
              <a:rPr lang="en-US" sz="3200">
                <a:solidFill>
                  <a:srgbClr val="008F00"/>
                </a:solidFill>
                <a:latin typeface="Courier"/>
                <a:ea typeface="Courier"/>
                <a:cs typeface="Courier"/>
                <a:sym typeface="Courier"/>
              </a:rPr>
              <a:t>// base case 2</a:t>
            </a:r>
            <a:endParaRPr/>
          </a:p>
          <a:p>
            <a:pPr indent="0" lvl="0" marL="0" rtl="0" algn="l">
              <a:lnSpc>
                <a:spcPct val="90000"/>
              </a:lnSpc>
              <a:spcBef>
                <a:spcPts val="750"/>
              </a:spcBef>
              <a:spcAft>
                <a:spcPts val="0"/>
              </a:spcAft>
              <a:buClr>
                <a:srgbClr val="000000"/>
              </a:buClr>
              <a:buSzPts val="3200"/>
              <a:buNone/>
            </a:pPr>
            <a:r>
              <a:rPr lang="en-US" sz="3200">
                <a:solidFill>
                  <a:srgbClr val="000000"/>
                </a:solidFill>
                <a:latin typeface="Courier"/>
                <a:ea typeface="Courier"/>
                <a:cs typeface="Courier"/>
                <a:sym typeface="Courier"/>
              </a:rPr>
              <a:t>    </a:t>
            </a:r>
            <a:r>
              <a:rPr lang="en-US" sz="3200">
                <a:solidFill>
                  <a:srgbClr val="0000FF"/>
                </a:solidFill>
                <a:latin typeface="Courier"/>
                <a:ea typeface="Courier"/>
                <a:cs typeface="Courier"/>
                <a:sym typeface="Courier"/>
              </a:rPr>
              <a:t>return</a:t>
            </a:r>
            <a:r>
              <a:rPr lang="en-US" sz="3200">
                <a:solidFill>
                  <a:srgbClr val="000000"/>
                </a:solidFill>
                <a:latin typeface="Courier"/>
                <a:ea typeface="Courier"/>
                <a:cs typeface="Courier"/>
                <a:sym typeface="Courier"/>
              </a:rPr>
              <a:t> </a:t>
            </a:r>
            <a:r>
              <a:rPr lang="en-US" sz="3200">
                <a:solidFill>
                  <a:srgbClr val="09885A"/>
                </a:solidFill>
                <a:latin typeface="Courier"/>
                <a:ea typeface="Courier"/>
                <a:cs typeface="Courier"/>
                <a:sym typeface="Courier"/>
              </a:rPr>
              <a:t>1</a:t>
            </a:r>
            <a:r>
              <a:rPr lang="en-US" sz="3200">
                <a:solidFill>
                  <a:srgbClr val="000000"/>
                </a:solidFill>
                <a:latin typeface="Courier"/>
                <a:ea typeface="Courier"/>
                <a:cs typeface="Courier"/>
                <a:sym typeface="Courier"/>
              </a:rPr>
              <a:t>;  </a:t>
            </a:r>
            <a:endParaRPr/>
          </a:p>
          <a:p>
            <a:pPr indent="0" lvl="0" marL="0" rtl="0" algn="l">
              <a:lnSpc>
                <a:spcPct val="90000"/>
              </a:lnSpc>
              <a:spcBef>
                <a:spcPts val="750"/>
              </a:spcBef>
              <a:spcAft>
                <a:spcPts val="0"/>
              </a:spcAft>
              <a:buClr>
                <a:srgbClr val="000000"/>
              </a:buClr>
              <a:buSzPts val="3200"/>
              <a:buNone/>
            </a:pPr>
            <a:r>
              <a:rPr lang="en-US" sz="3200">
                <a:solidFill>
                  <a:srgbClr val="000000"/>
                </a:solidFill>
                <a:latin typeface="Courier"/>
                <a:ea typeface="Courier"/>
                <a:cs typeface="Courier"/>
                <a:sym typeface="Courier"/>
              </a:rPr>
              <a:t>  </a:t>
            </a:r>
            <a:r>
              <a:rPr lang="en-US" sz="3200">
                <a:solidFill>
                  <a:srgbClr val="0000FF"/>
                </a:solidFill>
                <a:latin typeface="Courier"/>
                <a:ea typeface="Courier"/>
                <a:cs typeface="Courier"/>
                <a:sym typeface="Courier"/>
              </a:rPr>
              <a:t>else</a:t>
            </a:r>
            <a:r>
              <a:rPr lang="en-US" sz="3200">
                <a:solidFill>
                  <a:srgbClr val="000000"/>
                </a:solidFill>
                <a:latin typeface="Courier"/>
                <a:ea typeface="Courier"/>
                <a:cs typeface="Courier"/>
                <a:sym typeface="Courier"/>
              </a:rPr>
              <a:t>    </a:t>
            </a:r>
            <a:endParaRPr/>
          </a:p>
          <a:p>
            <a:pPr indent="0" lvl="0" marL="0" rtl="0" algn="l">
              <a:lnSpc>
                <a:spcPct val="90000"/>
              </a:lnSpc>
              <a:spcBef>
                <a:spcPts val="750"/>
              </a:spcBef>
              <a:spcAft>
                <a:spcPts val="0"/>
              </a:spcAft>
              <a:buClr>
                <a:srgbClr val="000000"/>
              </a:buClr>
              <a:buSzPts val="3200"/>
              <a:buNone/>
            </a:pPr>
            <a:r>
              <a:rPr lang="en-US" sz="3200">
                <a:solidFill>
                  <a:srgbClr val="000000"/>
                </a:solidFill>
                <a:latin typeface="Courier"/>
                <a:ea typeface="Courier"/>
                <a:cs typeface="Courier"/>
                <a:sym typeface="Courier"/>
              </a:rPr>
              <a:t>    </a:t>
            </a:r>
            <a:r>
              <a:rPr lang="en-US" sz="3200">
                <a:solidFill>
                  <a:srgbClr val="0000FF"/>
                </a:solidFill>
                <a:latin typeface="Courier"/>
                <a:ea typeface="Courier"/>
                <a:cs typeface="Courier"/>
                <a:sym typeface="Courier"/>
              </a:rPr>
              <a:t>return</a:t>
            </a:r>
            <a:r>
              <a:rPr lang="en-US" sz="3200">
                <a:solidFill>
                  <a:srgbClr val="000000"/>
                </a:solidFill>
                <a:latin typeface="Courier"/>
                <a:ea typeface="Courier"/>
                <a:cs typeface="Courier"/>
                <a:sym typeface="Courier"/>
              </a:rPr>
              <a:t> Fib(i-</a:t>
            </a:r>
            <a:r>
              <a:rPr lang="en-US" sz="3200">
                <a:solidFill>
                  <a:srgbClr val="09885A"/>
                </a:solidFill>
                <a:latin typeface="Courier"/>
                <a:ea typeface="Courier"/>
                <a:cs typeface="Courier"/>
                <a:sym typeface="Courier"/>
              </a:rPr>
              <a:t>1</a:t>
            </a:r>
            <a:r>
              <a:rPr lang="en-US" sz="3200">
                <a:solidFill>
                  <a:srgbClr val="000000"/>
                </a:solidFill>
                <a:latin typeface="Courier"/>
                <a:ea typeface="Courier"/>
                <a:cs typeface="Courier"/>
                <a:sym typeface="Courier"/>
              </a:rPr>
              <a:t>) + Fib(i-</a:t>
            </a:r>
            <a:r>
              <a:rPr lang="en-US" sz="3200">
                <a:solidFill>
                  <a:srgbClr val="09885A"/>
                </a:solidFill>
                <a:latin typeface="Courier"/>
                <a:ea typeface="Courier"/>
                <a:cs typeface="Courier"/>
                <a:sym typeface="Courier"/>
              </a:rPr>
              <a:t>2</a:t>
            </a:r>
            <a:r>
              <a:rPr lang="en-US" sz="3200">
                <a:solidFill>
                  <a:srgbClr val="000000"/>
                </a:solidFill>
                <a:latin typeface="Courier"/>
                <a:ea typeface="Courier"/>
                <a:cs typeface="Courier"/>
                <a:sym typeface="Courier"/>
              </a:rPr>
              <a:t>);</a:t>
            </a:r>
            <a:endParaRPr/>
          </a:p>
          <a:p>
            <a:pPr indent="0" lvl="0" marL="0" rtl="0" algn="l">
              <a:lnSpc>
                <a:spcPct val="90000"/>
              </a:lnSpc>
              <a:spcBef>
                <a:spcPts val="750"/>
              </a:spcBef>
              <a:spcAft>
                <a:spcPts val="0"/>
              </a:spcAft>
              <a:buClr>
                <a:srgbClr val="000000"/>
              </a:buClr>
              <a:buSzPts val="3200"/>
              <a:buNone/>
            </a:pPr>
            <a:r>
              <a:rPr lang="en-US" sz="3200">
                <a:solidFill>
                  <a:srgbClr val="000000"/>
                </a:solidFill>
                <a:latin typeface="Courier"/>
                <a:ea typeface="Courier"/>
                <a:cs typeface="Courier"/>
                <a:sym typeface="Courier"/>
              </a:rPr>
              <a:t>} </a:t>
            </a:r>
            <a:r>
              <a:rPr lang="en-US" sz="3200">
                <a:solidFill>
                  <a:srgbClr val="008F00"/>
                </a:solidFill>
                <a:latin typeface="Courier"/>
                <a:ea typeface="Courier"/>
                <a:cs typeface="Courier"/>
                <a:sym typeface="Courier"/>
              </a:rPr>
              <a:t>// Trace with Fib(4)</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3"/>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b="1" lang="en-US" sz="4000"/>
              <a:t>String Processing</a:t>
            </a:r>
            <a:r>
              <a:rPr lang="en-US" sz="4000"/>
              <a:t> </a:t>
            </a:r>
            <a:endParaRPr/>
          </a:p>
        </p:txBody>
      </p:sp>
      <p:sp>
        <p:nvSpPr>
          <p:cNvPr id="74" name="Google Shape;74;p13"/>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a:bodyPr>
          <a:lstStyle/>
          <a:p>
            <a:pPr indent="-203200" lvl="0" marL="171450" rtl="0" algn="l">
              <a:lnSpc>
                <a:spcPct val="90000"/>
              </a:lnSpc>
              <a:spcBef>
                <a:spcPts val="0"/>
              </a:spcBef>
              <a:spcAft>
                <a:spcPts val="0"/>
              </a:spcAft>
              <a:buClr>
                <a:schemeClr val="dk1"/>
              </a:buClr>
              <a:buSzPts val="3200"/>
              <a:buChar char="•"/>
            </a:pPr>
            <a:r>
              <a:rPr lang="en-US" sz="3200">
                <a:solidFill>
                  <a:schemeClr val="dk1"/>
                </a:solidFill>
              </a:rPr>
              <a:t>How can we reverse a string recursively?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type="title"/>
          </p:nvPr>
        </p:nvSpPr>
        <p:spPr>
          <a:xfrm>
            <a:off x="369875" y="508933"/>
            <a:ext cx="8418300" cy="770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lang="en-US" sz="4000"/>
              <a:t>Pseudo-code solution</a:t>
            </a:r>
            <a:endParaRPr/>
          </a:p>
        </p:txBody>
      </p:sp>
      <p:sp>
        <p:nvSpPr>
          <p:cNvPr id="80" name="Google Shape;80;p14"/>
          <p:cNvSpPr txBox="1"/>
          <p:nvPr>
            <p:ph idx="1" type="body"/>
          </p:nvPr>
        </p:nvSpPr>
        <p:spPr>
          <a:xfrm>
            <a:off x="369875" y="1253335"/>
            <a:ext cx="8418300" cy="5015100"/>
          </a:xfrm>
          <a:prstGeom prst="rect">
            <a:avLst/>
          </a:prstGeom>
          <a:noFill/>
          <a:ln>
            <a:noFill/>
          </a:ln>
        </p:spPr>
        <p:txBody>
          <a:bodyPr anchorCtr="0" anchor="t" bIns="45700" lIns="91425" spcFirstLastPara="1" rIns="91425" wrap="square" tIns="45700">
            <a:normAutofit/>
          </a:bodyPr>
          <a:lstStyle/>
          <a:p>
            <a:pPr indent="-203200" lvl="0" marL="171450" rtl="0" algn="l">
              <a:lnSpc>
                <a:spcPct val="90000"/>
              </a:lnSpc>
              <a:spcBef>
                <a:spcPts val="0"/>
              </a:spcBef>
              <a:spcAft>
                <a:spcPts val="0"/>
              </a:spcAft>
              <a:buClr>
                <a:schemeClr val="dk1"/>
              </a:buClr>
              <a:buSzPts val="3200"/>
              <a:buChar char="•"/>
            </a:pPr>
            <a:r>
              <a:rPr lang="en-US" sz="3200">
                <a:solidFill>
                  <a:schemeClr val="dk1"/>
                </a:solidFill>
              </a:rPr>
              <a:t>Base case is when string is empty (already reversed) </a:t>
            </a:r>
            <a:endParaRPr/>
          </a:p>
          <a:p>
            <a:pPr indent="0" lvl="0" marL="171450" rtl="0" algn="l">
              <a:lnSpc>
                <a:spcPct val="90000"/>
              </a:lnSpc>
              <a:spcBef>
                <a:spcPts val="750"/>
              </a:spcBef>
              <a:spcAft>
                <a:spcPts val="0"/>
              </a:spcAft>
              <a:buClr>
                <a:schemeClr val="dk1"/>
              </a:buClr>
              <a:buSzPts val="3200"/>
              <a:buNone/>
            </a:pPr>
            <a:r>
              <a:t/>
            </a:r>
            <a:endParaRPr sz="3200">
              <a:solidFill>
                <a:schemeClr val="dk1"/>
              </a:solidFill>
            </a:endParaRPr>
          </a:p>
          <a:p>
            <a:pPr indent="-203200" lvl="0" marL="171450" rtl="0" algn="l">
              <a:lnSpc>
                <a:spcPct val="90000"/>
              </a:lnSpc>
              <a:spcBef>
                <a:spcPts val="750"/>
              </a:spcBef>
              <a:spcAft>
                <a:spcPts val="0"/>
              </a:spcAft>
              <a:buClr>
                <a:schemeClr val="dk1"/>
              </a:buClr>
              <a:buSzPts val="3200"/>
              <a:buChar char="•"/>
            </a:pPr>
            <a:r>
              <a:rPr lang="en-US" sz="3200">
                <a:solidFill>
                  <a:schemeClr val="dk1"/>
                </a:solidFill>
              </a:rPr>
              <a:t> Idea: repeatedly remove the first character and append to the end</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