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b846e43469_0_21:notes"/>
          <p:cNvSpPr/>
          <p:nvPr>
            <p:ph idx="2" type="sldImg"/>
          </p:nvPr>
        </p:nvSpPr>
        <p:spPr>
          <a:xfrm>
            <a:off x="1571649" y="514804"/>
            <a:ext cx="6000900" cy="257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" name="Google Shape;32;gb846e43469_0_21:notes"/>
          <p:cNvSpPr txBox="1"/>
          <p:nvPr>
            <p:ph idx="1" type="body"/>
          </p:nvPr>
        </p:nvSpPr>
        <p:spPr>
          <a:xfrm>
            <a:off x="1218406" y="3257777"/>
            <a:ext cx="67077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550" spcFirstLastPara="1" rIns="102550" wrap="square" tIns="51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gb846e43469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51275" lIns="102550" spcFirstLastPara="1" rIns="102550" wrap="square" tIns="51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Google Shape;123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Google Shape;130;p1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Google Shape;143;p1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8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Google Shape;224;p3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1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1" name="Google Shape;231;p3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2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3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623888" y="1709740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www.javatpoint.com/c-sharp-checked-and-unchecked" TargetMode="External"/><Relationship Id="rId4" Type="http://schemas.openxmlformats.org/officeDocument/2006/relationships/hyperlink" Target="https://docs.microsoft.com/en-us/dotnet/csharp/language-reference/keywords/checked" TargetMode="External"/><Relationship Id="rId5" Type="http://schemas.openxmlformats.org/officeDocument/2006/relationships/hyperlink" Target="https://www.javatpoint.com/c-sharp-checked-and-unchecked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5</a:t>
            </a:r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Exception and </a:t>
            </a:r>
            <a:b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Exception Handling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Exception Hierarchy in Java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Image result for Checked vs Unchecked Exceptions" id="92" name="Google Shape;9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416" y="1447800"/>
            <a:ext cx="8029575" cy="48954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93" name="Google Shape;9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0" y="704069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Exception Hierarchy in C#</a:t>
            </a:r>
            <a:endParaRPr/>
          </a:p>
        </p:txBody>
      </p:sp>
      <p:pic>
        <p:nvPicPr>
          <p:cNvPr descr="Image result for exception hierarchy in c#" id="99" name="Google Shape;9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690688"/>
            <a:ext cx="7772400" cy="45555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100" name="Google Shape;10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08155" y="518871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The Flow of Exception Handling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369875" y="1253335"/>
            <a:ext cx="8418300" cy="38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When a “problem” occurs in a try block: 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A</a:t>
            </a:r>
            <a:r>
              <a:rPr lang="en-US" sz="2500">
                <a:solidFill>
                  <a:schemeClr val="dk1"/>
                </a:solidFill>
              </a:rPr>
              <a:t>n exception is thrown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>
                <a:solidFill>
                  <a:schemeClr val="dk1"/>
                </a:solidFill>
              </a:rPr>
              <a:t>Program control </a:t>
            </a:r>
            <a:r>
              <a:rPr lang="en-US" sz="2500" u="sng">
                <a:solidFill>
                  <a:schemeClr val="dk1"/>
                </a:solidFill>
              </a:rPr>
              <a:t>immediately transfers</a:t>
            </a:r>
            <a:r>
              <a:rPr lang="en-US" sz="2500">
                <a:solidFill>
                  <a:schemeClr val="dk1"/>
                </a:solidFill>
              </a:rPr>
              <a:t> to the first catch block matching the type of the thrown exception.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>
                <a:solidFill>
                  <a:schemeClr val="dk1"/>
                </a:solidFill>
              </a:rPr>
              <a:t>After the exception is handled, program control resumes after the last catch block.</a:t>
            </a:r>
            <a:endParaRPr/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The Flow of Exception Handling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369875" y="1253335"/>
            <a:ext cx="8418300" cy="31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When a problem DOES NOT occur in a try block: 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A</a:t>
            </a:r>
            <a:r>
              <a:rPr lang="en-US" sz="2500">
                <a:solidFill>
                  <a:schemeClr val="dk1"/>
                </a:solidFill>
              </a:rPr>
              <a:t>n exception is NOT thrown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>
                <a:solidFill>
                  <a:schemeClr val="dk1"/>
                </a:solidFill>
              </a:rPr>
              <a:t>The catch block(s) do NOT execute at all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Execution continues through the “try” block, then continues after the catch/finally block</a:t>
            </a:r>
            <a:endParaRPr/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Rules on the catch block</a:t>
            </a:r>
            <a:endParaRPr/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41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Must have one or more catches immediately after the try block</a:t>
            </a:r>
            <a:endParaRPr sz="28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Yes, you can have more than one catch block</a:t>
            </a:r>
            <a:endParaRPr sz="28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Only one catch block executes – </a:t>
            </a:r>
            <a:r>
              <a:rPr lang="en-US" u="sng"/>
              <a:t>the first matching one</a:t>
            </a:r>
            <a:endParaRPr sz="28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The order matters:</a:t>
            </a:r>
            <a:endParaRPr sz="2800"/>
          </a:p>
          <a:p>
            <a:pPr indent="-184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There’s an Exception hierarchy</a:t>
            </a:r>
            <a:endParaRPr sz="2600"/>
          </a:p>
          <a:p>
            <a:pPr indent="-184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Child class must appear before parent classes</a:t>
            </a:r>
            <a:endParaRPr sz="2600"/>
          </a:p>
          <a:p>
            <a:pPr indent="-184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Why?</a:t>
            </a:r>
            <a:endParaRPr sz="26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Usually have the generic Exception as the last class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</a:t>
            </a:r>
            <a:r>
              <a:rPr lang="en-US" sz="3600" cap="none"/>
              <a:t>atch Block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369875" y="1253335"/>
            <a:ext cx="8418300" cy="35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</a:rPr>
              <a:t>catch</a:t>
            </a:r>
            <a:r>
              <a:rPr lang="en-US" sz="2800">
                <a:solidFill>
                  <a:schemeClr val="dk1"/>
                </a:solidFill>
              </a:rPr>
              <a:t>(IO.FileNotFoundException fnfe)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{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   // handle file not found (using fnfe object)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}</a:t>
            </a:r>
            <a:br>
              <a:rPr lang="en-US" sz="2800">
                <a:solidFill>
                  <a:schemeClr val="dk1"/>
                </a:solidFill>
              </a:rPr>
            </a:b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rgbClr val="0432FF"/>
                </a:solidFill>
              </a:rPr>
              <a:t>catch</a:t>
            </a:r>
            <a:r>
              <a:rPr lang="en-US" sz="2800">
                <a:solidFill>
                  <a:schemeClr val="dk1"/>
                </a:solidFill>
              </a:rPr>
              <a:t>(Exception e)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{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   // handle other type of exception (using e object)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>
                <a:latin typeface="Calibri"/>
                <a:ea typeface="Calibri"/>
                <a:cs typeface="Calibri"/>
                <a:sym typeface="Calibri"/>
              </a:rPr>
              <a:t>finally Block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369875" y="1253335"/>
            <a:ext cx="8418300" cy="49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457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This is the “cleanup” block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Example: Operating systems typically prevent more than one program from manipulating a file.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Therefore, the program should </a:t>
            </a:r>
            <a:r>
              <a:rPr lang="en-US" sz="2800" u="sng">
                <a:solidFill>
                  <a:schemeClr val="dk1"/>
                </a:solidFill>
              </a:rPr>
              <a:t>close the file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(i.e., release the resource) </a:t>
            </a:r>
            <a:r>
              <a:rPr lang="en-US" sz="2800" u="sng">
                <a:solidFill>
                  <a:schemeClr val="dk1"/>
                </a:solidFill>
              </a:rPr>
              <a:t>whether an exception was thrown or not</a:t>
            </a:r>
            <a:r>
              <a:rPr lang="en-US" sz="2800">
                <a:solidFill>
                  <a:schemeClr val="dk1"/>
                </a:solidFill>
              </a:rPr>
              <a:t> 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The finally block is </a:t>
            </a:r>
            <a:r>
              <a:rPr lang="en-US" sz="2800" u="sng">
                <a:solidFill>
                  <a:schemeClr val="dk1"/>
                </a:solidFill>
              </a:rPr>
              <a:t>guaranteed</a:t>
            </a:r>
            <a:r>
              <a:rPr lang="en-US" sz="2800">
                <a:solidFill>
                  <a:schemeClr val="dk1"/>
                </a:solidFill>
              </a:rPr>
              <a:t> to execute regardless of whether an exception occurs.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Note: the finally block can’t see variables declared in the </a:t>
            </a:r>
            <a:r>
              <a:rPr lang="en-US" sz="2800">
                <a:solidFill>
                  <a:srgbClr val="0432FF"/>
                </a:solidFill>
              </a:rPr>
              <a:t>try</a:t>
            </a:r>
            <a:r>
              <a:rPr lang="en-US" sz="2800"/>
              <a:t> or </a:t>
            </a:r>
            <a:r>
              <a:rPr lang="en-US" sz="2800">
                <a:solidFill>
                  <a:srgbClr val="0432FF"/>
                </a:solidFill>
              </a:rPr>
              <a:t>catch</a:t>
            </a:r>
            <a:r>
              <a:rPr lang="en-US" sz="2800"/>
              <a:t> blocks</a:t>
            </a:r>
            <a:endParaRPr sz="2800">
              <a:solidFill>
                <a:schemeClr val="dk1"/>
              </a:solidFill>
            </a:endParaRPr>
          </a:p>
          <a:p>
            <a:pPr indent="-41275" lvl="0" marL="21907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Full try/catch/finally Syntax</a:t>
            </a:r>
            <a:endParaRPr/>
          </a:p>
        </p:txBody>
      </p:sp>
      <p:sp>
        <p:nvSpPr>
          <p:cNvPr id="140" name="Google Shape;140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try {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that might generate an exception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catch( ChildExceptionClass e1 ) {         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to handle an Exception1Class exception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  … 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catch( ParentExceptionClass eN ) {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to handle an ExceptionNClass exception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catch ( Exception e ) {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 code to handle anything that made it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 through the first two catch blocks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 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finally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{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to execute whether or not an exception occurs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</a:t>
            </a:r>
            <a:endParaRPr b="1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Best practice</a:t>
            </a:r>
            <a:endParaRPr/>
          </a:p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369875" y="1253335"/>
            <a:ext cx="8418300" cy="418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Do not place try blocks around </a:t>
            </a:r>
            <a:r>
              <a:rPr lang="en-US" sz="2400" u="sng">
                <a:solidFill>
                  <a:srgbClr val="000000"/>
                </a:solidFill>
              </a:rPr>
              <a:t>every</a:t>
            </a:r>
            <a:r>
              <a:rPr lang="en-US" sz="2400">
                <a:solidFill>
                  <a:srgbClr val="000000"/>
                </a:solidFill>
              </a:rPr>
              <a:t> statement that might throw an exception. 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It’s better to place </a:t>
            </a:r>
            <a:r>
              <a:rPr lang="en-US" sz="2400" u="sng">
                <a:solidFill>
                  <a:srgbClr val="000000"/>
                </a:solidFill>
              </a:rPr>
              <a:t>one try block around a significant portion </a:t>
            </a:r>
            <a:r>
              <a:rPr lang="en-US" sz="2400">
                <a:solidFill>
                  <a:srgbClr val="000000"/>
                </a:solidFill>
              </a:rPr>
              <a:t>of code and follow this try block with catch blocks that handle each possible exception. 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Separate try blocks </a:t>
            </a:r>
            <a:r>
              <a:rPr lang="en-US" sz="2400" u="sng">
                <a:solidFill>
                  <a:srgbClr val="000000"/>
                </a:solidFill>
              </a:rPr>
              <a:t>should</a:t>
            </a:r>
            <a:r>
              <a:rPr lang="en-US" sz="2400">
                <a:solidFill>
                  <a:srgbClr val="000000"/>
                </a:solidFill>
              </a:rPr>
              <a:t> be used when it is important to distinguish between multiple statements that can throw the same exception type.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Part 2: Throwing Exceptions</a:t>
            </a:r>
            <a:endParaRPr/>
          </a:p>
        </p:txBody>
      </p:sp>
      <p:sp>
        <p:nvSpPr>
          <p:cNvPr id="153" name="Google Shape;153;p2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Inside a method, you can throw </a:t>
            </a:r>
            <a:r>
              <a:rPr i="1" lang="en-US"/>
              <a:t>any kind </a:t>
            </a:r>
            <a:r>
              <a:rPr lang="en-US"/>
              <a:t>of exception you want, at </a:t>
            </a:r>
            <a:r>
              <a:rPr i="1" lang="en-US"/>
              <a:t>any time</a:t>
            </a:r>
            <a:r>
              <a:rPr lang="en-US"/>
              <a:t> you want: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1800"/>
              <a:buNone/>
            </a:pP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throw 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Exception(); // OR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1800"/>
              <a:buNone/>
            </a:pP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throw 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FileIOException();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However, Java and C# syntax slightly differ 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What are exceptions and why are they needed?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New keywords and their structure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400"/>
              <a:buChar char="•"/>
            </a:pPr>
            <a:r>
              <a:rPr lang="en-US" sz="2400">
                <a:solidFill>
                  <a:srgbClr val="0432FF"/>
                </a:solidFill>
              </a:rPr>
              <a:t>try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400"/>
              <a:buChar char="•"/>
            </a:pPr>
            <a:r>
              <a:rPr lang="en-US" sz="2400">
                <a:solidFill>
                  <a:srgbClr val="0432FF"/>
                </a:solidFill>
              </a:rPr>
              <a:t>catch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400"/>
              <a:buChar char="•"/>
            </a:pPr>
            <a:r>
              <a:rPr lang="en-US" sz="2400">
                <a:solidFill>
                  <a:srgbClr val="0432FF"/>
                </a:solidFill>
              </a:rPr>
              <a:t>finally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to throw exceptions from methods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to create your own exceptions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Checked vs. Unchecked exceptions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 of Throwing in C# - No Crash</a:t>
            </a:r>
            <a:endParaRPr/>
          </a:p>
        </p:txBody>
      </p:sp>
      <p:sp>
        <p:nvSpPr>
          <p:cNvPr id="159" name="Google Shape;159;p2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using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6D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doStuff ()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"CSE 1322"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try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doStuff();  </a:t>
            </a: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This throws an exception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Console.WriteLine(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"This line never prints"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catch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(Exception e)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This prints “Exception thrown: CSE 132</a:t>
            </a:r>
            <a:r>
              <a:rPr lang="en-US">
                <a:solidFill>
                  <a:srgbClr val="4E8F00"/>
                </a:solidFill>
              </a:rPr>
              <a:t>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Console.WriteLine(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"Exception thrown: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+e.Message);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finally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Console.WriteLine(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"This prints no matter what"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>
              <a:solidFill>
                <a:srgbClr val="90011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Another in C# - Instant Crash</a:t>
            </a:r>
            <a:endParaRPr/>
          </a:p>
        </p:txBody>
      </p:sp>
      <p:sp>
        <p:nvSpPr>
          <p:cNvPr id="165" name="Google Shape;165;p2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using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6D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doStuff ()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doStuff();  </a:t>
            </a:r>
            <a:r>
              <a:rPr lang="en-US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Crashes the program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Throwing Exceptions in Java</a:t>
            </a:r>
            <a:endParaRPr/>
          </a:p>
        </p:txBody>
      </p:sp>
      <p:sp>
        <p:nvSpPr>
          <p:cNvPr id="171" name="Google Shape;171;p2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The </a:t>
            </a:r>
            <a:r>
              <a:rPr lang="en-US">
                <a:solidFill>
                  <a:srgbClr val="0432FF"/>
                </a:solidFill>
              </a:rPr>
              <a:t>throw</a:t>
            </a:r>
            <a:r>
              <a:rPr lang="en-US"/>
              <a:t> keyword works the same as C#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 Java, must also use the </a:t>
            </a:r>
            <a:r>
              <a:rPr lang="en-US">
                <a:solidFill>
                  <a:srgbClr val="0432FF"/>
                </a:solidFill>
              </a:rPr>
              <a:t>throws</a:t>
            </a:r>
            <a:r>
              <a:rPr lang="en-US"/>
              <a:t> keyword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Method states what kind of exception(s) it is throwing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Multiple exception types are separated by a comma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You must know the difference between the keywords </a:t>
            </a:r>
            <a:r>
              <a:rPr lang="en-US">
                <a:solidFill>
                  <a:srgbClr val="0432FF"/>
                </a:solidFill>
              </a:rPr>
              <a:t>throw</a:t>
            </a:r>
            <a:r>
              <a:rPr lang="en-US"/>
              <a:t> and </a:t>
            </a:r>
            <a:r>
              <a:rPr lang="en-US">
                <a:solidFill>
                  <a:srgbClr val="0432FF"/>
                </a:solidFill>
              </a:rPr>
              <a:t>throws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Common interview question</a:t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Best shown through example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 of Throw/Throws in Java</a:t>
            </a:r>
            <a:endParaRPr/>
          </a:p>
        </p:txBody>
      </p:sp>
      <p:sp>
        <p:nvSpPr>
          <p:cNvPr id="177" name="Google Shape;177;p2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doStuff()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"CSE 1322"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try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doStuff();  </a:t>
            </a:r>
            <a:r>
              <a:rPr lang="en-US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This throws an exception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System.out.println(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"This line never prints"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catch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(Exception e)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System.out.println(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"Exception thrown: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+e);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finally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System.out.println(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"This prints no matter what"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>
              <a:solidFill>
                <a:srgbClr val="90011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 in Java – Compile time error</a:t>
            </a:r>
            <a:endParaRPr/>
          </a:p>
        </p:txBody>
      </p:sp>
      <p:sp>
        <p:nvSpPr>
          <p:cNvPr id="183" name="Google Shape;183;p3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doStuff()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throws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Exception(</a:t>
            </a:r>
            <a:r>
              <a:rPr lang="en-US" sz="200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"CSE 1322"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The compiler knows this method throws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000"/>
              <a:buNone/>
            </a:pP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  // an exception, so it forces you to use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000"/>
              <a:buNone/>
            </a:pP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  // a try/catch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doStuff();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More Java Interview Advice</a:t>
            </a:r>
            <a:endParaRPr/>
          </a:p>
        </p:txBody>
      </p:sp>
      <p:sp>
        <p:nvSpPr>
          <p:cNvPr id="189" name="Google Shape;189;p3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</a:pPr>
            <a:r>
              <a:rPr lang="en-US" sz="3300"/>
              <a:t>Interviewers also ask the difference between final, finally, and finalize</a:t>
            </a:r>
            <a:endParaRPr sz="3100"/>
          </a:p>
          <a:p>
            <a:pPr indent="-2032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final – a keyword you can put in front of a method and attribute</a:t>
            </a:r>
            <a:endParaRPr sz="2900"/>
          </a:p>
          <a:p>
            <a:pPr indent="-2032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finally – part of the exception handling flow of control</a:t>
            </a:r>
            <a:endParaRPr sz="2900"/>
          </a:p>
          <a:p>
            <a:pPr indent="-2032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finalize( ) – a method that you inherit from the Object class, used for cleanup.  Also be called a “destructor”, the opposite of a “constructor”</a:t>
            </a:r>
            <a:endParaRPr sz="29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Part 3: Creating your own Exceptions</a:t>
            </a:r>
            <a:endParaRPr/>
          </a:p>
        </p:txBody>
      </p:sp>
      <p:sp>
        <p:nvSpPr>
          <p:cNvPr id="195" name="Google Shape;195;p3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Why?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Example: building the software for a car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May want to create a CarNotStartedException</a:t>
            </a:r>
            <a:endParaRPr sz="24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How: create a class that inherits from Exception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Include a default constructor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Include an overloaded constructor that takes in a string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100"/>
              <a:t>Designing Your Own Exception Types</a:t>
            </a:r>
            <a:endParaRPr sz="3100"/>
          </a:p>
        </p:txBody>
      </p:sp>
      <p:sp>
        <p:nvSpPr>
          <p:cNvPr id="201" name="Google Shape;201;p33"/>
          <p:cNvSpPr txBox="1"/>
          <p:nvPr>
            <p:ph idx="1" type="body"/>
          </p:nvPr>
        </p:nvSpPr>
        <p:spPr>
          <a:xfrm>
            <a:off x="369875" y="1694675"/>
            <a:ext cx="8418300" cy="45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InsufficientFundsException() {}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InsufficientFundsException(String message)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{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(message);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</p:txBody>
      </p:sp>
      <p:pic>
        <p:nvPicPr>
          <p:cNvPr descr="Java Logo" id="202" name="Google Shape;20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0" y="704069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000"/>
              <a:t>Designing Your Own Exception Types</a:t>
            </a:r>
            <a:endParaRPr sz="3000"/>
          </a:p>
        </p:txBody>
      </p:sp>
      <p:sp>
        <p:nvSpPr>
          <p:cNvPr id="208" name="Google Shape;208;p3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 : Exception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InsufficientFundsException() {}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InsufficientFundsException(String message)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: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base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(message)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{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200"/>
          </a:p>
        </p:txBody>
      </p:sp>
      <p:pic>
        <p:nvPicPr>
          <p:cNvPr descr="C Sharp Logo" id="209" name="Google Shape;20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8155" y="518871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Checked and Unchecked Exceptions</a:t>
            </a:r>
            <a:endParaRPr/>
          </a:p>
        </p:txBody>
      </p:sp>
      <p:sp>
        <p:nvSpPr>
          <p:cNvPr id="215" name="Google Shape;215;p3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/>
              <a:t>Java distinguishes between </a:t>
            </a:r>
            <a:r>
              <a:rPr lang="en-US" sz="2200" u="sng"/>
              <a:t>two types</a:t>
            </a:r>
            <a:r>
              <a:rPr lang="en-US" sz="2200"/>
              <a:t> of exceptions: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 u="sng"/>
              <a:t>Unchecked exceptions</a:t>
            </a:r>
            <a:r>
              <a:rPr b="1" lang="en-US"/>
              <a:t>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Inherit from of </a:t>
            </a:r>
            <a:r>
              <a:rPr i="1" lang="en-US" sz="1900"/>
              <a:t>Error</a:t>
            </a:r>
            <a:r>
              <a:rPr lang="en-US" sz="1900"/>
              <a:t> or </a:t>
            </a:r>
            <a:r>
              <a:rPr i="1" lang="en-US" sz="1900"/>
              <a:t>RuntimeException</a:t>
            </a:r>
            <a:endParaRPr i="1" sz="19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Not mandatory to use </a:t>
            </a:r>
            <a:r>
              <a:rPr i="1" lang="en-US" sz="1900"/>
              <a:t>try</a:t>
            </a:r>
            <a:r>
              <a:rPr lang="en-US" sz="1900"/>
              <a:t> and </a:t>
            </a:r>
            <a:r>
              <a:rPr i="1" lang="en-US" sz="1900"/>
              <a:t>catch</a:t>
            </a:r>
            <a:r>
              <a:rPr lang="en-US" sz="1900"/>
              <a:t> blocks to handle these exceptions.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Not checked by the compiler at Compile Time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Example: divide by zero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 u="sng"/>
              <a:t>Checked exceptions</a:t>
            </a:r>
            <a:endParaRPr u="sng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Inherit from Exception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Must be put inside a </a:t>
            </a:r>
            <a:r>
              <a:rPr i="1" lang="en-US" sz="2000"/>
              <a:t>try</a:t>
            </a:r>
            <a:r>
              <a:rPr lang="en-US" sz="2000"/>
              <a:t> block or the method must acknowledge that the exception may occur by using a </a:t>
            </a:r>
            <a:r>
              <a:rPr i="1" lang="en-US" sz="2000"/>
              <a:t>throws </a:t>
            </a:r>
            <a:r>
              <a:rPr lang="en-US" sz="2000"/>
              <a:t>clause in the method header.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Checked by the compiler at compile time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Exception Handling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369875" y="1253335"/>
            <a:ext cx="8418300" cy="50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An exception is an indication of a potential problem that occurs during a program’s execution.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We can resolve these issues </a:t>
            </a:r>
            <a:r>
              <a:rPr lang="en-US" sz="2800" u="sng">
                <a:solidFill>
                  <a:schemeClr val="dk1"/>
                </a:solidFill>
              </a:rPr>
              <a:t>without crashing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We can develop more </a:t>
            </a:r>
            <a:r>
              <a:rPr lang="en-US" sz="2800" u="sng">
                <a:solidFill>
                  <a:schemeClr val="dk1"/>
                </a:solidFill>
              </a:rPr>
              <a:t>fault-tolerant</a:t>
            </a:r>
            <a:r>
              <a:rPr lang="en-US" sz="2800">
                <a:solidFill>
                  <a:schemeClr val="dk1"/>
                </a:solidFill>
              </a:rPr>
              <a:t> programs.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Build </a:t>
            </a:r>
            <a:r>
              <a:rPr lang="en-US" sz="2800" u="sng"/>
              <a:t>more secure</a:t>
            </a:r>
            <a:r>
              <a:rPr lang="en-US" sz="2800"/>
              <a:t> systems</a:t>
            </a:r>
            <a:endParaRPr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lang="en-US" sz="3100"/>
              <a:t>Prior to exceptions being created: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Every function returned a value (even print!)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Had to check that value to see if it ran correctly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6"/>
          <p:cNvSpPr txBox="1"/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Checked vs Unchecked Exceptions</a:t>
            </a:r>
            <a:endParaRPr/>
          </a:p>
        </p:txBody>
      </p:sp>
      <p:pic>
        <p:nvPicPr>
          <p:cNvPr descr="Image result for Checked vs Unchecked Exceptions" id="221" name="Google Shape;22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775" y="1600200"/>
            <a:ext cx="8029575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/>
          <p:nvPr>
            <p:ph type="title"/>
          </p:nvPr>
        </p:nvSpPr>
        <p:spPr>
          <a:xfrm>
            <a:off x="304800" y="4572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 cap="none"/>
              <a:t>What kind of Exception?</a:t>
            </a:r>
            <a:endParaRPr b="1" sz="3600" cap="none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8" name="Google Shape;22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295400"/>
            <a:ext cx="77724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>
            <p:ph type="title"/>
          </p:nvPr>
        </p:nvSpPr>
        <p:spPr>
          <a:xfrm>
            <a:off x="762000" y="4572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What kind of Exception?</a:t>
            </a:r>
            <a:endParaRPr sz="3600" cap="none">
              <a:solidFill>
                <a:srgbClr val="EE89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295400"/>
            <a:ext cx="78486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Checked and Unchecked Exceptions</a:t>
            </a:r>
            <a:endParaRPr/>
          </a:p>
        </p:txBody>
      </p:sp>
      <p:sp>
        <p:nvSpPr>
          <p:cNvPr id="241" name="Google Shape;241;p3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C# provides checked and unchecked keywords to handle integral type exceptions.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Checked means to throw an exception if there’s an arithmetic error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Unchecked means to ignore the exception if it’s thrown</a:t>
            </a:r>
            <a:endParaRPr sz="2900"/>
          </a:p>
        </p:txBody>
      </p:sp>
      <p:sp>
        <p:nvSpPr>
          <p:cNvPr id="242" name="Google Shape;242;p39"/>
          <p:cNvSpPr/>
          <p:nvPr/>
        </p:nvSpPr>
        <p:spPr>
          <a:xfrm>
            <a:off x="473425" y="3682200"/>
            <a:ext cx="7886700" cy="19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at: </a:t>
            </a:r>
            <a:endParaRPr b="1" sz="280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https://docs.microsoft.com/en-us/dotnet/csharp/language-reference/keywords/checked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www.javatpoint.com/c-sharp-checked-and-unchecked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</a:t>
            </a:r>
            <a:endParaRPr/>
          </a:p>
        </p:txBody>
      </p:sp>
      <p:sp>
        <p:nvSpPr>
          <p:cNvPr id="248" name="Google Shape;248;p4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using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6D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>
              <a:solidFill>
                <a:srgbClr val="00006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value = 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2147483647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>
              <a:solidFill>
                <a:srgbClr val="9A9A9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result = value + 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prints -2147483639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 (result);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 – using checked</a:t>
            </a:r>
            <a:endParaRPr/>
          </a:p>
        </p:txBody>
      </p:sp>
      <p:sp>
        <p:nvSpPr>
          <p:cNvPr id="254" name="Google Shape;254;p4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using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6D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>
              <a:solidFill>
                <a:srgbClr val="00006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value = 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2147483647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This now throws an OverflowException</a:t>
            </a:r>
            <a:endParaRPr>
              <a:solidFill>
                <a:srgbClr val="9A9A9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result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checked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(value + 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 (result);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260" name="Google Shape;260;p4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Using exceptions helps with building robust, secure code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Uses keywords </a:t>
            </a:r>
            <a:r>
              <a:rPr lang="en-US" sz="2400">
                <a:solidFill>
                  <a:srgbClr val="0432FF"/>
                </a:solidFill>
              </a:rPr>
              <a:t>try</a:t>
            </a:r>
            <a:r>
              <a:rPr lang="en-US" sz="2400"/>
              <a:t>, </a:t>
            </a:r>
            <a:r>
              <a:rPr lang="en-US" sz="2400">
                <a:solidFill>
                  <a:srgbClr val="0432FF"/>
                </a:solidFill>
              </a:rPr>
              <a:t>catch</a:t>
            </a:r>
            <a:r>
              <a:rPr lang="en-US" sz="2400"/>
              <a:t> and </a:t>
            </a:r>
            <a:r>
              <a:rPr lang="en-US" sz="2400">
                <a:solidFill>
                  <a:srgbClr val="0432FF"/>
                </a:solidFill>
              </a:rPr>
              <a:t>finally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can throw exceptions in methods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can create your own exceptions by inheriting from an existing exception class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Java makes extensive use of checked and unchecked exceptions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Hey, what could go wrong?</a:t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num1, num2, result;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num1: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num1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num2: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num2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result = num1/num2;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"Result: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+result);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Hey, what could go wrong?</a:t>
            </a:r>
            <a:endParaRPr/>
          </a:p>
        </p:txBody>
      </p:sp>
      <p:sp>
        <p:nvSpPr>
          <p:cNvPr id="61" name="Google Shape;61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num1, num2, result;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num1: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num1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num2: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num2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result = num1/num2; 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// what if num2 is 0?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"Result: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+result);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Security Issues? If so, where?</a:t>
            </a:r>
            <a:endParaRPr/>
          </a:p>
        </p:txBody>
      </p:sp>
      <p:sp>
        <p:nvSpPr>
          <p:cNvPr id="67" name="Google Shape;67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nums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userInput;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"Show which element?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userInput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(nums[userInput]);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Security Issues? If so, where?</a:t>
            </a:r>
            <a:endParaRPr/>
          </a:p>
        </p:txBody>
      </p:sp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nums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userInput;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"Show which element?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userInput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(nums[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userInput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// What if userInput is 60?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What happened?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 we always have a problem? NO.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 we have the </a:t>
            </a:r>
            <a:r>
              <a:rPr lang="en-US" sz="2400" u="sng"/>
              <a:t>potential</a:t>
            </a:r>
            <a:r>
              <a:rPr lang="en-US" sz="2400"/>
              <a:t> for a problem? YES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1: potential to divide by zero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2: potential to access memory outside the bounds of the array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could happen?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1: a DivideByZeroException could be thrown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2: an ArrayIndexOutOfBoundsException could be thrown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The main idea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16148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We are going to </a:t>
            </a:r>
            <a:r>
              <a:rPr lang="en-US">
                <a:solidFill>
                  <a:srgbClr val="0432FF"/>
                </a:solidFill>
              </a:rPr>
              <a:t>try</a:t>
            </a:r>
            <a:r>
              <a:rPr lang="en-US"/>
              <a:t> to do some code</a:t>
            </a:r>
            <a:endParaRPr/>
          </a:p>
          <a:p>
            <a:pPr indent="-16148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If something messes up, it creates an exception that we can </a:t>
            </a:r>
            <a:r>
              <a:rPr lang="en-US">
                <a:solidFill>
                  <a:srgbClr val="0432FF"/>
                </a:solidFill>
              </a:rPr>
              <a:t>catch</a:t>
            </a:r>
            <a:r>
              <a:rPr lang="en-US"/>
              <a:t>.  </a:t>
            </a:r>
            <a:endParaRPr/>
          </a:p>
          <a:p>
            <a:pPr indent="-16148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The finally block runs whether an exception was thrown or not</a:t>
            </a:r>
            <a:endParaRPr/>
          </a:p>
          <a:p>
            <a:pPr indent="-48133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try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Some potentially problematic code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catch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(Exception e)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Handle the problem, but DON'T CRASH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A9A9A"/>
              </a:buClr>
              <a:buSzPct val="100000"/>
              <a:buNone/>
            </a:pP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	 // ’e’ is a variable that holds the exception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finally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 sz="19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Optional.  This runs whether 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exception was thrown or not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