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F8B45B-13C2-432C-A16C-C358B2788385}">
  <a:tblStyle styleId="{A5F8B45B-13C2-432C-A16C-C358B278838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slide" Target="slides/slide42.xml"/><Relationship Id="rId25" Type="http://schemas.openxmlformats.org/officeDocument/2006/relationships/slide" Target="slides/slide19.xml"/><Relationship Id="rId47" Type="http://schemas.openxmlformats.org/officeDocument/2006/relationships/slide" Target="slides/slide41.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e723173cea_0_21:notes"/>
          <p:cNvSpPr/>
          <p:nvPr>
            <p:ph idx="2" type="sldImg"/>
          </p:nvPr>
        </p:nvSpPr>
        <p:spPr>
          <a:xfrm>
            <a:off x="1571649" y="514804"/>
            <a:ext cx="6000900" cy="2572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 name="Google Shape;32;ge723173cea_0_21:notes"/>
          <p:cNvSpPr txBox="1"/>
          <p:nvPr>
            <p:ph idx="1" type="body"/>
          </p:nvPr>
        </p:nvSpPr>
        <p:spPr>
          <a:xfrm>
            <a:off x="1218406" y="3257777"/>
            <a:ext cx="6707700" cy="3085500"/>
          </a:xfrm>
          <a:prstGeom prst="rect">
            <a:avLst/>
          </a:prstGeom>
          <a:noFill/>
          <a:ln>
            <a:noFill/>
          </a:ln>
        </p:spPr>
        <p:txBody>
          <a:bodyPr anchorCtr="0" anchor="t" bIns="51275" lIns="102550" spcFirstLastPara="1" rIns="102550" wrap="square" tIns="51275">
            <a:noAutofit/>
          </a:bodyPr>
          <a:lstStyle/>
          <a:p>
            <a:pPr indent="0" lvl="0" marL="0" rtl="0" algn="l">
              <a:spcBef>
                <a:spcPts val="0"/>
              </a:spcBef>
              <a:spcAft>
                <a:spcPts val="0"/>
              </a:spcAft>
              <a:buNone/>
            </a:pPr>
            <a:r>
              <a:t/>
            </a:r>
            <a:endParaRPr/>
          </a:p>
        </p:txBody>
      </p:sp>
      <p:sp>
        <p:nvSpPr>
          <p:cNvPr id="33" name="Google Shape;33;ge723173cea_0_21:notes"/>
          <p:cNvSpPr txBox="1"/>
          <p:nvPr>
            <p:ph idx="12" type="sldNum"/>
          </p:nvPr>
        </p:nvSpPr>
        <p:spPr>
          <a:xfrm>
            <a:off x="5181204" y="6515554"/>
            <a:ext cx="3962700" cy="342300"/>
          </a:xfrm>
          <a:prstGeom prst="rect">
            <a:avLst/>
          </a:prstGeom>
          <a:noFill/>
          <a:ln>
            <a:noFill/>
          </a:ln>
        </p:spPr>
        <p:txBody>
          <a:bodyPr anchorCtr="0" anchor="b" bIns="51275" lIns="102550" spcFirstLastPara="1" rIns="102550" wrap="square" tIns="51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d8da00dc6_0_9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d8da00dc6_0_9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g30d8da00dc6_0_9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 name="Google Shape;96;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19: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9: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300">
                <a:solidFill>
                  <a:schemeClr val="dk1"/>
                </a:solidFill>
                <a:latin typeface="Times"/>
                <a:ea typeface="Times"/>
                <a:cs typeface="Times"/>
                <a:sym typeface="Times"/>
              </a:rPr>
              <a:t>‹#›</a:t>
            </a:fld>
            <a:endParaRPr sz="1300">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0: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0: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d8da00dc6_0_13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0d8da00dc6_0_13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g30d8da00dc6_0_13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d8da00dc6_0_14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d8da00dc6_0_14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g30d8da00dc6_0_14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d8da00dc6_0_149: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0d8da00dc6_0_149: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g30d8da00dc6_0_149: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d8da00dc6_0_13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d8da00dc6_0_13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g30d8da00dc6_0_13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d8da00dc6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0d8da00dc6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g30d8da00dc6_0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 name="Google Shape;39;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d8da00dc6_0_3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d8da00dc6_0_3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7" name="Google Shape;207;g30d8da00dc6_0_3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d8da00dc6_0_1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d8da00dc6_0_1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5" name="Google Shape;215;g30d8da00dc6_0_1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d8da00dc6_0_1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d8da00dc6_0_1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g30d8da00dc6_0_1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d8da00dc6_0_2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d8da00dc6_0_2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g30d8da00dc6_0_2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d8da00dc6_0_3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0d8da00dc6_0_3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6" name="Google Shape;236;g30d8da00dc6_0_3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d8da00dc6_0_4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0d8da00dc6_0_4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5" name="Google Shape;245;g30d8da00dc6_0_4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0d8da00dc6_0_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0d8da00dc6_0_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2" name="Google Shape;252;g30d8da00dc6_0_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d8da00dc6_0_5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0d8da00dc6_0_5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9" name="Google Shape;259;g30d8da00dc6_0_5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0d8da00dc6_0_6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0d8da00dc6_0_6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6" name="Google Shape;266;g30d8da00dc6_0_6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0d8da00dc6_0_6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0d8da00dc6_0_6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g30d8da00dc6_0_6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 name="Google Shape;45;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d8da00dc6_0_7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0d8da00dc6_0_7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g30d8da00dc6_0_7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d8da00dc6_0_8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d8da00dc6_0_8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0" name="Google Shape;290;g30d8da00dc6_0_8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0d8da00dc6_0_10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0d8da00dc6_0_10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g30d8da00dc6_0_10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d8da00dc6_0_11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0d8da00dc6_0_11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5" name="Google Shape;305;g30d8da00dc6_0_11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0d8da00dc6_0_11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0d8da00dc6_0_11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3" name="Google Shape;313;g30d8da00dc6_0_11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0d8da00dc6_0_12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0d8da00dc6_0_12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1" name="Google Shape;321;g30d8da00dc6_0_12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p20: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0: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300">
                <a:solidFill>
                  <a:schemeClr val="dk1"/>
                </a:solidFill>
                <a:latin typeface="Times"/>
                <a:ea typeface="Times"/>
                <a:cs typeface="Times"/>
                <a:sym typeface="Times"/>
              </a:rPr>
              <a:t>‹#›</a:t>
            </a:fld>
            <a:endParaRPr sz="1300">
              <a:solidFill>
                <a:schemeClr val="dk1"/>
              </a:solidFill>
              <a:latin typeface="Times"/>
              <a:ea typeface="Times"/>
              <a:cs typeface="Times"/>
              <a:sym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5" name="Google Shape;335;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d8da00dc6_0_15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0d8da00dc6_0_15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3" name="Google Shape;343;g30d8da00dc6_0_15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0d8da00dc6_0_16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0d8da00dc6_0_16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0" name="Google Shape;350;g30d8da00dc6_0_16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 name="Google Shape;51;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0d8da00dc6_0_17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0d8da00dc6_0_17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8" name="Google Shape;358;g30d8da00dc6_0_17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4" name="Google Shape;364;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0d8da00dc6_0_17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0d8da00dc6_0_17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1" name="Google Shape;371;g30d8da00dc6_0_17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 name="Google Shape;57;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3" name="Google Shape;63;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 name="Google Shape;69;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5" name="Google Shape;75;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 name="Google Shape;81;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7"/>
            <a:ext cx="6858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lvl1pPr indent="-374650" lvl="0" marL="457200" algn="l">
              <a:lnSpc>
                <a:spcPct val="90000"/>
              </a:lnSpc>
              <a:spcBef>
                <a:spcPts val="750"/>
              </a:spcBef>
              <a:spcAft>
                <a:spcPts val="0"/>
              </a:spcAft>
              <a:buClr>
                <a:schemeClr val="dk1"/>
              </a:buClr>
              <a:buSzPts val="2300"/>
              <a:buChar char="•"/>
              <a:defRPr sz="2600"/>
            </a:lvl1pPr>
            <a:lvl2pPr indent="-381000" lvl="1" marL="914400" algn="l">
              <a:lnSpc>
                <a:spcPct val="90000"/>
              </a:lnSpc>
              <a:spcBef>
                <a:spcPts val="375"/>
              </a:spcBef>
              <a:spcAft>
                <a:spcPts val="0"/>
              </a:spcAft>
              <a:buClr>
                <a:schemeClr val="dk1"/>
              </a:buClr>
              <a:buSzPts val="2400"/>
              <a:buChar char="•"/>
              <a:defRPr sz="2400"/>
            </a:lvl2pPr>
            <a:lvl3pPr indent="-387350" lvl="2" marL="1371600" algn="l">
              <a:lnSpc>
                <a:spcPct val="90000"/>
              </a:lnSpc>
              <a:spcBef>
                <a:spcPts val="375"/>
              </a:spcBef>
              <a:spcAft>
                <a:spcPts val="0"/>
              </a:spcAft>
              <a:buClr>
                <a:schemeClr val="dk1"/>
              </a:buClr>
              <a:buSzPts val="2500"/>
              <a:buChar char="•"/>
              <a:defRPr sz="2200"/>
            </a:lvl3pPr>
            <a:lvl4pPr indent="-355600" lvl="3" marL="1828800" algn="l">
              <a:lnSpc>
                <a:spcPct val="90000"/>
              </a:lnSpc>
              <a:spcBef>
                <a:spcPts val="375"/>
              </a:spcBef>
              <a:spcAft>
                <a:spcPts val="0"/>
              </a:spcAft>
              <a:buClr>
                <a:schemeClr val="dk1"/>
              </a:buClr>
              <a:buSzPts val="2000"/>
              <a:buChar char="•"/>
              <a:defRPr sz="2000"/>
            </a:lvl4pPr>
            <a:lvl5pPr indent="-342900" lvl="4" marL="2286000" algn="l">
              <a:lnSpc>
                <a:spcPct val="90000"/>
              </a:lnSpc>
              <a:spcBef>
                <a:spcPts val="375"/>
              </a:spcBef>
              <a:spcAft>
                <a:spcPts val="0"/>
              </a:spcAft>
              <a:buClr>
                <a:schemeClr val="dk1"/>
              </a:buClr>
              <a:buSzPts val="1800"/>
              <a:buChar char="•"/>
              <a:defRPr sz="1800"/>
            </a:lvl5pPr>
            <a:lvl6pPr indent="-330200" lvl="5" marL="2743200" algn="l">
              <a:lnSpc>
                <a:spcPct val="90000"/>
              </a:lnSpc>
              <a:spcBef>
                <a:spcPts val="375"/>
              </a:spcBef>
              <a:spcAft>
                <a:spcPts val="0"/>
              </a:spcAft>
              <a:buClr>
                <a:schemeClr val="dk1"/>
              </a:buClr>
              <a:buSzPts val="1600"/>
              <a:buChar char="•"/>
              <a:defRPr sz="1600"/>
            </a:lvl6pPr>
            <a:lvl7pPr indent="-317500" lvl="6" marL="3200400" algn="l">
              <a:lnSpc>
                <a:spcPct val="90000"/>
              </a:lnSpc>
              <a:spcBef>
                <a:spcPts val="375"/>
              </a:spcBef>
              <a:spcAft>
                <a:spcPts val="0"/>
              </a:spcAft>
              <a:buClr>
                <a:schemeClr val="dk1"/>
              </a:buClr>
              <a:buSzPts val="1400"/>
              <a:buChar char="•"/>
              <a:defRPr sz="1400"/>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388200" y="488833"/>
            <a:ext cx="8400000" cy="76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6"/>
          <p:cNvSpPr txBox="1"/>
          <p:nvPr>
            <p:ph type="title"/>
          </p:nvPr>
        </p:nvSpPr>
        <p:spPr>
          <a:xfrm>
            <a:off x="623888" y="1709740"/>
            <a:ext cx="78867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6"/>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1800"/>
              <a:buNone/>
              <a:defRPr sz="1800">
                <a:solidFill>
                  <a:srgbClr val="888888"/>
                </a:solidFill>
              </a:defRPr>
            </a:lvl1pPr>
            <a:lvl2pPr indent="-228600" lvl="1" marL="914400" rtl="0" algn="l">
              <a:lnSpc>
                <a:spcPct val="90000"/>
              </a:lnSpc>
              <a:spcBef>
                <a:spcPts val="375"/>
              </a:spcBef>
              <a:spcAft>
                <a:spcPts val="0"/>
              </a:spcAft>
              <a:buClr>
                <a:srgbClr val="888888"/>
              </a:buClr>
              <a:buSzPts val="1500"/>
              <a:buNone/>
              <a:defRPr sz="1500">
                <a:solidFill>
                  <a:srgbClr val="888888"/>
                </a:solidFill>
              </a:defRPr>
            </a:lvl2pPr>
            <a:lvl3pPr indent="-228600" lvl="2" marL="1371600" rtl="0" algn="l">
              <a:lnSpc>
                <a:spcPct val="90000"/>
              </a:lnSpc>
              <a:spcBef>
                <a:spcPts val="375"/>
              </a:spcBef>
              <a:spcAft>
                <a:spcPts val="0"/>
              </a:spcAft>
              <a:buClr>
                <a:srgbClr val="888888"/>
              </a:buClr>
              <a:buSzPts val="1350"/>
              <a:buNone/>
              <a:defRPr sz="1350">
                <a:solidFill>
                  <a:srgbClr val="888888"/>
                </a:solidFill>
              </a:defRPr>
            </a:lvl3pPr>
            <a:lvl4pPr indent="-228600" lvl="3" marL="1828800" rtl="0" algn="l">
              <a:lnSpc>
                <a:spcPct val="90000"/>
              </a:lnSpc>
              <a:spcBef>
                <a:spcPts val="375"/>
              </a:spcBef>
              <a:spcAft>
                <a:spcPts val="0"/>
              </a:spcAft>
              <a:buClr>
                <a:srgbClr val="888888"/>
              </a:buClr>
              <a:buSzPts val="1200"/>
              <a:buNone/>
              <a:defRPr sz="1200">
                <a:solidFill>
                  <a:srgbClr val="888888"/>
                </a:solidFill>
              </a:defRPr>
            </a:lvl4pPr>
            <a:lvl5pPr indent="-228600" lvl="4" marL="2286000" rtl="0" algn="l">
              <a:lnSpc>
                <a:spcPct val="90000"/>
              </a:lnSpc>
              <a:spcBef>
                <a:spcPts val="375"/>
              </a:spcBef>
              <a:spcAft>
                <a:spcPts val="0"/>
              </a:spcAft>
              <a:buClr>
                <a:srgbClr val="888888"/>
              </a:buClr>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sp>
        <p:nvSpPr>
          <p:cNvPr id="27" name="Google Shape;27;p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28650" y="6581748"/>
            <a:ext cx="2057400" cy="1905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028950" y="6581748"/>
            <a:ext cx="3086100" cy="190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457950" y="6581748"/>
            <a:ext cx="2057400" cy="190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Arial"/>
                <a:ea typeface="Arial"/>
                <a:cs typeface="Arial"/>
                <a:sym typeface="Arial"/>
              </a:defRPr>
            </a:lvl1pPr>
            <a:lvl2pPr indent="0" lvl="1" marL="0" marR="0" rtl="0" algn="r">
              <a:spcBef>
                <a:spcPts val="0"/>
              </a:spcBef>
              <a:buNone/>
              <a:defRPr b="0" i="0" sz="800" u="none" cap="none" strike="noStrike">
                <a:solidFill>
                  <a:srgbClr val="888888"/>
                </a:solidFill>
                <a:latin typeface="Arial"/>
                <a:ea typeface="Arial"/>
                <a:cs typeface="Arial"/>
                <a:sym typeface="Arial"/>
              </a:defRPr>
            </a:lvl2pPr>
            <a:lvl3pPr indent="0" lvl="2" marL="0" marR="0" rtl="0" algn="r">
              <a:spcBef>
                <a:spcPts val="0"/>
              </a:spcBef>
              <a:buNone/>
              <a:defRPr b="0" i="0" sz="800" u="none" cap="none" strike="noStrike">
                <a:solidFill>
                  <a:srgbClr val="888888"/>
                </a:solidFill>
                <a:latin typeface="Arial"/>
                <a:ea typeface="Arial"/>
                <a:cs typeface="Arial"/>
                <a:sym typeface="Arial"/>
              </a:defRPr>
            </a:lvl3pPr>
            <a:lvl4pPr indent="0" lvl="3" marL="0" marR="0" rtl="0" algn="r">
              <a:spcBef>
                <a:spcPts val="0"/>
              </a:spcBef>
              <a:buNone/>
              <a:defRPr b="0" i="0" sz="800" u="none" cap="none" strike="noStrike">
                <a:solidFill>
                  <a:srgbClr val="888888"/>
                </a:solidFill>
                <a:latin typeface="Arial"/>
                <a:ea typeface="Arial"/>
                <a:cs typeface="Arial"/>
                <a:sym typeface="Arial"/>
              </a:defRPr>
            </a:lvl4pPr>
            <a:lvl5pPr indent="0" lvl="4" marL="0" marR="0" rtl="0" algn="r">
              <a:spcBef>
                <a:spcPts val="0"/>
              </a:spcBef>
              <a:buNone/>
              <a:defRPr b="0" i="0" sz="800" u="none" cap="none" strike="noStrike">
                <a:solidFill>
                  <a:srgbClr val="888888"/>
                </a:solidFill>
                <a:latin typeface="Arial"/>
                <a:ea typeface="Arial"/>
                <a:cs typeface="Arial"/>
                <a:sym typeface="Arial"/>
              </a:defRPr>
            </a:lvl5pPr>
            <a:lvl6pPr indent="0" lvl="5" marL="0" marR="0" rtl="0" algn="r">
              <a:spcBef>
                <a:spcPts val="0"/>
              </a:spcBef>
              <a:buNone/>
              <a:defRPr b="0" i="0" sz="800" u="none" cap="none" strike="noStrike">
                <a:solidFill>
                  <a:srgbClr val="888888"/>
                </a:solidFill>
                <a:latin typeface="Arial"/>
                <a:ea typeface="Arial"/>
                <a:cs typeface="Arial"/>
                <a:sym typeface="Arial"/>
              </a:defRPr>
            </a:lvl6pPr>
            <a:lvl7pPr indent="0" lvl="6" marL="0" marR="0" rtl="0" algn="r">
              <a:spcBef>
                <a:spcPts val="0"/>
              </a:spcBef>
              <a:buNone/>
              <a:defRPr b="0" i="0" sz="800" u="none" cap="none" strike="noStrike">
                <a:solidFill>
                  <a:srgbClr val="888888"/>
                </a:solidFill>
                <a:latin typeface="Arial"/>
                <a:ea typeface="Arial"/>
                <a:cs typeface="Arial"/>
                <a:sym typeface="Arial"/>
              </a:defRPr>
            </a:lvl7pPr>
            <a:lvl8pPr indent="0" lvl="7" marL="0" marR="0" rtl="0" algn="r">
              <a:spcBef>
                <a:spcPts val="0"/>
              </a:spcBef>
              <a:buNone/>
              <a:defRPr b="0" i="0" sz="800" u="none" cap="none" strike="noStrike">
                <a:solidFill>
                  <a:srgbClr val="888888"/>
                </a:solidFill>
                <a:latin typeface="Arial"/>
                <a:ea typeface="Arial"/>
                <a:cs typeface="Arial"/>
                <a:sym typeface="Arial"/>
              </a:defRPr>
            </a:lvl8pPr>
            <a:lvl9pPr indent="0" lvl="8" marL="0" marR="0" rt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w3resource.com/java-tutorial/java-threadclass-methods-and-threadstates.ph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7"/>
          <p:cNvSpPr txBox="1"/>
          <p:nvPr>
            <p:ph type="ctrTitle"/>
          </p:nvPr>
        </p:nvSpPr>
        <p:spPr>
          <a:xfrm>
            <a:off x="1951200" y="1858025"/>
            <a:ext cx="5241600" cy="82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Calibri"/>
              <a:buNone/>
            </a:pPr>
            <a:r>
              <a:rPr lang="en-US"/>
              <a:t>Module 7</a:t>
            </a:r>
            <a:endParaRPr/>
          </a:p>
        </p:txBody>
      </p:sp>
      <p:sp>
        <p:nvSpPr>
          <p:cNvPr id="36" name="Google Shape;36;p7"/>
          <p:cNvSpPr txBox="1"/>
          <p:nvPr>
            <p:ph idx="1" type="subTitle"/>
          </p:nvPr>
        </p:nvSpPr>
        <p:spPr>
          <a:xfrm>
            <a:off x="1837644" y="3509725"/>
            <a:ext cx="5468700" cy="1427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98989"/>
              </a:buClr>
              <a:buSzPts val="3200"/>
              <a:buNone/>
            </a:pPr>
            <a:r>
              <a:rPr lang="en-US" sz="3200">
                <a:solidFill>
                  <a:srgbClr val="898989"/>
                </a:solidFill>
                <a:latin typeface="Calibri"/>
                <a:ea typeface="Calibri"/>
                <a:cs typeface="Calibri"/>
                <a:sym typeface="Calibri"/>
              </a:rPr>
              <a:t>Threads</a:t>
            </a:r>
            <a:endParaRPr sz="2800">
              <a:solidFill>
                <a:srgbClr val="898989"/>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Important note</a:t>
            </a:r>
            <a:endParaRPr/>
          </a:p>
        </p:txBody>
      </p:sp>
      <p:sp>
        <p:nvSpPr>
          <p:cNvPr id="93" name="Google Shape;93;p1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The order in which the threads execute is not predictable.</a:t>
            </a:r>
            <a:endParaRPr/>
          </a:p>
          <a:p>
            <a:pPr indent="-374650" lvl="0" marL="457200" rtl="0" algn="l">
              <a:spcBef>
                <a:spcPts val="0"/>
              </a:spcBef>
              <a:spcAft>
                <a:spcPts val="0"/>
              </a:spcAft>
              <a:buSzPts val="2300"/>
              <a:buChar char="●"/>
            </a:pPr>
            <a:r>
              <a:rPr lang="en-US"/>
              <a:t>It depends on how many cores are available to process.</a:t>
            </a:r>
            <a:endParaRPr/>
          </a:p>
          <a:p>
            <a:pPr indent="-381000" lvl="1" marL="914400" rtl="0" algn="l">
              <a:spcBef>
                <a:spcPts val="0"/>
              </a:spcBef>
              <a:spcAft>
                <a:spcPts val="0"/>
              </a:spcAft>
              <a:buSzPts val="2400"/>
              <a:buChar char="○"/>
            </a:pPr>
            <a:r>
              <a:rPr lang="en-US"/>
              <a:t>Your program is not the only process running on your machine.  The operating system (Windows, Mac, Linux, IOS, Android etc) </a:t>
            </a:r>
            <a:r>
              <a:rPr lang="en-US"/>
              <a:t>determines</a:t>
            </a:r>
            <a:r>
              <a:rPr lang="en-US"/>
              <a:t> which thread gets access to the CPU.  Your code gets no vote in this.</a:t>
            </a:r>
            <a:endParaRPr/>
          </a:p>
          <a:p>
            <a:pPr indent="-374650" lvl="0" marL="457200" rtl="0" algn="l">
              <a:spcBef>
                <a:spcPts val="0"/>
              </a:spcBef>
              <a:spcAft>
                <a:spcPts val="0"/>
              </a:spcAft>
              <a:buSzPts val="2300"/>
              <a:buChar char="●"/>
            </a:pPr>
            <a:r>
              <a:rPr lang="en-US"/>
              <a:t>Each time you run the program, you may get different output.</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This is why the output doesn’t show Dog:1, Dog:2, Dog:1, Dog:2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Racing 100 Dogs</a:t>
            </a:r>
            <a:endParaRPr/>
          </a:p>
        </p:txBody>
      </p:sp>
      <p:sp>
        <p:nvSpPr>
          <p:cNvPr id="99" name="Google Shape;99;p1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0000FF"/>
              </a:buClr>
              <a:buSzPts val="2100"/>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dogs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threads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dogs[i]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threads[i]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Thread(dogs[i]);</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threads[i].start();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Switching between Dogs</a:t>
            </a:r>
            <a:endParaRPr/>
          </a:p>
        </p:txBody>
      </p:sp>
      <p:pic>
        <p:nvPicPr>
          <p:cNvPr descr="A picture containing shape&#10;&#10;Description automatically generated" id="105" name="Google Shape;105;p18"/>
          <p:cNvPicPr preferRelativeResize="0"/>
          <p:nvPr>
            <p:ph idx="1" type="body"/>
          </p:nvPr>
        </p:nvPicPr>
        <p:blipFill rotWithShape="1">
          <a:blip r:embed="rId3">
            <a:alphaModFix/>
          </a:blip>
          <a:srcRect b="0" l="0" r="0" t="0"/>
          <a:stretch/>
        </p:blipFill>
        <p:spPr>
          <a:xfrm>
            <a:off x="628650" y="2262288"/>
            <a:ext cx="7886700" cy="406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Thread Life Cycle</a:t>
            </a:r>
            <a:endParaRPr sz="3600" cap="none">
              <a:latin typeface="Calibri"/>
              <a:ea typeface="Calibri"/>
              <a:cs typeface="Calibri"/>
              <a:sym typeface="Calibri"/>
            </a:endParaRPr>
          </a:p>
        </p:txBody>
      </p:sp>
      <p:sp>
        <p:nvSpPr>
          <p:cNvPr id="112" name="Google Shape;112;p1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100"/>
              <a:buFont typeface="Arial"/>
              <a:buChar char="•"/>
            </a:pPr>
            <a:r>
              <a:rPr lang="en-US">
                <a:solidFill>
                  <a:schemeClr val="dk1"/>
                </a:solidFill>
              </a:rPr>
              <a:t>Newborn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Runnable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Running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Blocked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Dead State</a:t>
            </a:r>
            <a:endParaRPr/>
          </a:p>
        </p:txBody>
      </p:sp>
      <p:grpSp>
        <p:nvGrpSpPr>
          <p:cNvPr id="113" name="Google Shape;113;p19"/>
          <p:cNvGrpSpPr/>
          <p:nvPr/>
        </p:nvGrpSpPr>
        <p:grpSpPr>
          <a:xfrm>
            <a:off x="594209" y="1905000"/>
            <a:ext cx="7559191" cy="3981276"/>
            <a:chOff x="217" y="1465"/>
            <a:chExt cx="7847" cy="4968"/>
          </a:xfrm>
        </p:grpSpPr>
        <p:sp>
          <p:nvSpPr>
            <p:cNvPr id="114" name="Google Shape;114;p19"/>
            <p:cNvSpPr txBox="1"/>
            <p:nvPr/>
          </p:nvSpPr>
          <p:spPr>
            <a:xfrm>
              <a:off x="4176" y="2293"/>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sp>
          <p:nvSpPr>
            <p:cNvPr id="115" name="Google Shape;115;p19"/>
            <p:cNvSpPr txBox="1"/>
            <p:nvPr/>
          </p:nvSpPr>
          <p:spPr>
            <a:xfrm>
              <a:off x="5472" y="2160"/>
              <a:ext cx="675"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Start</a:t>
              </a:r>
              <a:endParaRPr sz="900">
                <a:solidFill>
                  <a:schemeClr val="dk1"/>
                </a:solidFill>
                <a:latin typeface="Courier New"/>
                <a:ea typeface="Courier New"/>
                <a:cs typeface="Courier New"/>
                <a:sym typeface="Courier New"/>
              </a:endParaRPr>
            </a:p>
          </p:txBody>
        </p:sp>
        <p:sp>
          <p:nvSpPr>
            <p:cNvPr id="116" name="Google Shape;116;p19"/>
            <p:cNvSpPr txBox="1"/>
            <p:nvPr/>
          </p:nvSpPr>
          <p:spPr>
            <a:xfrm>
              <a:off x="6336" y="1555"/>
              <a:ext cx="1152"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New Thread</a:t>
              </a:r>
              <a:endParaRPr sz="1000">
                <a:solidFill>
                  <a:schemeClr val="dk1"/>
                </a:solidFill>
                <a:latin typeface="Times New Roman"/>
                <a:ea typeface="Times New Roman"/>
                <a:cs typeface="Times New Roman"/>
                <a:sym typeface="Times New Roman"/>
              </a:endParaRPr>
            </a:p>
          </p:txBody>
        </p:sp>
        <p:sp>
          <p:nvSpPr>
            <p:cNvPr id="117" name="Google Shape;117;p19"/>
            <p:cNvSpPr txBox="1"/>
            <p:nvPr/>
          </p:nvSpPr>
          <p:spPr>
            <a:xfrm>
              <a:off x="2448" y="3744"/>
              <a:ext cx="1440"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Killed Thread</a:t>
              </a:r>
              <a:endParaRPr sz="1000">
                <a:solidFill>
                  <a:schemeClr val="dk1"/>
                </a:solidFill>
                <a:latin typeface="Times New Roman"/>
                <a:ea typeface="Times New Roman"/>
                <a:cs typeface="Times New Roman"/>
                <a:sym typeface="Times New Roman"/>
              </a:endParaRPr>
            </a:p>
          </p:txBody>
        </p:sp>
        <p:sp>
          <p:nvSpPr>
            <p:cNvPr id="118" name="Google Shape;118;p19"/>
            <p:cNvSpPr txBox="1"/>
            <p:nvPr/>
          </p:nvSpPr>
          <p:spPr>
            <a:xfrm>
              <a:off x="4752" y="5209"/>
              <a:ext cx="1728"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Idle Thread</a:t>
              </a:r>
              <a:endParaRPr sz="1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(Not Runnable)</a:t>
              </a:r>
              <a:endParaRPr sz="1000">
                <a:solidFill>
                  <a:schemeClr val="dk1"/>
                </a:solidFill>
                <a:latin typeface="Times New Roman"/>
                <a:ea typeface="Times New Roman"/>
                <a:cs typeface="Times New Roman"/>
                <a:sym typeface="Times New Roman"/>
              </a:endParaRPr>
            </a:p>
          </p:txBody>
        </p:sp>
        <p:sp>
          <p:nvSpPr>
            <p:cNvPr id="119" name="Google Shape;119;p19"/>
            <p:cNvSpPr txBox="1"/>
            <p:nvPr/>
          </p:nvSpPr>
          <p:spPr>
            <a:xfrm>
              <a:off x="6624" y="4201"/>
              <a:ext cx="1296"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sleep, wait</a:t>
              </a:r>
              <a:endParaRPr sz="1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suspend </a:t>
              </a:r>
              <a:endParaRPr sz="1000">
                <a:solidFill>
                  <a:schemeClr val="dk1"/>
                </a:solidFill>
                <a:latin typeface="Times New Roman"/>
                <a:ea typeface="Times New Roman"/>
                <a:cs typeface="Times New Roman"/>
                <a:sym typeface="Times New Roman"/>
              </a:endParaRPr>
            </a:p>
          </p:txBody>
        </p:sp>
        <p:sp>
          <p:nvSpPr>
            <p:cNvPr id="120" name="Google Shape;120;p19"/>
            <p:cNvSpPr txBox="1"/>
            <p:nvPr/>
          </p:nvSpPr>
          <p:spPr>
            <a:xfrm>
              <a:off x="5328" y="4201"/>
              <a:ext cx="864"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resume notify</a:t>
              </a:r>
              <a:endParaRPr sz="1000">
                <a:solidFill>
                  <a:schemeClr val="dk1"/>
                </a:solidFill>
                <a:latin typeface="Times New Roman"/>
                <a:ea typeface="Times New Roman"/>
                <a:cs typeface="Times New Roman"/>
                <a:sym typeface="Times New Roman"/>
              </a:endParaRPr>
            </a:p>
          </p:txBody>
        </p:sp>
        <p:sp>
          <p:nvSpPr>
            <p:cNvPr id="121" name="Google Shape;121;p19"/>
            <p:cNvSpPr txBox="1"/>
            <p:nvPr/>
          </p:nvSpPr>
          <p:spPr>
            <a:xfrm>
              <a:off x="4032" y="4033"/>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sp>
          <p:nvSpPr>
            <p:cNvPr id="122" name="Google Shape;122;p19"/>
            <p:cNvSpPr/>
            <p:nvPr/>
          </p:nvSpPr>
          <p:spPr>
            <a:xfrm>
              <a:off x="4752" y="2617"/>
              <a:ext cx="3024" cy="1440"/>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 </a:t>
              </a:r>
              <a:endParaRPr/>
            </a:p>
          </p:txBody>
        </p:sp>
        <p:sp>
          <p:nvSpPr>
            <p:cNvPr id="123" name="Google Shape;123;p19"/>
            <p:cNvSpPr/>
            <p:nvPr/>
          </p:nvSpPr>
          <p:spPr>
            <a:xfrm>
              <a:off x="4896" y="3193"/>
              <a:ext cx="1152" cy="43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Runnable</a:t>
              </a:r>
              <a:endParaRPr/>
            </a:p>
          </p:txBody>
        </p:sp>
        <p:sp>
          <p:nvSpPr>
            <p:cNvPr id="124" name="Google Shape;124;p19"/>
            <p:cNvSpPr/>
            <p:nvPr/>
          </p:nvSpPr>
          <p:spPr>
            <a:xfrm>
              <a:off x="6480" y="3193"/>
              <a:ext cx="1152" cy="43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Running</a:t>
              </a:r>
              <a:endParaRPr/>
            </a:p>
          </p:txBody>
        </p:sp>
        <p:sp>
          <p:nvSpPr>
            <p:cNvPr id="125" name="Google Shape;125;p19"/>
            <p:cNvSpPr txBox="1"/>
            <p:nvPr/>
          </p:nvSpPr>
          <p:spPr>
            <a:xfrm>
              <a:off x="4608" y="1465"/>
              <a:ext cx="1584"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Times New Roman"/>
                  <a:ea typeface="Times New Roman"/>
                  <a:cs typeface="Times New Roman"/>
                  <a:sym typeface="Times New Roman"/>
                </a:rPr>
                <a:t>Newborn</a:t>
              </a:r>
              <a:endParaRPr/>
            </a:p>
          </p:txBody>
        </p:sp>
        <p:cxnSp>
          <p:nvCxnSpPr>
            <p:cNvPr id="126" name="Google Shape;126;p19"/>
            <p:cNvCxnSpPr/>
            <p:nvPr/>
          </p:nvCxnSpPr>
          <p:spPr>
            <a:xfrm>
              <a:off x="5472" y="1872"/>
              <a:ext cx="0" cy="720"/>
            </a:xfrm>
            <a:prstGeom prst="straightConnector1">
              <a:avLst/>
            </a:prstGeom>
            <a:noFill/>
            <a:ln cap="flat" cmpd="sng" w="9525">
              <a:solidFill>
                <a:srgbClr val="000000"/>
              </a:solidFill>
              <a:prstDash val="solid"/>
              <a:round/>
              <a:headEnd len="med" w="med" type="none"/>
              <a:tailEnd len="med" w="med" type="triangle"/>
            </a:ln>
          </p:spPr>
        </p:cxnSp>
        <p:cxnSp>
          <p:nvCxnSpPr>
            <p:cNvPr id="127" name="Google Shape;127;p19"/>
            <p:cNvCxnSpPr/>
            <p:nvPr/>
          </p:nvCxnSpPr>
          <p:spPr>
            <a:xfrm>
              <a:off x="7056" y="2905"/>
              <a:ext cx="0" cy="288"/>
            </a:xfrm>
            <a:prstGeom prst="straightConnector1">
              <a:avLst/>
            </a:prstGeom>
            <a:noFill/>
            <a:ln cap="flat" cmpd="sng" w="9525">
              <a:solidFill>
                <a:srgbClr val="000000"/>
              </a:solidFill>
              <a:prstDash val="solid"/>
              <a:round/>
              <a:headEnd len="med" w="med" type="none"/>
              <a:tailEnd len="med" w="med" type="triangle"/>
            </a:ln>
          </p:spPr>
        </p:cxnSp>
        <p:cxnSp>
          <p:nvCxnSpPr>
            <p:cNvPr id="128" name="Google Shape;128;p19"/>
            <p:cNvCxnSpPr/>
            <p:nvPr/>
          </p:nvCxnSpPr>
          <p:spPr>
            <a:xfrm>
              <a:off x="5472" y="2905"/>
              <a:ext cx="1584" cy="0"/>
            </a:xfrm>
            <a:prstGeom prst="straightConnector1">
              <a:avLst/>
            </a:prstGeom>
            <a:noFill/>
            <a:ln cap="flat" cmpd="sng" w="9525">
              <a:solidFill>
                <a:srgbClr val="000000"/>
              </a:solidFill>
              <a:prstDash val="solid"/>
              <a:round/>
              <a:headEnd len="med" w="med" type="none"/>
              <a:tailEnd len="med" w="med" type="none"/>
            </a:ln>
          </p:spPr>
        </p:cxnSp>
        <p:cxnSp>
          <p:nvCxnSpPr>
            <p:cNvPr id="129" name="Google Shape;129;p19"/>
            <p:cNvCxnSpPr/>
            <p:nvPr/>
          </p:nvCxnSpPr>
          <p:spPr>
            <a:xfrm>
              <a:off x="5472" y="2905"/>
              <a:ext cx="0" cy="288"/>
            </a:xfrm>
            <a:prstGeom prst="straightConnector1">
              <a:avLst/>
            </a:prstGeom>
            <a:noFill/>
            <a:ln cap="flat" cmpd="sng" w="9525">
              <a:solidFill>
                <a:srgbClr val="000000"/>
              </a:solidFill>
              <a:prstDash val="solid"/>
              <a:round/>
              <a:headEnd len="med" w="med" type="none"/>
              <a:tailEnd len="med" w="med" type="none"/>
            </a:ln>
          </p:spPr>
        </p:cxnSp>
        <p:cxnSp>
          <p:nvCxnSpPr>
            <p:cNvPr id="130" name="Google Shape;130;p19"/>
            <p:cNvCxnSpPr/>
            <p:nvPr/>
          </p:nvCxnSpPr>
          <p:spPr>
            <a:xfrm>
              <a:off x="5472" y="3625"/>
              <a:ext cx="0" cy="288"/>
            </a:xfrm>
            <a:prstGeom prst="straightConnector1">
              <a:avLst/>
            </a:prstGeom>
            <a:noFill/>
            <a:ln cap="flat" cmpd="sng" w="9525">
              <a:solidFill>
                <a:srgbClr val="000000"/>
              </a:solidFill>
              <a:prstDash val="solid"/>
              <a:round/>
              <a:headEnd len="med" w="med" type="triangle"/>
              <a:tailEnd len="med" w="med" type="none"/>
            </a:ln>
          </p:spPr>
        </p:cxnSp>
        <p:cxnSp>
          <p:nvCxnSpPr>
            <p:cNvPr id="131" name="Google Shape;131;p19"/>
            <p:cNvCxnSpPr/>
            <p:nvPr/>
          </p:nvCxnSpPr>
          <p:spPr>
            <a:xfrm>
              <a:off x="5472" y="3913"/>
              <a:ext cx="1584" cy="0"/>
            </a:xfrm>
            <a:prstGeom prst="straightConnector1">
              <a:avLst/>
            </a:prstGeom>
            <a:noFill/>
            <a:ln cap="flat" cmpd="sng" w="9525">
              <a:solidFill>
                <a:srgbClr val="000000"/>
              </a:solidFill>
              <a:prstDash val="solid"/>
              <a:round/>
              <a:headEnd len="med" w="med" type="none"/>
              <a:tailEnd len="med" w="med" type="none"/>
            </a:ln>
          </p:spPr>
        </p:cxnSp>
        <p:cxnSp>
          <p:nvCxnSpPr>
            <p:cNvPr id="132" name="Google Shape;132;p19"/>
            <p:cNvCxnSpPr/>
            <p:nvPr/>
          </p:nvCxnSpPr>
          <p:spPr>
            <a:xfrm>
              <a:off x="7041" y="3625"/>
              <a:ext cx="0" cy="288"/>
            </a:xfrm>
            <a:prstGeom prst="straightConnector1">
              <a:avLst/>
            </a:prstGeom>
            <a:noFill/>
            <a:ln cap="flat" cmpd="sng" w="9525">
              <a:solidFill>
                <a:srgbClr val="000000"/>
              </a:solidFill>
              <a:prstDash val="solid"/>
              <a:round/>
              <a:headEnd len="med" w="med" type="none"/>
              <a:tailEnd len="med" w="med" type="none"/>
            </a:ln>
          </p:spPr>
        </p:cxnSp>
        <p:sp>
          <p:nvSpPr>
            <p:cNvPr id="133" name="Google Shape;133;p19"/>
            <p:cNvSpPr txBox="1"/>
            <p:nvPr/>
          </p:nvSpPr>
          <p:spPr>
            <a:xfrm>
              <a:off x="5904" y="3610"/>
              <a:ext cx="720"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yield</a:t>
              </a:r>
              <a:endParaRPr sz="1000">
                <a:solidFill>
                  <a:schemeClr val="dk1"/>
                </a:solidFill>
                <a:latin typeface="Times New Roman"/>
                <a:ea typeface="Times New Roman"/>
                <a:cs typeface="Times New Roman"/>
                <a:sym typeface="Times New Roman"/>
              </a:endParaRPr>
            </a:p>
          </p:txBody>
        </p:sp>
        <p:sp>
          <p:nvSpPr>
            <p:cNvPr id="134" name="Google Shape;134;p19"/>
            <p:cNvSpPr txBox="1"/>
            <p:nvPr/>
          </p:nvSpPr>
          <p:spPr>
            <a:xfrm>
              <a:off x="4752" y="4777"/>
              <a:ext cx="2304"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Courier New"/>
                <a:ea typeface="Courier New"/>
                <a:cs typeface="Courier New"/>
                <a:sym typeface="Courier New"/>
              </a:endParaRPr>
            </a:p>
            <a:p>
              <a:pPr indent="0" lvl="0" marL="0" marR="0" rtl="0" algn="ctr">
                <a:spcBef>
                  <a:spcPts val="0"/>
                </a:spcBef>
                <a:spcAft>
                  <a:spcPts val="0"/>
                </a:spcAft>
                <a:buNone/>
              </a:pPr>
              <a:r>
                <a:rPr b="1" lang="en-US" sz="1100">
                  <a:solidFill>
                    <a:schemeClr val="dk1"/>
                  </a:solidFill>
                  <a:latin typeface="Courier New"/>
                  <a:ea typeface="Courier New"/>
                  <a:cs typeface="Courier New"/>
                  <a:sym typeface="Courier New"/>
                </a:rPr>
                <a:t>Blocked</a:t>
              </a:r>
              <a:endParaRPr b="1" sz="1400">
                <a:solidFill>
                  <a:schemeClr val="dk1"/>
                </a:solidFill>
                <a:latin typeface="Times New Roman"/>
                <a:ea typeface="Times New Roman"/>
                <a:cs typeface="Times New Roman"/>
                <a:sym typeface="Times New Roman"/>
              </a:endParaRPr>
            </a:p>
          </p:txBody>
        </p:sp>
        <p:cxnSp>
          <p:nvCxnSpPr>
            <p:cNvPr id="135" name="Google Shape;135;p19"/>
            <p:cNvCxnSpPr/>
            <p:nvPr/>
          </p:nvCxnSpPr>
          <p:spPr>
            <a:xfrm rot="10800000">
              <a:off x="5328" y="4057"/>
              <a:ext cx="0" cy="720"/>
            </a:xfrm>
            <a:prstGeom prst="straightConnector1">
              <a:avLst/>
            </a:prstGeom>
            <a:noFill/>
            <a:ln cap="flat" cmpd="sng" w="9525">
              <a:solidFill>
                <a:srgbClr val="000000"/>
              </a:solidFill>
              <a:prstDash val="solid"/>
              <a:round/>
              <a:headEnd len="med" w="med" type="none"/>
              <a:tailEnd len="med" w="med" type="triangle"/>
            </a:ln>
          </p:spPr>
        </p:cxnSp>
        <p:cxnSp>
          <p:nvCxnSpPr>
            <p:cNvPr id="136" name="Google Shape;136;p19"/>
            <p:cNvCxnSpPr/>
            <p:nvPr/>
          </p:nvCxnSpPr>
          <p:spPr>
            <a:xfrm>
              <a:off x="6480" y="4057"/>
              <a:ext cx="0" cy="720"/>
            </a:xfrm>
            <a:prstGeom prst="straightConnector1">
              <a:avLst/>
            </a:prstGeom>
            <a:noFill/>
            <a:ln cap="flat" cmpd="sng" w="9525">
              <a:solidFill>
                <a:srgbClr val="000000"/>
              </a:solidFill>
              <a:prstDash val="solid"/>
              <a:round/>
              <a:headEnd len="med" w="med" type="none"/>
              <a:tailEnd len="med" w="med" type="triangle"/>
            </a:ln>
          </p:spPr>
        </p:cxnSp>
        <p:sp>
          <p:nvSpPr>
            <p:cNvPr id="137" name="Google Shape;137;p19"/>
            <p:cNvSpPr txBox="1"/>
            <p:nvPr/>
          </p:nvSpPr>
          <p:spPr>
            <a:xfrm>
              <a:off x="2592" y="3193"/>
              <a:ext cx="1296"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Dead</a:t>
              </a:r>
              <a:endParaRPr sz="1000">
                <a:solidFill>
                  <a:schemeClr val="dk1"/>
                </a:solidFill>
                <a:latin typeface="Times New Roman"/>
                <a:ea typeface="Times New Roman"/>
                <a:cs typeface="Times New Roman"/>
                <a:sym typeface="Times New Roman"/>
              </a:endParaRPr>
            </a:p>
          </p:txBody>
        </p:sp>
        <p:cxnSp>
          <p:nvCxnSpPr>
            <p:cNvPr id="138" name="Google Shape;138;p19"/>
            <p:cNvCxnSpPr/>
            <p:nvPr/>
          </p:nvCxnSpPr>
          <p:spPr>
            <a:xfrm flipH="1">
              <a:off x="3168" y="1897"/>
              <a:ext cx="1440" cy="1296"/>
            </a:xfrm>
            <a:prstGeom prst="straightConnector1">
              <a:avLst/>
            </a:prstGeom>
            <a:noFill/>
            <a:ln cap="flat" cmpd="sng" w="9525">
              <a:solidFill>
                <a:srgbClr val="000000"/>
              </a:solidFill>
              <a:prstDash val="solid"/>
              <a:round/>
              <a:headEnd len="med" w="med" type="none"/>
              <a:tailEnd len="med" w="med" type="triangle"/>
            </a:ln>
          </p:spPr>
        </p:cxnSp>
        <p:cxnSp>
          <p:nvCxnSpPr>
            <p:cNvPr id="139" name="Google Shape;139;p19"/>
            <p:cNvCxnSpPr/>
            <p:nvPr/>
          </p:nvCxnSpPr>
          <p:spPr>
            <a:xfrm rot="10800000">
              <a:off x="3168" y="3625"/>
              <a:ext cx="1584" cy="1152"/>
            </a:xfrm>
            <a:prstGeom prst="straightConnector1">
              <a:avLst/>
            </a:prstGeom>
            <a:noFill/>
            <a:ln cap="flat" cmpd="sng" w="9525">
              <a:solidFill>
                <a:srgbClr val="000000"/>
              </a:solidFill>
              <a:prstDash val="solid"/>
              <a:round/>
              <a:headEnd len="med" w="med" type="none"/>
              <a:tailEnd len="med" w="med" type="triangle"/>
            </a:ln>
          </p:spPr>
        </p:cxnSp>
        <p:sp>
          <p:nvSpPr>
            <p:cNvPr id="140" name="Google Shape;140;p19"/>
            <p:cNvSpPr txBox="1"/>
            <p:nvPr/>
          </p:nvSpPr>
          <p:spPr>
            <a:xfrm>
              <a:off x="6639" y="2284"/>
              <a:ext cx="1425" cy="303"/>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Active Thread</a:t>
              </a:r>
              <a:endParaRPr sz="1000">
                <a:solidFill>
                  <a:schemeClr val="dk1"/>
                </a:solidFill>
                <a:latin typeface="Times New Roman"/>
                <a:ea typeface="Times New Roman"/>
                <a:cs typeface="Times New Roman"/>
                <a:sym typeface="Times New Roman"/>
              </a:endParaRPr>
            </a:p>
          </p:txBody>
        </p:sp>
        <p:sp>
          <p:nvSpPr>
            <p:cNvPr id="141" name="Google Shape;141;p19"/>
            <p:cNvSpPr txBox="1"/>
            <p:nvPr/>
          </p:nvSpPr>
          <p:spPr>
            <a:xfrm>
              <a:off x="4176" y="3148"/>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cxnSp>
          <p:nvCxnSpPr>
            <p:cNvPr id="142" name="Google Shape;142;p19"/>
            <p:cNvCxnSpPr/>
            <p:nvPr/>
          </p:nvCxnSpPr>
          <p:spPr>
            <a:xfrm rot="10800000">
              <a:off x="3888" y="3406"/>
              <a:ext cx="864" cy="0"/>
            </a:xfrm>
            <a:prstGeom prst="straightConnector1">
              <a:avLst/>
            </a:prstGeom>
            <a:noFill/>
            <a:ln cap="flat" cmpd="sng" w="9525">
              <a:solidFill>
                <a:srgbClr val="000000"/>
              </a:solidFill>
              <a:prstDash val="solid"/>
              <a:round/>
              <a:headEnd len="med" w="med" type="none"/>
              <a:tailEnd len="med" w="med" type="triangle"/>
            </a:ln>
          </p:spPr>
        </p:cxnSp>
        <p:sp>
          <p:nvSpPr>
            <p:cNvPr id="143" name="Google Shape;143;p19"/>
            <p:cNvSpPr txBox="1"/>
            <p:nvPr/>
          </p:nvSpPr>
          <p:spPr>
            <a:xfrm>
              <a:off x="217" y="6133"/>
              <a:ext cx="3900" cy="300"/>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a:solidFill>
                    <a:schemeClr val="dk1"/>
                  </a:solidFill>
                  <a:latin typeface="Courier New"/>
                  <a:ea typeface="Courier New"/>
                  <a:cs typeface="Courier New"/>
                  <a:sym typeface="Courier New"/>
                </a:rPr>
                <a:t>Figure: A thread’s Life Cycle</a:t>
              </a:r>
              <a:endParaRPr b="1" sz="18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70075" y="531810"/>
            <a:ext cx="7772400" cy="60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Multi-threaded Program</a:t>
            </a:r>
            <a:endParaRPr sz="3600" cap="none">
              <a:latin typeface="Calibri"/>
              <a:ea typeface="Calibri"/>
              <a:cs typeface="Calibri"/>
              <a:sym typeface="Calibri"/>
            </a:endParaRPr>
          </a:p>
        </p:txBody>
      </p:sp>
      <p:grpSp>
        <p:nvGrpSpPr>
          <p:cNvPr id="150" name="Google Shape;150;p20"/>
          <p:cNvGrpSpPr/>
          <p:nvPr/>
        </p:nvGrpSpPr>
        <p:grpSpPr>
          <a:xfrm>
            <a:off x="990600" y="1201824"/>
            <a:ext cx="7326000" cy="4440225"/>
            <a:chOff x="2016" y="4383"/>
            <a:chExt cx="7141" cy="4689"/>
          </a:xfrm>
        </p:grpSpPr>
        <p:sp>
          <p:nvSpPr>
            <p:cNvPr id="151" name="Google Shape;151;p20"/>
            <p:cNvSpPr txBox="1"/>
            <p:nvPr/>
          </p:nvSpPr>
          <p:spPr>
            <a:xfrm>
              <a:off x="6813"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start</a:t>
              </a:r>
              <a:endParaRPr b="1" i="0" sz="1200" u="none" cap="none" strike="noStrike">
                <a:solidFill>
                  <a:schemeClr val="dk1"/>
                </a:solidFill>
                <a:latin typeface="Times New Roman"/>
                <a:ea typeface="Times New Roman"/>
                <a:cs typeface="Times New Roman"/>
                <a:sym typeface="Times New Roman"/>
              </a:endParaRPr>
            </a:p>
          </p:txBody>
        </p:sp>
        <p:sp>
          <p:nvSpPr>
            <p:cNvPr id="152" name="Google Shape;152;p20"/>
            <p:cNvSpPr txBox="1"/>
            <p:nvPr/>
          </p:nvSpPr>
          <p:spPr>
            <a:xfrm>
              <a:off x="3744"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00" u="none" cap="none" strike="noStrike">
                  <a:solidFill>
                    <a:schemeClr val="dk1"/>
                  </a:solidFill>
                  <a:latin typeface="Courier New"/>
                  <a:ea typeface="Courier New"/>
                  <a:cs typeface="Courier New"/>
                  <a:sym typeface="Courier New"/>
                </a:rPr>
                <a:t>start</a:t>
              </a:r>
              <a:endParaRPr b="1" i="0" sz="1100" u="none" cap="none" strike="noStrike">
                <a:solidFill>
                  <a:schemeClr val="dk1"/>
                </a:solidFill>
                <a:latin typeface="Times New Roman"/>
                <a:ea typeface="Times New Roman"/>
                <a:cs typeface="Times New Roman"/>
                <a:sym typeface="Times New Roman"/>
              </a:endParaRPr>
            </a:p>
          </p:txBody>
        </p:sp>
        <p:sp>
          <p:nvSpPr>
            <p:cNvPr id="153" name="Google Shape;153;p20"/>
            <p:cNvSpPr txBox="1"/>
            <p:nvPr/>
          </p:nvSpPr>
          <p:spPr>
            <a:xfrm>
              <a:off x="4464" y="4752"/>
              <a:ext cx="2160" cy="172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Main Method</a:t>
              </a:r>
              <a:endParaRPr b="1"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Module</a:t>
              </a:r>
              <a:endParaRPr b="1"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(Main Thread)</a:t>
              </a:r>
              <a:endParaRPr b="1" i="0" sz="1800" u="none" cap="none" strike="noStrike">
                <a:solidFill>
                  <a:schemeClr val="dk1"/>
                </a:solidFill>
                <a:latin typeface="Times New Roman"/>
                <a:ea typeface="Times New Roman"/>
                <a:cs typeface="Times New Roman"/>
                <a:sym typeface="Times New Roman"/>
              </a:endParaRPr>
            </a:p>
          </p:txBody>
        </p:sp>
        <p:sp>
          <p:nvSpPr>
            <p:cNvPr id="154" name="Google Shape;154;p20"/>
            <p:cNvSpPr txBox="1"/>
            <p:nvPr/>
          </p:nvSpPr>
          <p:spPr>
            <a:xfrm>
              <a:off x="2016"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A</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sp>
          <p:nvSpPr>
            <p:cNvPr id="155" name="Google Shape;155;p20"/>
            <p:cNvSpPr txBox="1"/>
            <p:nvPr/>
          </p:nvSpPr>
          <p:spPr>
            <a:xfrm>
              <a:off x="4752"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B</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sp>
          <p:nvSpPr>
            <p:cNvPr id="156" name="Google Shape;156;p20"/>
            <p:cNvSpPr txBox="1"/>
            <p:nvPr/>
          </p:nvSpPr>
          <p:spPr>
            <a:xfrm>
              <a:off x="7488"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C</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cxnSp>
          <p:nvCxnSpPr>
            <p:cNvPr id="157" name="Google Shape;157;p20"/>
            <p:cNvCxnSpPr/>
            <p:nvPr/>
          </p:nvCxnSpPr>
          <p:spPr>
            <a:xfrm>
              <a:off x="5571" y="6480"/>
              <a:ext cx="0" cy="1296"/>
            </a:xfrm>
            <a:prstGeom prst="straightConnector1">
              <a:avLst/>
            </a:prstGeom>
            <a:noFill/>
            <a:ln cap="flat" cmpd="sng" w="9525">
              <a:solidFill>
                <a:srgbClr val="000000"/>
              </a:solidFill>
              <a:prstDash val="solid"/>
              <a:round/>
              <a:headEnd len="med" w="med" type="none"/>
              <a:tailEnd len="med" w="med" type="triangle"/>
            </a:ln>
          </p:spPr>
        </p:cxnSp>
        <p:cxnSp>
          <p:nvCxnSpPr>
            <p:cNvPr id="158" name="Google Shape;158;p20"/>
            <p:cNvCxnSpPr/>
            <p:nvPr/>
          </p:nvCxnSpPr>
          <p:spPr>
            <a:xfrm flipH="1">
              <a:off x="2880" y="6480"/>
              <a:ext cx="1584" cy="1296"/>
            </a:xfrm>
            <a:prstGeom prst="straightConnector1">
              <a:avLst/>
            </a:prstGeom>
            <a:noFill/>
            <a:ln cap="flat" cmpd="sng" w="9525">
              <a:solidFill>
                <a:srgbClr val="000000"/>
              </a:solidFill>
              <a:prstDash val="solid"/>
              <a:round/>
              <a:headEnd len="med" w="med" type="none"/>
              <a:tailEnd len="med" w="med" type="triangle"/>
            </a:ln>
          </p:spPr>
        </p:cxnSp>
        <p:cxnSp>
          <p:nvCxnSpPr>
            <p:cNvPr id="159" name="Google Shape;159;p20"/>
            <p:cNvCxnSpPr/>
            <p:nvPr/>
          </p:nvCxnSpPr>
          <p:spPr>
            <a:xfrm>
              <a:off x="6624" y="6480"/>
              <a:ext cx="1584" cy="1296"/>
            </a:xfrm>
            <a:prstGeom prst="straightConnector1">
              <a:avLst/>
            </a:prstGeom>
            <a:noFill/>
            <a:ln cap="flat" cmpd="sng" w="9525">
              <a:solidFill>
                <a:srgbClr val="000000"/>
              </a:solidFill>
              <a:prstDash val="solid"/>
              <a:round/>
              <a:headEnd len="med" w="med" type="none"/>
              <a:tailEnd len="med" w="med" type="triangle"/>
            </a:ln>
          </p:spPr>
        </p:cxnSp>
        <p:cxnSp>
          <p:nvCxnSpPr>
            <p:cNvPr id="160" name="Google Shape;160;p20"/>
            <p:cNvCxnSpPr/>
            <p:nvPr/>
          </p:nvCxnSpPr>
          <p:spPr>
            <a:xfrm>
              <a:off x="3600" y="8640"/>
              <a:ext cx="1152" cy="0"/>
            </a:xfrm>
            <a:prstGeom prst="straightConnector1">
              <a:avLst/>
            </a:prstGeom>
            <a:noFill/>
            <a:ln cap="flat" cmpd="sng" w="10150">
              <a:solidFill>
                <a:srgbClr val="000000"/>
              </a:solidFill>
              <a:prstDash val="solid"/>
              <a:round/>
              <a:headEnd len="med" w="med" type="none"/>
              <a:tailEnd len="med" w="med" type="triangle"/>
            </a:ln>
          </p:spPr>
        </p:cxnSp>
        <p:cxnSp>
          <p:nvCxnSpPr>
            <p:cNvPr id="161" name="Google Shape;161;p20"/>
            <p:cNvCxnSpPr/>
            <p:nvPr/>
          </p:nvCxnSpPr>
          <p:spPr>
            <a:xfrm>
              <a:off x="6336" y="8640"/>
              <a:ext cx="1152" cy="0"/>
            </a:xfrm>
            <a:prstGeom prst="straightConnector1">
              <a:avLst/>
            </a:prstGeom>
            <a:noFill/>
            <a:ln cap="flat" cmpd="sng" w="10150">
              <a:solidFill>
                <a:srgbClr val="000000"/>
              </a:solidFill>
              <a:prstDash val="solid"/>
              <a:round/>
              <a:headEnd len="med" w="med" type="none"/>
              <a:tailEnd len="med" w="med" type="triangle"/>
            </a:ln>
          </p:spPr>
        </p:cxnSp>
        <p:cxnSp>
          <p:nvCxnSpPr>
            <p:cNvPr id="162" name="Google Shape;162;p20"/>
            <p:cNvCxnSpPr/>
            <p:nvPr/>
          </p:nvCxnSpPr>
          <p:spPr>
            <a:xfrm>
              <a:off x="3600" y="8208"/>
              <a:ext cx="1152" cy="0"/>
            </a:xfrm>
            <a:prstGeom prst="straightConnector1">
              <a:avLst/>
            </a:prstGeom>
            <a:noFill/>
            <a:ln cap="flat" cmpd="sng" w="10150">
              <a:solidFill>
                <a:srgbClr val="000000"/>
              </a:solidFill>
              <a:prstDash val="solid"/>
              <a:round/>
              <a:headEnd len="med" w="med" type="triangle"/>
              <a:tailEnd len="med" w="med" type="none"/>
            </a:ln>
          </p:spPr>
        </p:cxnSp>
        <p:cxnSp>
          <p:nvCxnSpPr>
            <p:cNvPr id="163" name="Google Shape;163;p20"/>
            <p:cNvCxnSpPr/>
            <p:nvPr/>
          </p:nvCxnSpPr>
          <p:spPr>
            <a:xfrm>
              <a:off x="6336" y="8208"/>
              <a:ext cx="1152" cy="0"/>
            </a:xfrm>
            <a:prstGeom prst="straightConnector1">
              <a:avLst/>
            </a:prstGeom>
            <a:noFill/>
            <a:ln cap="flat" cmpd="sng" w="10150">
              <a:solidFill>
                <a:srgbClr val="000000"/>
              </a:solidFill>
              <a:prstDash val="solid"/>
              <a:round/>
              <a:headEnd len="med" w="med" type="triangle"/>
              <a:tailEnd len="med" w="med" type="none"/>
            </a:ln>
          </p:spPr>
        </p:cxnSp>
        <p:sp>
          <p:nvSpPr>
            <p:cNvPr id="164" name="Google Shape;164;p20"/>
            <p:cNvSpPr txBox="1"/>
            <p:nvPr/>
          </p:nvSpPr>
          <p:spPr>
            <a:xfrm>
              <a:off x="3675" y="8253"/>
              <a:ext cx="1008"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00" u="none" cap="none" strike="noStrike">
                  <a:solidFill>
                    <a:schemeClr val="dk1"/>
                  </a:solidFill>
                  <a:latin typeface="Courier New"/>
                  <a:ea typeface="Courier New"/>
                  <a:cs typeface="Courier New"/>
                  <a:sym typeface="Courier New"/>
                </a:rPr>
                <a:t>switching</a:t>
              </a:r>
              <a:endParaRPr b="1" i="0" sz="1100" u="none" cap="none" strike="noStrike">
                <a:solidFill>
                  <a:schemeClr val="dk1"/>
                </a:solidFill>
                <a:latin typeface="Times New Roman"/>
                <a:ea typeface="Times New Roman"/>
                <a:cs typeface="Times New Roman"/>
                <a:sym typeface="Times New Roman"/>
              </a:endParaRPr>
            </a:p>
          </p:txBody>
        </p:sp>
        <p:sp>
          <p:nvSpPr>
            <p:cNvPr id="165" name="Google Shape;165;p20"/>
            <p:cNvSpPr txBox="1"/>
            <p:nvPr/>
          </p:nvSpPr>
          <p:spPr>
            <a:xfrm>
              <a:off x="6426" y="8322"/>
              <a:ext cx="1008"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switching</a:t>
              </a:r>
              <a:endParaRPr b="1" i="0" sz="1200" u="none" cap="none" strike="noStrike">
                <a:solidFill>
                  <a:schemeClr val="dk1"/>
                </a:solidFill>
                <a:latin typeface="Times New Roman"/>
                <a:ea typeface="Times New Roman"/>
                <a:cs typeface="Times New Roman"/>
                <a:sym typeface="Times New Roman"/>
              </a:endParaRPr>
            </a:p>
          </p:txBody>
        </p:sp>
        <p:sp>
          <p:nvSpPr>
            <p:cNvPr id="166" name="Google Shape;166;p20"/>
            <p:cNvSpPr txBox="1"/>
            <p:nvPr/>
          </p:nvSpPr>
          <p:spPr>
            <a:xfrm>
              <a:off x="5616"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start</a:t>
              </a:r>
              <a:endParaRPr b="1" i="0" sz="1200" u="none" cap="none" strike="noStrike">
                <a:solidFill>
                  <a:schemeClr val="dk1"/>
                </a:solidFill>
                <a:latin typeface="Times New Roman"/>
                <a:ea typeface="Times New Roman"/>
                <a:cs typeface="Times New Roman"/>
                <a:sym typeface="Times New Roman"/>
              </a:endParaRPr>
            </a:p>
          </p:txBody>
        </p:sp>
        <p:sp>
          <p:nvSpPr>
            <p:cNvPr id="167" name="Google Shape;167;p20"/>
            <p:cNvSpPr txBox="1"/>
            <p:nvPr/>
          </p:nvSpPr>
          <p:spPr>
            <a:xfrm>
              <a:off x="2257" y="4383"/>
              <a:ext cx="6900" cy="300"/>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600" u="none" cap="none" strike="noStrike">
                  <a:solidFill>
                    <a:schemeClr val="dk1"/>
                  </a:solidFill>
                  <a:latin typeface="Courier New"/>
                  <a:ea typeface="Courier New"/>
                  <a:cs typeface="Courier New"/>
                  <a:sym typeface="Courier New"/>
                </a:rPr>
                <a:t>Fig: Block diagram of a Multi-threaded Program</a:t>
              </a:r>
              <a:endParaRPr b="0" i="0" sz="2000" u="none" cap="none" strike="noStrike">
                <a:solidFill>
                  <a:schemeClr val="dk1"/>
                </a:solidFill>
                <a:latin typeface="Times New Roman"/>
                <a:ea typeface="Times New Roman"/>
                <a:cs typeface="Times New Roman"/>
                <a:sym typeface="Times New Roman"/>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is an operating system?</a:t>
            </a:r>
            <a:endParaRPr/>
          </a:p>
        </p:txBody>
      </p:sp>
      <p:sp>
        <p:nvSpPr>
          <p:cNvPr id="174" name="Google Shape;174;p2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An operating system (e.g. Windows, Mac, iOS, Android, Linux etc) has many duties:</a:t>
            </a:r>
            <a:endParaRPr/>
          </a:p>
          <a:p>
            <a:pPr indent="-381000" lvl="1" marL="914400" rtl="0" algn="l">
              <a:spcBef>
                <a:spcPts val="0"/>
              </a:spcBef>
              <a:spcAft>
                <a:spcPts val="0"/>
              </a:spcAft>
              <a:buSzPts val="2400"/>
              <a:buChar char="○"/>
            </a:pPr>
            <a:r>
              <a:rPr lang="en-US"/>
              <a:t>You mostly think of the window manager, how windows/apps are opened, closed, how you </a:t>
            </a:r>
            <a:r>
              <a:rPr lang="en-US"/>
              <a:t>switch between them.</a:t>
            </a:r>
            <a:endParaRPr/>
          </a:p>
          <a:p>
            <a:pPr indent="-381000" lvl="1" marL="914400" rtl="0" algn="l">
              <a:spcBef>
                <a:spcPts val="0"/>
              </a:spcBef>
              <a:spcAft>
                <a:spcPts val="0"/>
              </a:spcAft>
              <a:buSzPts val="2400"/>
              <a:buChar char="○"/>
            </a:pPr>
            <a:r>
              <a:rPr lang="en-US"/>
              <a:t>A bigger job is to manage your computer's resources:</a:t>
            </a:r>
            <a:endParaRPr/>
          </a:p>
          <a:p>
            <a:pPr indent="-387350" lvl="2" marL="1371600" rtl="0" algn="l">
              <a:spcBef>
                <a:spcPts val="0"/>
              </a:spcBef>
              <a:spcAft>
                <a:spcPts val="0"/>
              </a:spcAft>
              <a:buSzPts val="2500"/>
              <a:buChar char="■"/>
            </a:pPr>
            <a:r>
              <a:rPr lang="en-US"/>
              <a:t>Memory management</a:t>
            </a:r>
            <a:endParaRPr/>
          </a:p>
          <a:p>
            <a:pPr indent="-387350" lvl="2" marL="1371600" rtl="0" algn="l">
              <a:spcBef>
                <a:spcPts val="0"/>
              </a:spcBef>
              <a:spcAft>
                <a:spcPts val="0"/>
              </a:spcAft>
              <a:buSzPts val="2500"/>
              <a:buChar char="■"/>
            </a:pPr>
            <a:r>
              <a:rPr lang="en-US"/>
              <a:t>CPU process/thread management</a:t>
            </a:r>
            <a:endParaRPr/>
          </a:p>
          <a:p>
            <a:pPr indent="-387350" lvl="2" marL="1371600" rtl="0" algn="l">
              <a:spcBef>
                <a:spcPts val="0"/>
              </a:spcBef>
              <a:spcAft>
                <a:spcPts val="0"/>
              </a:spcAft>
              <a:buSzPts val="2500"/>
              <a:buChar char="■"/>
            </a:pPr>
            <a:r>
              <a:rPr lang="en-US"/>
              <a:t>Network management (wifi, wired connection)</a:t>
            </a:r>
            <a:endParaRPr/>
          </a:p>
          <a:p>
            <a:pPr indent="-387350" lvl="2" marL="1371600" rtl="0" algn="l">
              <a:spcBef>
                <a:spcPts val="0"/>
              </a:spcBef>
              <a:spcAft>
                <a:spcPts val="0"/>
              </a:spcAft>
              <a:buSzPts val="2500"/>
              <a:buChar char="■"/>
            </a:pPr>
            <a:r>
              <a:rPr lang="en-US"/>
              <a:t>Peripheral management (sound, external monitors, mice, keyboards, bluetooth, nfc etc)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Memory management</a:t>
            </a:r>
            <a:endParaRPr/>
          </a:p>
        </p:txBody>
      </p:sp>
      <p:sp>
        <p:nvSpPr>
          <p:cNvPr id="181" name="Google Shape;181;p2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It’s important that your java program cannot access the memory that Chrome/Safari is using, because they may contain secret information (credit cards, personal information, bank, medical, school records).</a:t>
            </a:r>
            <a:endParaRPr/>
          </a:p>
          <a:p>
            <a:pPr indent="-374650" lvl="0" marL="457200" rtl="0" algn="l">
              <a:spcBef>
                <a:spcPts val="0"/>
              </a:spcBef>
              <a:spcAft>
                <a:spcPts val="0"/>
              </a:spcAft>
              <a:buSzPts val="2300"/>
              <a:buChar char="●"/>
            </a:pPr>
            <a:r>
              <a:rPr lang="en-US"/>
              <a:t>In general each process/application must have a “sandbox” of its own memory.  No other process is permitted to access that memory.</a:t>
            </a:r>
            <a:endParaRPr/>
          </a:p>
          <a:p>
            <a:pPr indent="-374650" lvl="0" marL="457200" rtl="0" algn="l">
              <a:spcBef>
                <a:spcPts val="0"/>
              </a:spcBef>
              <a:spcAft>
                <a:spcPts val="0"/>
              </a:spcAft>
              <a:buSzPts val="2300"/>
              <a:buChar char="●"/>
            </a:pPr>
            <a:r>
              <a:rPr lang="en-US"/>
              <a:t>Each process must request more memory from the operating system’s kernel if it needs it.  </a:t>
            </a:r>
            <a:endParaRPr/>
          </a:p>
          <a:p>
            <a:pPr indent="-381000" lvl="1" marL="914400" rtl="0" algn="l">
              <a:spcBef>
                <a:spcPts val="0"/>
              </a:spcBef>
              <a:spcAft>
                <a:spcPts val="0"/>
              </a:spcAft>
              <a:buSzPts val="2400"/>
              <a:buChar char="○"/>
            </a:pPr>
            <a:r>
              <a:rPr lang="en-US"/>
              <a:t>Generally this is granted, but if there is no more memory it can be denied.</a:t>
            </a:r>
            <a:endParaRPr/>
          </a:p>
          <a:p>
            <a:pPr indent="-381000" lvl="1" marL="914400" rtl="0" algn="l">
              <a:spcBef>
                <a:spcPts val="0"/>
              </a:spcBef>
              <a:spcAft>
                <a:spcPts val="0"/>
              </a:spcAft>
              <a:buSzPts val="2400"/>
              <a:buChar char="○"/>
            </a:pPr>
            <a:r>
              <a:rPr lang="en-US"/>
              <a:t>Each time you do int[] myArray=new int[500], java has to go to your os and request 500 * 32bits of ram.</a:t>
            </a:r>
            <a:endParaRPr/>
          </a:p>
          <a:p>
            <a:pPr indent="0" lvl="0" marL="0" rtl="0" algn="l">
              <a:spcBef>
                <a:spcPts val="75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Process/Thread management</a:t>
            </a:r>
            <a:endParaRPr/>
          </a:p>
        </p:txBody>
      </p:sp>
      <p:sp>
        <p:nvSpPr>
          <p:cNvPr id="188" name="Google Shape;188;p23"/>
          <p:cNvSpPr txBox="1"/>
          <p:nvPr>
            <p:ph idx="1" type="body"/>
          </p:nvPr>
        </p:nvSpPr>
        <p:spPr>
          <a:xfrm>
            <a:off x="405800" y="1253325"/>
            <a:ext cx="8382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Every computing device you own (phone, computer, tablet etc) can have multiple things going on at once.</a:t>
            </a:r>
            <a:endParaRPr/>
          </a:p>
          <a:p>
            <a:pPr indent="-381000" lvl="1" marL="914400" rtl="0" algn="l">
              <a:spcBef>
                <a:spcPts val="0"/>
              </a:spcBef>
              <a:spcAft>
                <a:spcPts val="0"/>
              </a:spcAft>
              <a:buSzPts val="2400"/>
              <a:buChar char="○"/>
            </a:pPr>
            <a:r>
              <a:rPr lang="en-US"/>
              <a:t>My computer is currently showing slides, and running intellij, as well as hundreds of other processes.</a:t>
            </a:r>
            <a:endParaRPr/>
          </a:p>
          <a:p>
            <a:pPr indent="-381000" lvl="1" marL="914400" rtl="0" algn="l">
              <a:spcBef>
                <a:spcPts val="0"/>
              </a:spcBef>
              <a:spcAft>
                <a:spcPts val="0"/>
              </a:spcAft>
              <a:buSzPts val="2400"/>
              <a:buChar char="○"/>
            </a:pPr>
            <a:r>
              <a:rPr lang="en-US"/>
              <a:t>I have a single CPU with 14 cores.  </a:t>
            </a:r>
            <a:endParaRPr/>
          </a:p>
          <a:p>
            <a:pPr indent="-381000" lvl="1" marL="914400" rtl="0" algn="l">
              <a:spcBef>
                <a:spcPts val="0"/>
              </a:spcBef>
              <a:spcAft>
                <a:spcPts val="0"/>
              </a:spcAft>
              <a:buSzPts val="2400"/>
              <a:buChar char="○"/>
            </a:pPr>
            <a:r>
              <a:rPr lang="en-US"/>
              <a:t>Your operating system, decides which process gets to run on which core at what time, and for how long.</a:t>
            </a:r>
            <a:endParaRPr/>
          </a:p>
          <a:p>
            <a:pPr indent="-387350" lvl="2" marL="1371600" rtl="0" algn="l">
              <a:spcBef>
                <a:spcPts val="0"/>
              </a:spcBef>
              <a:spcAft>
                <a:spcPts val="0"/>
              </a:spcAft>
              <a:buSzPts val="2500"/>
              <a:buChar char="■"/>
            </a:pPr>
            <a:r>
              <a:rPr lang="en-US"/>
              <a:t>This is a </a:t>
            </a:r>
            <a:r>
              <a:rPr lang="en-US"/>
              <a:t>tremendously</a:t>
            </a:r>
            <a:r>
              <a:rPr lang="en-US"/>
              <a:t> complex piece of code called the scheduler in the kernel.  </a:t>
            </a:r>
            <a:endParaRPr/>
          </a:p>
        </p:txBody>
      </p:sp>
      <p:pic>
        <p:nvPicPr>
          <p:cNvPr id="189" name="Google Shape;189;p23"/>
          <p:cNvPicPr preferRelativeResize="0"/>
          <p:nvPr/>
        </p:nvPicPr>
        <p:blipFill>
          <a:blip r:embed="rId3">
            <a:alphaModFix/>
          </a:blip>
          <a:stretch>
            <a:fillRect/>
          </a:stretch>
        </p:blipFill>
        <p:spPr>
          <a:xfrm>
            <a:off x="1440575" y="4282225"/>
            <a:ext cx="3523700" cy="2064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How are threads actually executed?</a:t>
            </a:r>
            <a:endParaRPr/>
          </a:p>
        </p:txBody>
      </p:sp>
      <p:sp>
        <p:nvSpPr>
          <p:cNvPr id="196" name="Google Shape;196;p2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Your OS has a list of threads which are ready to run.</a:t>
            </a:r>
            <a:endParaRPr/>
          </a:p>
          <a:p>
            <a:pPr indent="-374650" lvl="0" marL="457200" rtl="0" algn="l">
              <a:spcBef>
                <a:spcPts val="0"/>
              </a:spcBef>
              <a:spcAft>
                <a:spcPts val="0"/>
              </a:spcAft>
              <a:buSzPts val="2300"/>
              <a:buChar char="●"/>
            </a:pPr>
            <a:r>
              <a:rPr lang="en-US"/>
              <a:t>It also has a list of cores which are available.</a:t>
            </a:r>
            <a:endParaRPr/>
          </a:p>
          <a:p>
            <a:pPr indent="-381000" lvl="1" marL="914400" rtl="0" algn="l">
              <a:spcBef>
                <a:spcPts val="0"/>
              </a:spcBef>
              <a:spcAft>
                <a:spcPts val="0"/>
              </a:spcAft>
              <a:buSzPts val="2400"/>
              <a:buChar char="○"/>
            </a:pPr>
            <a:r>
              <a:rPr lang="en-US"/>
              <a:t>It will decide which thread is sent to which core.</a:t>
            </a:r>
            <a:endParaRPr/>
          </a:p>
          <a:p>
            <a:pPr indent="-387350" lvl="2" marL="1371600" rtl="0" algn="l">
              <a:spcBef>
                <a:spcPts val="0"/>
              </a:spcBef>
              <a:spcAft>
                <a:spcPts val="0"/>
              </a:spcAft>
              <a:buSzPts val="2500"/>
              <a:buChar char="■"/>
            </a:pPr>
            <a:r>
              <a:rPr lang="en-US"/>
              <a:t>If you have a single CPU with 1 core, but a long list of threads ready to run, it’ll rotate each thread onto the processor in some order, attempting to give them about equal time.</a:t>
            </a:r>
            <a:endParaRPr/>
          </a:p>
          <a:p>
            <a:pPr indent="-387350" lvl="2" marL="1371600" rtl="0" algn="l">
              <a:spcBef>
                <a:spcPts val="0"/>
              </a:spcBef>
              <a:spcAft>
                <a:spcPts val="0"/>
              </a:spcAft>
              <a:buSzPts val="2500"/>
              <a:buChar char="■"/>
            </a:pPr>
            <a:r>
              <a:rPr lang="en-US"/>
              <a:t>If you have a single CPU with 14 cores, and you have 5000 threads, it’ll do the same thing, but it’s doing it to 14 cores </a:t>
            </a:r>
            <a:r>
              <a:rPr lang="en-US"/>
              <a:t>simultaneously</a:t>
            </a:r>
            <a:r>
              <a:rPr lang="en-US"/>
              <a:t>.</a:t>
            </a:r>
            <a:endParaRPr/>
          </a:p>
          <a:p>
            <a:pPr indent="-374650" lvl="0" marL="457200" rtl="0" algn="l">
              <a:spcBef>
                <a:spcPts val="0"/>
              </a:spcBef>
              <a:spcAft>
                <a:spcPts val="0"/>
              </a:spcAft>
              <a:buSzPts val="2300"/>
              <a:buChar char="●"/>
            </a:pPr>
            <a:r>
              <a:rPr lang="en-US"/>
              <a:t>There are many reasons a thread may be taken off a core:</a:t>
            </a:r>
            <a:endParaRPr/>
          </a:p>
          <a:p>
            <a:pPr indent="-381000" lvl="1" marL="914400" rtl="0" algn="l">
              <a:spcBef>
                <a:spcPts val="0"/>
              </a:spcBef>
              <a:spcAft>
                <a:spcPts val="0"/>
              </a:spcAft>
              <a:buSzPts val="2400"/>
              <a:buChar char="○"/>
            </a:pPr>
            <a:r>
              <a:rPr lang="en-US"/>
              <a:t>It’s blocked waiting on something, access to memory, files, network sockets, or other devices are common examples of blocking.</a:t>
            </a:r>
            <a:endParaRPr/>
          </a:p>
          <a:p>
            <a:pPr indent="-381000" lvl="1" marL="914400" rtl="0" algn="l">
              <a:spcBef>
                <a:spcPts val="0"/>
              </a:spcBef>
              <a:spcAft>
                <a:spcPts val="0"/>
              </a:spcAft>
              <a:buSzPts val="2400"/>
              <a:buChar char="○"/>
            </a:pPr>
            <a:r>
              <a:rPr lang="en-US"/>
              <a:t>It’s been on there too long, other threads are waiting</a:t>
            </a:r>
            <a:endParaRPr/>
          </a:p>
          <a:p>
            <a:pPr indent="-381000" lvl="1" marL="914400" rtl="0" algn="l">
              <a:spcBef>
                <a:spcPts val="0"/>
              </a:spcBef>
              <a:spcAft>
                <a:spcPts val="0"/>
              </a:spcAft>
              <a:buSzPts val="2400"/>
              <a:buChar char="○"/>
            </a:pPr>
            <a:r>
              <a:rPr lang="en-US"/>
              <a:t>Something with a higher priority has come along.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Processing orders in a large ecommerce site</a:t>
            </a:r>
            <a:endParaRPr/>
          </a:p>
        </p:txBody>
      </p:sp>
      <p:sp>
        <p:nvSpPr>
          <p:cNvPr id="203" name="Google Shape;203;p25"/>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Most companies who deal in large numbers of customers (e.g. Ecommerce, Social Media, streaming services) have to deal with spiky load.</a:t>
            </a:r>
            <a:endParaRPr/>
          </a:p>
          <a:p>
            <a:pPr indent="-374650" lvl="0" marL="457200" rtl="0" algn="l">
              <a:spcBef>
                <a:spcPts val="0"/>
              </a:spcBef>
              <a:spcAft>
                <a:spcPts val="0"/>
              </a:spcAft>
              <a:buSzPts val="2300"/>
              <a:buChar char="●"/>
            </a:pPr>
            <a:r>
              <a:rPr lang="en-US"/>
              <a:t>For example, social media may have large periods of the day when very little happens, then suddenly something happens and there is LOTS of engagement.</a:t>
            </a:r>
            <a:endParaRPr/>
          </a:p>
          <a:p>
            <a:pPr indent="-381000" lvl="1" marL="914400" rtl="0" algn="l">
              <a:spcBef>
                <a:spcPts val="0"/>
              </a:spcBef>
              <a:spcAft>
                <a:spcPts val="0"/>
              </a:spcAft>
              <a:buSzPts val="2400"/>
              <a:buChar char="○"/>
            </a:pPr>
            <a:r>
              <a:rPr lang="en-US"/>
              <a:t>New year is one of the peaks on social media, because everyone posts “Happy new year” all at once.</a:t>
            </a:r>
            <a:endParaRPr/>
          </a:p>
          <a:p>
            <a:pPr indent="-374650" lvl="0" marL="457200" rtl="0" algn="l">
              <a:spcBef>
                <a:spcPts val="0"/>
              </a:spcBef>
              <a:spcAft>
                <a:spcPts val="0"/>
              </a:spcAft>
              <a:buSzPts val="2300"/>
              <a:buChar char="●"/>
            </a:pPr>
            <a:r>
              <a:rPr lang="en-US"/>
              <a:t>When building out a service, these peaks are very hard to scale for, because you have to have a LOT of resources available when the peak happens, but not so much the rest of the time.</a:t>
            </a:r>
            <a:endParaRPr/>
          </a:p>
          <a:p>
            <a:pPr indent="0" lvl="0" marL="457200" rtl="0" algn="l">
              <a:spcBef>
                <a:spcPts val="75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Idea of parallelism</a:t>
            </a:r>
            <a:endParaRPr/>
          </a:p>
        </p:txBody>
      </p:sp>
      <p:sp>
        <p:nvSpPr>
          <p:cNvPr id="42" name="Google Shape;42;p8"/>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374650" lvl="0" marL="457200" rtl="0" algn="l">
              <a:lnSpc>
                <a:spcPct val="90000"/>
              </a:lnSpc>
              <a:spcBef>
                <a:spcPts val="0"/>
              </a:spcBef>
              <a:spcAft>
                <a:spcPts val="0"/>
              </a:spcAft>
              <a:buSzPts val="2300"/>
              <a:buChar char="●"/>
            </a:pPr>
            <a:r>
              <a:rPr lang="en-US"/>
              <a:t>Most modern CPUs have more than one core.  </a:t>
            </a:r>
            <a:endParaRPr/>
          </a:p>
          <a:p>
            <a:pPr indent="-374650" lvl="0" marL="457200" rtl="0" algn="l">
              <a:lnSpc>
                <a:spcPct val="90000"/>
              </a:lnSpc>
              <a:spcBef>
                <a:spcPts val="0"/>
              </a:spcBef>
              <a:spcAft>
                <a:spcPts val="0"/>
              </a:spcAft>
              <a:buSzPts val="2300"/>
              <a:buChar char="●"/>
            </a:pPr>
            <a:r>
              <a:rPr lang="en-US"/>
              <a:t>Most programs you’ve written up to today have been single thread, meaning they can only use one core at a time.  </a:t>
            </a:r>
            <a:endParaRPr/>
          </a:p>
          <a:p>
            <a:pPr indent="-374650" lvl="0" marL="457200" rtl="0" algn="l">
              <a:lnSpc>
                <a:spcPct val="90000"/>
              </a:lnSpc>
              <a:spcBef>
                <a:spcPts val="0"/>
              </a:spcBef>
              <a:spcAft>
                <a:spcPts val="0"/>
              </a:spcAft>
              <a:buSzPts val="2300"/>
              <a:buChar char="●"/>
            </a:pPr>
            <a:r>
              <a:rPr lang="en-US"/>
              <a:t>Parallelism is about writing your code such that it can take advantage of those cores, and do more things at once.</a:t>
            </a:r>
            <a:endParaRPr/>
          </a:p>
          <a:p>
            <a:pPr indent="-374650" lvl="0" marL="457200" rtl="0" algn="l">
              <a:lnSpc>
                <a:spcPct val="90000"/>
              </a:lnSpc>
              <a:spcBef>
                <a:spcPts val="0"/>
              </a:spcBef>
              <a:spcAft>
                <a:spcPts val="0"/>
              </a:spcAft>
              <a:buSzPts val="2300"/>
              <a:buChar char="●"/>
            </a:pPr>
            <a:r>
              <a:rPr lang="en-US"/>
              <a:t>This topic is big and complex, and in this course we are going to just scratch the surface, but we’ll mention many of the issues as we go.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Ecommerce Orders </a:t>
            </a:r>
            <a:endParaRPr/>
          </a:p>
        </p:txBody>
      </p:sp>
      <p:sp>
        <p:nvSpPr>
          <p:cNvPr id="210" name="Google Shape;210;p2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general people order when they are awake.  Depending on the products you sell, early morning, late evening may be your busy times.</a:t>
            </a:r>
            <a:endParaRPr/>
          </a:p>
          <a:p>
            <a:pPr indent="-374650" lvl="0" marL="457200" rtl="0" algn="l">
              <a:spcBef>
                <a:spcPts val="0"/>
              </a:spcBef>
              <a:spcAft>
                <a:spcPts val="0"/>
              </a:spcAft>
              <a:buSzPts val="2300"/>
              <a:buChar char="●"/>
            </a:pPr>
            <a:r>
              <a:rPr lang="en-US"/>
              <a:t>It would be easier to write code to process a steady number of orders every hour, but the real world may look more like this:</a:t>
            </a:r>
            <a:endParaRPr/>
          </a:p>
          <a:p>
            <a:pPr indent="0" lvl="0" marL="457200" rtl="0" algn="l">
              <a:spcBef>
                <a:spcPts val="750"/>
              </a:spcBef>
              <a:spcAft>
                <a:spcPts val="0"/>
              </a:spcAft>
              <a:buNone/>
            </a:pPr>
            <a:br>
              <a:rPr lang="en-US"/>
            </a:br>
            <a:br>
              <a:rPr lang="en-US"/>
            </a:br>
            <a:br>
              <a:rPr lang="en-US"/>
            </a:br>
            <a:endParaRPr/>
          </a:p>
          <a:p>
            <a:pPr indent="-374650" lvl="0" marL="457200" rtl="0" algn="l">
              <a:spcBef>
                <a:spcPts val="750"/>
              </a:spcBef>
              <a:spcAft>
                <a:spcPts val="0"/>
              </a:spcAft>
              <a:buSzPts val="2300"/>
              <a:buChar char="●"/>
            </a:pPr>
            <a:r>
              <a:rPr lang="en-US"/>
              <a:t>Realize if you have international customers, their order graph will be shifted by time zones.</a:t>
            </a:r>
            <a:endParaRPr/>
          </a:p>
        </p:txBody>
      </p:sp>
      <p:pic>
        <p:nvPicPr>
          <p:cNvPr id="211" name="Google Shape;211;p26"/>
          <p:cNvPicPr preferRelativeResize="0"/>
          <p:nvPr/>
        </p:nvPicPr>
        <p:blipFill>
          <a:blip r:embed="rId3">
            <a:alphaModFix/>
          </a:blip>
          <a:stretch>
            <a:fillRect/>
          </a:stretch>
        </p:blipFill>
        <p:spPr>
          <a:xfrm>
            <a:off x="5535750" y="3092527"/>
            <a:ext cx="2986024" cy="1856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Smoothing out the peaks	</a:t>
            </a:r>
            <a:endParaRPr/>
          </a:p>
        </p:txBody>
      </p:sp>
      <p:sp>
        <p:nvSpPr>
          <p:cNvPr id="218" name="Google Shape;218;p2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85000"/>
          </a:bodyPr>
          <a:lstStyle/>
          <a:p>
            <a:pPr indent="-352742" lvl="0" marL="457200" rtl="0" algn="l">
              <a:spcBef>
                <a:spcPts val="750"/>
              </a:spcBef>
              <a:spcAft>
                <a:spcPts val="0"/>
              </a:spcAft>
              <a:buSzPct val="88461"/>
              <a:buChar char="●"/>
            </a:pPr>
            <a:r>
              <a:rPr lang="en-US"/>
              <a:t>A common way to smooth out the peaks is to use a queue.</a:t>
            </a:r>
            <a:endParaRPr/>
          </a:p>
          <a:p>
            <a:pPr indent="-352742" lvl="0" marL="457200" rtl="0" algn="l">
              <a:spcBef>
                <a:spcPts val="0"/>
              </a:spcBef>
              <a:spcAft>
                <a:spcPts val="0"/>
              </a:spcAft>
              <a:buSzPct val="88461"/>
              <a:buChar char="●"/>
            </a:pPr>
            <a:r>
              <a:rPr lang="en-US"/>
              <a:t>Think about placing an order at an online ecommerce site.</a:t>
            </a:r>
            <a:endParaRPr/>
          </a:p>
          <a:p>
            <a:pPr indent="-358140" lvl="1" marL="914400" rtl="0" algn="l">
              <a:spcBef>
                <a:spcPts val="0"/>
              </a:spcBef>
              <a:spcAft>
                <a:spcPts val="0"/>
              </a:spcAft>
              <a:buSzPct val="100000"/>
              <a:buChar char="○"/>
            </a:pPr>
            <a:r>
              <a:rPr lang="en-US"/>
              <a:t>You don’t immediately get the order when you place it.</a:t>
            </a:r>
            <a:endParaRPr/>
          </a:p>
          <a:p>
            <a:pPr indent="-358140" lvl="1" marL="914400" rtl="0" algn="l">
              <a:spcBef>
                <a:spcPts val="0"/>
              </a:spcBef>
              <a:spcAft>
                <a:spcPts val="0"/>
              </a:spcAft>
              <a:buSzPct val="100000"/>
              <a:buChar char="○"/>
            </a:pPr>
            <a:r>
              <a:rPr lang="en-US"/>
              <a:t>Actually they don’t even start looking at it immediately.  The order is places into a queue for processing.  </a:t>
            </a:r>
            <a:endParaRPr/>
          </a:p>
          <a:p>
            <a:pPr indent="-363537" lvl="2" marL="1371600" rtl="0" algn="l">
              <a:spcBef>
                <a:spcPts val="0"/>
              </a:spcBef>
              <a:spcAft>
                <a:spcPts val="0"/>
              </a:spcAft>
              <a:buSzPct val="113636"/>
              <a:buChar char="■"/>
            </a:pPr>
            <a:r>
              <a:rPr lang="en-US"/>
              <a:t>The first step may be to charge your credit card for the order. </a:t>
            </a:r>
            <a:endParaRPr/>
          </a:p>
          <a:p>
            <a:pPr indent="-336550" lvl="3" marL="1828800" rtl="0" algn="l">
              <a:spcBef>
                <a:spcPts val="0"/>
              </a:spcBef>
              <a:spcAft>
                <a:spcPts val="0"/>
              </a:spcAft>
              <a:buSzPct val="100000"/>
              <a:buChar char="●"/>
            </a:pPr>
            <a:r>
              <a:rPr lang="en-US"/>
              <a:t>Banks can only process so many cards at once, so the ecommerce site lets items sit in the queue until there is room to process them at the bank.</a:t>
            </a:r>
            <a:endParaRPr/>
          </a:p>
          <a:p>
            <a:pPr indent="-363537" lvl="2" marL="1371600" rtl="0" algn="l">
              <a:spcBef>
                <a:spcPts val="0"/>
              </a:spcBef>
              <a:spcAft>
                <a:spcPts val="0"/>
              </a:spcAft>
              <a:buSzPct val="113636"/>
              <a:buChar char="■"/>
            </a:pPr>
            <a:r>
              <a:rPr lang="en-US"/>
              <a:t>Once they have charged you, it goes into another queue which will hold it until someone is available to pack it in the </a:t>
            </a:r>
            <a:r>
              <a:rPr lang="en-US"/>
              <a:t>warehouse</a:t>
            </a:r>
            <a:r>
              <a:rPr lang="en-US"/>
              <a:t>.</a:t>
            </a:r>
            <a:endParaRPr/>
          </a:p>
          <a:p>
            <a:pPr indent="-336550" lvl="3" marL="1828800" rtl="0" algn="l">
              <a:spcBef>
                <a:spcPts val="0"/>
              </a:spcBef>
              <a:spcAft>
                <a:spcPts val="0"/>
              </a:spcAft>
              <a:buSzPct val="100000"/>
              <a:buChar char="●"/>
            </a:pPr>
            <a:r>
              <a:rPr lang="en-US"/>
              <a:t>Again, there are only so many resources available to pack in the warehouse, so it waits until they have someone available.</a:t>
            </a:r>
            <a:endParaRPr/>
          </a:p>
          <a:p>
            <a:pPr indent="-363537" lvl="2" marL="1371600" rtl="0" algn="l">
              <a:spcBef>
                <a:spcPts val="0"/>
              </a:spcBef>
              <a:spcAft>
                <a:spcPts val="0"/>
              </a:spcAft>
              <a:buSzPct val="113636"/>
              <a:buChar char="■"/>
            </a:pPr>
            <a:r>
              <a:rPr lang="en-US"/>
              <a:t>Finally it waits until someone can ship it.</a:t>
            </a:r>
            <a:endParaRPr/>
          </a:p>
          <a:p>
            <a:pPr indent="-352742" lvl="0" marL="457200" rtl="0" algn="l">
              <a:spcBef>
                <a:spcPts val="0"/>
              </a:spcBef>
              <a:spcAft>
                <a:spcPts val="0"/>
              </a:spcAft>
              <a:buSzPct val="88461"/>
              <a:buChar char="●"/>
            </a:pPr>
            <a:r>
              <a:rPr lang="en-US"/>
              <a:t>Without these queues, orders would get lost all the time.</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Let’s take a look at some code: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An example Order object</a:t>
            </a:r>
            <a:endParaRPr/>
          </a:p>
        </p:txBody>
      </p:sp>
      <p:pic>
        <p:nvPicPr>
          <p:cNvPr id="225" name="Google Shape;225;p28"/>
          <p:cNvPicPr preferRelativeResize="0"/>
          <p:nvPr/>
        </p:nvPicPr>
        <p:blipFill>
          <a:blip r:embed="rId3">
            <a:alphaModFix/>
          </a:blip>
          <a:stretch>
            <a:fillRect/>
          </a:stretch>
        </p:blipFill>
        <p:spPr>
          <a:xfrm>
            <a:off x="1120600" y="1141175"/>
            <a:ext cx="7374124" cy="5160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OrderQueue Object (Used to store orders)</a:t>
            </a:r>
            <a:endParaRPr/>
          </a:p>
        </p:txBody>
      </p:sp>
      <p:pic>
        <p:nvPicPr>
          <p:cNvPr id="232" name="Google Shape;232;p29"/>
          <p:cNvPicPr preferRelativeResize="0"/>
          <p:nvPr/>
        </p:nvPicPr>
        <p:blipFill>
          <a:blip r:embed="rId3">
            <a:alphaModFix/>
          </a:blip>
          <a:stretch>
            <a:fillRect/>
          </a:stretch>
        </p:blipFill>
        <p:spPr>
          <a:xfrm>
            <a:off x="369875" y="1107408"/>
            <a:ext cx="6157853" cy="52735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Queue Worker example.</a:t>
            </a:r>
            <a:endParaRPr/>
          </a:p>
        </p:txBody>
      </p:sp>
      <p:sp>
        <p:nvSpPr>
          <p:cNvPr id="239" name="Google Shape;239;p3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240" name="Google Shape;240;p30"/>
          <p:cNvPicPr preferRelativeResize="0"/>
          <p:nvPr/>
        </p:nvPicPr>
        <p:blipFill>
          <a:blip r:embed="rId3">
            <a:alphaModFix/>
          </a:blip>
          <a:stretch>
            <a:fillRect/>
          </a:stretch>
        </p:blipFill>
        <p:spPr>
          <a:xfrm>
            <a:off x="404825" y="1253325"/>
            <a:ext cx="4047144" cy="5015099"/>
          </a:xfrm>
          <a:prstGeom prst="rect">
            <a:avLst/>
          </a:prstGeom>
          <a:noFill/>
          <a:ln>
            <a:noFill/>
          </a:ln>
        </p:spPr>
      </p:pic>
      <p:sp>
        <p:nvSpPr>
          <p:cNvPr id="241" name="Google Shape;241;p30"/>
          <p:cNvSpPr txBox="1"/>
          <p:nvPr/>
        </p:nvSpPr>
        <p:spPr>
          <a:xfrm>
            <a:off x="4511125" y="1298550"/>
            <a:ext cx="4213500" cy="4335300"/>
          </a:xfrm>
          <a:prstGeom prst="rect">
            <a:avLst/>
          </a:prstGeom>
          <a:noFill/>
          <a:ln>
            <a:noFill/>
          </a:ln>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US" sz="2100">
                <a:solidFill>
                  <a:schemeClr val="dk1"/>
                </a:solidFill>
              </a:rPr>
              <a:t>The job of the queue worker is to find orders which have not been processed, and process them.</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This queue runner will see if there is a waiting order, if there is process it, then sleep for half a second.</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Note it exits when the queue is empty.</a:t>
            </a:r>
            <a:endParaRPr sz="2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Notes</a:t>
            </a:r>
            <a:endParaRPr/>
          </a:p>
        </p:txBody>
      </p:sp>
      <p:sp>
        <p:nvSpPr>
          <p:cNvPr id="248" name="Google Shape;248;p3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this example,  you could instantiate as many queue workers as you want.</a:t>
            </a:r>
            <a:endParaRPr/>
          </a:p>
          <a:p>
            <a:pPr indent="-374650" lvl="0" marL="457200" rtl="0" algn="l">
              <a:spcBef>
                <a:spcPts val="0"/>
              </a:spcBef>
              <a:spcAft>
                <a:spcPts val="0"/>
              </a:spcAft>
              <a:buSzPts val="2300"/>
              <a:buChar char="●"/>
            </a:pPr>
            <a:r>
              <a:rPr lang="en-US"/>
              <a:t>Overnight from 3am-6am, maybe there are 50 queue workers running, perhaps at peak, you have 50,000 queue workers running.</a:t>
            </a:r>
            <a:endParaRPr/>
          </a:p>
          <a:p>
            <a:pPr indent="-374650" lvl="0" marL="457200" rtl="0" algn="l">
              <a:spcBef>
                <a:spcPts val="0"/>
              </a:spcBef>
              <a:spcAft>
                <a:spcPts val="0"/>
              </a:spcAft>
              <a:buSzPts val="2300"/>
              <a:buChar char="●"/>
            </a:pPr>
            <a:r>
              <a:rPr lang="en-US"/>
              <a:t>Notice they are all sleep after processing an order, this is a common tactic which makes it so a given thread isn’t going crazy on the queue when there is nothing to process.  You’d adjust this down if you wanted more items processed faster.</a:t>
            </a:r>
            <a:endParaRPr/>
          </a:p>
          <a:p>
            <a:pPr indent="-381000" lvl="1" marL="914400" rtl="0" algn="l">
              <a:spcBef>
                <a:spcPts val="0"/>
              </a:spcBef>
              <a:spcAft>
                <a:spcPts val="0"/>
              </a:spcAft>
              <a:buSzPts val="2400"/>
              <a:buChar char="○"/>
            </a:pPr>
            <a:r>
              <a:rPr lang="en-US"/>
              <a:t>It’s a tradeoff between how fast orders are processed, and how much peak work you’ll do.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Threadsafe	</a:t>
            </a:r>
            <a:endParaRPr/>
          </a:p>
        </p:txBody>
      </p:sp>
      <p:sp>
        <p:nvSpPr>
          <p:cNvPr id="255" name="Google Shape;255;p3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Note this previous example is not thread safe.</a:t>
            </a:r>
            <a:endParaRPr/>
          </a:p>
          <a:p>
            <a:pPr indent="-381000" lvl="1" marL="914400" rtl="0" algn="l">
              <a:spcBef>
                <a:spcPts val="0"/>
              </a:spcBef>
              <a:spcAft>
                <a:spcPts val="0"/>
              </a:spcAft>
              <a:buSzPts val="2400"/>
              <a:buChar char="○"/>
            </a:pPr>
            <a:r>
              <a:rPr lang="en-US"/>
              <a:t>This means there could be circumstances where orders get lost, or are duplicated.</a:t>
            </a:r>
            <a:endParaRPr/>
          </a:p>
          <a:p>
            <a:pPr indent="-381000" lvl="1" marL="914400" rtl="0" algn="l">
              <a:spcBef>
                <a:spcPts val="0"/>
              </a:spcBef>
              <a:spcAft>
                <a:spcPts val="0"/>
              </a:spcAft>
              <a:buSzPts val="2400"/>
              <a:buChar char="○"/>
            </a:pPr>
            <a:r>
              <a:rPr lang="en-US"/>
              <a:t>Let’s talk about why and how to fix it</a:t>
            </a:r>
            <a:endParaRPr/>
          </a:p>
          <a:p>
            <a:pPr indent="-387350" lvl="2" marL="1371600" rtl="0" algn="l">
              <a:spcBef>
                <a:spcPts val="0"/>
              </a:spcBef>
              <a:spcAft>
                <a:spcPts val="0"/>
              </a:spcAft>
              <a:buSzPts val="2500"/>
              <a:buChar char="■"/>
            </a:pPr>
            <a:r>
              <a:rPr lang="en-US"/>
              <a:t>What would happen if there is 1 order in the list.</a:t>
            </a:r>
            <a:endParaRPr/>
          </a:p>
          <a:p>
            <a:pPr indent="-387350" lvl="2" marL="1371600" rtl="0" algn="l">
              <a:spcBef>
                <a:spcPts val="0"/>
              </a:spcBef>
              <a:spcAft>
                <a:spcPts val="0"/>
              </a:spcAft>
              <a:buSzPts val="2500"/>
              <a:buChar char="■"/>
            </a:pPr>
            <a:r>
              <a:rPr lang="en-US"/>
              <a:t>At the same moment 2 different worker threads wake up and ask is the list empty.  Both are told no, because there is one in the list.</a:t>
            </a:r>
            <a:endParaRPr/>
          </a:p>
          <a:p>
            <a:pPr indent="-387350" lvl="2" marL="1371600" rtl="0" algn="l">
              <a:spcBef>
                <a:spcPts val="0"/>
              </a:spcBef>
              <a:spcAft>
                <a:spcPts val="0"/>
              </a:spcAft>
              <a:buSzPts val="2500"/>
              <a:buChar char="■"/>
            </a:pPr>
            <a:r>
              <a:rPr lang="en-US"/>
              <a:t>Now, both of them will attempt to getNextOrder().</a:t>
            </a:r>
            <a:endParaRPr/>
          </a:p>
          <a:p>
            <a:pPr indent="-387350" lvl="2" marL="1371600" rtl="0" algn="l">
              <a:spcBef>
                <a:spcPts val="0"/>
              </a:spcBef>
              <a:spcAft>
                <a:spcPts val="0"/>
              </a:spcAft>
              <a:buSzPts val="2500"/>
              <a:buChar char="■"/>
            </a:pPr>
            <a:r>
              <a:rPr lang="en-US"/>
              <a:t>They will both be given the order to work on, and both threads will then delete the order from the queue.</a:t>
            </a:r>
            <a:endParaRPr/>
          </a:p>
          <a:p>
            <a:pPr indent="-387350" lvl="2" marL="1371600" rtl="0" algn="l">
              <a:spcBef>
                <a:spcPts val="0"/>
              </a:spcBef>
              <a:spcAft>
                <a:spcPts val="0"/>
              </a:spcAft>
              <a:buSzPts val="2500"/>
              <a:buChar char="■"/>
            </a:pPr>
            <a:r>
              <a:rPr lang="en-US"/>
              <a:t>The user gets charged twice, and gets 2 TVs…er…not great.</a:t>
            </a:r>
            <a:endParaRPr/>
          </a:p>
          <a:p>
            <a:pPr indent="-374650" lvl="0" marL="457200" rtl="0" algn="l">
              <a:spcBef>
                <a:spcPts val="0"/>
              </a:spcBef>
              <a:spcAft>
                <a:spcPts val="0"/>
              </a:spcAft>
              <a:buSzPts val="2300"/>
              <a:buChar char="●"/>
            </a:pPr>
            <a:r>
              <a:rPr lang="en-US"/>
              <a:t>How to fix this?</a:t>
            </a:r>
            <a:endParaRPr/>
          </a:p>
          <a:p>
            <a:pPr indent="-381000" lvl="1" marL="914400" rtl="0" algn="l">
              <a:spcBef>
                <a:spcPts val="0"/>
              </a:spcBef>
              <a:spcAft>
                <a:spcPts val="0"/>
              </a:spcAft>
              <a:buSzPts val="2400"/>
              <a:buChar char="○"/>
            </a:pPr>
            <a:r>
              <a:rPr lang="en-US"/>
              <a:t>You must use a thread safe data structure.  ArrayLists are NOT thread safe.</a:t>
            </a:r>
            <a:endParaRPr/>
          </a:p>
          <a:p>
            <a:pPr indent="0" lvl="0" marL="0" rtl="0" algn="l">
              <a:spcBef>
                <a:spcPts val="75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 safe data structures</a:t>
            </a:r>
            <a:endParaRPr/>
          </a:p>
        </p:txBody>
      </p:sp>
      <p:sp>
        <p:nvSpPr>
          <p:cNvPr id="262" name="Google Shape;262;p33"/>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Java has thread safe versions of each data structure.  </a:t>
            </a:r>
            <a:endParaRPr/>
          </a:p>
          <a:p>
            <a:pPr indent="-374650" lvl="0" marL="457200" rtl="0" algn="l">
              <a:spcBef>
                <a:spcPts val="0"/>
              </a:spcBef>
              <a:spcAft>
                <a:spcPts val="0"/>
              </a:spcAft>
              <a:buSzPts val="2300"/>
              <a:buChar char="●"/>
            </a:pPr>
            <a:r>
              <a:rPr lang="en-US"/>
              <a:t>They are used slightly differently.</a:t>
            </a:r>
            <a:endParaRPr/>
          </a:p>
          <a:p>
            <a:pPr indent="-374650" lvl="0" marL="457200" rtl="0" algn="l">
              <a:spcBef>
                <a:spcPts val="0"/>
              </a:spcBef>
              <a:spcAft>
                <a:spcPts val="0"/>
              </a:spcAft>
              <a:buSzPts val="2300"/>
              <a:buChar char="●"/>
            </a:pPr>
            <a:r>
              <a:rPr lang="en-US"/>
              <a:t>synchronizedList works the same as an ArrayList but is thread safe.</a:t>
            </a:r>
            <a:endParaRPr/>
          </a:p>
          <a:p>
            <a:pPr indent="-374650" lvl="0" marL="457200" rtl="0" algn="l">
              <a:spcBef>
                <a:spcPts val="0"/>
              </a:spcBef>
              <a:spcAft>
                <a:spcPts val="0"/>
              </a:spcAft>
              <a:buSzPts val="2300"/>
              <a:buChar char="●"/>
            </a:pPr>
            <a:r>
              <a:rPr lang="en-US"/>
              <a:t>This is achieved by each modification being atomic</a:t>
            </a:r>
            <a:endParaRPr/>
          </a:p>
          <a:p>
            <a:pPr indent="-381000" lvl="1" marL="914400" rtl="0" algn="l">
              <a:spcBef>
                <a:spcPts val="0"/>
              </a:spcBef>
              <a:spcAft>
                <a:spcPts val="0"/>
              </a:spcAft>
              <a:buSzPts val="2400"/>
              <a:buChar char="○"/>
            </a:pPr>
            <a:r>
              <a:rPr lang="en-US"/>
              <a:t>Atomic means that once you start a task, it must be finished before anyone else can interact with the list.</a:t>
            </a:r>
            <a:endParaRPr/>
          </a:p>
          <a:p>
            <a:pPr indent="0" lvl="0" marL="0" rtl="0" algn="l">
              <a:spcBef>
                <a:spcPts val="75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Collections.synchronizedList</a:t>
            </a:r>
            <a:endParaRPr/>
          </a:p>
        </p:txBody>
      </p:sp>
      <p:sp>
        <p:nvSpPr>
          <p:cNvPr id="269" name="Google Shape;269;p34"/>
          <p:cNvSpPr txBox="1"/>
          <p:nvPr>
            <p:ph idx="1" type="body"/>
          </p:nvPr>
        </p:nvSpPr>
        <p:spPr>
          <a:xfrm>
            <a:off x="4362325" y="1253325"/>
            <a:ext cx="4425900" cy="5015100"/>
          </a:xfrm>
          <a:prstGeom prst="rect">
            <a:avLst/>
          </a:prstGeom>
        </p:spPr>
        <p:txBody>
          <a:bodyPr anchorCtr="0" anchor="t" bIns="45700" lIns="91425" spcFirstLastPara="1" rIns="91425" wrap="square" tIns="45700">
            <a:normAutofit/>
          </a:bodyPr>
          <a:lstStyle/>
          <a:p>
            <a:pPr indent="-361950" lvl="0" marL="457200" rtl="0" algn="l">
              <a:spcBef>
                <a:spcPts val="750"/>
              </a:spcBef>
              <a:spcAft>
                <a:spcPts val="0"/>
              </a:spcAft>
              <a:buSzPts val="2100"/>
              <a:buChar char="●"/>
            </a:pPr>
            <a:r>
              <a:rPr lang="en-US" sz="2400"/>
              <a:t>To make a thread safe ArrayList, you’ll create a class which wraps around ArrayList</a:t>
            </a:r>
            <a:endParaRPr sz="2400"/>
          </a:p>
          <a:p>
            <a:pPr indent="-361950" lvl="0" marL="457200" rtl="0" algn="l">
              <a:spcBef>
                <a:spcPts val="0"/>
              </a:spcBef>
              <a:spcAft>
                <a:spcPts val="0"/>
              </a:spcAft>
              <a:buSzPts val="2100"/>
              <a:buChar char="●"/>
            </a:pPr>
            <a:r>
              <a:rPr lang="en-US" sz="2400"/>
              <a:t>Each time you access the List in this class, you’ll wrap it in the synchronized() keyword.</a:t>
            </a:r>
            <a:endParaRPr sz="2400"/>
          </a:p>
          <a:p>
            <a:pPr indent="-368300" lvl="1" marL="914400" rtl="0" algn="l">
              <a:spcBef>
                <a:spcPts val="0"/>
              </a:spcBef>
              <a:spcAft>
                <a:spcPts val="0"/>
              </a:spcAft>
              <a:buSzPts val="2200"/>
              <a:buChar char="○"/>
            </a:pPr>
            <a:r>
              <a:rPr lang="en-US" sz="2200"/>
              <a:t>This prevents any other thread for working on (ie. changing) the arraylist until the first thread is done.</a:t>
            </a:r>
            <a:endParaRPr sz="2200"/>
          </a:p>
        </p:txBody>
      </p:sp>
      <p:pic>
        <p:nvPicPr>
          <p:cNvPr id="270" name="Google Shape;270;p34"/>
          <p:cNvPicPr preferRelativeResize="0"/>
          <p:nvPr/>
        </p:nvPicPr>
        <p:blipFill>
          <a:blip r:embed="rId3">
            <a:alphaModFix/>
          </a:blip>
          <a:stretch>
            <a:fillRect/>
          </a:stretch>
        </p:blipFill>
        <p:spPr>
          <a:xfrm>
            <a:off x="406098" y="1189175"/>
            <a:ext cx="3876625" cy="5079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Updating the QueueWorker</a:t>
            </a:r>
            <a:endParaRPr/>
          </a:p>
        </p:txBody>
      </p:sp>
      <p:pic>
        <p:nvPicPr>
          <p:cNvPr id="277" name="Google Shape;277;p35"/>
          <p:cNvPicPr preferRelativeResize="0"/>
          <p:nvPr/>
        </p:nvPicPr>
        <p:blipFill>
          <a:blip r:embed="rId3">
            <a:alphaModFix/>
          </a:blip>
          <a:stretch>
            <a:fillRect/>
          </a:stretch>
        </p:blipFill>
        <p:spPr>
          <a:xfrm>
            <a:off x="465300" y="1202975"/>
            <a:ext cx="4757725" cy="510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Messaging Application</a:t>
            </a:r>
            <a:endParaRPr/>
          </a:p>
        </p:txBody>
      </p:sp>
      <p:sp>
        <p:nvSpPr>
          <p:cNvPr id="48" name="Google Shape;48;p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chemeClr val="dk1"/>
              </a:buClr>
              <a:buSzPts val="2100"/>
              <a:buChar char="•"/>
            </a:pPr>
            <a:r>
              <a:rPr lang="en-US"/>
              <a:t>Imagine you’re writing a text messaging app.  What would the code look like?</a:t>
            </a:r>
            <a:endParaRPr/>
          </a:p>
          <a:p>
            <a:pPr indent="-38100" lvl="0" marL="171450" rtl="0" algn="l">
              <a:lnSpc>
                <a:spcPct val="90000"/>
              </a:lnSpc>
              <a:spcBef>
                <a:spcPts val="750"/>
              </a:spcBef>
              <a:spcAft>
                <a:spcPts val="0"/>
              </a:spcAft>
              <a:buClr>
                <a:schemeClr val="dk1"/>
              </a:buClr>
              <a:buSzPts val="2100"/>
              <a:buNone/>
            </a:pPr>
            <a:r>
              <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friendsMesg = readFromNetwork();</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PRINT (friendsMesg);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myMesg = READ();  </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sendOverNetwork(myMesg);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friendsMesg = readFromNetwork();</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PRINT (friendsMesg);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myMesg = READ();</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sendOverNetwork(myMesg);</a:t>
            </a:r>
            <a:endParaRPr/>
          </a:p>
          <a:p>
            <a:pPr indent="0" lvl="0" marL="0" rtl="0" algn="l">
              <a:lnSpc>
                <a:spcPct val="90000"/>
              </a:lnSpc>
              <a:spcBef>
                <a:spcPts val="750"/>
              </a:spcBef>
              <a:spcAft>
                <a:spcPts val="0"/>
              </a:spcAft>
              <a:buClr>
                <a:schemeClr val="dk1"/>
              </a:buClr>
              <a:buSzPts val="2100"/>
              <a:buNone/>
            </a:pPr>
            <a:r>
              <a:t/>
            </a:r>
            <a:endParaRPr>
              <a:latin typeface="Courier New"/>
              <a:ea typeface="Courier New"/>
              <a:cs typeface="Courier New"/>
              <a:sym typeface="Courier New"/>
            </a:endParaRPr>
          </a:p>
          <a:p>
            <a:pPr indent="0" lvl="0" marL="0" rtl="0" algn="l">
              <a:lnSpc>
                <a:spcPct val="90000"/>
              </a:lnSpc>
              <a:spcBef>
                <a:spcPts val="750"/>
              </a:spcBef>
              <a:spcAft>
                <a:spcPts val="0"/>
              </a:spcAft>
              <a:buClr>
                <a:schemeClr val="dk1"/>
              </a:buClr>
              <a:buSzPts val="2100"/>
              <a:buNone/>
            </a:pPr>
            <a:r>
              <a:rPr lang="en-US"/>
              <a:t>Why does this not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Example Driver</a:t>
            </a:r>
            <a:endParaRPr/>
          </a:p>
        </p:txBody>
      </p:sp>
      <p:sp>
        <p:nvSpPr>
          <p:cNvPr id="284" name="Google Shape;284;p36"/>
          <p:cNvSpPr txBox="1"/>
          <p:nvPr>
            <p:ph idx="1" type="body"/>
          </p:nvPr>
        </p:nvSpPr>
        <p:spPr>
          <a:xfrm>
            <a:off x="5708225" y="1253325"/>
            <a:ext cx="30798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More likely the adding of orders would be another set of threads.</a:t>
            </a:r>
            <a:endParaRPr/>
          </a:p>
          <a:p>
            <a:pPr indent="-374650" lvl="0" marL="457200" rtl="0" algn="l">
              <a:spcBef>
                <a:spcPts val="0"/>
              </a:spcBef>
              <a:spcAft>
                <a:spcPts val="0"/>
              </a:spcAft>
              <a:buSzPts val="2300"/>
              <a:buChar char="●"/>
            </a:pPr>
            <a:r>
              <a:rPr lang="en-US"/>
              <a:t>Output:</a:t>
            </a:r>
            <a:endParaRPr/>
          </a:p>
        </p:txBody>
      </p:sp>
      <p:pic>
        <p:nvPicPr>
          <p:cNvPr id="285" name="Google Shape;285;p36"/>
          <p:cNvPicPr preferRelativeResize="0"/>
          <p:nvPr/>
        </p:nvPicPr>
        <p:blipFill>
          <a:blip r:embed="rId3">
            <a:alphaModFix/>
          </a:blip>
          <a:stretch>
            <a:fillRect/>
          </a:stretch>
        </p:blipFill>
        <p:spPr>
          <a:xfrm>
            <a:off x="369875" y="1279625"/>
            <a:ext cx="5379099" cy="3637299"/>
          </a:xfrm>
          <a:prstGeom prst="rect">
            <a:avLst/>
          </a:prstGeom>
          <a:noFill/>
          <a:ln>
            <a:noFill/>
          </a:ln>
        </p:spPr>
      </p:pic>
      <p:pic>
        <p:nvPicPr>
          <p:cNvPr id="286" name="Google Shape;286;p36"/>
          <p:cNvPicPr preferRelativeResize="0"/>
          <p:nvPr/>
        </p:nvPicPr>
        <p:blipFill>
          <a:blip r:embed="rId4">
            <a:alphaModFix/>
          </a:blip>
          <a:stretch>
            <a:fillRect/>
          </a:stretch>
        </p:blipFill>
        <p:spPr>
          <a:xfrm>
            <a:off x="5995925" y="3513774"/>
            <a:ext cx="2613302" cy="1314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 Safety</a:t>
            </a:r>
            <a:endParaRPr/>
          </a:p>
        </p:txBody>
      </p:sp>
      <p:sp>
        <p:nvSpPr>
          <p:cNvPr id="293" name="Google Shape;293;p3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17500" lvl="0" marL="457200" rtl="0" algn="l">
              <a:spcBef>
                <a:spcPts val="750"/>
              </a:spcBef>
              <a:spcAft>
                <a:spcPts val="0"/>
              </a:spcAft>
              <a:buSzPts val="1400"/>
              <a:buChar char="●"/>
            </a:pPr>
            <a:r>
              <a:rPr lang="en-US" sz="1700"/>
              <a:t>When working with threads, you always have to ask yourself what happens if two or more threads interact with a pieces of data at the same time.</a:t>
            </a:r>
            <a:endParaRPr sz="1700"/>
          </a:p>
          <a:p>
            <a:pPr indent="-317500" lvl="0" marL="457200" rtl="0" algn="l">
              <a:spcBef>
                <a:spcPts val="0"/>
              </a:spcBef>
              <a:spcAft>
                <a:spcPts val="0"/>
              </a:spcAft>
              <a:buSzPts val="1400"/>
              <a:buChar char="●"/>
            </a:pPr>
            <a:r>
              <a:rPr lang="en-US" sz="1700"/>
              <a:t>Look at the </a:t>
            </a:r>
            <a:r>
              <a:rPr lang="en-US" sz="1700"/>
              <a:t>documentation</a:t>
            </a:r>
            <a:r>
              <a:rPr lang="en-US" sz="1700"/>
              <a:t> for Java to see if a structure is thread safe…here is the page for ArrayLists on </a:t>
            </a:r>
            <a:r>
              <a:rPr lang="en-US" sz="1700"/>
              <a:t>oracle's</a:t>
            </a:r>
            <a:r>
              <a:rPr lang="en-US" sz="1700"/>
              <a:t> site:</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336550" lvl="0" marL="457200" rtl="0" algn="l">
              <a:spcBef>
                <a:spcPts val="750"/>
              </a:spcBef>
              <a:spcAft>
                <a:spcPts val="0"/>
              </a:spcAft>
              <a:buSzPts val="1700"/>
              <a:buChar char="●"/>
            </a:pPr>
            <a:r>
              <a:rPr lang="en-US" sz="1700"/>
              <a:t>Some structures are inherently thread safe:  vector, stack, SynchronizedSet, SynchronizedList, SynchronizedMap</a:t>
            </a:r>
            <a:endParaRPr/>
          </a:p>
        </p:txBody>
      </p:sp>
      <p:pic>
        <p:nvPicPr>
          <p:cNvPr id="294" name="Google Shape;294;p37"/>
          <p:cNvPicPr preferRelativeResize="0"/>
          <p:nvPr/>
        </p:nvPicPr>
        <p:blipFill>
          <a:blip r:embed="rId3">
            <a:alphaModFix/>
          </a:blip>
          <a:stretch>
            <a:fillRect/>
          </a:stretch>
        </p:blipFill>
        <p:spPr>
          <a:xfrm>
            <a:off x="430725" y="2331675"/>
            <a:ext cx="6927749" cy="28584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a:t>
            </a:r>
            <a:endParaRPr/>
          </a:p>
        </p:txBody>
      </p:sp>
      <p:sp>
        <p:nvSpPr>
          <p:cNvPr id="301" name="Google Shape;301;p3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Sometimes when you have a block of work to do, you divide it up among multiple threads.  </a:t>
            </a:r>
            <a:endParaRPr/>
          </a:p>
          <a:p>
            <a:pPr indent="-381000" lvl="1" marL="914400" rtl="0" algn="l">
              <a:spcBef>
                <a:spcPts val="0"/>
              </a:spcBef>
              <a:spcAft>
                <a:spcPts val="0"/>
              </a:spcAft>
              <a:buSzPts val="2400"/>
              <a:buChar char="○"/>
            </a:pPr>
            <a:r>
              <a:rPr lang="en-US"/>
              <a:t>Each thread does 1/n of the work</a:t>
            </a:r>
            <a:endParaRPr/>
          </a:p>
          <a:p>
            <a:pPr indent="-374650" lvl="0" marL="457200" rtl="0" algn="l">
              <a:spcBef>
                <a:spcPts val="0"/>
              </a:spcBef>
              <a:spcAft>
                <a:spcPts val="0"/>
              </a:spcAft>
              <a:buSzPts val="2300"/>
              <a:buChar char="●"/>
            </a:pPr>
            <a:r>
              <a:rPr lang="en-US"/>
              <a:t>When you do this, you’ll need to know that a thread is done with it’s work.</a:t>
            </a:r>
            <a:endParaRPr/>
          </a:p>
          <a:p>
            <a:pPr indent="-374650" lvl="0" marL="457200" rtl="0" algn="l">
              <a:spcBef>
                <a:spcPts val="0"/>
              </a:spcBef>
              <a:spcAft>
                <a:spcPts val="0"/>
              </a:spcAft>
              <a:buSzPts val="2300"/>
              <a:buChar char="●"/>
            </a:pPr>
            <a:r>
              <a:rPr lang="en-US"/>
              <a:t>You can wait for a thread to complete with the keyword join().</a:t>
            </a:r>
            <a:endParaRPr/>
          </a:p>
          <a:p>
            <a:pPr indent="0" lvl="0" marL="0" rtl="0" algn="l">
              <a:spcBef>
                <a:spcPts val="75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example</a:t>
            </a:r>
            <a:endParaRPr/>
          </a:p>
        </p:txBody>
      </p:sp>
      <p:sp>
        <p:nvSpPr>
          <p:cNvPr id="308" name="Google Shape;308;p39"/>
          <p:cNvSpPr txBox="1"/>
          <p:nvPr>
            <p:ph idx="1" type="body"/>
          </p:nvPr>
        </p:nvSpPr>
        <p:spPr>
          <a:xfrm>
            <a:off x="5613550" y="1253325"/>
            <a:ext cx="31746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Imagine a class which searches an array for an item and prints out the index it finds it.</a:t>
            </a:r>
            <a:endParaRPr/>
          </a:p>
        </p:txBody>
      </p:sp>
      <p:pic>
        <p:nvPicPr>
          <p:cNvPr id="309" name="Google Shape;309;p39"/>
          <p:cNvPicPr preferRelativeResize="0"/>
          <p:nvPr/>
        </p:nvPicPr>
        <p:blipFill>
          <a:blip r:embed="rId3">
            <a:alphaModFix/>
          </a:blip>
          <a:stretch>
            <a:fillRect/>
          </a:stretch>
        </p:blipFill>
        <p:spPr>
          <a:xfrm>
            <a:off x="369875" y="1253325"/>
            <a:ext cx="5153075" cy="4914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driver.</a:t>
            </a:r>
            <a:endParaRPr/>
          </a:p>
        </p:txBody>
      </p:sp>
      <p:sp>
        <p:nvSpPr>
          <p:cNvPr id="316" name="Google Shape;316;p40"/>
          <p:cNvSpPr txBox="1"/>
          <p:nvPr>
            <p:ph idx="1" type="body"/>
          </p:nvPr>
        </p:nvSpPr>
        <p:spPr>
          <a:xfrm>
            <a:off x="5572975" y="1253325"/>
            <a:ext cx="32151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creates a big array of random number.</a:t>
            </a:r>
            <a:endParaRPr/>
          </a:p>
          <a:p>
            <a:pPr indent="-374650" lvl="0" marL="457200" rtl="0" algn="l">
              <a:spcBef>
                <a:spcPts val="0"/>
              </a:spcBef>
              <a:spcAft>
                <a:spcPts val="0"/>
              </a:spcAft>
              <a:buSzPts val="2300"/>
              <a:buChar char="●"/>
            </a:pPr>
            <a:r>
              <a:rPr lang="en-US"/>
              <a:t>Creates 2 threads to search each ½ of the big array.</a:t>
            </a:r>
            <a:endParaRPr/>
          </a:p>
          <a:p>
            <a:pPr indent="-374650" lvl="0" marL="457200" rtl="0" algn="l">
              <a:spcBef>
                <a:spcPts val="0"/>
              </a:spcBef>
              <a:spcAft>
                <a:spcPts val="0"/>
              </a:spcAft>
              <a:buSzPts val="2300"/>
              <a:buChar char="●"/>
            </a:pPr>
            <a:r>
              <a:rPr lang="en-US"/>
              <a:t>Waits for each to finish, and reports when they do.</a:t>
            </a:r>
            <a:endParaRPr/>
          </a:p>
        </p:txBody>
      </p:sp>
      <p:pic>
        <p:nvPicPr>
          <p:cNvPr id="317" name="Google Shape;317;p40"/>
          <p:cNvPicPr preferRelativeResize="0"/>
          <p:nvPr/>
        </p:nvPicPr>
        <p:blipFill>
          <a:blip r:embed="rId3">
            <a:alphaModFix/>
          </a:blip>
          <a:stretch>
            <a:fillRect/>
          </a:stretch>
        </p:blipFill>
        <p:spPr>
          <a:xfrm>
            <a:off x="369875" y="1279625"/>
            <a:ext cx="5146890" cy="50151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usage	</a:t>
            </a:r>
            <a:endParaRPr/>
          </a:p>
        </p:txBody>
      </p:sp>
      <p:sp>
        <p:nvSpPr>
          <p:cNvPr id="324" name="Google Shape;324;p4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is a pretty trivial example.</a:t>
            </a:r>
            <a:endParaRPr/>
          </a:p>
          <a:p>
            <a:pPr indent="-374650" lvl="0" marL="457200" rtl="0" algn="l">
              <a:spcBef>
                <a:spcPts val="0"/>
              </a:spcBef>
              <a:spcAft>
                <a:spcPts val="0"/>
              </a:spcAft>
              <a:buSzPts val="2300"/>
              <a:buChar char="●"/>
            </a:pPr>
            <a:r>
              <a:rPr lang="en-US"/>
              <a:t>A more realistic example:</a:t>
            </a:r>
            <a:endParaRPr/>
          </a:p>
          <a:p>
            <a:pPr indent="-381000" lvl="1" marL="914400" rtl="0" algn="l">
              <a:spcBef>
                <a:spcPts val="0"/>
              </a:spcBef>
              <a:spcAft>
                <a:spcPts val="0"/>
              </a:spcAft>
              <a:buSzPts val="2400"/>
              <a:buChar char="○"/>
            </a:pPr>
            <a:r>
              <a:rPr lang="en-US"/>
              <a:t>It’s possible to access information from the internet in your code.  </a:t>
            </a:r>
            <a:endParaRPr/>
          </a:p>
          <a:p>
            <a:pPr indent="-381000" lvl="1" marL="914400" rtl="0" algn="l">
              <a:spcBef>
                <a:spcPts val="0"/>
              </a:spcBef>
              <a:spcAft>
                <a:spcPts val="0"/>
              </a:spcAft>
              <a:buSzPts val="2400"/>
              <a:buChar char="○"/>
            </a:pPr>
            <a:r>
              <a:rPr lang="en-US"/>
              <a:t>The internet is not instant.  You can hit wifi, or network delays, or the server you are requesting information from may be down.</a:t>
            </a:r>
            <a:endParaRPr/>
          </a:p>
          <a:p>
            <a:pPr indent="-381000" lvl="1" marL="914400" rtl="0" algn="l">
              <a:spcBef>
                <a:spcPts val="0"/>
              </a:spcBef>
              <a:spcAft>
                <a:spcPts val="0"/>
              </a:spcAft>
              <a:buSzPts val="2400"/>
              <a:buChar char="○"/>
            </a:pPr>
            <a:r>
              <a:rPr lang="en-US"/>
              <a:t>This is typically done in a thread, you’ll ask the thread to go get the information.</a:t>
            </a:r>
            <a:endParaRPr/>
          </a:p>
          <a:p>
            <a:pPr indent="-381000" lvl="1" marL="914400" rtl="0" algn="l">
              <a:spcBef>
                <a:spcPts val="0"/>
              </a:spcBef>
              <a:spcAft>
                <a:spcPts val="0"/>
              </a:spcAft>
              <a:buSzPts val="2400"/>
              <a:buChar char="○"/>
            </a:pPr>
            <a:r>
              <a:rPr lang="en-US"/>
              <a:t>You can request many different pieces of information at the same moment, as each one completes (ie, as join() succeeds) you’ll process that bit.</a:t>
            </a:r>
            <a:endParaRPr/>
          </a:p>
          <a:p>
            <a:pPr indent="-381000" lvl="1" marL="914400" rtl="0" algn="l">
              <a:spcBef>
                <a:spcPts val="0"/>
              </a:spcBef>
              <a:spcAft>
                <a:spcPts val="0"/>
              </a:spcAft>
              <a:buSzPts val="2400"/>
              <a:buChar char="○"/>
            </a:pPr>
            <a:r>
              <a:rPr lang="en-US"/>
              <a:t>This allows you to work on the first pieces of information that come back first.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Thread Control Methods</a:t>
            </a:r>
            <a:endParaRPr sz="3600" cap="none">
              <a:latin typeface="Calibri"/>
              <a:ea typeface="Calibri"/>
              <a:cs typeface="Calibri"/>
              <a:sym typeface="Calibri"/>
            </a:endParaRPr>
          </a:p>
        </p:txBody>
      </p:sp>
      <p:sp>
        <p:nvSpPr>
          <p:cNvPr id="331" name="Google Shape;331;p4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None/>
            </a:pPr>
            <a:r>
              <a:t/>
            </a:r>
            <a:endParaRPr/>
          </a:p>
        </p:txBody>
      </p:sp>
      <p:graphicFrame>
        <p:nvGraphicFramePr>
          <p:cNvPr id="332" name="Google Shape;332;p42"/>
          <p:cNvGraphicFramePr/>
          <p:nvPr/>
        </p:nvGraphicFramePr>
        <p:xfrm>
          <a:off x="369879" y="1219200"/>
          <a:ext cx="3000000" cy="3000000"/>
        </p:xfrm>
        <a:graphic>
          <a:graphicData uri="http://schemas.openxmlformats.org/drawingml/2006/table">
            <a:tbl>
              <a:tblPr>
                <a:noFill/>
                <a:tableStyleId>{A5F8B45B-13C2-432C-A16C-C358B2788385}</a:tableStyleId>
              </a:tblPr>
              <a:tblGrid>
                <a:gridCol w="2011575"/>
                <a:gridCol w="6252550"/>
              </a:tblGrid>
              <a:tr h="783600">
                <a:tc>
                  <a:txBody>
                    <a:bodyPr/>
                    <a:lstStyle/>
                    <a:p>
                      <a:pPr indent="0" lvl="0" marL="0" marR="0" rtl="0" algn="l">
                        <a:spcBef>
                          <a:spcPts val="0"/>
                        </a:spcBef>
                        <a:spcAft>
                          <a:spcPts val="0"/>
                        </a:spcAft>
                        <a:buNone/>
                      </a:pPr>
                      <a:r>
                        <a:rPr b="1" lang="en-US" sz="2000" u="none" cap="none" strike="noStrike"/>
                        <a:t>Method Signature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1" lang="en-US" sz="2000" u="none" cap="none" strike="noStrike"/>
                        <a:t>Description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String getName()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Retrieves the name of running thread in the current context in String format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start()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will start a new thread of execution by calling run() method of Thread/runnable object.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run()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is the entry point of the thread. Execution of thread starts from this method.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sleep(int sleeptime)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suspend the thread for mentioned time duration in argument (sleeptime in ms)</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yield()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By invoking this method the current thread pause its execution temporarily and allow other threads to execute.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728800">
                <a:tc>
                  <a:txBody>
                    <a:bodyPr/>
                    <a:lstStyle/>
                    <a:p>
                      <a:pPr indent="0" lvl="0" marL="0" marR="0" rtl="0" algn="l">
                        <a:spcBef>
                          <a:spcPts val="0"/>
                        </a:spcBef>
                        <a:spcAft>
                          <a:spcPts val="0"/>
                        </a:spcAft>
                        <a:buNone/>
                      </a:pPr>
                      <a:r>
                        <a:rPr b="1" lang="en-US" sz="1200" u="none" cap="none" strike="noStrike"/>
                        <a:t>void join()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used to queue up a thread in execution. Once called on thread, current thread will wait till calling thread completes its execution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39125">
                <a:tc>
                  <a:txBody>
                    <a:bodyPr/>
                    <a:lstStyle/>
                    <a:p>
                      <a:pPr indent="0" lvl="0" marL="0" marR="0" rtl="0" algn="l">
                        <a:spcBef>
                          <a:spcPts val="0"/>
                        </a:spcBef>
                        <a:spcAft>
                          <a:spcPts val="0"/>
                        </a:spcAft>
                        <a:buNone/>
                      </a:pPr>
                      <a:r>
                        <a:rPr b="1" lang="en-US" sz="1200" u="none" cap="none" strike="noStrike"/>
                        <a:t>boolean isAlive()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will check if thread is alive or dead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27900">
                <a:tc gridSpan="2">
                  <a:txBody>
                    <a:bodyPr/>
                    <a:lstStyle/>
                    <a:p>
                      <a:pPr indent="0" lvl="0" marL="0" marR="0" rtl="0" algn="l">
                        <a:spcBef>
                          <a:spcPts val="0"/>
                        </a:spcBef>
                        <a:spcAft>
                          <a:spcPts val="0"/>
                        </a:spcAft>
                        <a:buNone/>
                      </a:pPr>
                      <a:r>
                        <a:rPr lang="en-US" sz="1200" u="none" cap="none" strike="noStrike"/>
                        <a:t>Source: </a:t>
                      </a:r>
                      <a:r>
                        <a:rPr lang="en-US" sz="1200" u="sng" cap="none" strike="noStrike">
                          <a:solidFill>
                            <a:schemeClr val="hlink"/>
                          </a:solidFill>
                          <a:hlinkClick r:id="rId3"/>
                        </a:rPr>
                        <a:t>https://www.w3resource.com/java-tutorial/java-threadclass-methods-and-threadstates.php</a:t>
                      </a:r>
                      <a:endParaRPr sz="1200" u="none" cap="none" strike="noStrike"/>
                    </a:p>
                    <a:p>
                      <a:pPr indent="0" lvl="0" marL="0" marR="0" rtl="0" algn="l">
                        <a:spcBef>
                          <a:spcPts val="0"/>
                        </a:spcBef>
                        <a:spcAft>
                          <a:spcPts val="0"/>
                        </a:spcAft>
                        <a:buNone/>
                      </a:pPr>
                      <a:r>
                        <a:t/>
                      </a:r>
                      <a:endParaRPr sz="1200" u="none" cap="none" strike="noStrike"/>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type="title"/>
          </p:nvPr>
        </p:nvSpPr>
        <p:spPr>
          <a:xfrm>
            <a:off x="140970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Race Conditions</a:t>
            </a:r>
            <a:endParaRPr/>
          </a:p>
        </p:txBody>
      </p:sp>
      <p:sp>
        <p:nvSpPr>
          <p:cNvPr id="338" name="Google Shape;338;p43"/>
          <p:cNvSpPr txBox="1"/>
          <p:nvPr>
            <p:ph idx="1" type="body"/>
          </p:nvPr>
        </p:nvSpPr>
        <p:spPr>
          <a:xfrm>
            <a:off x="1409700" y="1825625"/>
            <a:ext cx="7200900" cy="4351339"/>
          </a:xfrm>
          <a:prstGeom prst="rect">
            <a:avLst/>
          </a:prstGeom>
          <a:noFill/>
          <a:ln>
            <a:noFill/>
          </a:ln>
        </p:spPr>
        <p:txBody>
          <a:bodyPr anchorCtr="0" anchor="t" bIns="45700" lIns="91425" spcFirstLastPara="1" rIns="91425" wrap="square" tIns="45700">
            <a:normAutofit fontScale="77500" lnSpcReduction="10000"/>
          </a:bodyPr>
          <a:lstStyle/>
          <a:p>
            <a:pPr indent="-141446" lvl="0" marL="171450" rtl="0" algn="l">
              <a:lnSpc>
                <a:spcPct val="90000"/>
              </a:lnSpc>
              <a:spcBef>
                <a:spcPts val="0"/>
              </a:spcBef>
              <a:spcAft>
                <a:spcPts val="0"/>
              </a:spcAft>
              <a:buClr>
                <a:schemeClr val="dk1"/>
              </a:buClr>
              <a:buSzPct val="80769"/>
              <a:buChar char="•"/>
            </a:pPr>
            <a:r>
              <a:rPr lang="en-US"/>
              <a:t>Classic problem: </a:t>
            </a:r>
            <a:endParaRPr/>
          </a:p>
          <a:p>
            <a:pPr indent="-145732" lvl="1" marL="514350" rtl="0" algn="l">
              <a:lnSpc>
                <a:spcPct val="90000"/>
              </a:lnSpc>
              <a:spcBef>
                <a:spcPts val="375"/>
              </a:spcBef>
              <a:spcAft>
                <a:spcPts val="0"/>
              </a:spcAft>
              <a:buClr>
                <a:schemeClr val="dk1"/>
              </a:buClr>
              <a:buSzPct val="75000"/>
              <a:buChar char="•"/>
            </a:pPr>
            <a:r>
              <a:rPr lang="en-US"/>
              <a:t>You want to buy a plane ticket on Delta</a:t>
            </a:r>
            <a:endParaRPr/>
          </a:p>
          <a:p>
            <a:pPr indent="-145732" lvl="1" marL="514350" rtl="0" algn="l">
              <a:lnSpc>
                <a:spcPct val="90000"/>
              </a:lnSpc>
              <a:spcBef>
                <a:spcPts val="375"/>
              </a:spcBef>
              <a:spcAft>
                <a:spcPts val="0"/>
              </a:spcAft>
              <a:buClr>
                <a:schemeClr val="dk1"/>
              </a:buClr>
              <a:buSzPct val="75000"/>
              <a:buChar char="•"/>
            </a:pPr>
            <a:r>
              <a:rPr lang="en-US"/>
              <a:t>You want to reserve a specific seat</a:t>
            </a:r>
            <a:endParaRPr/>
          </a:p>
          <a:p>
            <a:pPr indent="-145732" lvl="1" marL="514350" rtl="0" algn="l">
              <a:lnSpc>
                <a:spcPct val="90000"/>
              </a:lnSpc>
              <a:spcBef>
                <a:spcPts val="375"/>
              </a:spcBef>
              <a:spcAft>
                <a:spcPts val="0"/>
              </a:spcAft>
              <a:buClr>
                <a:schemeClr val="dk1"/>
              </a:buClr>
              <a:buSzPct val="75000"/>
              <a:buChar char="•"/>
            </a:pPr>
            <a:r>
              <a:rPr lang="en-US"/>
              <a:t>Somebody else wants the same seat!</a:t>
            </a:r>
            <a:endParaRPr/>
          </a:p>
          <a:p>
            <a:pPr indent="-141446" lvl="0" marL="171450" rtl="0" algn="l">
              <a:lnSpc>
                <a:spcPct val="90000"/>
              </a:lnSpc>
              <a:spcBef>
                <a:spcPts val="750"/>
              </a:spcBef>
              <a:spcAft>
                <a:spcPts val="0"/>
              </a:spcAft>
              <a:buClr>
                <a:schemeClr val="dk1"/>
              </a:buClr>
              <a:buSzPct val="80769"/>
              <a:buChar char="•"/>
            </a:pPr>
            <a:r>
              <a:rPr lang="en-US"/>
              <a:t>Algorithm:</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bool isAvailable = ReadSeat( )</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IF (isAvailable) THEN</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    // Make it unavailable/invisible to others</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    WriteSeat( )</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END IF</a:t>
            </a:r>
            <a:endParaRPr/>
          </a:p>
          <a:p>
            <a:pPr indent="-141446" lvl="0" marL="171450" rtl="0" algn="l">
              <a:lnSpc>
                <a:spcPct val="90000"/>
              </a:lnSpc>
              <a:spcBef>
                <a:spcPts val="750"/>
              </a:spcBef>
              <a:spcAft>
                <a:spcPts val="0"/>
              </a:spcAft>
              <a:buClr>
                <a:schemeClr val="dk1"/>
              </a:buClr>
              <a:buSzPct val="80769"/>
              <a:buChar char="•"/>
            </a:pPr>
            <a:r>
              <a:rPr lang="en-US"/>
              <a:t>This is called a critical area and MUST be completed in its </a:t>
            </a:r>
            <a:br>
              <a:rPr lang="en-US"/>
            </a:br>
            <a:r>
              <a:rPr lang="en-US" u="sng"/>
              <a:t>entirety</a:t>
            </a:r>
            <a:r>
              <a:rPr lang="en-US"/>
              <a:t> (i.e. it can’t be switched out)</a:t>
            </a:r>
            <a:endParaRPr/>
          </a:p>
          <a:p>
            <a:pPr indent="-38100" lvl="0" marL="171450" rtl="0" algn="l">
              <a:lnSpc>
                <a:spcPct val="90000"/>
              </a:lnSpc>
              <a:spcBef>
                <a:spcPts val="750"/>
              </a:spcBef>
              <a:spcAft>
                <a:spcPts val="0"/>
              </a:spcAft>
              <a:buClr>
                <a:schemeClr val="dk1"/>
              </a:buClr>
              <a:buSzPct val="80769"/>
              <a:buNone/>
            </a:pPr>
            <a:r>
              <a:t/>
            </a:r>
            <a:endParaRPr/>
          </a:p>
          <a:p>
            <a:pPr indent="-57150" lvl="1" marL="514350" rtl="0" algn="l">
              <a:lnSpc>
                <a:spcPct val="90000"/>
              </a:lnSpc>
              <a:spcBef>
                <a:spcPts val="375"/>
              </a:spcBef>
              <a:spcAft>
                <a:spcPts val="0"/>
              </a:spcAft>
              <a:buClr>
                <a:schemeClr val="dk1"/>
              </a:buClr>
              <a:buSzPct val="75000"/>
              <a:buNone/>
            </a:pPr>
            <a:r>
              <a:t/>
            </a:r>
            <a:endParaRPr/>
          </a:p>
        </p:txBody>
      </p:sp>
      <p:pic>
        <p:nvPicPr>
          <p:cNvPr descr="Boeing 757-200 Aircraft Seat Maps, Specs &amp; Amenities : Delta Air Lines" id="339" name="Google Shape;339;p43"/>
          <p:cNvPicPr preferRelativeResize="0"/>
          <p:nvPr/>
        </p:nvPicPr>
        <p:blipFill rotWithShape="1">
          <a:blip r:embed="rId3">
            <a:alphaModFix/>
          </a:blip>
          <a:srcRect b="0" l="0" r="0" t="0"/>
          <a:stretch/>
        </p:blipFill>
        <p:spPr>
          <a:xfrm>
            <a:off x="419100" y="113572"/>
            <a:ext cx="8763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Dealing with Race Conditions</a:t>
            </a:r>
            <a:endParaRPr/>
          </a:p>
        </p:txBody>
      </p:sp>
      <p:sp>
        <p:nvSpPr>
          <p:cNvPr id="346" name="Google Shape;346;p4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To prevent race conditions, each thread must complete its critical code section before another thread enters either the same critical code section or another related critical code section that manipulates the same shared variables or resources.</a:t>
            </a:r>
            <a:endParaRPr/>
          </a:p>
          <a:p>
            <a:pPr indent="-374650" lvl="0" marL="457200" rtl="0" algn="l">
              <a:spcBef>
                <a:spcPts val="0"/>
              </a:spcBef>
              <a:spcAft>
                <a:spcPts val="0"/>
              </a:spcAft>
              <a:buSzPts val="2300"/>
              <a:buChar char="●"/>
            </a:pPr>
            <a:r>
              <a:rPr lang="en-US"/>
              <a:t>The synchronize keyword helps with this problem, but as mentioned before, also prevents us from </a:t>
            </a:r>
            <a:r>
              <a:rPr lang="en-US"/>
              <a:t>truly</a:t>
            </a:r>
            <a:r>
              <a:rPr lang="en-US"/>
              <a:t> parallelizing the code.</a:t>
            </a:r>
            <a:endParaRPr/>
          </a:p>
          <a:p>
            <a:pPr indent="-374650" lvl="0" marL="457200" rtl="0" algn="l">
              <a:spcBef>
                <a:spcPts val="0"/>
              </a:spcBef>
              <a:spcAft>
                <a:spcPts val="0"/>
              </a:spcAft>
              <a:buSzPts val="2300"/>
              <a:buChar char="●"/>
            </a:pPr>
            <a:r>
              <a:rPr lang="en-US"/>
              <a:t>These are real world </a:t>
            </a:r>
            <a:r>
              <a:rPr lang="en-US"/>
              <a:t>tradeoffs</a:t>
            </a:r>
            <a:r>
              <a:rPr lang="en-US"/>
              <a:t> you’ll have to navigate.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Synchronized methods</a:t>
            </a:r>
            <a:endParaRPr/>
          </a:p>
        </p:txBody>
      </p:sp>
      <p:sp>
        <p:nvSpPr>
          <p:cNvPr id="353" name="Google Shape;353;p45"/>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Methods can be marked synchronized:</a:t>
            </a:r>
            <a:endParaRPr/>
          </a:p>
          <a:p>
            <a:pPr indent="0" lvl="0" marL="0" rtl="0" algn="l">
              <a:spcBef>
                <a:spcPts val="750"/>
              </a:spcBef>
              <a:spcAft>
                <a:spcPts val="0"/>
              </a:spcAft>
              <a:buClr>
                <a:schemeClr val="dk1"/>
              </a:buClr>
              <a:buSzPts val="1100"/>
              <a:buFont typeface="Arial"/>
              <a:buNone/>
            </a:pPr>
            <a:r>
              <a:rPr lang="en-US"/>
              <a:t> </a:t>
            </a:r>
            <a:endParaRPr/>
          </a:p>
          <a:p>
            <a:pPr indent="0" lvl="0" marL="0" rtl="0" algn="l">
              <a:spcBef>
                <a:spcPts val="750"/>
              </a:spcBef>
              <a:spcAft>
                <a:spcPts val="0"/>
              </a:spcAft>
              <a:buClr>
                <a:schemeClr val="dk1"/>
              </a:buClr>
              <a:buSzPts val="1100"/>
              <a:buFont typeface="Arial"/>
              <a:buNone/>
            </a:pPr>
            <a:r>
              <a:t/>
            </a:r>
            <a:endParaRPr/>
          </a:p>
          <a:p>
            <a:pPr indent="-374650" lvl="0" marL="457200" rtl="0" algn="l">
              <a:spcBef>
                <a:spcPts val="750"/>
              </a:spcBef>
              <a:spcAft>
                <a:spcPts val="0"/>
              </a:spcAft>
              <a:buSzPts val="2300"/>
              <a:buChar char="●"/>
            </a:pPr>
            <a:r>
              <a:rPr lang="en-US"/>
              <a:t>In this case, this method can only be executed by one Thread at a time.</a:t>
            </a:r>
            <a:endParaRPr/>
          </a:p>
          <a:p>
            <a:pPr indent="-374650" lvl="0" marL="457200" rtl="0" algn="l">
              <a:spcBef>
                <a:spcPts val="0"/>
              </a:spcBef>
              <a:spcAft>
                <a:spcPts val="0"/>
              </a:spcAft>
              <a:buSzPts val="2300"/>
              <a:buChar char="●"/>
            </a:pPr>
            <a:r>
              <a:rPr lang="en-US"/>
              <a:t>Note, this greatly reduces your ability to </a:t>
            </a:r>
            <a:r>
              <a:rPr lang="en-US"/>
              <a:t>parallelize workloads.</a:t>
            </a:r>
            <a:r>
              <a:rPr lang="en-US"/>
              <a:t> </a:t>
            </a:r>
            <a:endParaRPr/>
          </a:p>
          <a:p>
            <a:pPr indent="0" lvl="0" marL="0" rtl="0" algn="l">
              <a:spcBef>
                <a:spcPts val="750"/>
              </a:spcBef>
              <a:spcAft>
                <a:spcPts val="0"/>
              </a:spcAft>
              <a:buClr>
                <a:schemeClr val="dk1"/>
              </a:buClr>
              <a:buSzPts val="1100"/>
              <a:buFont typeface="Arial"/>
              <a:buNone/>
            </a:pPr>
            <a:r>
              <a:t/>
            </a:r>
            <a:endParaRPr/>
          </a:p>
          <a:p>
            <a:pPr indent="0" lvl="0" marL="0" rtl="0" algn="l">
              <a:spcBef>
                <a:spcPts val="750"/>
              </a:spcBef>
              <a:spcAft>
                <a:spcPts val="0"/>
              </a:spcAft>
              <a:buNone/>
            </a:pPr>
            <a:r>
              <a:t/>
            </a:r>
            <a:endParaRPr/>
          </a:p>
        </p:txBody>
      </p:sp>
      <p:pic>
        <p:nvPicPr>
          <p:cNvPr id="354" name="Google Shape;354;p45"/>
          <p:cNvPicPr preferRelativeResize="0"/>
          <p:nvPr/>
        </p:nvPicPr>
        <p:blipFill>
          <a:blip r:embed="rId3">
            <a:alphaModFix/>
          </a:blip>
          <a:stretch>
            <a:fillRect/>
          </a:stretch>
        </p:blipFill>
        <p:spPr>
          <a:xfrm>
            <a:off x="849025" y="1671660"/>
            <a:ext cx="4076700" cy="83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Messaging App Problem</a:t>
            </a:r>
            <a:endParaRPr/>
          </a:p>
        </p:txBody>
      </p:sp>
      <p:sp>
        <p:nvSpPr>
          <p:cNvPr id="54" name="Google Shape;54;p10"/>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09550" lvl="0" marL="171450" rtl="0" algn="l">
              <a:lnSpc>
                <a:spcPct val="90000"/>
              </a:lnSpc>
              <a:spcBef>
                <a:spcPts val="0"/>
              </a:spcBef>
              <a:spcAft>
                <a:spcPts val="0"/>
              </a:spcAft>
              <a:buClr>
                <a:schemeClr val="dk1"/>
              </a:buClr>
              <a:buSzPts val="3000"/>
              <a:buChar char="•"/>
            </a:pPr>
            <a:r>
              <a:rPr lang="en-US" sz="3000"/>
              <a:t>Problem: What if friend sends two messages?</a:t>
            </a:r>
            <a:endParaRPr sz="3200"/>
          </a:p>
          <a:p>
            <a:pPr indent="-209550" lvl="0" marL="171450" rtl="0" algn="l">
              <a:lnSpc>
                <a:spcPct val="90000"/>
              </a:lnSpc>
              <a:spcBef>
                <a:spcPts val="750"/>
              </a:spcBef>
              <a:spcAft>
                <a:spcPts val="0"/>
              </a:spcAft>
              <a:buClr>
                <a:schemeClr val="dk1"/>
              </a:buClr>
              <a:buSzPts val="3000"/>
              <a:buChar char="•"/>
            </a:pPr>
            <a:r>
              <a:rPr lang="en-US" sz="3000"/>
              <a:t>We need to have independent reading and writing</a:t>
            </a:r>
            <a:endParaRPr sz="3200"/>
          </a:p>
          <a:p>
            <a:pPr indent="-209550" lvl="0" marL="171450" rtl="0" algn="l">
              <a:lnSpc>
                <a:spcPct val="90000"/>
              </a:lnSpc>
              <a:spcBef>
                <a:spcPts val="750"/>
              </a:spcBef>
              <a:spcAft>
                <a:spcPts val="0"/>
              </a:spcAft>
              <a:buClr>
                <a:schemeClr val="dk1"/>
              </a:buClr>
              <a:buSzPts val="3000"/>
              <a:buChar char="•"/>
            </a:pPr>
            <a:r>
              <a:rPr lang="en-US" sz="3000"/>
              <a:t>So, we </a:t>
            </a:r>
            <a:r>
              <a:rPr lang="en-US" sz="3000" u="sng"/>
              <a:t>split</a:t>
            </a:r>
            <a:r>
              <a:rPr lang="en-US" sz="3000"/>
              <a:t> the program into two parts:</a:t>
            </a:r>
            <a:endParaRPr sz="3200"/>
          </a:p>
          <a:p>
            <a:pPr indent="-209550" lvl="1" marL="514350" rtl="0" algn="l">
              <a:lnSpc>
                <a:spcPct val="90000"/>
              </a:lnSpc>
              <a:spcBef>
                <a:spcPts val="375"/>
              </a:spcBef>
              <a:spcAft>
                <a:spcPts val="0"/>
              </a:spcAft>
              <a:buClr>
                <a:schemeClr val="dk1"/>
              </a:buClr>
              <a:buSzPts val="2600"/>
              <a:buChar char="•"/>
            </a:pPr>
            <a:r>
              <a:rPr lang="en-US" sz="2600"/>
              <a:t>A thread to read messages from the network and post them</a:t>
            </a:r>
            <a:endParaRPr sz="3000"/>
          </a:p>
          <a:p>
            <a:pPr indent="-209550" lvl="1" marL="514350" rtl="0" algn="l">
              <a:lnSpc>
                <a:spcPct val="90000"/>
              </a:lnSpc>
              <a:spcBef>
                <a:spcPts val="375"/>
              </a:spcBef>
              <a:spcAft>
                <a:spcPts val="0"/>
              </a:spcAft>
              <a:buClr>
                <a:schemeClr val="dk1"/>
              </a:buClr>
              <a:buSzPts val="2600"/>
              <a:buChar char="•"/>
            </a:pPr>
            <a:r>
              <a:rPr lang="en-US" sz="2600"/>
              <a:t>A thread to read the keyboard and write it to the network</a:t>
            </a:r>
            <a:endParaRPr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Deadlock</a:t>
            </a:r>
            <a:endParaRPr/>
          </a:p>
        </p:txBody>
      </p:sp>
      <p:sp>
        <p:nvSpPr>
          <p:cNvPr id="361" name="Google Shape;361;p4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Imagine that you have 2 threads:</a:t>
            </a:r>
            <a:endParaRPr/>
          </a:p>
          <a:p>
            <a:pPr indent="-381000" lvl="1" marL="914400" rtl="0" algn="l">
              <a:spcBef>
                <a:spcPts val="0"/>
              </a:spcBef>
              <a:spcAft>
                <a:spcPts val="0"/>
              </a:spcAft>
              <a:buSzPts val="2400"/>
              <a:buChar char="○"/>
            </a:pPr>
            <a:r>
              <a:rPr lang="en-US"/>
              <a:t>Thread 1 takes control of datastructure1, and now needs datastructure2 to continue.</a:t>
            </a:r>
            <a:endParaRPr/>
          </a:p>
          <a:p>
            <a:pPr indent="-381000" lvl="1" marL="914400" rtl="0" algn="l">
              <a:spcBef>
                <a:spcPts val="0"/>
              </a:spcBef>
              <a:spcAft>
                <a:spcPts val="0"/>
              </a:spcAft>
              <a:buSzPts val="2400"/>
              <a:buChar char="○"/>
            </a:pPr>
            <a:r>
              <a:rPr lang="en-US"/>
              <a:t>Thread 2 takes control of datastructure2, and now needs datastructure1 to continue</a:t>
            </a:r>
            <a:endParaRPr/>
          </a:p>
          <a:p>
            <a:pPr indent="-381000" lvl="1" marL="914400" rtl="0" algn="l">
              <a:spcBef>
                <a:spcPts val="0"/>
              </a:spcBef>
              <a:spcAft>
                <a:spcPts val="0"/>
              </a:spcAft>
              <a:buSzPts val="2400"/>
              <a:buChar char="○"/>
            </a:pPr>
            <a:r>
              <a:rPr lang="en-US"/>
              <a:t>If the two threads are started at the same moment, we’ll reach deadlock.</a:t>
            </a:r>
            <a:endParaRPr/>
          </a:p>
          <a:p>
            <a:pPr indent="-387350" lvl="2" marL="1371600" rtl="0" algn="l">
              <a:spcBef>
                <a:spcPts val="0"/>
              </a:spcBef>
              <a:spcAft>
                <a:spcPts val="0"/>
              </a:spcAft>
              <a:buSzPts val="2500"/>
              <a:buChar char="■"/>
            </a:pPr>
            <a:r>
              <a:rPr lang="en-US"/>
              <a:t>Neither thread can finish, and they will both wait indefinitely for the other.</a:t>
            </a:r>
            <a:endParaRPr/>
          </a:p>
          <a:p>
            <a:pPr indent="-374650" lvl="0" marL="457200" rtl="0" algn="l">
              <a:spcBef>
                <a:spcPts val="0"/>
              </a:spcBef>
              <a:spcAft>
                <a:spcPts val="0"/>
              </a:spcAft>
              <a:buSzPts val="2300"/>
              <a:buChar char="●"/>
            </a:pPr>
            <a:r>
              <a:rPr lang="en-US"/>
              <a:t>This is the simplest example of deadlock, it can be a circle of 15 separate threads which each need the next threads thing…in that case, it’s very hard to even know you hit deadlock.</a:t>
            </a:r>
            <a:endParaRPr/>
          </a:p>
          <a:p>
            <a:pPr indent="-374650" lvl="0" marL="457200" rtl="0" algn="l">
              <a:spcBef>
                <a:spcPts val="0"/>
              </a:spcBef>
              <a:spcAft>
                <a:spcPts val="0"/>
              </a:spcAft>
              <a:buSzPts val="2300"/>
              <a:buChar char="●"/>
            </a:pPr>
            <a:r>
              <a:rPr lang="en-US"/>
              <a:t>This is beyond the scope of this class, but something to be aware is a major problem with parallelism.</a:t>
            </a:r>
            <a:endParaRPr/>
          </a:p>
          <a:p>
            <a:pPr indent="0" lvl="0" marL="0" rtl="0" algn="l">
              <a:spcBef>
                <a:spcPts val="75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More Terminology – Processes vs. Threads</a:t>
            </a:r>
            <a:endParaRPr/>
          </a:p>
        </p:txBody>
      </p:sp>
      <p:sp>
        <p:nvSpPr>
          <p:cNvPr id="367" name="Google Shape;367;p4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A Process:</a:t>
            </a:r>
            <a:endParaRPr/>
          </a:p>
          <a:p>
            <a:pPr indent="-171450" lvl="1" marL="514350" rtl="0" algn="l">
              <a:lnSpc>
                <a:spcPct val="90000"/>
              </a:lnSpc>
              <a:spcBef>
                <a:spcPts val="375"/>
              </a:spcBef>
              <a:spcAft>
                <a:spcPts val="0"/>
              </a:spcAft>
              <a:buClr>
                <a:schemeClr val="dk1"/>
              </a:buClr>
              <a:buSzPts val="1800"/>
              <a:buChar char="•"/>
            </a:pPr>
            <a:r>
              <a:rPr lang="en-US"/>
              <a:t>This is a complete program</a:t>
            </a:r>
            <a:endParaRPr/>
          </a:p>
          <a:p>
            <a:pPr indent="-171450" lvl="1" marL="514350" rtl="0" algn="l">
              <a:lnSpc>
                <a:spcPct val="90000"/>
              </a:lnSpc>
              <a:spcBef>
                <a:spcPts val="375"/>
              </a:spcBef>
              <a:spcAft>
                <a:spcPts val="0"/>
              </a:spcAft>
              <a:buClr>
                <a:schemeClr val="dk1"/>
              </a:buClr>
              <a:buSzPts val="1800"/>
              <a:buChar char="•"/>
            </a:pPr>
            <a:r>
              <a:rPr lang="en-US"/>
              <a:t>Has something called a Process Control Block (PCB)</a:t>
            </a:r>
            <a:endParaRPr/>
          </a:p>
          <a:p>
            <a:pPr indent="-171450" lvl="1" marL="514350" rtl="0" algn="l">
              <a:lnSpc>
                <a:spcPct val="90000"/>
              </a:lnSpc>
              <a:spcBef>
                <a:spcPts val="375"/>
              </a:spcBef>
              <a:spcAft>
                <a:spcPts val="0"/>
              </a:spcAft>
              <a:buClr>
                <a:schemeClr val="dk1"/>
              </a:buClr>
              <a:buSzPts val="1800"/>
              <a:buChar char="•"/>
            </a:pPr>
            <a:r>
              <a:rPr lang="en-US"/>
              <a:t>Must have one or more paths of execution called threads</a:t>
            </a:r>
            <a:endParaRPr/>
          </a:p>
          <a:p>
            <a:pPr indent="-171450" lvl="0" marL="171450" rtl="0" algn="l">
              <a:lnSpc>
                <a:spcPct val="90000"/>
              </a:lnSpc>
              <a:spcBef>
                <a:spcPts val="750"/>
              </a:spcBef>
              <a:spcAft>
                <a:spcPts val="0"/>
              </a:spcAft>
              <a:buClr>
                <a:schemeClr val="dk1"/>
              </a:buClr>
              <a:buSzPts val="2100"/>
              <a:buChar char="•"/>
            </a:pPr>
            <a:r>
              <a:rPr lang="en-US"/>
              <a:t>A Thread:</a:t>
            </a:r>
            <a:endParaRPr/>
          </a:p>
          <a:p>
            <a:pPr indent="-171450" lvl="1" marL="514350" rtl="0" algn="l">
              <a:lnSpc>
                <a:spcPct val="90000"/>
              </a:lnSpc>
              <a:spcBef>
                <a:spcPts val="375"/>
              </a:spcBef>
              <a:spcAft>
                <a:spcPts val="0"/>
              </a:spcAft>
              <a:buClr>
                <a:schemeClr val="dk1"/>
              </a:buClr>
              <a:buSzPts val="1800"/>
              <a:buChar char="•"/>
            </a:pPr>
            <a:r>
              <a:rPr lang="en-US"/>
              <a:t>Exists within a process</a:t>
            </a:r>
            <a:endParaRPr/>
          </a:p>
          <a:p>
            <a:pPr indent="-171450" lvl="1" marL="514350" rtl="0" algn="l">
              <a:lnSpc>
                <a:spcPct val="90000"/>
              </a:lnSpc>
              <a:spcBef>
                <a:spcPts val="375"/>
              </a:spcBef>
              <a:spcAft>
                <a:spcPts val="0"/>
              </a:spcAft>
              <a:buClr>
                <a:schemeClr val="dk1"/>
              </a:buClr>
              <a:buSzPts val="1800"/>
              <a:buChar char="•"/>
            </a:pPr>
            <a:r>
              <a:rPr lang="en-US"/>
              <a:t>Is a separate path of execution within a program</a:t>
            </a:r>
            <a:endParaRPr/>
          </a:p>
          <a:p>
            <a:pPr indent="-171450" lvl="1" marL="514350" rtl="0" algn="l">
              <a:lnSpc>
                <a:spcPct val="90000"/>
              </a:lnSpc>
              <a:spcBef>
                <a:spcPts val="375"/>
              </a:spcBef>
              <a:spcAft>
                <a:spcPts val="0"/>
              </a:spcAft>
              <a:buClr>
                <a:schemeClr val="dk1"/>
              </a:buClr>
              <a:buSzPts val="1800"/>
              <a:buChar char="•"/>
            </a:pPr>
            <a:r>
              <a:rPr lang="en-US"/>
              <a:t>Is “lightweight” – meaning “fast”</a:t>
            </a:r>
            <a:endParaRPr/>
          </a:p>
          <a:p>
            <a:pPr indent="-171450" lvl="1" marL="514350" rtl="0" algn="l">
              <a:lnSpc>
                <a:spcPct val="90000"/>
              </a:lnSpc>
              <a:spcBef>
                <a:spcPts val="375"/>
              </a:spcBef>
              <a:spcAft>
                <a:spcPts val="0"/>
              </a:spcAft>
              <a:buClr>
                <a:schemeClr val="dk1"/>
              </a:buClr>
              <a:buSzPts val="1800"/>
              <a:buChar char="•"/>
            </a:pPr>
            <a:r>
              <a:rPr lang="en-US"/>
              <a:t>There’s always at least one thread in a process (because of main)</a:t>
            </a:r>
            <a:endParaRPr/>
          </a:p>
          <a:p>
            <a:pPr indent="0" lvl="0" marL="0" rtl="0" algn="l">
              <a:lnSpc>
                <a:spcPct val="90000"/>
              </a:lnSpc>
              <a:spcBef>
                <a:spcPts val="750"/>
              </a:spcBef>
              <a:spcAft>
                <a:spcPts val="0"/>
              </a:spcAft>
              <a:buNone/>
            </a:pPr>
            <a:r>
              <a:t/>
            </a:r>
            <a:endParaRPr/>
          </a:p>
          <a:p>
            <a:pPr indent="-57150" lvl="1" marL="514350" rtl="0" algn="l">
              <a:lnSpc>
                <a:spcPct val="90000"/>
              </a:lnSpc>
              <a:spcBef>
                <a:spcPts val="375"/>
              </a:spcBef>
              <a:spcAft>
                <a:spcPts val="0"/>
              </a:spcAft>
              <a:buClr>
                <a:schemeClr val="dk1"/>
              </a:buClr>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MultiThread vs MultiProcess</a:t>
            </a:r>
            <a:endParaRPr/>
          </a:p>
        </p:txBody>
      </p:sp>
      <p:sp>
        <p:nvSpPr>
          <p:cNvPr id="374" name="Google Shape;374;p4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this class we’ve explained multithreading.</a:t>
            </a:r>
            <a:endParaRPr/>
          </a:p>
          <a:p>
            <a:pPr indent="-374650" lvl="0" marL="457200" rtl="0" algn="l">
              <a:spcBef>
                <a:spcPts val="0"/>
              </a:spcBef>
              <a:spcAft>
                <a:spcPts val="0"/>
              </a:spcAft>
              <a:buSzPts val="2300"/>
              <a:buChar char="●"/>
            </a:pPr>
            <a:r>
              <a:rPr lang="en-US"/>
              <a:t>There are other ways to achieve multiprocessing.</a:t>
            </a:r>
            <a:endParaRPr/>
          </a:p>
          <a:p>
            <a:pPr indent="-374650" lvl="0" marL="457200" rtl="0" algn="l">
              <a:spcBef>
                <a:spcPts val="0"/>
              </a:spcBef>
              <a:spcAft>
                <a:spcPts val="0"/>
              </a:spcAft>
              <a:buSzPts val="2300"/>
              <a:buChar char="●"/>
            </a:pPr>
            <a:r>
              <a:rPr lang="en-US"/>
              <a:t>In java there is something called ForkJoin pools, which is another way to do things. </a:t>
            </a:r>
            <a:endParaRPr/>
          </a:p>
          <a:p>
            <a:pPr indent="-381000" lvl="1" marL="914400" rtl="0" algn="l">
              <a:spcBef>
                <a:spcPts val="0"/>
              </a:spcBef>
              <a:spcAft>
                <a:spcPts val="0"/>
              </a:spcAft>
              <a:buSzPts val="2400"/>
              <a:buChar char="○"/>
            </a:pPr>
            <a:r>
              <a:rPr lang="en-US"/>
              <a:t>We are not going to cover it in this course, nor will we ask you questions about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Multithreading</a:t>
            </a:r>
            <a:endParaRPr/>
          </a:p>
        </p:txBody>
      </p:sp>
      <p:sp>
        <p:nvSpPr>
          <p:cNvPr id="60" name="Google Shape;60;p11"/>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lang="en-US" sz="2400"/>
              <a:t> Multithreading - running many threads concurrently within a single program/process. </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 “main” always has a thread, but can create additional threads</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Font typeface="Arial"/>
              <a:buChar char="•"/>
            </a:pPr>
            <a:r>
              <a:rPr lang="en-US" sz="2400"/>
              <a:t> Take advantage of multiple processors/cores if available</a:t>
            </a:r>
            <a:endParaRPr/>
          </a:p>
          <a:p>
            <a:pPr indent="0" lvl="0" marL="0" rtl="0" algn="l">
              <a:lnSpc>
                <a:spcPct val="90000"/>
              </a:lnSpc>
              <a:spcBef>
                <a:spcPts val="750"/>
              </a:spcBef>
              <a:spcAft>
                <a:spcPts val="0"/>
              </a:spcAft>
              <a:buClr>
                <a:schemeClr val="dk1"/>
              </a:buClr>
              <a:buSzPts val="240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How to create a thread</a:t>
            </a:r>
            <a:endParaRPr/>
          </a:p>
        </p:txBody>
      </p:sp>
      <p:sp>
        <p:nvSpPr>
          <p:cNvPr id="66" name="Google Shape;66;p1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28600" lvl="0" marL="171450" rtl="0" algn="l">
              <a:lnSpc>
                <a:spcPct val="90000"/>
              </a:lnSpc>
              <a:spcBef>
                <a:spcPts val="0"/>
              </a:spcBef>
              <a:spcAft>
                <a:spcPts val="0"/>
              </a:spcAft>
              <a:buClr>
                <a:schemeClr val="dk1"/>
              </a:buClr>
              <a:buSzPts val="3300"/>
              <a:buChar char="•"/>
            </a:pPr>
            <a:r>
              <a:rPr lang="en-US" sz="3300"/>
              <a:t>In Java, there are two ways:</a:t>
            </a:r>
            <a:endParaRPr sz="3500"/>
          </a:p>
          <a:p>
            <a:pPr indent="-228600" lvl="1" marL="514350" rtl="0" algn="l">
              <a:lnSpc>
                <a:spcPct val="90000"/>
              </a:lnSpc>
              <a:spcBef>
                <a:spcPts val="375"/>
              </a:spcBef>
              <a:spcAft>
                <a:spcPts val="0"/>
              </a:spcAft>
              <a:buClr>
                <a:schemeClr val="dk1"/>
              </a:buClr>
              <a:buSzPts val="2900"/>
              <a:buChar char="•"/>
            </a:pPr>
            <a:r>
              <a:rPr lang="en-US" sz="2900"/>
              <a:t>Create a class that extends the Thread class</a:t>
            </a:r>
            <a:endParaRPr sz="3300"/>
          </a:p>
          <a:p>
            <a:pPr indent="-228600" lvl="1" marL="514350" rtl="0" algn="l">
              <a:lnSpc>
                <a:spcPct val="90000"/>
              </a:lnSpc>
              <a:spcBef>
                <a:spcPts val="375"/>
              </a:spcBef>
              <a:spcAft>
                <a:spcPts val="0"/>
              </a:spcAft>
              <a:buClr>
                <a:schemeClr val="dk1"/>
              </a:buClr>
              <a:buSzPts val="2900"/>
              <a:buChar char="•"/>
            </a:pPr>
            <a:r>
              <a:rPr lang="en-US" sz="2900"/>
              <a:t>Implement the Runnable interface (much better)</a:t>
            </a:r>
            <a:endParaRPr sz="3300"/>
          </a:p>
          <a:p>
            <a:pPr indent="-241300" lvl="0" marL="171450" rtl="0" algn="l">
              <a:lnSpc>
                <a:spcPct val="90000"/>
              </a:lnSpc>
              <a:spcBef>
                <a:spcPts val="375"/>
              </a:spcBef>
              <a:spcAft>
                <a:spcPts val="0"/>
              </a:spcAft>
              <a:buClr>
                <a:schemeClr val="dk1"/>
              </a:buClr>
              <a:buSzPts val="2900"/>
              <a:buChar char="•"/>
            </a:pPr>
            <a:r>
              <a:rPr lang="en-US" sz="2900"/>
              <a:t>Either way, your class needs to have a run( ) method</a:t>
            </a:r>
            <a:endParaRPr sz="3300"/>
          </a:p>
          <a:p>
            <a:pPr indent="-44450" lvl="1" marL="514350" rtl="0" algn="l">
              <a:lnSpc>
                <a:spcPct val="90000"/>
              </a:lnSpc>
              <a:spcBef>
                <a:spcPts val="375"/>
              </a:spcBef>
              <a:spcAft>
                <a:spcPts val="0"/>
              </a:spcAft>
              <a:buClr>
                <a:schemeClr val="dk1"/>
              </a:buClr>
              <a:buSzPts val="20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A Day at the Races</a:t>
            </a:r>
            <a:endParaRPr/>
          </a:p>
        </p:txBody>
      </p:sp>
      <p:sp>
        <p:nvSpPr>
          <p:cNvPr id="72" name="Google Shape;72;p13"/>
          <p:cNvSpPr txBox="1"/>
          <p:nvPr>
            <p:ph idx="1" type="body"/>
          </p:nvPr>
        </p:nvSpPr>
        <p:spPr>
          <a:xfrm>
            <a:off x="628650" y="1524001"/>
            <a:ext cx="7886700" cy="483235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Dog </a:t>
            </a:r>
            <a:r>
              <a:rPr lang="en-US">
                <a:solidFill>
                  <a:srgbClr val="0000FF"/>
                </a:solidFill>
                <a:latin typeface="Arial"/>
                <a:ea typeface="Arial"/>
                <a:cs typeface="Arial"/>
                <a:sym typeface="Arial"/>
              </a:rPr>
              <a:t>implements</a:t>
            </a:r>
            <a:r>
              <a:rPr lang="en-US">
                <a:solidFill>
                  <a:srgbClr val="000000"/>
                </a:solidFill>
                <a:latin typeface="Arial"/>
                <a:ea typeface="Arial"/>
                <a:cs typeface="Arial"/>
                <a:sym typeface="Arial"/>
              </a:rPr>
              <a:t> Runnable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dogCounter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ID;</a:t>
            </a:r>
            <a:endParaRPr/>
          </a:p>
          <a:p>
            <a:pPr indent="0" lvl="0" marL="0" rtl="0" algn="l">
              <a:lnSpc>
                <a:spcPct val="90000"/>
              </a:lnSpc>
              <a:spcBef>
                <a:spcPts val="750"/>
              </a:spcBef>
              <a:spcAft>
                <a:spcPts val="0"/>
              </a:spcAft>
              <a:buClr>
                <a:schemeClr val="dk1"/>
              </a:buClr>
              <a:buSzPct val="80769"/>
              <a:buNone/>
            </a:pPr>
            <a:r>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Dog()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ID = ++dogCounter;</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chemeClr val="dk1"/>
              </a:buClr>
              <a:buSzPct val="80769"/>
              <a:buNone/>
            </a:pPr>
            <a:r>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run()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"Dog:"</a:t>
            </a:r>
            <a:r>
              <a:rPr lang="en-US">
                <a:solidFill>
                  <a:srgbClr val="000000"/>
                </a:solidFill>
                <a:latin typeface="Arial"/>
                <a:ea typeface="Arial"/>
                <a:cs typeface="Arial"/>
                <a:sym typeface="Arial"/>
              </a:rPr>
              <a:t>+ID+</a:t>
            </a:r>
            <a:r>
              <a:rPr lang="en-US">
                <a:solidFill>
                  <a:srgbClr val="900112"/>
                </a:solidFill>
                <a:latin typeface="Arial"/>
                <a:ea typeface="Arial"/>
                <a:cs typeface="Arial"/>
                <a:sym typeface="Arial"/>
              </a:rPr>
              <a:t>"</a:t>
            </a:r>
            <a:r>
              <a:rPr lang="en-US">
                <a:solidFill>
                  <a:srgbClr val="FC4CA5"/>
                </a:solidFill>
                <a:latin typeface="Arial"/>
                <a:ea typeface="Arial"/>
                <a:cs typeface="Arial"/>
                <a:sym typeface="Arial"/>
              </a:rPr>
              <a:t>\t</a:t>
            </a:r>
            <a:r>
              <a:rPr lang="en-US">
                <a:solidFill>
                  <a:srgbClr val="900112"/>
                </a:solidFill>
                <a:latin typeface="Arial"/>
                <a:ea typeface="Arial"/>
                <a:cs typeface="Arial"/>
                <a:sym typeface="Arial"/>
              </a:rPr>
              <a:t>at:"</a:t>
            </a:r>
            <a:r>
              <a:rPr lang="en-US">
                <a:solidFill>
                  <a:srgbClr val="000000"/>
                </a:solidFill>
                <a:latin typeface="Arial"/>
                <a:ea typeface="Arial"/>
                <a:cs typeface="Arial"/>
                <a:sym typeface="Arial"/>
              </a:rPr>
              <a:t>+i);</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chemeClr val="dk1"/>
              </a:buClr>
              <a:buSzPct val="80769"/>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A Day at the Races</a:t>
            </a:r>
            <a:endParaRPr/>
          </a:p>
        </p:txBody>
      </p:sp>
      <p:sp>
        <p:nvSpPr>
          <p:cNvPr id="78" name="Google Shape;78;p14"/>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FF"/>
              </a:buClr>
              <a:buSzPts val="2100"/>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d1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d2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t1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Thread(d1);</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t2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Thread(d2);</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t1.start(); </a:t>
            </a:r>
            <a:r>
              <a:rPr lang="en-US">
                <a:solidFill>
                  <a:srgbClr val="4E8F00"/>
                </a:solidFill>
                <a:latin typeface="Arial"/>
                <a:ea typeface="Arial"/>
                <a:cs typeface="Arial"/>
                <a:sym typeface="Arial"/>
              </a:rPr>
              <a:t>// calls run</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t2.start(); </a:t>
            </a:r>
            <a:r>
              <a:rPr lang="en-US">
                <a:solidFill>
                  <a:srgbClr val="4E8F00"/>
                </a:solidFill>
                <a:latin typeface="Arial"/>
                <a:ea typeface="Arial"/>
                <a:cs typeface="Arial"/>
                <a:sym typeface="Arial"/>
              </a:rPr>
              <a:t>// calls run</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A picture containing table&#10;&#10;Description automatically generated" id="83" name="Google Shape;83;p15"/>
          <p:cNvPicPr preferRelativeResize="0"/>
          <p:nvPr/>
        </p:nvPicPr>
        <p:blipFill rotWithShape="1">
          <a:blip r:embed="rId3">
            <a:alphaModFix/>
          </a:blip>
          <a:srcRect b="0" l="0" r="0" t="0"/>
          <a:stretch/>
        </p:blipFill>
        <p:spPr>
          <a:xfrm>
            <a:off x="533400" y="719692"/>
            <a:ext cx="5810752" cy="5418615"/>
          </a:xfrm>
          <a:prstGeom prst="rect">
            <a:avLst/>
          </a:prstGeom>
          <a:noFill/>
          <a:ln>
            <a:noFill/>
          </a:ln>
        </p:spPr>
      </p:pic>
      <p:cxnSp>
        <p:nvCxnSpPr>
          <p:cNvPr id="84" name="Google Shape;84;p15"/>
          <p:cNvCxnSpPr/>
          <p:nvPr/>
        </p:nvCxnSpPr>
        <p:spPr>
          <a:xfrm rot="10800000">
            <a:off x="1657350" y="1752600"/>
            <a:ext cx="2228850" cy="914400"/>
          </a:xfrm>
          <a:prstGeom prst="straightConnector1">
            <a:avLst/>
          </a:prstGeom>
          <a:noFill/>
          <a:ln cap="flat" cmpd="sng" w="25400">
            <a:solidFill>
              <a:srgbClr val="FF0000"/>
            </a:solidFill>
            <a:prstDash val="solid"/>
            <a:miter lim="800000"/>
            <a:headEnd len="sm" w="sm" type="none"/>
            <a:tailEnd len="med" w="med" type="stealth"/>
          </a:ln>
        </p:spPr>
      </p:cxnSp>
      <p:cxnSp>
        <p:nvCxnSpPr>
          <p:cNvPr id="85" name="Google Shape;85;p15"/>
          <p:cNvCxnSpPr/>
          <p:nvPr/>
        </p:nvCxnSpPr>
        <p:spPr>
          <a:xfrm flipH="1">
            <a:off x="1657350" y="3124200"/>
            <a:ext cx="2228850" cy="2057400"/>
          </a:xfrm>
          <a:prstGeom prst="straightConnector1">
            <a:avLst/>
          </a:prstGeom>
          <a:noFill/>
          <a:ln cap="flat" cmpd="sng" w="25400">
            <a:solidFill>
              <a:srgbClr val="FF0000"/>
            </a:solidFill>
            <a:prstDash val="solid"/>
            <a:miter lim="800000"/>
            <a:headEnd len="sm" w="sm" type="none"/>
            <a:tailEnd len="med" w="med" type="stealth"/>
          </a:ln>
        </p:spPr>
      </p:cxnSp>
      <p:sp>
        <p:nvSpPr>
          <p:cNvPr id="86" name="Google Shape;86;p15"/>
          <p:cNvSpPr txBox="1"/>
          <p:nvPr/>
        </p:nvSpPr>
        <p:spPr>
          <a:xfrm>
            <a:off x="4267200" y="2286000"/>
            <a:ext cx="17797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Core is switching</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between threads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