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Arimo"/>
      <p:regular r:id="rId19"/>
      <p:bold r:id="rId20"/>
      <p:italic r:id="rId21"/>
      <p:boldItalic r:id="rId22"/>
    </p:embeddedFont>
    <p:embeddedFont>
      <p:font typeface="Source Sans Pr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bold.fntdata"/><Relationship Id="rId22" Type="http://schemas.openxmlformats.org/officeDocument/2006/relationships/font" Target="fonts/Arimo-boldItalic.fntdata"/><Relationship Id="rId21" Type="http://schemas.openxmlformats.org/officeDocument/2006/relationships/font" Target="fonts/Arimo-italic.fntdata"/><Relationship Id="rId24" Type="http://schemas.openxmlformats.org/officeDocument/2006/relationships/font" Target="fonts/SourceSansPro-bold.fntdata"/><Relationship Id="rId23" Type="http://schemas.openxmlformats.org/officeDocument/2006/relationships/font" Target="fonts/SourceSans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SansPro-boldItalic.fntdata"/><Relationship Id="rId25" Type="http://schemas.openxmlformats.org/officeDocument/2006/relationships/font" Target="fonts/SourceSans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rim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e55fe62927_0_15:notes"/>
          <p:cNvSpPr/>
          <p:nvPr>
            <p:ph idx="2" type="sldImg"/>
          </p:nvPr>
        </p:nvSpPr>
        <p:spPr>
          <a:xfrm>
            <a:off x="1178737" y="686405"/>
            <a:ext cx="4500600" cy="34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" name="Google Shape;26;ge55fe62927_0_15:notes"/>
          <p:cNvSpPr txBox="1"/>
          <p:nvPr>
            <p:ph idx="1" type="body"/>
          </p:nvPr>
        </p:nvSpPr>
        <p:spPr>
          <a:xfrm>
            <a:off x="913805" y="4343703"/>
            <a:ext cx="50307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ge55fe62927_0_15:notes"/>
          <p:cNvSpPr txBox="1"/>
          <p:nvPr>
            <p:ph idx="12" type="sldNum"/>
          </p:nvPr>
        </p:nvSpPr>
        <p:spPr>
          <a:xfrm>
            <a:off x="3885903" y="8687405"/>
            <a:ext cx="2972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Google Shape;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" name="Google Shape;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Google Shape;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600"/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873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200"/>
            </a:lvl3pPr>
            <a:lvl4pPr indent="-355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302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175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88200" y="488833"/>
            <a:ext cx="8400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581748"/>
            <a:ext cx="20574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581748"/>
            <a:ext cx="30861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581748"/>
            <a:ext cx="20574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tutorials.jenkov.com/java-util-concurrent/executorservice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ctrTitle"/>
          </p:nvPr>
        </p:nvSpPr>
        <p:spPr>
          <a:xfrm>
            <a:off x="3826225" y="1905000"/>
            <a:ext cx="5241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/>
              <a:t>Module 7 - Part 3</a:t>
            </a:r>
            <a:endParaRPr/>
          </a:p>
        </p:txBody>
      </p:sp>
      <p:sp>
        <p:nvSpPr>
          <p:cNvPr id="30" name="Google Shape;30;p6"/>
          <p:cNvSpPr txBox="1"/>
          <p:nvPr>
            <p:ph idx="1" type="subTitle"/>
          </p:nvPr>
        </p:nvSpPr>
        <p:spPr>
          <a:xfrm>
            <a:off x="3206994" y="3478425"/>
            <a:ext cx="54687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None/>
            </a:pPr>
            <a:r>
              <a:rPr lang="en-US" sz="3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Java Fork Join Pools</a:t>
            </a:r>
            <a:endParaRPr sz="28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9336" y="1504015"/>
            <a:ext cx="470535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9773" y="4195665"/>
            <a:ext cx="3464466" cy="180010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403601" y="521395"/>
            <a:ext cx="82296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</a:rPr>
              <a:t>Fibonacci(n) Calculation: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408200" y="497529"/>
            <a:ext cx="82296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Arial"/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Steps in Implementing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500010" y="1562816"/>
            <a:ext cx="8144100" cy="17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1) Creating a ForkJoinPool Object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ForkJoinPool fjpool = </a:t>
            </a:r>
            <a:r>
              <a:rPr b="1"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ForkJoinPool();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2) </a:t>
            </a:r>
            <a:r>
              <a:rPr b="1"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Submitting Tasks to the ForkJoinPool Object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fjpool.invoke(task)</a:t>
            </a:r>
            <a:endParaRPr b="1"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" name="Google Shape;110;p16"/>
          <p:cNvSpPr/>
          <p:nvPr/>
        </p:nvSpPr>
        <p:spPr>
          <a:xfrm flipH="1">
            <a:off x="365449" y="3905518"/>
            <a:ext cx="8327700" cy="64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RecursiveAction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  task which does not return any value. It just does some work, e.g. writing data to disk, and then exits.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 flipH="1">
            <a:off x="340974" y="4571921"/>
            <a:ext cx="8462100" cy="64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RecursiveTask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 task that returns a result. It may split its work up into smaller tasks, and merge the result of these smaller tasks into a collective result.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409575" y="562659"/>
            <a:ext cx="82296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000"/>
              <a:buFont typeface="Arial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A Sample Java Program with the ForkJoinPool Utilization</a:t>
            </a: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575" y="1333500"/>
            <a:ext cx="7672531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626" y="572599"/>
            <a:ext cx="8324175" cy="47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372900" y="1737800"/>
            <a:ext cx="83658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Parallel</a:t>
            </a:r>
            <a:r>
              <a:rPr b="0" i="0" lang="en-US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programming is a process of running multiple tasks on multiple processors.</a:t>
            </a:r>
            <a:endParaRPr/>
          </a:p>
        </p:txBody>
      </p:sp>
      <p:sp>
        <p:nvSpPr>
          <p:cNvPr descr="Image result for What is Parallel Programming?" id="37" name="Google Shape;37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descr="Image result for What is Parallel Programming?" id="38" name="Google Shape;38;p7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Image result for What is Parallel Programming?" id="39" name="Google Shape;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2200" y="2795405"/>
            <a:ext cx="6734175" cy="246080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/>
        </p:nvSpPr>
        <p:spPr>
          <a:xfrm>
            <a:off x="372900" y="600375"/>
            <a:ext cx="83010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b="1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Parallel Programming with Java ForkJoinPool</a:t>
            </a:r>
            <a:endParaRPr b="1" sz="27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457275" y="3043104"/>
            <a:ext cx="63387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2) ExecutorService in Java    Since Java Version 1.5</a:t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863676" y="1509732"/>
            <a:ext cx="79500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 </a:t>
            </a:r>
            <a:r>
              <a:rPr b="1"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thread pool</a:t>
            </a: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is a collection of worker </a:t>
            </a:r>
            <a:r>
              <a:rPr b="1"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threads</a:t>
            </a: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that efficiently execute asynchronous callbacks on behalf of the application.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Used to reduce the number of application </a:t>
            </a:r>
            <a:r>
              <a:rPr b="1" i="0" lang="en-US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threads;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Provides management of the worker </a:t>
            </a:r>
            <a:r>
              <a:rPr b="1" i="0" lang="en-US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threads</a:t>
            </a:r>
            <a:r>
              <a:rPr b="0" i="0" lang="en-US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863676" y="3510346"/>
            <a:ext cx="7823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asynchronous execution mechanism that is capable of executing tasks in the background. It is a thread pool implementation.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330600" y="1082225"/>
            <a:ext cx="61719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1) Thread Pool in Java    Since Java Version 1.0</a:t>
            </a:r>
            <a:endParaRPr/>
          </a:p>
        </p:txBody>
      </p:sp>
      <p:pic>
        <p:nvPicPr>
          <p:cNvPr descr="Image result for thread pool in java" id="50" name="Google Shape;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6314" y="4295089"/>
            <a:ext cx="3599362" cy="201058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/>
          <p:nvPr/>
        </p:nvSpPr>
        <p:spPr>
          <a:xfrm>
            <a:off x="330450" y="565625"/>
            <a:ext cx="84831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</a:rPr>
              <a:t>How it works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359925" y="536458"/>
            <a:ext cx="82296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Arial"/>
              <a:buNone/>
            </a:pPr>
            <a:r>
              <a:rPr lang="en-US" sz="3200"/>
              <a:t>How it works Part 2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457200" y="1393298"/>
            <a:ext cx="61920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3) ForkJoinPool in Java  Since Java Version 1.7</a:t>
            </a:r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609924" y="1957222"/>
            <a:ext cx="83562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 </a:t>
            </a:r>
            <a:r>
              <a:rPr b="1" lang="en-US" sz="1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ForkJoinPool </a:t>
            </a:r>
            <a:r>
              <a:rPr lang="en-US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 </a:t>
            </a:r>
            <a:r>
              <a:rPr lang="en-US" sz="1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similar to the Java </a:t>
            </a:r>
            <a:r>
              <a:rPr b="1" lang="en-US" sz="18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ExecutorService</a:t>
            </a:r>
            <a:r>
              <a:rPr b="1" lang="en-US" sz="1800">
                <a:solidFill>
                  <a:srgbClr val="3333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but with one difference that it easily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split the working task into smaller tasks which are then submitted to the </a:t>
            </a:r>
            <a:r>
              <a:rPr b="1" lang="en-US" sz="1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ForkJoinPool; 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finally joins the results (if any).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710" y="594279"/>
            <a:ext cx="7620450" cy="5635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636" y="2153171"/>
            <a:ext cx="3506886" cy="255165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/>
        </p:nvSpPr>
        <p:spPr>
          <a:xfrm>
            <a:off x="349622" y="488083"/>
            <a:ext cx="82296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Divide &amp; Conquer Fashion:</a:t>
            </a:r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6667" y="2153164"/>
            <a:ext cx="4402569" cy="2660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700" y="518400"/>
            <a:ext cx="6952600" cy="50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372301" y="524008"/>
            <a:ext cx="82296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Arial"/>
              <a:buNone/>
            </a:pPr>
            <a:r>
              <a:rPr lang="en-US" sz="3200"/>
              <a:t>Use Cases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3350" y="1322342"/>
            <a:ext cx="4787500" cy="2549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9264" y="4007628"/>
            <a:ext cx="3495675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457175" y="550609"/>
            <a:ext cx="822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</a:pPr>
            <a:r>
              <a:rPr lang="en-US" sz="2800"/>
              <a:t>Framework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0950" y="1892229"/>
            <a:ext cx="6542086" cy="3408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