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e72a4cd370_0_27:notes"/>
          <p:cNvSpPr/>
          <p:nvPr>
            <p:ph idx="2" type="sldImg"/>
          </p:nvPr>
        </p:nvSpPr>
        <p:spPr>
          <a:xfrm>
            <a:off x="1178737" y="686405"/>
            <a:ext cx="4500600" cy="3429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" name="Google Shape;26;ge72a4cd370_0_27:notes"/>
          <p:cNvSpPr txBox="1"/>
          <p:nvPr>
            <p:ph idx="1" type="body"/>
          </p:nvPr>
        </p:nvSpPr>
        <p:spPr>
          <a:xfrm>
            <a:off x="913805" y="4343703"/>
            <a:ext cx="5030700" cy="41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325" lIns="96650" spcFirstLastPara="1" rIns="96650" wrap="square" tIns="48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ge72a4cd370_0_27:notes"/>
          <p:cNvSpPr txBox="1"/>
          <p:nvPr>
            <p:ph idx="12" type="sldNum"/>
          </p:nvPr>
        </p:nvSpPr>
        <p:spPr>
          <a:xfrm>
            <a:off x="3885903" y="8687405"/>
            <a:ext cx="2972100" cy="4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8325" lIns="96650" spcFirstLastPara="1" rIns="96650" wrap="square" tIns="483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88200" y="488833"/>
            <a:ext cx="8400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9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581748"/>
            <a:ext cx="30861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581748"/>
            <a:ext cx="20574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ctrTitle"/>
          </p:nvPr>
        </p:nvSpPr>
        <p:spPr>
          <a:xfrm>
            <a:off x="3826225" y="1905000"/>
            <a:ext cx="524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</a:pPr>
            <a:r>
              <a:rPr lang="en-US"/>
              <a:t>Module 8 - Part 2</a:t>
            </a:r>
            <a:endParaRPr/>
          </a:p>
        </p:txBody>
      </p:sp>
      <p:sp>
        <p:nvSpPr>
          <p:cNvPr id="30" name="Google Shape;30;p6"/>
          <p:cNvSpPr txBox="1"/>
          <p:nvPr>
            <p:ph idx="1" type="subTitle"/>
          </p:nvPr>
        </p:nvSpPr>
        <p:spPr>
          <a:xfrm>
            <a:off x="3206994" y="3478425"/>
            <a:ext cx="5468700" cy="14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Doubly </a:t>
            </a:r>
            <a:r>
              <a:rPr lang="en-US" sz="3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Linked Lists</a:t>
            </a:r>
            <a:endParaRPr sz="28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Inserting into a Doubly Linked List</a:t>
            </a:r>
            <a:endParaRPr/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descr="figure1422f" id="91" name="Google Shape;9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6200" y="1981200"/>
            <a:ext cx="4438650" cy="195262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 txBox="1"/>
          <p:nvPr/>
        </p:nvSpPr>
        <p:spPr>
          <a:xfrm>
            <a:off x="898525" y="2098675"/>
            <a:ext cx="24257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Set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previous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the new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node.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Deleting from a Doubly Linked List</a:t>
            </a:r>
            <a:endParaRPr/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628650" y="1524000"/>
            <a:ext cx="7886700" cy="4652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There are four cases: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delete at the beginning.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delete in the middle.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delete at the end.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cannot delete.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Updating the links will differ in the first three cases above.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Furthermore, when a node is deleted at the beginning, </a:t>
            </a:r>
            <a:r>
              <a:rPr i="1" lang="en-US" sz="2400"/>
              <a:t>head</a:t>
            </a:r>
            <a:r>
              <a:rPr lang="en-US" sz="2400"/>
              <a:t> needs to be updated.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285750" y="609600"/>
            <a:ext cx="8610600" cy="569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3200"/>
              <a:t>Deleting in the Middle of a Doubly Linked List</a:t>
            </a:r>
            <a:endParaRPr/>
          </a:p>
        </p:txBody>
      </p:sp>
      <p:sp>
        <p:nvSpPr>
          <p:cNvPr id="104" name="Google Shape;104;p17"/>
          <p:cNvSpPr txBox="1"/>
          <p:nvPr/>
        </p:nvSpPr>
        <p:spPr>
          <a:xfrm>
            <a:off x="3657600" y="5527675"/>
            <a:ext cx="184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gure1423" id="105" name="Google Shape;10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64025" y="1272700"/>
            <a:ext cx="4705350" cy="3781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7"/>
          <p:cNvSpPr txBox="1"/>
          <p:nvPr/>
        </p:nvSpPr>
        <p:spPr>
          <a:xfrm>
            <a:off x="628650" y="1179500"/>
            <a:ext cx="34323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will delete the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Player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id 7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node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the node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current.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Set previous in the node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the node </a:t>
            </a:r>
            <a:endParaRPr/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628650" y="365127"/>
            <a:ext cx="7886700" cy="625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C# doubly linked list  Nodes</a:t>
            </a:r>
            <a:endParaRPr/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152400" y="1219200"/>
            <a:ext cx="8610600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780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nodes of the linked list are called LinkedListNodes and are also generic.</a:t>
            </a:r>
            <a:endParaRPr/>
          </a:p>
          <a:p>
            <a:pPr indent="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2800"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LinkedListNode&lt;string&gt; myNode = LL1.First;</a:t>
            </a:r>
            <a:endParaRPr/>
          </a:p>
          <a:p>
            <a:pPr indent="-1778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First and Last are properties of the LinkedList class that allow direct access to the first and last nodes respectively</a:t>
            </a:r>
            <a:r>
              <a:rPr lang="en-US"/>
              <a:t>.</a:t>
            </a:r>
            <a:endParaRPr/>
          </a:p>
        </p:txBody>
      </p:sp>
      <p:pic>
        <p:nvPicPr>
          <p:cNvPr descr="C Sharp Logo" id="113" name="Google Shape;11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0502" y="681036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C# doubly linked list</a:t>
            </a:r>
            <a:endParaRPr/>
          </a:p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369875" y="1636110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The linked list class in C# is a generic and doubly linked which means that we have direct access to the front and the end of the linked list. </a:t>
            </a:r>
            <a:endParaRPr/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</a:t>
            </a:r>
            <a:r>
              <a:rPr lang="en-US" sz="2800"/>
              <a:t>LinkedList&lt;string&gt; LL1 = new LinkedList&lt;string&gt;();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 LL1.AddFirst("a");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 LL1.AddLast("c");</a:t>
            </a:r>
            <a:endParaRPr/>
          </a:p>
        </p:txBody>
      </p:sp>
      <p:pic>
        <p:nvPicPr>
          <p:cNvPr descr="C Sharp Logo" id="120" name="Google Shape;12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0502" y="681036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Traversing by Nodes</a:t>
            </a:r>
            <a:endParaRPr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 </a:t>
            </a:r>
            <a:r>
              <a:rPr lang="en-US" sz="2800"/>
              <a:t>public static void PrintList (LinkedList&lt;string&gt; L)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     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        LinkedListNode&lt;string&gt; myNode = L.First;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        while (myNode != null)  {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                Console.Write(myNode.Value + " ");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                myNode = myNode.Next;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           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            Console.WriteLine();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/>
              <a:t>        }</a:t>
            </a:r>
            <a:endParaRPr/>
          </a:p>
        </p:txBody>
      </p:sp>
      <p:pic>
        <p:nvPicPr>
          <p:cNvPr descr="C Sharp Logo" id="127" name="Google Shape;12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28527" y="421636"/>
            <a:ext cx="994848" cy="9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Java Doubly linked list</a:t>
            </a:r>
            <a:endParaRPr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369875" y="1253325"/>
            <a:ext cx="72015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rPr lang="en-US"/>
              <a:t>       LinkedList&lt;String&gt; LL = new LinkedList&lt;String&gt;();</a:t>
            </a:r>
            <a:br>
              <a:rPr lang="en-US"/>
            </a:br>
            <a:r>
              <a:rPr lang="en-US"/>
              <a:t>       System.out.println(LL);</a:t>
            </a:r>
            <a:br>
              <a:rPr lang="en-US"/>
            </a:br>
            <a:r>
              <a:rPr lang="en-US"/>
              <a:t>       LL.addFirst("bill");</a:t>
            </a:r>
            <a:br>
              <a:rPr lang="en-US"/>
            </a:br>
            <a:r>
              <a:rPr lang="en-US"/>
              <a:t>       System.out.println("display1 "+ LL);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br>
              <a:rPr lang="en-US"/>
            </a:br>
            <a:r>
              <a:rPr lang="en-US"/>
              <a:t>       LL.addFirst("tom");</a:t>
            </a:r>
            <a:br>
              <a:rPr lang="en-US"/>
            </a:br>
            <a:r>
              <a:rPr lang="en-US"/>
              <a:t>       System.out.println("display2 "+ LL);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br>
              <a:rPr lang="en-US"/>
            </a:br>
            <a:r>
              <a:rPr lang="en-US"/>
              <a:t>       LL.addLast("joe");</a:t>
            </a:r>
            <a:br>
              <a:rPr lang="en-US"/>
            </a:br>
            <a:r>
              <a:rPr lang="en-US"/>
              <a:t>       System.out.println("display3 "+ LL);</a:t>
            </a:r>
            <a:br>
              <a:rPr lang="en-US"/>
            </a:br>
            <a:r>
              <a:rPr lang="en-US"/>
              <a:t>       LL.addFirst("art");</a:t>
            </a:r>
            <a:br>
              <a:rPr lang="en-US"/>
            </a:br>
            <a:r>
              <a:rPr lang="en-US"/>
              <a:t>       System.out.println("display4 "+ LL);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br>
              <a:rPr lang="en-US"/>
            </a:br>
            <a:r>
              <a:rPr lang="en-US"/>
              <a:t>       LL.removeFirst();</a:t>
            </a:r>
            <a:br>
              <a:rPr lang="en-US"/>
            </a:br>
            <a:r>
              <a:rPr lang="en-US"/>
              <a:t>       System.out.println("display5 "+ LL);</a:t>
            </a:r>
            <a:br>
              <a:rPr lang="en-US"/>
            </a:br>
            <a:r>
              <a:rPr lang="en-US"/>
              <a:t>       PrintList(LL);</a:t>
            </a:r>
            <a:br>
              <a:rPr lang="en-US"/>
            </a:br>
            <a:r>
              <a:rPr lang="en-US"/>
              <a:t>       System.out.println("display6 "+ LL);</a:t>
            </a:r>
            <a:br>
              <a:rPr lang="en-US"/>
            </a:br>
            <a:endParaRPr/>
          </a:p>
        </p:txBody>
      </p:sp>
      <p:pic>
        <p:nvPicPr>
          <p:cNvPr descr="Java Logo" id="134" name="Google Shape;13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32231" y="969647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628650" y="365127"/>
            <a:ext cx="7886700" cy="7778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Printing the hard way</a:t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/>
              <a:t> public static void PrintList (LinkedList&lt;String&gt; L)</a:t>
            </a:r>
            <a:br>
              <a:rPr lang="en-US"/>
            </a:br>
            <a:r>
              <a:rPr lang="en-US"/>
              <a:t>    {</a:t>
            </a:r>
            <a:br>
              <a:rPr lang="en-US"/>
            </a:br>
            <a:r>
              <a:rPr lang="en-US"/>
              <a:t>       LinkedList&lt;String&gt; temp=new LinkedList&lt;String&gt;();</a:t>
            </a:r>
            <a:br>
              <a:rPr lang="en-US"/>
            </a:br>
            <a:r>
              <a:rPr lang="en-US"/>
              <a:t>       for(String s : L)</a:t>
            </a:r>
            <a:br>
              <a:rPr lang="en-US"/>
            </a:br>
            <a:r>
              <a:rPr lang="en-US"/>
              <a:t>          temp.addLast(s);</a:t>
            </a:r>
            <a:br>
              <a:rPr lang="en-US"/>
            </a:br>
            <a:r>
              <a:rPr lang="en-US"/>
              <a:t>       while (temp.size()&gt;0) </a:t>
            </a:r>
            <a:br>
              <a:rPr lang="en-US"/>
            </a:br>
            <a:r>
              <a:rPr lang="en-US"/>
              <a:t>       {</a:t>
            </a:r>
            <a:br>
              <a:rPr lang="en-US"/>
            </a:br>
            <a:r>
              <a:rPr lang="en-US"/>
              <a:t>          String myData = temp.removeFirst();</a:t>
            </a:r>
            <a:br>
              <a:rPr lang="en-US"/>
            </a:br>
            <a:r>
              <a:rPr lang="en-US"/>
              <a:t>          System.out.println(myData + " ");</a:t>
            </a:r>
            <a:br>
              <a:rPr lang="en-US"/>
            </a:br>
            <a:r>
              <a:rPr lang="en-US"/>
              <a:t>       }</a:t>
            </a:r>
            <a:br>
              <a:rPr lang="en-US"/>
            </a:br>
            <a:r>
              <a:rPr lang="en-US"/>
              <a:t>       System.out.println();</a:t>
            </a:r>
            <a:br>
              <a:rPr lang="en-US"/>
            </a:br>
            <a:r>
              <a:rPr lang="en-US"/>
              <a:t>    }</a:t>
            </a:r>
            <a:br>
              <a:rPr lang="en-US"/>
            </a:br>
            <a:endParaRPr/>
          </a:p>
        </p:txBody>
      </p:sp>
      <p:pic>
        <p:nvPicPr>
          <p:cNvPr descr="Java Logo" id="141" name="Google Shape;141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13331" y="365122"/>
            <a:ext cx="1074856" cy="107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Challenge </a:t>
            </a:r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/>
              <a:t>Write a recursive method that adds 10 to the data in each node of a linked list.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Challenge Solution</a:t>
            </a:r>
            <a:endParaRPr/>
          </a:p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/>
              <a:t>Write a recursive method that adds 10 to the data in each node of a linked list.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void AddTen(Node n)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if (n != null)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{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n.Data += 10;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  AddTen(n.Next);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Doubly Linked List</a:t>
            </a:r>
            <a:endParaRPr/>
          </a:p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968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Each node has two links: one forward (as before) and one backward.</a:t>
            </a:r>
            <a:endParaRPr sz="3000"/>
          </a:p>
          <a:p>
            <a:pPr indent="-196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The </a:t>
            </a:r>
            <a:r>
              <a:rPr i="1" lang="en-US" sz="2800"/>
              <a:t>Node </a:t>
            </a:r>
            <a:r>
              <a:rPr lang="en-US" sz="2800"/>
              <a:t>class now has an additional instance variable:</a:t>
            </a:r>
            <a:endParaRPr sz="3000"/>
          </a:p>
          <a:p>
            <a:pPr indent="-1968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 sz="2800"/>
              <a:t>previous</a:t>
            </a:r>
            <a:r>
              <a:rPr lang="en-US" sz="2800"/>
              <a:t>, the previous </a:t>
            </a:r>
            <a:r>
              <a:rPr i="1" lang="en-US" sz="2800"/>
              <a:t>Node.</a:t>
            </a:r>
            <a:endParaRPr sz="2800"/>
          </a:p>
          <a:p>
            <a:pPr indent="-196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Thus, we can traverse a doubly linked list either forward or backwards. </a:t>
            </a:r>
            <a:endParaRPr sz="3000"/>
          </a:p>
          <a:p>
            <a:pPr indent="-196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/>
              <a:t>Every time we insert or delete, both links must be updated.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Doubly Linked Node</a:t>
            </a:r>
            <a:endParaRPr/>
          </a:p>
        </p:txBody>
      </p:sp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A doubly linked node looks like this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 right arrow represents </a:t>
            </a:r>
            <a:r>
              <a:rPr i="1" lang="en-US" sz="2400"/>
              <a:t>next</a:t>
            </a:r>
            <a:r>
              <a:rPr lang="en-US" sz="2400"/>
              <a:t>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 left arrow represents </a:t>
            </a:r>
            <a:r>
              <a:rPr i="1" lang="en-US" sz="2400"/>
              <a:t>previous</a:t>
            </a:r>
            <a:r>
              <a:rPr lang="en-US" sz="2400"/>
              <a:t>.</a:t>
            </a:r>
            <a:endParaRPr/>
          </a:p>
        </p:txBody>
      </p:sp>
      <p:pic>
        <p:nvPicPr>
          <p:cNvPr descr="figure1421" id="55" name="Google Shape;5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3600" y="3200400"/>
            <a:ext cx="2971800" cy="175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type="title"/>
          </p:nvPr>
        </p:nvSpPr>
        <p:spPr>
          <a:xfrm>
            <a:off x="628650" y="365127"/>
            <a:ext cx="7886700" cy="625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Inserting in a Doubly Linked List</a:t>
            </a:r>
            <a:endParaRPr/>
          </a:p>
        </p:txBody>
      </p:sp>
      <p:sp>
        <p:nvSpPr>
          <p:cNvPr id="61" name="Google Shape;61;p11"/>
          <p:cNvSpPr txBox="1"/>
          <p:nvPr>
            <p:ph idx="1" type="body"/>
          </p:nvPr>
        </p:nvSpPr>
        <p:spPr>
          <a:xfrm>
            <a:off x="628650" y="1447800"/>
            <a:ext cx="7886700" cy="4729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There are three cases: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insert at the beginning.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insert in the middle.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insert at the end.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Updating the links will differ in the three cases above.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Furthermore, when a node is inserted at the beginning, </a:t>
            </a:r>
            <a:r>
              <a:rPr i="1" lang="en-US" sz="2400"/>
              <a:t>head</a:t>
            </a:r>
            <a:r>
              <a:rPr lang="en-US" sz="2400"/>
              <a:t> needs to be updated.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type="title"/>
          </p:nvPr>
        </p:nvSpPr>
        <p:spPr>
          <a:xfrm>
            <a:off x="628650" y="365127"/>
            <a:ext cx="7886700" cy="625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-US"/>
              <a:t>Inserting in the Middle</a:t>
            </a:r>
            <a:endParaRPr/>
          </a:p>
        </p:txBody>
      </p:sp>
      <p:sp>
        <p:nvSpPr>
          <p:cNvPr id="67" name="Google Shape;67;p12"/>
          <p:cNvSpPr txBox="1"/>
          <p:nvPr>
            <p:ph idx="1" type="body"/>
          </p:nvPr>
        </p:nvSpPr>
        <p:spPr>
          <a:xfrm>
            <a:off x="628650" y="1295400"/>
            <a:ext cx="7886700" cy="4881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In order to insert a node before a node named </a:t>
            </a:r>
            <a:r>
              <a:rPr i="1" lang="en-US" sz="2400"/>
              <a:t>current</a:t>
            </a:r>
            <a:r>
              <a:rPr lang="en-US" sz="2400"/>
              <a:t>, the following steps need to be performed: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Instantiate a new node.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Set two forward links: new node to </a:t>
            </a:r>
            <a:r>
              <a:rPr i="1" lang="en-US" sz="2400"/>
              <a:t>current</a:t>
            </a:r>
            <a:r>
              <a:rPr lang="en-US" sz="2400"/>
              <a:t>, node before </a:t>
            </a:r>
            <a:r>
              <a:rPr i="1" lang="en-US" sz="2400"/>
              <a:t>current</a:t>
            </a:r>
            <a:r>
              <a:rPr lang="en-US" sz="2400"/>
              <a:t> to new node.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Set two backward links: </a:t>
            </a:r>
            <a:r>
              <a:rPr i="1" lang="en-US" sz="2400"/>
              <a:t>current</a:t>
            </a:r>
            <a:r>
              <a:rPr lang="en-US" sz="2400"/>
              <a:t> to new node, new node to node before </a:t>
            </a:r>
            <a:r>
              <a:rPr i="1" lang="en-US" sz="2400"/>
              <a:t>current</a:t>
            </a:r>
            <a:r>
              <a:rPr lang="en-US" sz="2400"/>
              <a:t>.</a:t>
            </a:r>
            <a:endParaRPr/>
          </a:p>
          <a:p>
            <a:pPr indent="-171450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Update the number of items.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Updating the links will differ in the three cases above.</a:t>
            </a:r>
            <a:endParaRPr/>
          </a:p>
          <a:p>
            <a:pPr indent="-1714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628650" y="365127"/>
            <a:ext cx="7886700" cy="625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Inserting into a Doubly Linked List</a:t>
            </a:r>
            <a:endParaRPr/>
          </a:p>
        </p:txBody>
      </p:sp>
      <p:sp>
        <p:nvSpPr>
          <p:cNvPr id="73" name="Google Shape;73;p13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descr="figure1422bc" id="74" name="Google Shape;7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3800" y="1447800"/>
            <a:ext cx="4629150" cy="39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 txBox="1"/>
          <p:nvPr/>
        </p:nvSpPr>
        <p:spPr>
          <a:xfrm>
            <a:off x="609600" y="1752600"/>
            <a:ext cx="2357438" cy="3013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Instantiate the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node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Set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new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node to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369875" y="508933"/>
            <a:ext cx="8418300" cy="77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/>
              <a:t>Inserting into a Doubly Linked List</a:t>
            </a:r>
            <a:endParaRPr/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369875" y="1253335"/>
            <a:ext cx="8418300" cy="50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descr="figure1422d" id="82" name="Google Shape;8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0" y="1447800"/>
            <a:ext cx="4543425" cy="1914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gure1422e" id="83" name="Google Shape;8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43375" y="3530500"/>
            <a:ext cx="4438650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/>
        </p:nvSpPr>
        <p:spPr>
          <a:xfrm>
            <a:off x="898525" y="1565275"/>
            <a:ext cx="2814600" cy="37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Set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node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the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node.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Set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previous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node to the node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</a:t>
            </a:r>
            <a:r>
              <a:rPr b="0" i="1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